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257" r:id="rId4"/>
    <p:sldId id="258" r:id="rId5"/>
    <p:sldId id="261" r:id="rId6"/>
    <p:sldId id="272" r:id="rId7"/>
    <p:sldId id="280" r:id="rId8"/>
    <p:sldId id="279" r:id="rId9"/>
    <p:sldId id="274" r:id="rId10"/>
    <p:sldId id="275" r:id="rId11"/>
    <p:sldId id="277" r:id="rId12"/>
    <p:sldId id="282" r:id="rId13"/>
    <p:sldId id="281" r:id="rId14"/>
    <p:sldId id="283" r:id="rId15"/>
    <p:sldId id="276" r:id="rId16"/>
    <p:sldId id="278" r:id="rId17"/>
    <p:sldId id="284" r:id="rId18"/>
    <p:sldId id="286" r:id="rId19"/>
    <p:sldId id="285" r:id="rId20"/>
    <p:sldId id="288" r:id="rId21"/>
    <p:sldId id="287" r:id="rId22"/>
    <p:sldId id="273" r:id="rId23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87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FF19AF-8A28-EA4D-AA87-1854E1E79836}" type="datetimeFigureOut">
              <a:rPr lang="de-DE"/>
              <a:t>27.09.2022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01066E-9E45-2747-A63E-4217F0956033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1090823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21757511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Derzeit in ca. 15 Ländern auf vier Kontinenten aktiv</a:t>
            </a:r>
            <a:endParaRPr/>
          </a:p>
        </p:txBody>
      </p:sp>
      <p:sp>
        <p:nvSpPr>
          <p:cNvPr id="99734629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D030D6C-529A-17E3-BDE8-08BC0A93A7A8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Shape 15"/>
          <p:cNvSpPr/>
          <p:nvPr userDrawn="1"/>
        </p:nvSpPr>
        <p:spPr bwMode="auto">
          <a:xfrm flipH="1">
            <a:off x="-150" y="3001616"/>
            <a:ext cx="12192150" cy="1385657"/>
          </a:xfrm>
          <a:prstGeom prst="rect">
            <a:avLst/>
          </a:prstGeom>
          <a:solidFill>
            <a:srgbClr val="DA323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319604" y="3001616"/>
            <a:ext cx="9144000" cy="130765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Rockwell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3" name="Shape 14"/>
          <p:cNvSpPr/>
          <p:nvPr/>
        </p:nvSpPr>
        <p:spPr bwMode="auto">
          <a:xfrm rot="10800000">
            <a:off x="-150" y="4387273"/>
            <a:ext cx="12192150" cy="68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319604" y="4551983"/>
            <a:ext cx="9144000" cy="35818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424242"/>
                </a:solidFill>
                <a:latin typeface="Rockwell"/>
                <a:cs typeface="Mokok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fr-FR"/>
          </a:p>
        </p:txBody>
      </p:sp>
      <p:pic>
        <p:nvPicPr>
          <p:cNvPr id="7" name="Picture 6" descr="A close up of a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9604" y="5375751"/>
            <a:ext cx="2551957" cy="1170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2 Spal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>
            <a:normAutofit/>
          </a:bodyPr>
          <a:lstStyle>
            <a:lvl1pPr>
              <a:defRPr sz="3200" cap="all">
                <a:solidFill>
                  <a:srgbClr val="2F2564"/>
                </a:solidFill>
                <a:latin typeface="Mokoko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5180400" cy="4351338"/>
          </a:xfrm>
        </p:spPr>
        <p:txBody>
          <a:bodyPr>
            <a:noAutofit/>
          </a:bodyPr>
          <a:lstStyle>
            <a:lvl1pPr marL="228600" indent="-228600">
              <a:buClr>
                <a:srgbClr val="BE0D1D"/>
              </a:buClr>
              <a:buSzPct val="85000"/>
              <a:buFont typeface="Source Sans Pro"/>
              <a:buChar char="▶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>
              <a:buClr>
                <a:srgbClr val="C00000"/>
              </a:buClr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>
              <a:buClr>
                <a:srgbClr val="C00000"/>
              </a:buClr>
              <a:buSzPct val="85000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 bwMode="auto">
          <a:xfrm>
            <a:off x="6173399" y="1825625"/>
            <a:ext cx="5180400" cy="4351338"/>
          </a:xfrm>
        </p:spPr>
        <p:txBody>
          <a:bodyPr>
            <a:noAutofit/>
          </a:bodyPr>
          <a:lstStyle>
            <a:lvl1pPr marL="228600" indent="-228600">
              <a:buClr>
                <a:srgbClr val="BE0D1D"/>
              </a:buClr>
              <a:buSzPct val="85000"/>
              <a:buFont typeface="Source Sans Pro"/>
              <a:buChar char="▶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>
              <a:buClr>
                <a:srgbClr val="C00000"/>
              </a:buClr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>
              <a:buClr>
                <a:srgbClr val="C00000"/>
              </a:buClr>
              <a:buSzPct val="85000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2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13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14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15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3 Spal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>
            <a:normAutofit/>
          </a:bodyPr>
          <a:lstStyle>
            <a:lvl1pPr>
              <a:defRPr sz="3200" cap="all">
                <a:solidFill>
                  <a:srgbClr val="2F2564"/>
                </a:solidFill>
                <a:latin typeface="Mokoko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3028950" cy="4351338"/>
          </a:xfrm>
        </p:spPr>
        <p:txBody>
          <a:bodyPr>
            <a:noAutofit/>
          </a:bodyPr>
          <a:lstStyle>
            <a:lvl1pPr marL="228600" indent="-228600">
              <a:buClr>
                <a:srgbClr val="BE0D1D"/>
              </a:buClr>
              <a:buSzPct val="85000"/>
              <a:buFont typeface="Source Sans Pro"/>
              <a:buChar char="▶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>
              <a:buClr>
                <a:srgbClr val="C00000"/>
              </a:buClr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>
              <a:buClr>
                <a:srgbClr val="C00000"/>
              </a:buClr>
              <a:buSzPct val="85000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1" name="Inhaltsplatzhalter 2"/>
          <p:cNvSpPr>
            <a:spLocks noGrp="1"/>
          </p:cNvSpPr>
          <p:nvPr>
            <p:ph idx="13"/>
          </p:nvPr>
        </p:nvSpPr>
        <p:spPr bwMode="auto">
          <a:xfrm>
            <a:off x="4581525" y="1825625"/>
            <a:ext cx="3028950" cy="4351338"/>
          </a:xfrm>
        </p:spPr>
        <p:txBody>
          <a:bodyPr>
            <a:noAutofit/>
          </a:bodyPr>
          <a:lstStyle>
            <a:lvl1pPr marL="228600" indent="-228600">
              <a:buClr>
                <a:srgbClr val="BE0D1D"/>
              </a:buClr>
              <a:buSzPct val="85000"/>
              <a:buFont typeface="Source Sans Pro"/>
              <a:buChar char="▶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>
              <a:buClr>
                <a:srgbClr val="C00000"/>
              </a:buClr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>
              <a:buClr>
                <a:srgbClr val="C00000"/>
              </a:buClr>
              <a:buSzPct val="85000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2" name="Inhaltsplatzhalter 2"/>
          <p:cNvSpPr>
            <a:spLocks noGrp="1"/>
          </p:cNvSpPr>
          <p:nvPr>
            <p:ph idx="14"/>
          </p:nvPr>
        </p:nvSpPr>
        <p:spPr bwMode="auto">
          <a:xfrm>
            <a:off x="8324850" y="1825625"/>
            <a:ext cx="3028950" cy="4351338"/>
          </a:xfrm>
        </p:spPr>
        <p:txBody>
          <a:bodyPr>
            <a:noAutofit/>
          </a:bodyPr>
          <a:lstStyle>
            <a:lvl1pPr marL="228600" indent="-228600">
              <a:buClr>
                <a:srgbClr val="BE0D1D"/>
              </a:buClr>
              <a:buSzPct val="85000"/>
              <a:buFont typeface="Source Sans Pro"/>
              <a:buChar char="▶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>
              <a:buClr>
                <a:srgbClr val="C00000"/>
              </a:buClr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>
              <a:buClr>
                <a:srgbClr val="C00000"/>
              </a:buClr>
              <a:buSzPct val="85000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3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14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15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16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5 Spalten+Bild (Leistungen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>
            <a:normAutofit/>
          </a:bodyPr>
          <a:lstStyle>
            <a:lvl1pPr>
              <a:defRPr sz="3200" cap="all">
                <a:solidFill>
                  <a:srgbClr val="2F2564"/>
                </a:solidFill>
                <a:latin typeface="Mokoko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3352799"/>
            <a:ext cx="1781175" cy="2824163"/>
          </a:xfrm>
        </p:spPr>
        <p:txBody>
          <a:bodyPr>
            <a:noAutofit/>
          </a:bodyPr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 sz="1600">
                <a:solidFill>
                  <a:srgbClr val="415665"/>
                </a:solidFill>
                <a:latin typeface="Source Sans Pro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5" name="Inhaltsplatzhalter 2"/>
          <p:cNvSpPr>
            <a:spLocks noGrp="1"/>
          </p:cNvSpPr>
          <p:nvPr>
            <p:ph idx="13"/>
          </p:nvPr>
        </p:nvSpPr>
        <p:spPr bwMode="auto">
          <a:xfrm>
            <a:off x="3021806" y="3352799"/>
            <a:ext cx="1781175" cy="2824164"/>
          </a:xfrm>
        </p:spPr>
        <p:txBody>
          <a:bodyPr>
            <a:noAutofit/>
          </a:bodyPr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6" name="Inhaltsplatzhalter 2"/>
          <p:cNvSpPr>
            <a:spLocks noGrp="1"/>
          </p:cNvSpPr>
          <p:nvPr>
            <p:ph idx="14"/>
          </p:nvPr>
        </p:nvSpPr>
        <p:spPr bwMode="auto">
          <a:xfrm>
            <a:off x="9572625" y="3352799"/>
            <a:ext cx="1781175" cy="2824164"/>
          </a:xfrm>
        </p:spPr>
        <p:txBody>
          <a:bodyPr>
            <a:noAutofit/>
          </a:bodyPr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7" name="Inhaltsplatzhalter 2"/>
          <p:cNvSpPr>
            <a:spLocks noGrp="1"/>
          </p:cNvSpPr>
          <p:nvPr>
            <p:ph idx="15"/>
          </p:nvPr>
        </p:nvSpPr>
        <p:spPr bwMode="auto">
          <a:xfrm>
            <a:off x="5205412" y="3352799"/>
            <a:ext cx="1781175" cy="2824164"/>
          </a:xfrm>
        </p:spPr>
        <p:txBody>
          <a:bodyPr>
            <a:noAutofit/>
          </a:bodyPr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8" name="Inhaltsplatzhalter 2"/>
          <p:cNvSpPr>
            <a:spLocks noGrp="1"/>
          </p:cNvSpPr>
          <p:nvPr>
            <p:ph idx="16"/>
          </p:nvPr>
        </p:nvSpPr>
        <p:spPr bwMode="auto">
          <a:xfrm>
            <a:off x="7389018" y="3352799"/>
            <a:ext cx="1781175" cy="2824164"/>
          </a:xfrm>
        </p:spPr>
        <p:txBody>
          <a:bodyPr>
            <a:noAutofit/>
          </a:bodyPr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9" name="Inhaltsplatzhalter 2"/>
          <p:cNvSpPr>
            <a:spLocks noGrp="1"/>
          </p:cNvSpPr>
          <p:nvPr>
            <p:ph idx="17"/>
          </p:nvPr>
        </p:nvSpPr>
        <p:spPr bwMode="auto">
          <a:xfrm>
            <a:off x="838198" y="2152648"/>
            <a:ext cx="1781175" cy="1009651"/>
          </a:xfrm>
        </p:spPr>
        <p:txBody>
          <a:bodyPr>
            <a:noAutofit/>
          </a:bodyPr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 sz="1800">
                <a:solidFill>
                  <a:srgbClr val="415665"/>
                </a:solidFill>
                <a:latin typeface="Source Sans Pro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1" name="Inhaltsplatzhalter 2"/>
          <p:cNvSpPr>
            <a:spLocks noGrp="1"/>
          </p:cNvSpPr>
          <p:nvPr>
            <p:ph idx="18"/>
          </p:nvPr>
        </p:nvSpPr>
        <p:spPr bwMode="auto">
          <a:xfrm>
            <a:off x="5205412" y="2152646"/>
            <a:ext cx="1781175" cy="1009651"/>
          </a:xfrm>
        </p:spPr>
        <p:txBody>
          <a:bodyPr>
            <a:noAutofit/>
          </a:bodyPr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2" name="Inhaltsplatzhalter 2"/>
          <p:cNvSpPr>
            <a:spLocks noGrp="1"/>
          </p:cNvSpPr>
          <p:nvPr>
            <p:ph idx="19"/>
          </p:nvPr>
        </p:nvSpPr>
        <p:spPr bwMode="auto">
          <a:xfrm>
            <a:off x="7389017" y="2152647"/>
            <a:ext cx="1781175" cy="1009651"/>
          </a:xfrm>
        </p:spPr>
        <p:txBody>
          <a:bodyPr>
            <a:noAutofit/>
          </a:bodyPr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3" name="Inhaltsplatzhalter 2"/>
          <p:cNvSpPr>
            <a:spLocks noGrp="1"/>
          </p:cNvSpPr>
          <p:nvPr>
            <p:ph idx="20"/>
          </p:nvPr>
        </p:nvSpPr>
        <p:spPr bwMode="auto">
          <a:xfrm>
            <a:off x="9572625" y="2152647"/>
            <a:ext cx="1781175" cy="1009651"/>
          </a:xfrm>
        </p:spPr>
        <p:txBody>
          <a:bodyPr>
            <a:noAutofit/>
          </a:bodyPr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4" name="Inhaltsplatzhalter 2"/>
          <p:cNvSpPr>
            <a:spLocks noGrp="1"/>
          </p:cNvSpPr>
          <p:nvPr>
            <p:ph idx="21"/>
          </p:nvPr>
        </p:nvSpPr>
        <p:spPr bwMode="auto">
          <a:xfrm>
            <a:off x="3021803" y="2152646"/>
            <a:ext cx="1781175" cy="1009651"/>
          </a:xfrm>
        </p:spPr>
        <p:txBody>
          <a:bodyPr>
            <a:noAutofit/>
          </a:bodyPr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5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26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27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28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großes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>
            <a:normAutofit/>
          </a:bodyPr>
          <a:lstStyle>
            <a:lvl1pPr>
              <a:defRPr sz="3200" cap="all">
                <a:solidFill>
                  <a:srgbClr val="2F2564"/>
                </a:solidFill>
                <a:latin typeface="Mokoko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669595" y="1314450"/>
            <a:ext cx="11522405" cy="5543550"/>
          </a:xfrm>
        </p:spPr>
        <p:txBody>
          <a:bodyPr/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1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12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13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14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Großes Bild ohne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669595" y="0"/>
            <a:ext cx="11522405" cy="6858000"/>
          </a:xfrm>
        </p:spPr>
        <p:txBody>
          <a:bodyPr/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>
                <a:solidFill>
                  <a:srgbClr val="415665"/>
                </a:solidFill>
                <a:latin typeface="Mokoko"/>
                <a:cs typeface="Mokoko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1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12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13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14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Zwischen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Autofit/>
          </a:bodyPr>
          <a:lstStyle>
            <a:lvl1pPr>
              <a:defRPr sz="5400">
                <a:solidFill>
                  <a:srgbClr val="EE312E"/>
                </a:solidFill>
                <a:latin typeface="Rockwell"/>
                <a:cs typeface="Rockwel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415665"/>
                </a:solidFill>
                <a:latin typeface="Mokoko"/>
                <a:cs typeface="Mokoko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12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13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14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Zwischentitel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3465708"/>
            <a:ext cx="10515600" cy="896701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BE0D1D"/>
                </a:solidFill>
                <a:latin typeface="Mokoko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auto">
          <a:xfrm>
            <a:off x="666000" y="0"/>
            <a:ext cx="11527200" cy="3438000"/>
          </a:xfrm>
        </p:spPr>
        <p:txBody>
          <a:bodyPr/>
          <a:lstStyle/>
          <a:p>
            <a:pPr>
              <a:defRPr/>
            </a:pPr>
            <a:r>
              <a:rPr lang="en-US"/>
              <a:t>Click icon to add picture</a:t>
            </a:r>
            <a:endParaRPr lang="fr-FR"/>
          </a:p>
        </p:txBody>
      </p:sp>
      <p:sp>
        <p:nvSpPr>
          <p:cNvPr id="9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12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13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14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>
            <a:normAutofit/>
          </a:bodyPr>
          <a:lstStyle>
            <a:lvl1pPr>
              <a:defRPr sz="3200" cap="all">
                <a:solidFill>
                  <a:srgbClr val="EE312E"/>
                </a:solidFill>
                <a:latin typeface="Rockwell"/>
                <a:cs typeface="Rockwel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12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13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14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  <p:pic>
        <p:nvPicPr>
          <p:cNvPr id="7" name="Picture 6" descr="A close up of a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6073492"/>
            <a:ext cx="1449473" cy="664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lussfolie Versio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4" name="Gruppieren 43"/>
          <p:cNvGrpSpPr/>
          <p:nvPr/>
        </p:nvGrpSpPr>
        <p:grpSpPr bwMode="auto">
          <a:xfrm>
            <a:off x="9808480" y="6403330"/>
            <a:ext cx="2305973" cy="307777"/>
            <a:chOff x="9808480" y="6403330"/>
            <a:chExt cx="2305973" cy="307777"/>
          </a:xfrm>
        </p:grpSpPr>
        <p:pic>
          <p:nvPicPr>
            <p:cNvPr id="27" name="Grafik 26" descr="Welt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9808480" y="6413218"/>
              <a:ext cx="288000" cy="288000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 bwMode="auto">
            <a:xfrm>
              <a:off x="10096480" y="6403330"/>
              <a:ext cx="2017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400">
                  <a:solidFill>
                    <a:srgbClr val="D3121D"/>
                  </a:solidFill>
                  <a:latin typeface="+mn-lt"/>
                </a:rPr>
                <a:t>think-modular.com</a:t>
              </a:r>
            </a:p>
          </p:txBody>
        </p:sp>
      </p:grpSp>
      <p:grpSp>
        <p:nvGrpSpPr>
          <p:cNvPr id="43" name="Gruppieren 42"/>
          <p:cNvGrpSpPr/>
          <p:nvPr/>
        </p:nvGrpSpPr>
        <p:grpSpPr bwMode="auto">
          <a:xfrm>
            <a:off x="6682003" y="6403330"/>
            <a:ext cx="3004930" cy="307777"/>
            <a:chOff x="6710935" y="6403330"/>
            <a:chExt cx="3004930" cy="307777"/>
          </a:xfrm>
        </p:grpSpPr>
        <p:pic>
          <p:nvPicPr>
            <p:cNvPr id="19" name="Grafik 18" descr="Umschla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710935" y="6413218"/>
              <a:ext cx="288000" cy="288000"/>
            </a:xfrm>
            <a:prstGeom prst="rect">
              <a:avLst/>
            </a:prstGeom>
          </p:spPr>
        </p:pic>
        <p:sp>
          <p:nvSpPr>
            <p:cNvPr id="30" name="Textfeld 29"/>
            <p:cNvSpPr txBox="1"/>
            <p:nvPr/>
          </p:nvSpPr>
          <p:spPr bwMode="auto">
            <a:xfrm>
              <a:off x="6995792" y="6403330"/>
              <a:ext cx="2720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400">
                  <a:solidFill>
                    <a:srgbClr val="D3121D"/>
                  </a:solidFill>
                  <a:latin typeface="+mn-lt"/>
                </a:rPr>
                <a:t>info@think-modular.com</a:t>
              </a:r>
            </a:p>
          </p:txBody>
        </p:sp>
      </p:grpSp>
      <p:grpSp>
        <p:nvGrpSpPr>
          <p:cNvPr id="42" name="Gruppieren 41"/>
          <p:cNvGrpSpPr/>
          <p:nvPr/>
        </p:nvGrpSpPr>
        <p:grpSpPr bwMode="auto">
          <a:xfrm>
            <a:off x="4310516" y="6403331"/>
            <a:ext cx="2249941" cy="307777"/>
            <a:chOff x="4365238" y="6403331"/>
            <a:chExt cx="2249941" cy="307777"/>
          </a:xfrm>
        </p:grpSpPr>
        <p:pic>
          <p:nvPicPr>
            <p:cNvPr id="17" name="Grafik 16" descr="Hörer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4365238" y="6413218"/>
              <a:ext cx="288000" cy="288000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 bwMode="auto">
            <a:xfrm>
              <a:off x="4617209" y="6403331"/>
              <a:ext cx="19979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400">
                  <a:solidFill>
                    <a:srgbClr val="D3121D"/>
                  </a:solidFill>
                  <a:latin typeface="+mn-lt"/>
                </a:rPr>
                <a:t>+43-1-913 6673</a:t>
              </a:r>
              <a:endParaRPr/>
            </a:p>
          </p:txBody>
        </p:sp>
      </p:grpSp>
      <p:grpSp>
        <p:nvGrpSpPr>
          <p:cNvPr id="41" name="Gruppieren 40"/>
          <p:cNvGrpSpPr/>
          <p:nvPr/>
        </p:nvGrpSpPr>
        <p:grpSpPr bwMode="auto">
          <a:xfrm>
            <a:off x="97414" y="6411216"/>
            <a:ext cx="3475648" cy="324000"/>
            <a:chOff x="97414" y="6411216"/>
            <a:chExt cx="3475648" cy="324000"/>
          </a:xfrm>
        </p:grpSpPr>
        <p:pic>
          <p:nvPicPr>
            <p:cNvPr id="23" name="Grafik 22" descr="Markierung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97414" y="6411216"/>
              <a:ext cx="324000" cy="324000"/>
            </a:xfrm>
            <a:prstGeom prst="rect">
              <a:avLst/>
            </a:prstGeom>
          </p:spPr>
        </p:pic>
        <p:sp>
          <p:nvSpPr>
            <p:cNvPr id="32" name="Textfeld 31"/>
            <p:cNvSpPr txBox="1"/>
            <p:nvPr/>
          </p:nvSpPr>
          <p:spPr bwMode="auto">
            <a:xfrm>
              <a:off x="355790" y="6419327"/>
              <a:ext cx="32172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de-DE" sz="1400">
                  <a:solidFill>
                    <a:srgbClr val="D3121D"/>
                  </a:solidFill>
                  <a:latin typeface="+mn-lt"/>
                </a:rPr>
                <a:t>Köllnerhofgasse 2/8, 1010 Wien</a:t>
              </a:r>
              <a:endParaRPr/>
            </a:p>
          </p:txBody>
        </p:sp>
      </p:grpSp>
      <p:sp>
        <p:nvSpPr>
          <p:cNvPr id="39" name="Shape 21"/>
          <p:cNvSpPr/>
          <p:nvPr/>
        </p:nvSpPr>
        <p:spPr bwMode="auto">
          <a:xfrm flipH="1">
            <a:off x="-150" y="3211416"/>
            <a:ext cx="12192150" cy="1022875"/>
          </a:xfrm>
          <a:prstGeom prst="rect">
            <a:avLst/>
          </a:prstGeom>
          <a:solidFill>
            <a:srgbClr val="D3121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064461" y="3450168"/>
            <a:ext cx="2062928" cy="580810"/>
          </a:xfrm>
        </p:spPr>
        <p:txBody>
          <a:bodyPr>
            <a:normAutofit/>
          </a:bodyPr>
          <a:lstStyle>
            <a:lvl1pPr algn="ctr">
              <a:defRPr sz="3200" cap="all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pPr>
              <a:defRPr/>
            </a:pPr>
            <a:r>
              <a:rPr lang="de-DE"/>
              <a:t>DAnke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ita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hape 21"/>
          <p:cNvSpPr/>
          <p:nvPr/>
        </p:nvSpPr>
        <p:spPr bwMode="auto">
          <a:xfrm flipH="1">
            <a:off x="-6851" y="3082079"/>
            <a:ext cx="12192150" cy="1379000"/>
          </a:xfrm>
          <a:prstGeom prst="rect">
            <a:avLst/>
          </a:prstGeom>
          <a:solidFill>
            <a:srgbClr val="DA323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125" y="3082079"/>
            <a:ext cx="10515600" cy="1325563"/>
          </a:xfrm>
        </p:spPr>
        <p:txBody>
          <a:bodyPr>
            <a:noAutofit/>
          </a:bodyPr>
          <a:lstStyle>
            <a:lvl1pPr algn="ctr">
              <a:defRPr sz="3000" i="1">
                <a:solidFill>
                  <a:schemeClr val="bg1"/>
                </a:solidFill>
                <a:latin typeface="Mokoko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Shape 20"/>
          <p:cNvSpPr/>
          <p:nvPr/>
        </p:nvSpPr>
        <p:spPr bwMode="auto">
          <a:xfrm rot="10800000">
            <a:off x="0" y="4461079"/>
            <a:ext cx="12192000" cy="687600"/>
          </a:xfrm>
          <a:prstGeom prst="rect">
            <a:avLst/>
          </a:prstGeom>
          <a:solidFill>
            <a:srgbClr val="DDDF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8" name="Shape 23"/>
          <p:cNvSpPr txBox="1"/>
          <p:nvPr/>
        </p:nvSpPr>
        <p:spPr bwMode="auto">
          <a:xfrm>
            <a:off x="5117400" y="4354205"/>
            <a:ext cx="1957200" cy="653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  <a:defRPr/>
            </a:pPr>
            <a:r>
              <a:rPr lang="en" sz="7200" b="1">
                <a:solidFill>
                  <a:srgbClr val="2F2564"/>
                </a:solidFill>
                <a:latin typeface="Arial"/>
                <a:cs typeface="Arial"/>
              </a:rPr>
              <a:t>”</a:t>
            </a:r>
            <a:endParaRPr/>
          </a:p>
        </p:txBody>
      </p:sp>
      <p:pic>
        <p:nvPicPr>
          <p:cNvPr id="11" name="Picture 10" descr="A close up of a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9604" y="5694928"/>
            <a:ext cx="1978551" cy="907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ita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hape 21"/>
          <p:cNvSpPr/>
          <p:nvPr/>
        </p:nvSpPr>
        <p:spPr bwMode="auto">
          <a:xfrm flipH="1">
            <a:off x="0" y="2568600"/>
            <a:ext cx="12206395" cy="1720800"/>
          </a:xfrm>
          <a:prstGeom prst="rect">
            <a:avLst/>
          </a:prstGeom>
          <a:solidFill>
            <a:srgbClr val="DA323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498144" y="2766219"/>
            <a:ext cx="7210107" cy="1325563"/>
          </a:xfrm>
        </p:spPr>
        <p:txBody>
          <a:bodyPr>
            <a:noAutofit/>
          </a:bodyPr>
          <a:lstStyle>
            <a:lvl1pPr algn="ctr">
              <a:defRPr sz="3000" b="1" i="0" strike="noStrike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7" name="Picture 6" descr="A close up of a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9604" y="5694928"/>
            <a:ext cx="1978551" cy="907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>
            <a:normAutofit/>
          </a:bodyPr>
          <a:lstStyle>
            <a:lvl1pPr>
              <a:defRPr lang="fr-FR" b="0">
                <a:solidFill>
                  <a:srgbClr val="DA3233"/>
                </a:solidFill>
                <a:latin typeface="Rockwel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850507" y="1611473"/>
            <a:ext cx="10515600" cy="4351338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rgbClr val="DA3233"/>
              </a:buClr>
              <a:buSzPct val="85000"/>
              <a:buFont typeface="Source Sans Pro"/>
              <a:buChar char="▶"/>
              <a:defRPr sz="2000" b="0" i="0">
                <a:solidFill>
                  <a:srgbClr val="424242"/>
                </a:solidFill>
                <a:latin typeface="Arial"/>
                <a:cs typeface="Arial"/>
              </a:defRPr>
            </a:lvl1pPr>
            <a:lvl2pPr marL="685800" indent="-228600">
              <a:lnSpc>
                <a:spcPct val="90000"/>
              </a:lnSpc>
              <a:buClr>
                <a:srgbClr val="DA3233"/>
              </a:buClr>
              <a:buSzPct val="85000"/>
              <a:buFont typeface="Source Sans Pro"/>
              <a:buChar char="▷"/>
              <a:defRPr sz="1800" b="0" i="0">
                <a:solidFill>
                  <a:srgbClr val="424242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90000"/>
              </a:lnSpc>
              <a:buClr>
                <a:srgbClr val="DA3233"/>
              </a:buClr>
              <a:buFont typeface="Wingdings"/>
              <a:buChar char="§"/>
              <a:defRPr sz="1600" b="0" i="0">
                <a:solidFill>
                  <a:srgbClr val="424242"/>
                </a:solidFill>
                <a:latin typeface="Arial"/>
                <a:cs typeface="Arial"/>
              </a:defRPr>
            </a:lvl3pPr>
            <a:lvl4pPr>
              <a:lnSpc>
                <a:spcPct val="90000"/>
              </a:lnSpc>
              <a:buClr>
                <a:srgbClr val="DA3233"/>
              </a:buClr>
              <a:defRPr sz="1400" b="0" i="0">
                <a:solidFill>
                  <a:srgbClr val="424242"/>
                </a:solidFill>
                <a:latin typeface="Arial"/>
                <a:cs typeface="Arial"/>
              </a:defRPr>
            </a:lvl4pPr>
            <a:lvl5pPr>
              <a:lnSpc>
                <a:spcPct val="90000"/>
              </a:lnSpc>
              <a:buClr>
                <a:srgbClr val="DA3233"/>
              </a:buClr>
              <a:buSzPct val="85000"/>
              <a:defRPr sz="1400" b="0" i="0">
                <a:solidFill>
                  <a:srgbClr val="424242"/>
                </a:solidFill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7" name="Shape 26"/>
          <p:cNvSpPr/>
          <p:nvPr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8" name="Shape 30"/>
          <p:cNvSpPr txBox="1"/>
          <p:nvPr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A3233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9" name="Textfeld 8"/>
          <p:cNvSpPr txBox="1"/>
          <p:nvPr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A3233"/>
                </a:solidFill>
                <a:latin typeface="+mn-lt"/>
                <a:cs typeface="Objektiv Mk1"/>
              </a:rPr>
              <a:t>think-modular.com</a:t>
            </a:r>
            <a:endParaRPr dirty="0"/>
          </a:p>
        </p:txBody>
      </p:sp>
      <p:sp>
        <p:nvSpPr>
          <p:cNvPr id="10" name="Foliennummernplatzhalter 5"/>
          <p:cNvSpPr txBox="1"/>
          <p:nvPr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  <p:pic>
        <p:nvPicPr>
          <p:cNvPr id="13" name="Picture 12" descr="A close up of a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6073492"/>
            <a:ext cx="1449473" cy="664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>
            <a:normAutofit/>
          </a:bodyPr>
          <a:lstStyle>
            <a:lvl1pPr>
              <a:defRPr sz="3200" cap="all">
                <a:solidFill>
                  <a:srgbClr val="2F2564"/>
                </a:solidFill>
                <a:latin typeface="Mokoko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3601140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rgbClr val="BE0D1D"/>
              </a:buClr>
              <a:buSzPct val="85000"/>
              <a:buFont typeface="Source Sans Pro"/>
              <a:buChar char="▶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lnSpc>
                <a:spcPct val="90000"/>
              </a:lnSpc>
              <a:buClr>
                <a:srgbClr val="BE0D1D"/>
              </a:buClr>
              <a:buSzPct val="85000"/>
              <a:buFont typeface="Source Sans Pro"/>
              <a:buChar char="▷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143000" indent="-228600">
              <a:lnSpc>
                <a:spcPct val="90000"/>
              </a:lnSpc>
              <a:buClr>
                <a:srgbClr val="C00000"/>
              </a:buClr>
              <a:buFont typeface="Wingdings"/>
              <a:buChar char="§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>
              <a:lnSpc>
                <a:spcPct val="90000"/>
              </a:lnSpc>
              <a:buClr>
                <a:srgbClr val="C00000"/>
              </a:buClr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>
              <a:lnSpc>
                <a:spcPct val="90000"/>
              </a:lnSpc>
              <a:buClr>
                <a:srgbClr val="C00000"/>
              </a:buClr>
              <a:buSzPct val="85000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2" name="Inhaltsplatzhalter 2"/>
          <p:cNvSpPr>
            <a:spLocks noGrp="1"/>
          </p:cNvSpPr>
          <p:nvPr>
            <p:ph idx="10"/>
          </p:nvPr>
        </p:nvSpPr>
        <p:spPr bwMode="auto">
          <a:xfrm>
            <a:off x="838200" y="5531505"/>
            <a:ext cx="10515600" cy="1011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Clr>
                <a:srgbClr val="BE0D1D"/>
              </a:buClr>
              <a:buSzPct val="85000"/>
              <a:buFont typeface="Source Sans Pro"/>
              <a:buNone/>
              <a:defRPr sz="2800">
                <a:solidFill>
                  <a:schemeClr val="accent2">
                    <a:lumMod val="50000"/>
                  </a:schemeClr>
                </a:solidFill>
                <a:latin typeface="Objektiv Mk1"/>
                <a:cs typeface="Objektiv Mk1"/>
              </a:defRPr>
            </a:lvl1pPr>
            <a:lvl2pPr marL="800100" indent="-342900">
              <a:lnSpc>
                <a:spcPct val="90000"/>
              </a:lnSpc>
              <a:buClr>
                <a:srgbClr val="BE0D1D"/>
              </a:buClr>
              <a:buSzPct val="85000"/>
              <a:buFont typeface="Arial"/>
              <a:buChar char="•"/>
              <a:defRPr sz="2400">
                <a:solidFill>
                  <a:schemeClr val="accent2">
                    <a:lumMod val="50000"/>
                  </a:schemeClr>
                </a:solidFill>
                <a:latin typeface="Objektiv Mk1"/>
                <a:cs typeface="Objektiv Mk1"/>
              </a:defRPr>
            </a:lvl2pPr>
            <a:lvl3pPr marL="1257300" indent="-342900">
              <a:lnSpc>
                <a:spcPct val="90000"/>
              </a:lnSpc>
              <a:buClr>
                <a:srgbClr val="C00000"/>
              </a:buClr>
              <a:buFont typeface="Arial"/>
              <a:buChar char="•"/>
              <a:defRPr sz="2000">
                <a:solidFill>
                  <a:schemeClr val="accent2">
                    <a:lumMod val="50000"/>
                  </a:schemeClr>
                </a:solidFill>
                <a:latin typeface="Objektiv Mk1"/>
                <a:cs typeface="Objektiv Mk1"/>
              </a:defRPr>
            </a:lvl3pPr>
            <a:lvl4pPr marL="1657350" indent="-285750">
              <a:lnSpc>
                <a:spcPct val="90000"/>
              </a:lnSpc>
              <a:buClr>
                <a:srgbClr val="C00000"/>
              </a:buClr>
              <a:buFont typeface="Arial"/>
              <a:buChar char="•"/>
              <a:defRPr sz="1800">
                <a:solidFill>
                  <a:schemeClr val="accent2">
                    <a:lumMod val="50000"/>
                  </a:schemeClr>
                </a:solidFill>
                <a:latin typeface="Objektiv Mk1"/>
                <a:cs typeface="Objektiv Mk1"/>
              </a:defRPr>
            </a:lvl4pPr>
            <a:lvl5pPr marL="2114550" indent="-285750">
              <a:lnSpc>
                <a:spcPct val="90000"/>
              </a:lnSpc>
              <a:buClr>
                <a:srgbClr val="C00000"/>
              </a:buClr>
              <a:buSzPct val="85000"/>
              <a:buFont typeface="Arial"/>
              <a:buChar char="•"/>
              <a:defRPr sz="1800">
                <a:solidFill>
                  <a:schemeClr val="accent2">
                    <a:lumMod val="50000"/>
                  </a:schemeClr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1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13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14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15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+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7239000" cy="654050"/>
          </a:xfrm>
        </p:spPr>
        <p:txBody>
          <a:bodyPr>
            <a:normAutofit/>
          </a:bodyPr>
          <a:lstStyle>
            <a:lvl1pPr>
              <a:defRPr sz="3200" cap="all">
                <a:solidFill>
                  <a:srgbClr val="2F2564"/>
                </a:solidFill>
                <a:latin typeface="Mokoko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7239002" cy="4351338"/>
          </a:xfrm>
        </p:spPr>
        <p:txBody>
          <a:bodyPr>
            <a:noAutofit/>
          </a:bodyPr>
          <a:lstStyle>
            <a:lvl1pPr marL="228600" indent="-228600">
              <a:buClr>
                <a:srgbClr val="BE0D1D"/>
              </a:buClr>
              <a:buSzPct val="85000"/>
              <a:buFont typeface="Source Sans Pro"/>
              <a:buChar char="▶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>
              <a:buClr>
                <a:srgbClr val="C00000"/>
              </a:buClr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>
              <a:buClr>
                <a:srgbClr val="C00000"/>
              </a:buClr>
              <a:buSzPct val="85000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7" name="Shape 26"/>
          <p:cNvSpPr/>
          <p:nvPr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rgbClr val="DDDF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8" name="Shape 30"/>
          <p:cNvSpPr txBox="1"/>
          <p:nvPr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9" name="Textfeld 8"/>
          <p:cNvSpPr txBox="1"/>
          <p:nvPr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2F2564"/>
                </a:solidFill>
                <a:latin typeface="Source Sans Pro"/>
              </a:rPr>
              <a:t>www.common-sense.at</a:t>
            </a:r>
            <a:endParaRPr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 bwMode="auto">
          <a:xfrm>
            <a:off x="8410576" y="0"/>
            <a:ext cx="3781424" cy="6858001"/>
          </a:xfrm>
        </p:spPr>
        <p:txBody>
          <a:bodyPr/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1" name="Foliennummernplatzhalter 5"/>
          <p:cNvSpPr txBox="1"/>
          <p:nvPr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/>
              <a:t>‹Nr.›</a:t>
            </a:fld>
            <a:endParaRPr lang="fr-FR" sz="11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und Inhalt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>
            <a:normAutofit/>
          </a:bodyPr>
          <a:lstStyle>
            <a:lvl1pPr>
              <a:defRPr sz="3200" cap="all">
                <a:solidFill>
                  <a:srgbClr val="2F2564"/>
                </a:solidFill>
                <a:latin typeface="Mokoko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3"/>
            <a:ext cx="10515600" cy="2260601"/>
          </a:xfrm>
        </p:spPr>
        <p:txBody>
          <a:bodyPr/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 bwMode="auto">
          <a:xfrm>
            <a:off x="850506" y="4268931"/>
            <a:ext cx="10503294" cy="2310876"/>
          </a:xfrm>
        </p:spPr>
        <p:txBody>
          <a:bodyPr>
            <a:noAutofit/>
          </a:bodyPr>
          <a:lstStyle>
            <a:lvl1pPr marL="228600" indent="-228600">
              <a:buClr>
                <a:srgbClr val="BE0D1D"/>
              </a:buClr>
              <a:buSzPct val="85000"/>
              <a:buFont typeface="Source Sans Pro"/>
              <a:buChar char="▶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>
              <a:buClr>
                <a:srgbClr val="C00000"/>
              </a:buClr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>
              <a:buClr>
                <a:srgbClr val="C00000"/>
              </a:buClr>
              <a:buSzPct val="85000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6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17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18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19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und Spalten -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>
            <a:normAutofit/>
          </a:bodyPr>
          <a:lstStyle>
            <a:lvl1pPr>
              <a:defRPr sz="3200" cap="all">
                <a:solidFill>
                  <a:srgbClr val="2F2564"/>
                </a:solidFill>
                <a:latin typeface="Mokoko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3"/>
            <a:ext cx="10515600" cy="2260601"/>
          </a:xfrm>
        </p:spPr>
        <p:txBody>
          <a:bodyPr/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 bwMode="auto">
          <a:xfrm>
            <a:off x="850506" y="4268931"/>
            <a:ext cx="4977639" cy="2310876"/>
          </a:xfrm>
        </p:spPr>
        <p:txBody>
          <a:bodyPr>
            <a:noAutofit/>
          </a:bodyPr>
          <a:lstStyle>
            <a:lvl1pPr marL="228600" indent="-228600">
              <a:buClr>
                <a:srgbClr val="BE0D1D"/>
              </a:buClr>
              <a:buSzPct val="85000"/>
              <a:buFont typeface="Source Sans Pro"/>
              <a:buChar char="▶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>
              <a:buClr>
                <a:srgbClr val="C00000"/>
              </a:buClr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>
              <a:buClr>
                <a:srgbClr val="C00000"/>
              </a:buClr>
              <a:buSzPct val="85000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3" name="Inhaltsplatzhalter 2"/>
          <p:cNvSpPr>
            <a:spLocks noGrp="1"/>
          </p:cNvSpPr>
          <p:nvPr>
            <p:ph idx="14"/>
          </p:nvPr>
        </p:nvSpPr>
        <p:spPr bwMode="auto">
          <a:xfrm>
            <a:off x="6376160" y="4268931"/>
            <a:ext cx="4977639" cy="2310876"/>
          </a:xfrm>
        </p:spPr>
        <p:txBody>
          <a:bodyPr>
            <a:noAutofit/>
          </a:bodyPr>
          <a:lstStyle>
            <a:lvl1pPr marL="228600" indent="-228600">
              <a:buClr>
                <a:srgbClr val="BE0D1D"/>
              </a:buClr>
              <a:buSzPct val="85000"/>
              <a:buFont typeface="Source Sans Pro"/>
              <a:buChar char="▶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>
              <a:buClr>
                <a:srgbClr val="C00000"/>
              </a:buClr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>
              <a:buClr>
                <a:srgbClr val="C00000"/>
              </a:buClr>
              <a:buSzPct val="85000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2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14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15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16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ild und Spalten -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>
            <a:normAutofit/>
          </a:bodyPr>
          <a:lstStyle>
            <a:lvl1pPr>
              <a:defRPr sz="3200" cap="all">
                <a:solidFill>
                  <a:srgbClr val="2F2564"/>
                </a:solidFill>
                <a:latin typeface="Mokoko"/>
                <a:cs typeface="Mokok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3"/>
            <a:ext cx="10515600" cy="2260601"/>
          </a:xfrm>
        </p:spPr>
        <p:txBody>
          <a:bodyPr>
            <a:normAutofit/>
          </a:bodyPr>
          <a:lstStyle>
            <a:lvl1pPr marL="0" indent="0">
              <a:buClr>
                <a:srgbClr val="BE0D1D"/>
              </a:buClr>
              <a:buSzPct val="85000"/>
              <a:buFont typeface="Source Sans Pro"/>
              <a:buNone/>
              <a:defRPr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rgbClr val="BE0D1D"/>
              </a:buClr>
              <a:buSzPct val="85000"/>
              <a:buFont typeface="Source Sans Pro"/>
              <a:buChar char="▷"/>
              <a:defRPr>
                <a:solidFill>
                  <a:srgbClr val="415665"/>
                </a:solidFill>
                <a:latin typeface="Source Sans Pro"/>
              </a:defRPr>
            </a:lvl2pPr>
            <a:lvl3pPr marL="1143000" indent="-228600">
              <a:buClr>
                <a:srgbClr val="C00000"/>
              </a:buClr>
              <a:buFont typeface="Wingdings"/>
              <a:buChar char="§"/>
              <a:defRPr>
                <a:solidFill>
                  <a:srgbClr val="415665"/>
                </a:solidFill>
                <a:latin typeface="Source Sans Pro"/>
              </a:defRPr>
            </a:lvl3pPr>
            <a:lvl4pPr>
              <a:buClr>
                <a:srgbClr val="C00000"/>
              </a:buClr>
              <a:defRPr>
                <a:solidFill>
                  <a:srgbClr val="415665"/>
                </a:solidFill>
                <a:latin typeface="Source Sans Pro"/>
              </a:defRPr>
            </a:lvl4pPr>
            <a:lvl5pPr>
              <a:buClr>
                <a:srgbClr val="C00000"/>
              </a:buClr>
              <a:buSzPct val="85000"/>
              <a:defRPr>
                <a:solidFill>
                  <a:srgbClr val="415665"/>
                </a:solidFill>
                <a:latin typeface="Source Sans Pro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 bwMode="auto">
          <a:xfrm>
            <a:off x="850506" y="4268931"/>
            <a:ext cx="4977639" cy="23108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5000"/>
              <a:buFont typeface="Arial Black"/>
              <a:buChar char="+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685800" indent="-228600">
              <a:buClr>
                <a:schemeClr val="accent6"/>
              </a:buClr>
              <a:buSzPct val="85000"/>
              <a:buFont typeface="Arial Black"/>
              <a:buChar char="+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143000" indent="-228600">
              <a:buClr>
                <a:schemeClr val="accent6"/>
              </a:buClr>
              <a:buFont typeface="Arial Black"/>
              <a:buChar char="+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 marL="1600200" indent="-228600">
              <a:buClr>
                <a:schemeClr val="accent6"/>
              </a:buClr>
              <a:buFont typeface="Arial Black"/>
              <a:buChar char="+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 marL="2057400" indent="-228600">
              <a:buClr>
                <a:schemeClr val="accent6"/>
              </a:buClr>
              <a:buSzPct val="85000"/>
              <a:buFont typeface="Arial Black"/>
              <a:buChar char="+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3" name="Inhaltsplatzhalter 2"/>
          <p:cNvSpPr>
            <a:spLocks noGrp="1"/>
          </p:cNvSpPr>
          <p:nvPr>
            <p:ph idx="14"/>
          </p:nvPr>
        </p:nvSpPr>
        <p:spPr bwMode="auto">
          <a:xfrm>
            <a:off x="6376160" y="4268931"/>
            <a:ext cx="4977639" cy="2310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SzPct val="85000"/>
              <a:buFont typeface="Arial Black"/>
              <a:buChar char="-"/>
              <a:defRPr sz="2000">
                <a:solidFill>
                  <a:srgbClr val="415665"/>
                </a:solidFill>
                <a:latin typeface="Objektiv Mk1"/>
                <a:cs typeface="Objektiv Mk1"/>
              </a:defRPr>
            </a:lvl1pPr>
            <a:lvl2pPr marL="742950" indent="-285750">
              <a:buClr>
                <a:srgbClr val="FF0000"/>
              </a:buClr>
              <a:buSzPct val="85000"/>
              <a:buFont typeface="Arial Black"/>
              <a:buChar char="-"/>
              <a:defRPr sz="1800">
                <a:solidFill>
                  <a:srgbClr val="415665"/>
                </a:solidFill>
                <a:latin typeface="Objektiv Mk1"/>
                <a:cs typeface="Objektiv Mk1"/>
              </a:defRPr>
            </a:lvl2pPr>
            <a:lvl3pPr marL="1200150" indent="-285750">
              <a:buClr>
                <a:srgbClr val="FF0000"/>
              </a:buClr>
              <a:buFont typeface="Arial Black"/>
              <a:buChar char="-"/>
              <a:defRPr sz="1600">
                <a:solidFill>
                  <a:srgbClr val="415665"/>
                </a:solidFill>
                <a:latin typeface="Objektiv Mk1"/>
                <a:cs typeface="Objektiv Mk1"/>
              </a:defRPr>
            </a:lvl3pPr>
            <a:lvl4pPr marL="1657350" indent="-285750">
              <a:buClr>
                <a:srgbClr val="FF0000"/>
              </a:buClr>
              <a:buFont typeface="Arial Black"/>
              <a:buChar char="-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4pPr>
            <a:lvl5pPr marL="2114550" indent="-285750">
              <a:buClr>
                <a:srgbClr val="FF0000"/>
              </a:buClr>
              <a:buSzPct val="85000"/>
              <a:buFont typeface="Arial Black"/>
              <a:buChar char="-"/>
              <a:defRPr sz="1400">
                <a:solidFill>
                  <a:srgbClr val="415665"/>
                </a:solidFill>
                <a:latin typeface="Objektiv Mk1"/>
                <a:cs typeface="Objektiv Mk1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12" name="Shape 26"/>
          <p:cNvSpPr/>
          <p:nvPr userDrawn="1"/>
        </p:nvSpPr>
        <p:spPr bwMode="auto">
          <a:xfrm flipH="1">
            <a:off x="-2" y="1314450"/>
            <a:ext cx="669599" cy="5543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14" name="Shape 30"/>
          <p:cNvSpPr txBox="1"/>
          <p:nvPr userDrawn="1"/>
        </p:nvSpPr>
        <p:spPr bwMode="auto">
          <a:xfrm>
            <a:off x="0" y="0"/>
            <a:ext cx="669599" cy="1314450"/>
          </a:xfrm>
          <a:prstGeom prst="rect">
            <a:avLst/>
          </a:prstGeom>
          <a:solidFill>
            <a:srgbClr val="D3121D"/>
          </a:solidFill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/>
          </a:p>
        </p:txBody>
      </p:sp>
      <p:sp>
        <p:nvSpPr>
          <p:cNvPr id="15" name="Textfeld 8"/>
          <p:cNvSpPr txBox="1"/>
          <p:nvPr userDrawn="1"/>
        </p:nvSpPr>
        <p:spPr bwMode="auto">
          <a:xfrm rot="16199999">
            <a:off x="-911995" y="5179128"/>
            <a:ext cx="249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D3121D"/>
                </a:solidFill>
                <a:latin typeface="Objektiv Mk1"/>
                <a:cs typeface="Objektiv Mk1"/>
              </a:rPr>
              <a:t>think-modular.com</a:t>
            </a:r>
          </a:p>
        </p:txBody>
      </p:sp>
      <p:sp>
        <p:nvSpPr>
          <p:cNvPr id="16" name="Foliennummernplatzhalter 5"/>
          <p:cNvSpPr txBox="1"/>
          <p:nvPr userDrawn="1"/>
        </p:nvSpPr>
        <p:spPr bwMode="auto">
          <a:xfrm>
            <a:off x="56365" y="922485"/>
            <a:ext cx="55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400">
                <a:solidFill>
                  <a:schemeClr val="bg1"/>
                </a:solidFill>
                <a:latin typeface="Source Sans Pro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B636B35-249A-4F8F-A0D9-0763116E90C6}" type="slidenum">
              <a:rPr lang="fr-FR" sz="1400">
                <a:latin typeface="Objektiv Mk1"/>
                <a:cs typeface="Objektiv Mk1"/>
              </a:rPr>
              <a:t>‹Nr.›</a:t>
            </a:fld>
            <a:endParaRPr lang="fr-FR" sz="1100">
              <a:latin typeface="Objektiv Mk1"/>
              <a:cs typeface="Objektiv Mk1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239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3600">
          <a:solidFill>
            <a:schemeClr val="tx1"/>
          </a:solidFill>
          <a:latin typeface="Rockwell"/>
          <a:ea typeface="+mj-ea"/>
          <a:cs typeface="Mokoko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 b="0" i="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0" i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b="0" i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oodledev.io/general/development/policies/security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udbooklet.com/how-to-install-php-fpm-with-apache-on-ubuntu-20-04/" TargetMode="External"/><Relationship Id="rId2" Type="http://schemas.openxmlformats.org/officeDocument/2006/relationships/hyperlink" Target="https://docs.moodle.org/400/en/Performance_recommendations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jmeter.apache.org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univie.ac.a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dev.io/general/development/policies/security" TargetMode="External"/><Relationship Id="rId2" Type="http://schemas.openxmlformats.org/officeDocument/2006/relationships/hyperlink" Target="https://www.cvedetails.com/vulnerability-list/vendor_id-2105/Moodle.html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hyperlink" Target="https://moodle.org/securit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ntest-tools.com/network-vulnerability-scanning/tcp-port-scanner-online-nmap" TargetMode="External"/><Relationship Id="rId7" Type="http://schemas.openxmlformats.org/officeDocument/2006/relationships/hyperlink" Target="https://www.mail-tester.com/" TargetMode="External"/><Relationship Id="rId2" Type="http://schemas.openxmlformats.org/officeDocument/2006/relationships/hyperlink" Target="https://pentest-tools.com/website-vulnerability-scanning/xss-scanner-online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security.firewallmonitor.org/" TargetMode="External"/><Relationship Id="rId5" Type="http://schemas.openxmlformats.org/officeDocument/2006/relationships/hyperlink" Target="https://securityheaders.com/" TargetMode="External"/><Relationship Id="rId4" Type="http://schemas.openxmlformats.org/officeDocument/2006/relationships/hyperlink" Target="https://www.ssllabs.com/ssltest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319604" y="3001616"/>
            <a:ext cx="9500796" cy="13076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Check and Optimize Performance </a:t>
            </a:r>
            <a:br>
              <a:rPr lang="en-US" sz="3600" b="1" dirty="0"/>
            </a:br>
            <a:r>
              <a:rPr lang="en-US" sz="3600" b="1" dirty="0"/>
              <a:t>and Security of Moodle servers</a:t>
            </a:r>
            <a:endParaRPr lang="en-GB" sz="3600" dirty="0">
              <a:latin typeface="Rockwell"/>
            </a:endParaRPr>
          </a:p>
        </p:txBody>
      </p:sp>
      <p:pic>
        <p:nvPicPr>
          <p:cNvPr id="9" name="Picture 8" descr="A picture containing indoor, wall&#10;&#10;Description automatically generated"/>
          <p:cNvPicPr>
            <a:picLocks noChangeAspect="1"/>
          </p:cNvPicPr>
          <p:nvPr/>
        </p:nvPicPr>
        <p:blipFill>
          <a:blip r:embed="rId2"/>
          <a:srcRect l="481" t="26454" r="480" b="37011"/>
          <a:stretch/>
        </p:blipFill>
        <p:spPr bwMode="auto">
          <a:xfrm>
            <a:off x="0" y="0"/>
            <a:ext cx="12192000" cy="3001616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Workshop at </a:t>
            </a:r>
            <a:r>
              <a:rPr lang="en-US" dirty="0" err="1"/>
              <a:t>MoodleMoot</a:t>
            </a:r>
            <a:r>
              <a:rPr lang="en-US" dirty="0"/>
              <a:t> 2022, Gerhard SCHWED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7657180" y="5416679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AT" dirty="0">
                <a:solidFill>
                  <a:srgbClr val="D3121D"/>
                </a:solidFill>
                <a:latin typeface="Rockwell"/>
              </a:rPr>
              <a:t>think modular – digital </a:t>
            </a:r>
            <a:r>
              <a:rPr lang="de-AT" dirty="0" err="1">
                <a:solidFill>
                  <a:srgbClr val="D3121D"/>
                </a:solidFill>
                <a:latin typeface="Rockwell"/>
              </a:rPr>
              <a:t>solutions</a:t>
            </a:r>
            <a:r>
              <a:rPr lang="de-AT" dirty="0">
                <a:solidFill>
                  <a:srgbClr val="D3121D"/>
                </a:solidFill>
                <a:latin typeface="Rockwell"/>
              </a:rPr>
              <a:t> GmbH</a:t>
            </a:r>
            <a:endParaRPr dirty="0"/>
          </a:p>
          <a:p>
            <a:pPr>
              <a:defRPr/>
            </a:pPr>
            <a:r>
              <a:rPr lang="de-AT" dirty="0">
                <a:solidFill>
                  <a:srgbClr val="D3121D"/>
                </a:solidFill>
                <a:latin typeface="Rockwell"/>
              </a:rPr>
              <a:t>Wollzeile 24/18</a:t>
            </a:r>
            <a:endParaRPr dirty="0"/>
          </a:p>
          <a:p>
            <a:pPr>
              <a:defRPr/>
            </a:pPr>
            <a:r>
              <a:rPr lang="de-AT" dirty="0">
                <a:solidFill>
                  <a:srgbClr val="D3121D"/>
                </a:solidFill>
                <a:latin typeface="Rockwell"/>
              </a:rPr>
              <a:t>1010 Vienna, Austria</a:t>
            </a:r>
            <a:endParaRPr dirty="0"/>
          </a:p>
          <a:p>
            <a:pPr>
              <a:defRPr/>
            </a:pPr>
            <a:r>
              <a:rPr lang="de-AT" dirty="0">
                <a:solidFill>
                  <a:srgbClr val="D3121D"/>
                </a:solidFill>
                <a:latin typeface="Rockwell"/>
              </a:rPr>
              <a:t>g.schwed@think-modular.com</a:t>
            </a:r>
            <a:endParaRPr dirty="0">
              <a:solidFill>
                <a:srgbClr val="D3121D"/>
              </a:solidFill>
              <a:latin typeface="Rockwel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22AFE0-B13D-3958-31DB-9B56F4CC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149" y="169937"/>
            <a:ext cx="2588968" cy="258896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AFD1585-AA16-CE39-9650-FCBB3BBBF929}"/>
              </a:ext>
            </a:extLst>
          </p:cNvPr>
          <p:cNvSpPr txBox="1"/>
          <p:nvPr/>
        </p:nvSpPr>
        <p:spPr bwMode="auto">
          <a:xfrm>
            <a:off x="3791744" y="515287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https://tinyurl.com/4ts9dr82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Moodle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security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report</a:t>
            </a:r>
            <a:endParaRPr lang="de-AT" sz="3600" cap="none" dirty="0">
              <a:solidFill>
                <a:srgbClr val="DA3233"/>
              </a:solidFill>
              <a:latin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484784"/>
            <a:ext cx="5545834" cy="469217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Checks (only) main settings in Moodle:</a:t>
            </a:r>
          </a:p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Roles and permissions</a:t>
            </a:r>
          </a:p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access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config.php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to sensible files in Moodle</a:t>
            </a:r>
          </a:p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check the server itself!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check weak passwords and wrong role assignments 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03AC70-BA74-6D62-4439-007E90D71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416678"/>
            <a:ext cx="5248531" cy="48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6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Moodle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security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improvements</a:t>
            </a:r>
            <a:endParaRPr lang="de-AT" sz="3600" cap="none" dirty="0">
              <a:solidFill>
                <a:srgbClr val="DA3233"/>
              </a:solidFill>
              <a:latin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484784"/>
            <a:ext cx="10082338" cy="4692179"/>
          </a:xfrm>
        </p:spPr>
        <p:txBody>
          <a:bodyPr>
            <a:noAutofit/>
          </a:bodyPr>
          <a:lstStyle/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Follow the guidelines 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https://moodledev.io/general/development/policies/security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>
              <a:spcBef>
                <a:spcPts val="18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improvements need access to server and Apache config files</a:t>
            </a:r>
          </a:p>
          <a:p>
            <a:pPr marL="812800" lvl="1" indent="-355600">
              <a:spcBef>
                <a:spcPts val="600"/>
              </a:spcBef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Server status</a:t>
            </a:r>
          </a:p>
          <a:p>
            <a:pPr marL="812800" lvl="1" indent="-355600">
              <a:spcBef>
                <a:spcPts val="600"/>
              </a:spcBef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Hide some system files</a:t>
            </a:r>
          </a:p>
          <a:p>
            <a:pPr marL="812800" lvl="1" indent="-355600">
              <a:spcBef>
                <a:spcPts val="600"/>
              </a:spcBef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ssl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</a:p>
          <a:p>
            <a:pPr marL="812800" lvl="1" indent="-355600">
              <a:spcBef>
                <a:spcPts val="600"/>
              </a:spcBef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Ownership of important files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(like Moodle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config.php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55600">
              <a:spcBef>
                <a:spcPts val="600"/>
              </a:spcBef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Additional settings 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config.php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8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4B04DD-FCA8-1FE1-4891-37D327174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641" y="2924944"/>
            <a:ext cx="5755883" cy="35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3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Set HTTP Security Headers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484784"/>
            <a:ext cx="10082338" cy="4692179"/>
          </a:xfrm>
        </p:spPr>
        <p:txBody>
          <a:bodyPr>
            <a:noAutofit/>
          </a:bodyPr>
          <a:lstStyle/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8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257A79-4AC5-967D-E9E3-5D170E3F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480984"/>
            <a:ext cx="8305683" cy="52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Moodle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security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improvements</a:t>
            </a:r>
            <a:endParaRPr lang="de-AT" sz="3600" cap="none" dirty="0">
              <a:solidFill>
                <a:srgbClr val="DA3233"/>
              </a:solidFill>
              <a:latin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484784"/>
            <a:ext cx="10082338" cy="4692179"/>
          </a:xfrm>
        </p:spPr>
        <p:txBody>
          <a:bodyPr>
            <a:noAutofit/>
          </a:bodyPr>
          <a:lstStyle/>
          <a:p>
            <a:pPr marL="355600" indent="-355600">
              <a:spcBef>
                <a:spcPts val="18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careful with role assignments. Provide always only minimal rights.</a:t>
            </a:r>
          </a:p>
          <a:p>
            <a:pPr marL="355600" indent="-355600">
              <a:spcBef>
                <a:spcPts val="1800"/>
              </a:spcBef>
              <a:defRPr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create additional role “view only” for people who wants to see everything but should not get rights to change everything.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8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Enable user lockout after n failed login attempts!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Very important. Very helpful against brute force attacks.</a:t>
            </a:r>
          </a:p>
          <a:p>
            <a:pPr marL="355600" indent="-355600">
              <a:spcBef>
                <a:spcPts val="18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020DD5-7708-F9CE-CDA7-6DBD99C2E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936"/>
          <a:stretch/>
        </p:blipFill>
        <p:spPr>
          <a:xfrm>
            <a:off x="2567608" y="4005064"/>
            <a:ext cx="8030095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46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Performance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484784"/>
            <a:ext cx="10082338" cy="4692179"/>
          </a:xfrm>
        </p:spPr>
        <p:txBody>
          <a:bodyPr>
            <a:noAutofit/>
          </a:bodyPr>
          <a:lstStyle/>
          <a:p>
            <a:pPr marL="355600" indent="-355600">
              <a:spcBef>
                <a:spcPts val="18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8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0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Performance –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general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aspects</a:t>
            </a:r>
            <a:endParaRPr lang="de-AT" sz="3600" cap="none" dirty="0">
              <a:solidFill>
                <a:srgbClr val="DA3233"/>
              </a:solidFill>
              <a:latin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484784"/>
            <a:ext cx="9794306" cy="469217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Performance tuning is less critical than security issues.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the bottleneck!</a:t>
            </a:r>
          </a:p>
          <a:p>
            <a:pPr lvl="1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Network – bandwidth</a:t>
            </a:r>
          </a:p>
          <a:p>
            <a:pPr lvl="1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CPU speed</a:t>
            </a:r>
          </a:p>
          <a:p>
            <a:pPr lvl="1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Amount of RAM / Memory</a:t>
            </a:r>
          </a:p>
          <a:p>
            <a:pPr lvl="1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Speed of Hard Drive / Storage</a:t>
            </a:r>
          </a:p>
          <a:p>
            <a:pPr lvl="1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  <a:p>
            <a:pPr lvl="1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Configuration –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limitation by default settings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Depends very much on how Moodle is used.</a:t>
            </a:r>
          </a:p>
        </p:txBody>
      </p:sp>
    </p:spTree>
    <p:extLst>
      <p:ext uri="{BB962C8B-B14F-4D97-AF65-F5344CB8AC3E}">
        <p14:creationId xmlns:p14="http://schemas.microsoft.com/office/powerpoint/2010/main" val="369630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cap="none" dirty="0">
                <a:solidFill>
                  <a:srgbClr val="DA3233"/>
                </a:solidFill>
                <a:latin typeface="Rockwell"/>
              </a:rPr>
              <a:t>Performance – usage scenarios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457796"/>
            <a:ext cx="9794306" cy="499554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Every “active” user needs ~50MB of RAM/Memory.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8GB RAM =&gt; ~160 concurrent users.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1ADDF05A-99F9-6AA8-F6B4-7E8073243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65303"/>
              </p:ext>
            </p:extLst>
          </p:nvPr>
        </p:nvGraphicFramePr>
        <p:xfrm>
          <a:off x="838200" y="1461492"/>
          <a:ext cx="10729191" cy="397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8454091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695272025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3945285472"/>
                    </a:ext>
                  </a:extLst>
                </a:gridCol>
              </a:tblGrid>
              <a:tr h="555747">
                <a:tc>
                  <a:txBody>
                    <a:bodyPr/>
                    <a:lstStyle/>
                    <a:p>
                      <a:r>
                        <a:rPr lang="en-GB" noProof="0" dirty="0"/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Possible bottleneck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Less affected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016689"/>
                  </a:ext>
                </a:extLst>
              </a:tr>
              <a:tr h="555747">
                <a:tc>
                  <a:txBody>
                    <a:bodyPr/>
                    <a:lstStyle/>
                    <a:p>
                      <a:r>
                        <a:rPr lang="en-GB" noProof="0"/>
                        <a:t>Access to content, download of (big)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Disk drive,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CPU, database,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00421"/>
                  </a:ext>
                </a:extLst>
              </a:tr>
              <a:tr h="555747">
                <a:tc>
                  <a:txBody>
                    <a:bodyPr/>
                    <a:lstStyle/>
                    <a:p>
                      <a:r>
                        <a:rPr lang="en-GB" noProof="0" dirty="0"/>
                        <a:t>Interactive Content, forum 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Database, memory,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Disc drive,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962666"/>
                  </a:ext>
                </a:extLst>
              </a:tr>
              <a:tr h="555747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rgbClr val="FF0000"/>
                          </a:solidFill>
                        </a:rPr>
                        <a:t>Quizzes – online 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CPU, database,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Disc drive,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151913"/>
                  </a:ext>
                </a:extLst>
              </a:tr>
              <a:tr h="555747">
                <a:tc>
                  <a:txBody>
                    <a:bodyPr/>
                    <a:lstStyle/>
                    <a:p>
                      <a:r>
                        <a:rPr lang="en-GB" noProof="0" dirty="0"/>
                        <a:t>Surfing through courses and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Memory,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Disc drive, network,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58469"/>
                  </a:ext>
                </a:extLst>
              </a:tr>
              <a:tr h="555747">
                <a:tc>
                  <a:txBody>
                    <a:bodyPr/>
                    <a:lstStyle/>
                    <a:p>
                      <a:r>
                        <a:rPr lang="en-GB" noProof="0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CPU, memory,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234740"/>
                  </a:ext>
                </a:extLst>
              </a:tr>
              <a:tr h="555747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865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54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cap="none" dirty="0">
                <a:solidFill>
                  <a:srgbClr val="DA3233"/>
                </a:solidFill>
                <a:latin typeface="Rockwell"/>
              </a:rPr>
              <a:t>Moodle benchmark report (plugin)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457796"/>
            <a:ext cx="9794306" cy="499554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Gives standardized overview of important components and tasks.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Test under load!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idle system is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mostly fine.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162079-762C-4088-B3F2-292392A92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2166393"/>
            <a:ext cx="8400256" cy="469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cap="none" dirty="0">
                <a:solidFill>
                  <a:srgbClr val="DA3233"/>
                </a:solidFill>
                <a:latin typeface="Rockwell"/>
              </a:rPr>
              <a:t>Improvements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556792"/>
            <a:ext cx="9794306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Follow the guidelines: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https://docs.moodle.org/400/en/Performance_recommendations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Apache tuning:</a:t>
            </a: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MaxRequestWorkers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default: 100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(Be sure to have enough memory!)</a:t>
            </a: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Switch from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mpm_prefork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mpm_worker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mpm_event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Switch from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mod_php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php_fpm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FastCGI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-Process-Manager)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https://www.cloudbooklet.com/how-to-install-php-fpm-with-apache-on-ubuntu-20-04/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 more Memory (RAM)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(Remember: 50MB for each concurrent user + 1GB for the system itself)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6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cap="none" dirty="0">
                <a:solidFill>
                  <a:srgbClr val="DA3233"/>
                </a:solidFill>
                <a:latin typeface="Rockwell"/>
              </a:rPr>
              <a:t>Systematic stress tests with JMETER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457796"/>
            <a:ext cx="10154344" cy="4995540"/>
          </a:xfrm>
        </p:spPr>
        <p:txBody>
          <a:bodyPr>
            <a:noAutofit/>
          </a:bodyPr>
          <a:lstStyle/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a server and Install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https://jmeter.apache.org/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test Moodle, JMeter needs: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Moodle course with specific components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100 or 1000 user accounts with usernames + passwords enrolled in to that course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testplan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files in Moodle</a:t>
            </a:r>
          </a:p>
          <a:p>
            <a:pPr marL="812800" lvl="1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Enable debug mode</a:t>
            </a:r>
          </a:p>
          <a:p>
            <a:pPr marL="812800" lvl="1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“Make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testcourse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812800" lvl="1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“Make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test plan” (includes user accounts)</a:t>
            </a:r>
          </a:p>
          <a:p>
            <a:pPr marL="812800" lvl="1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Download files and copy to JMeter</a:t>
            </a:r>
          </a:p>
          <a:p>
            <a:pPr marL="812800" lvl="1" indent="-355600">
              <a:lnSpc>
                <a:spcPct val="100000"/>
              </a:lnSpc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09802B-529D-1935-C171-12F4B79D3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3861048"/>
            <a:ext cx="3724550" cy="2376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56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Disclaimer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473125"/>
            <a:ext cx="8066114" cy="4692179"/>
          </a:xfrm>
        </p:spPr>
        <p:txBody>
          <a:bodyPr>
            <a:noAutofit/>
          </a:bodyPr>
          <a:lstStyle/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workshop addresses common and typical problems with Moodle security and performance, which can be solved easily.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not intended to train how to setup a high performance server structure.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Target audience: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People with some IT knowledge who run small and medium Moodle instances on own servers. </a:t>
            </a:r>
          </a:p>
        </p:txBody>
      </p:sp>
    </p:spTree>
    <p:extLst>
      <p:ext uri="{BB962C8B-B14F-4D97-AF65-F5344CB8AC3E}">
        <p14:creationId xmlns:p14="http://schemas.microsoft.com/office/powerpoint/2010/main" val="3375887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cap="none" dirty="0">
                <a:solidFill>
                  <a:srgbClr val="DA3233"/>
                </a:solidFill>
                <a:latin typeface="Rockwell"/>
              </a:rPr>
              <a:t>Systematic stress tests with JMETER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457796"/>
            <a:ext cx="10154344" cy="4995540"/>
          </a:xfrm>
        </p:spPr>
        <p:txBody>
          <a:bodyPr>
            <a:noAutofit/>
          </a:bodyPr>
          <a:lstStyle/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adapt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testplan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JMeter or just edit 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testplan.jmx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file.</a:t>
            </a: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Run JMeter either via GUI – to see more details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via CLI – better performance.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jmeter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-n -t &lt;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testplan.jmx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&gt; [-p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property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-file] [-l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-file] [-j log-file] -e -o [Path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output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folder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br>
              <a:rPr lang="de-DE" sz="18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(Do high performance tests only via CLI and watch report later.)</a:t>
            </a: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Modify the settings of your Moodle server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repeat the tests.</a:t>
            </a: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8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cap="none" dirty="0">
                <a:solidFill>
                  <a:srgbClr val="DA3233"/>
                </a:solidFill>
                <a:latin typeface="Rockwell"/>
              </a:rPr>
              <a:t>Systematic stress tests with JMETER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457796"/>
            <a:ext cx="10154344" cy="4995540"/>
          </a:xfrm>
        </p:spPr>
        <p:txBody>
          <a:bodyPr>
            <a:noAutofit/>
          </a:bodyPr>
          <a:lstStyle/>
          <a:p>
            <a:pPr marL="355600" indent="-3556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95B3AA-E22A-4335-68B1-2FC7BE401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3" y="1591444"/>
            <a:ext cx="8292859" cy="4861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301F44-C7B2-B6B7-15B4-A36B8F94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2623703"/>
            <a:ext cx="6833592" cy="3925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39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What can we do for you?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7657180" y="5416679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AT">
                <a:solidFill>
                  <a:srgbClr val="D3121D"/>
                </a:solidFill>
                <a:latin typeface="Rockwell"/>
              </a:rPr>
              <a:t>think modular – digital solutions GmbH</a:t>
            </a:r>
            <a:endParaRPr/>
          </a:p>
          <a:p>
            <a:pPr>
              <a:defRPr/>
            </a:pPr>
            <a:r>
              <a:rPr lang="de-AT">
                <a:solidFill>
                  <a:srgbClr val="D3121D"/>
                </a:solidFill>
                <a:latin typeface="Rockwell"/>
              </a:rPr>
              <a:t>Stiegengasse 11</a:t>
            </a:r>
            <a:endParaRPr/>
          </a:p>
          <a:p>
            <a:pPr>
              <a:defRPr/>
            </a:pPr>
            <a:r>
              <a:rPr lang="de-AT">
                <a:solidFill>
                  <a:srgbClr val="D3121D"/>
                </a:solidFill>
                <a:latin typeface="Rockwell"/>
              </a:rPr>
              <a:t>1060 Vienna, Austria</a:t>
            </a:r>
            <a:endParaRPr/>
          </a:p>
          <a:p>
            <a:pPr>
              <a:defRPr/>
            </a:pPr>
            <a:r>
              <a:rPr lang="de-AT">
                <a:solidFill>
                  <a:srgbClr val="D3121D"/>
                </a:solidFill>
                <a:latin typeface="Rockwell"/>
              </a:rPr>
              <a:t>info@think-modular.com</a:t>
            </a:r>
            <a:endParaRPr>
              <a:solidFill>
                <a:srgbClr val="D3121D"/>
              </a:solidFill>
              <a:latin typeface="Rockwel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469253-0D4D-1A60-E329-16CD0BB2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821" y="4293096"/>
            <a:ext cx="2564904" cy="25649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B3CA1B-4F03-2D39-9B2D-D958F659975F}"/>
              </a:ext>
            </a:extLst>
          </p:cNvPr>
          <p:cNvSpPr txBox="1"/>
          <p:nvPr/>
        </p:nvSpPr>
        <p:spPr>
          <a:xfrm>
            <a:off x="7248128" y="46531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https://tinyurl.com/4ts9dr82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6DD3246-0E21-7E22-9594-1FE52DE5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95965" y="3240539"/>
            <a:ext cx="2783765" cy="27837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Agenda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50507" y="1611473"/>
            <a:ext cx="10515600" cy="48358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GB" dirty="0"/>
              <a:t>Short introduction</a:t>
            </a:r>
            <a:br>
              <a:rPr lang="en-GB" dirty="0"/>
            </a:br>
            <a:r>
              <a:rPr lang="en-GB" dirty="0"/>
              <a:t>about me and Think Modular</a:t>
            </a:r>
            <a:endParaRPr dirty="0"/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de-DE" dirty="0"/>
              <a:t>Security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dirty="0"/>
              <a:t>Short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different </a:t>
            </a:r>
            <a:r>
              <a:rPr lang="de-DE" dirty="0" err="1"/>
              <a:t>levels</a:t>
            </a:r>
            <a:r>
              <a:rPr lang="de-DE" dirty="0"/>
              <a:t> and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security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dirty="0"/>
              <a:t>Basic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checks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tools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dirty="0" err="1"/>
              <a:t>Moodle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+ </a:t>
            </a:r>
            <a:r>
              <a:rPr lang="de-DE" dirty="0" err="1"/>
              <a:t>solutions</a:t>
            </a:r>
            <a:r>
              <a:rPr lang="de-DE" dirty="0"/>
              <a:t> in </a:t>
            </a:r>
            <a:r>
              <a:rPr lang="de-DE" dirty="0" err="1"/>
              <a:t>practise</a:t>
            </a:r>
            <a:endParaRPr lang="de-DE" dirty="0"/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de-DE" dirty="0"/>
              <a:t>Performance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dirty="0"/>
              <a:t>General </a:t>
            </a:r>
            <a:r>
              <a:rPr lang="de-DE" dirty="0" err="1"/>
              <a:t>aspects</a:t>
            </a:r>
            <a:r>
              <a:rPr lang="de-DE" dirty="0"/>
              <a:t>, </a:t>
            </a:r>
            <a:r>
              <a:rPr lang="de-DE" dirty="0" err="1"/>
              <a:t>scenarious</a:t>
            </a:r>
            <a:r>
              <a:rPr lang="de-DE" dirty="0"/>
              <a:t> and </a:t>
            </a:r>
            <a:r>
              <a:rPr lang="de-DE" dirty="0" err="1"/>
              <a:t>bottlenecks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dirty="0"/>
              <a:t>Performance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JMETER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dirty="0" err="1"/>
              <a:t>Optimization</a:t>
            </a:r>
            <a:r>
              <a:rPr lang="de-DE" dirty="0"/>
              <a:t> in </a:t>
            </a:r>
            <a:r>
              <a:rPr lang="de-DE" dirty="0" err="1"/>
              <a:t>practice</a:t>
            </a:r>
            <a:endParaRPr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D98A2C-5633-4E8D-2D51-C81F22B596E7}"/>
              </a:ext>
            </a:extLst>
          </p:cNvPr>
          <p:cNvSpPr txBox="1"/>
          <p:nvPr/>
        </p:nvSpPr>
        <p:spPr bwMode="auto">
          <a:xfrm>
            <a:off x="7584841" y="5805264"/>
            <a:ext cx="391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https://tinyurl.com/4ts9dr82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 dirty="0"/>
              <a:t>Who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–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do</a:t>
            </a:r>
            <a:endParaRPr dirty="0"/>
          </a:p>
        </p:txBody>
      </p:sp>
      <p:pic>
        <p:nvPicPr>
          <p:cNvPr id="5" name="Content Placeholder 4" descr="A group of people standing next to a person in a suit and ti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7968208" y="4005064"/>
            <a:ext cx="3496241" cy="23319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3316F3B-B6F4-338A-8C0B-C5DF852B6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1192612"/>
            <a:ext cx="3528392" cy="259515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4B5859-CB31-9C0E-A795-7D94960BEAC4}"/>
              </a:ext>
            </a:extLst>
          </p:cNvPr>
          <p:cNvSpPr txBox="1">
            <a:spLocks/>
          </p:cNvSpPr>
          <p:nvPr/>
        </p:nvSpPr>
        <p:spPr bwMode="auto">
          <a:xfrm>
            <a:off x="841648" y="1395755"/>
            <a:ext cx="6694512" cy="4835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rgbClr val="DA3233"/>
              </a:buClr>
              <a:buSzPct val="85000"/>
              <a:buFont typeface="Source Sans Pro"/>
              <a:buChar char="▶"/>
              <a:defRPr sz="2000" b="0" i="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DA3233"/>
              </a:buClr>
              <a:buSzPct val="85000"/>
              <a:buFont typeface="Source Sans Pro"/>
              <a:buChar char="▷"/>
              <a:defRPr sz="1800" b="0" i="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DA3233"/>
              </a:buClr>
              <a:buFont typeface="Wingdings"/>
              <a:buChar char="§"/>
              <a:defRPr sz="1600" b="0" i="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DA3233"/>
              </a:buClr>
              <a:buFont typeface="Arial"/>
              <a:buChar char="•"/>
              <a:defRPr sz="1400" b="0" i="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DA3233"/>
              </a:buClr>
              <a:buSzPct val="85000"/>
              <a:buFont typeface="Arial"/>
              <a:buChar char="•"/>
              <a:defRPr sz="1400" b="0" i="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/>
              <a:t>Founded in 2019 in Vienna, Austria</a:t>
            </a:r>
            <a:br>
              <a:rPr lang="en-US" dirty="0"/>
            </a:br>
            <a:r>
              <a:rPr lang="en-US" dirty="0"/>
              <a:t>by Christian Zange, Gerald Henzinger and Gerhard Schwed</a:t>
            </a:r>
          </a:p>
          <a:p>
            <a:pPr marL="355600" indent="-35560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/>
              <a:t>&gt;15years experience with IT, eLearning and Moodle</a:t>
            </a:r>
          </a:p>
          <a:p>
            <a:pPr marL="355600" indent="-35560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/>
              <a:t>Preferred tools:</a:t>
            </a:r>
            <a:br>
              <a:rPr lang="en-US" dirty="0"/>
            </a:br>
            <a:r>
              <a:rPr lang="en-US" dirty="0"/>
              <a:t>Drupal + Moodle + </a:t>
            </a:r>
            <a:r>
              <a:rPr lang="en-US" dirty="0" err="1"/>
              <a:t>BigBlueButton</a:t>
            </a:r>
            <a:br>
              <a:rPr lang="en-US" dirty="0"/>
            </a:br>
            <a:r>
              <a:rPr lang="en-US" dirty="0"/>
              <a:t>(official </a:t>
            </a:r>
            <a:r>
              <a:rPr lang="en-US" dirty="0" err="1"/>
              <a:t>BigBlueButton</a:t>
            </a:r>
            <a:r>
              <a:rPr lang="en-US" dirty="0"/>
              <a:t> Partner)</a:t>
            </a:r>
          </a:p>
          <a:p>
            <a:pPr marL="355600" indent="-35560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/>
              <a:t>Holistic approach:</a:t>
            </a:r>
            <a:br>
              <a:rPr lang="en-US" dirty="0"/>
            </a:br>
            <a:r>
              <a:rPr lang="en-US" dirty="0"/>
              <a:t>Consulting, hosting, programming, course development, training, support</a:t>
            </a:r>
          </a:p>
          <a:p>
            <a:pPr marL="355600" indent="-35560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/>
              <a:t>Many international projects and customers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97543010" name="Inhaltsplatzhalter 8" descr="Ein Bild, das Text, Karte enthält.&#10;&#10;Automatisch generierte Beschreibung"/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tretch/>
        </p:blipFill>
        <p:spPr bwMode="auto">
          <a:xfrm>
            <a:off x="1639068" y="937143"/>
            <a:ext cx="8913861" cy="4983712"/>
          </a:xfrm>
          <a:prstGeom prst="rect">
            <a:avLst/>
          </a:prstGeom>
          <a:effectLst>
            <a:softEdge rad="0"/>
          </a:effectLst>
        </p:spPr>
      </p:pic>
      <p:sp>
        <p:nvSpPr>
          <p:cNvPr id="153487359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 dirty="0" err="1"/>
              <a:t>Where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are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Security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Overview</a:t>
            </a:r>
            <a:endParaRPr lang="de-AT" sz="3600" cap="none" dirty="0">
              <a:solidFill>
                <a:srgbClr val="DA3233"/>
              </a:solidFill>
              <a:latin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484784"/>
            <a:ext cx="6481938" cy="4692179"/>
          </a:xfrm>
        </p:spPr>
        <p:txBody>
          <a:bodyPr>
            <a:noAutofit/>
          </a:bodyPr>
          <a:lstStyle/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 like a complex building with many doors.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 must know and control every single entry point!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Levels / Layers</a:t>
            </a:r>
          </a:p>
          <a:p>
            <a:pPr marL="812800" lvl="1" indent="-355600">
              <a:spcBef>
                <a:spcPts val="600"/>
              </a:spcBef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Operating system + system users</a:t>
            </a:r>
          </a:p>
          <a:p>
            <a:pPr marL="812800" lvl="1" indent="-355600">
              <a:spcBef>
                <a:spcPts val="600"/>
              </a:spcBef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open ports and services (like ftp, email, …)</a:t>
            </a:r>
          </a:p>
          <a:p>
            <a:pPr marL="812800" lvl="1" indent="-355600">
              <a:spcBef>
                <a:spcPts val="600"/>
              </a:spcBef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Webserver security and encryption (https)</a:t>
            </a:r>
          </a:p>
          <a:p>
            <a:pPr marL="812800" lvl="1" indent="-355600">
              <a:spcBef>
                <a:spcPts val="600"/>
              </a:spcBef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other applications beside Moodle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(like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Testmoodle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…)</a:t>
            </a:r>
          </a:p>
          <a:p>
            <a:pPr marL="812800" lvl="1" indent="-355600">
              <a:spcBef>
                <a:spcPts val="600"/>
              </a:spcBef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Moodle application itself</a:t>
            </a:r>
          </a:p>
          <a:p>
            <a:pPr marL="1270000" lvl="2" indent="-355600">
              <a:spcBef>
                <a:spcPts val="600"/>
              </a:spcBef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Users and roles</a:t>
            </a:r>
          </a:p>
          <a:p>
            <a:pPr marL="1270000" lvl="2" indent="-355600">
              <a:spcBef>
                <a:spcPts val="600"/>
              </a:spcBef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passwords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4538EA5-C765-7FED-B804-530387E999B6}"/>
              </a:ext>
            </a:extLst>
          </p:cNvPr>
          <p:cNvGrpSpPr/>
          <p:nvPr/>
        </p:nvGrpSpPr>
        <p:grpSpPr>
          <a:xfrm>
            <a:off x="7896200" y="1844913"/>
            <a:ext cx="3960440" cy="4332050"/>
            <a:chOff x="7608168" y="1844913"/>
            <a:chExt cx="3960440" cy="4332050"/>
          </a:xfrm>
        </p:grpSpPr>
        <p:pic>
          <p:nvPicPr>
            <p:cNvPr id="5" name="Grafik 4" descr="Ein Bild, das Karte enthält.&#10;&#10;Automatisch generierte Beschreibung">
              <a:extLst>
                <a:ext uri="{FF2B5EF4-FFF2-40B4-BE49-F238E27FC236}">
                  <a16:creationId xmlns:a16="http://schemas.microsoft.com/office/drawing/2014/main" id="{8C2B9B8A-474D-956F-41CE-A99BA275C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8168" y="1844913"/>
              <a:ext cx="3835623" cy="3835623"/>
            </a:xfrm>
            <a:prstGeom prst="rect">
              <a:avLst/>
            </a:prstGeom>
            <a:noFill/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F582B6F-0F3E-A67C-17F4-A3082935266C}"/>
                </a:ext>
              </a:extLst>
            </p:cNvPr>
            <p:cNvSpPr txBox="1"/>
            <p:nvPr/>
          </p:nvSpPr>
          <p:spPr>
            <a:xfrm>
              <a:off x="7608168" y="5715298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Source: </a:t>
              </a:r>
              <a:r>
                <a:rPr lang="de-DE" sz="1200" dirty="0">
                  <a:hlinkClick r:id="rId3"/>
                </a:rPr>
                <a:t>https://campus.univie.ac.at</a:t>
              </a:r>
              <a:endParaRPr lang="de-DE" sz="1200" dirty="0"/>
            </a:p>
            <a:p>
              <a:r>
                <a:rPr lang="de-DE" sz="1200" dirty="0"/>
                <a:t>Campus </a:t>
              </a:r>
              <a:r>
                <a:rPr lang="de-DE" sz="1200" dirty="0" err="1"/>
                <a:t>of</a:t>
              </a:r>
              <a:r>
                <a:rPr lang="de-DE" sz="1200" dirty="0"/>
                <a:t> University Vienna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Important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aspects</a:t>
            </a:r>
            <a:endParaRPr lang="de-AT" sz="3600" cap="none" dirty="0">
              <a:solidFill>
                <a:srgbClr val="DA3233"/>
              </a:solidFill>
              <a:latin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484784"/>
            <a:ext cx="8642178" cy="4692179"/>
          </a:xfrm>
        </p:spPr>
        <p:txBody>
          <a:bodyPr>
            <a:noAutofit/>
          </a:bodyPr>
          <a:lstStyle/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have to trust the maintainers of main components because you cannot control everything.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Update and implement security patches always as soon as possible.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never can reach 100% security.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(Only possible, if the server is offline.)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the balance between highest security and functionality !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1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Important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security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information</a:t>
            </a:r>
            <a:endParaRPr lang="de-AT" sz="3600" cap="none" dirty="0">
              <a:solidFill>
                <a:srgbClr val="DA3233"/>
              </a:solidFill>
              <a:latin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484784"/>
            <a:ext cx="10082338" cy="4692179"/>
          </a:xfrm>
        </p:spPr>
        <p:txBody>
          <a:bodyPr>
            <a:noAutofit/>
          </a:bodyPr>
          <a:lstStyle/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 Cyber Security Database CVE: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https://www.cvedetails.com/vulnerability-list/vendor_id-2105/Moodle.html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General recommendations for Moodle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https://moodledev.io/general/development/policies/security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Regular security announcements: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https://moodle.org/security/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46F4A4-DC3D-F065-6021-3DBBBF983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584" y="3908692"/>
            <a:ext cx="7896200" cy="29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0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08025"/>
            <a:ext cx="10515600" cy="6540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Free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security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checks</a:t>
            </a:r>
            <a:r>
              <a:rPr lang="de-AT" sz="3600" cap="none" dirty="0">
                <a:solidFill>
                  <a:srgbClr val="DA3233"/>
                </a:solidFill>
                <a:latin typeface="Rockwell"/>
              </a:rPr>
              <a:t> / </a:t>
            </a:r>
            <a:r>
              <a:rPr lang="de-AT" sz="3600" cap="none" dirty="0" err="1">
                <a:solidFill>
                  <a:srgbClr val="DA3233"/>
                </a:solidFill>
                <a:latin typeface="Rockwell"/>
              </a:rPr>
              <a:t>tools</a:t>
            </a:r>
            <a:endParaRPr lang="de-AT" sz="3600" cap="none" dirty="0">
              <a:solidFill>
                <a:srgbClr val="DA3233"/>
              </a:solidFill>
              <a:latin typeface="Rockwel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484784"/>
            <a:ext cx="9794306" cy="4692179"/>
          </a:xfrm>
        </p:spPr>
        <p:txBody>
          <a:bodyPr>
            <a:noAutofit/>
          </a:bodyPr>
          <a:lstStyle/>
          <a:p>
            <a:pPr marL="355600" indent="-355600">
              <a:spcBef>
                <a:spcPts val="1200"/>
              </a:spcBef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XSS Scan: (Cross Side Scripting)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https://pentest-tools.com/website-vulnerability-scanning/xss-scanner-online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>
              <a:spcBef>
                <a:spcPts val="1800"/>
              </a:spcBef>
              <a:defRPr/>
            </a:pP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Portscan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https://pentest-tools.com/network-vulnerability-scanning/tcp-port-scanner-online-nmap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>
              <a:spcBef>
                <a:spcPts val="1800"/>
              </a:spcBef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SSL check (https): 	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https://www.ssllabs.com/ssltest/index.html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>
              <a:spcBef>
                <a:spcPts val="1800"/>
              </a:spcBef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HTTP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headers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https://securityheaders.com/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>
              <a:spcBef>
                <a:spcPts val="1800"/>
              </a:spcBef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Server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http://security.firewallmonitor.org/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>
              <a:spcBef>
                <a:spcPts val="1800"/>
              </a:spcBef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Mailtester: 		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https://www.mail-tester.com/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>
              <a:spcBef>
                <a:spcPts val="1200"/>
              </a:spcBef>
              <a:defRPr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89656"/>
      </p:ext>
    </p:extLst>
  </p:cSld>
  <p:clrMapOvr>
    <a:masterClrMapping/>
  </p:clrMapOvr>
</p:sld>
</file>

<file path=ppt/theme/theme1.xml><?xml version="1.0" encoding="utf-8"?>
<a:theme xmlns:a="http://schemas.openxmlformats.org/drawingml/2006/main" name="180815_Common_Sen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1190</Words>
  <Application>Microsoft Office PowerPoint</Application>
  <DocSecurity>0</DocSecurity>
  <PresentationFormat>Breitbild</PresentationFormat>
  <Paragraphs>171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Courier New</vt:lpstr>
      <vt:lpstr>Mokoko</vt:lpstr>
      <vt:lpstr>Objektiv Mk1</vt:lpstr>
      <vt:lpstr>Rockwell</vt:lpstr>
      <vt:lpstr>Source Sans Pro</vt:lpstr>
      <vt:lpstr>Trebuchet MS</vt:lpstr>
      <vt:lpstr>Wingdings</vt:lpstr>
      <vt:lpstr>180815_Common_Sense</vt:lpstr>
      <vt:lpstr>Check and Optimize Performance  and Security of Moodle servers</vt:lpstr>
      <vt:lpstr>Disclaimer</vt:lpstr>
      <vt:lpstr>Agenda</vt:lpstr>
      <vt:lpstr>Who we are – what we do</vt:lpstr>
      <vt:lpstr>Where we are</vt:lpstr>
      <vt:lpstr>Security Overview</vt:lpstr>
      <vt:lpstr>Important aspects</vt:lpstr>
      <vt:lpstr>Important security information</vt:lpstr>
      <vt:lpstr>Free security checks / tools</vt:lpstr>
      <vt:lpstr>Moodle security report</vt:lpstr>
      <vt:lpstr>Moodle security improvements</vt:lpstr>
      <vt:lpstr>Set HTTP Security Headers</vt:lpstr>
      <vt:lpstr>Moodle security improvements</vt:lpstr>
      <vt:lpstr>Performance</vt:lpstr>
      <vt:lpstr>Performance – general aspects</vt:lpstr>
      <vt:lpstr>Performance – usage scenarios</vt:lpstr>
      <vt:lpstr>Moodle benchmark report (plugin)</vt:lpstr>
      <vt:lpstr>Improvements</vt:lpstr>
      <vt:lpstr>Systematic stress tests with JMETER</vt:lpstr>
      <vt:lpstr>Systematic stress tests with JMETER</vt:lpstr>
      <vt:lpstr>Systematic stress tests with JMETER</vt:lpstr>
      <vt:lpstr>What can we do for you?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Gerald Henzinger</dc:creator>
  <cp:keywords/>
  <dc:description/>
  <cp:lastModifiedBy>Gerhard Schwed</cp:lastModifiedBy>
  <cp:revision>105</cp:revision>
  <dcterms:modified xsi:type="dcterms:W3CDTF">2022-09-28T12:30:11Z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0x010100E61B55B4FA8D324B910E28316D7D86A3</vt:lpwstr>
  </property>
  <property fmtid="{D5CDD505-2E9C-101B-9397-08002B2CF9AE}" pid="3" name="AuthorIds_UIVersion_1536">
    <vt:lpwstr>6</vt:lpwstr>
  </property>
  <property fmtid="{D5CDD505-2E9C-101B-9397-08002B2CF9AE}" pid="4" name="AuthorIds_UIVersion_22528">
    <vt:lpwstr>6</vt:lpwstr>
  </property>
</Properties>
</file>