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notesSlides/notesSlide2.xml" ContentType="application/vnd.openxmlformats-officedocument.presentationml.notesSlide+xml"/>
  <Override PartName="/ppt/media/image9.jpeg" ContentType="image/jpeg"/>
  <Override PartName="/ppt/notesSlides/notesSlide3.xml" ContentType="application/vnd.openxmlformats-officedocument.presentationml.notesSlide+xml"/>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Light"/>
          <a:ea typeface="Gill Sans Light"/>
          <a:cs typeface="Gill Sans Light"/>
        </a:font>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solidFill>
                <a:srgbClr val="FDF6DA"/>
              </a:solidFill>
              <a:prstDash val="solid"/>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noFill/>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D4DAE0"/>
          </a:solidFill>
        </a:fill>
      </a:tcStyle>
    </a:wholeTbl>
    <a:band2H>
      <a:tcTxStyle b="def" i="def"/>
      <a:tcStyle>
        <a:tcBdr/>
        <a:fill>
          <a:solidFill>
            <a:srgbClr val="EBEDF0"/>
          </a:solidFill>
        </a:fill>
      </a:tcStyle>
    </a:band2H>
    <a:firstCol>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1"/>
          </a:solidFill>
        </a:fill>
      </a:tcStyle>
    </a:firstCol>
    <a:la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381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1"/>
          </a:solidFill>
        </a:fill>
      </a:tcStyle>
    </a:lastRow>
    <a:fir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381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1"/>
          </a:solidFill>
        </a:fill>
      </a:tcStyle>
    </a:firstRow>
  </a:tblStyle>
  <a:tblStyle styleId="{EEE7283C-3CF3-47DC-8721-378D4A62B228}" styleName="">
    <a:tblBg/>
    <a:wholeTbl>
      <a:tcTxStyle b="off" i="off">
        <a:font>
          <a:latin typeface="Gill Sans"/>
          <a:ea typeface="Gill Sans"/>
          <a:cs typeface="Gill Sans"/>
        </a:font>
        <a:srgbClr val="6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DDE0D3"/>
          </a:solidFill>
        </a:fill>
      </a:tcStyle>
    </a:wholeTbl>
    <a:band2H>
      <a:tcTxStyle b="def" i="def"/>
      <a:tcStyle>
        <a:tcBdr/>
        <a:fill>
          <a:solidFill>
            <a:srgbClr val="EFF0EA"/>
          </a:solidFill>
        </a:fill>
      </a:tcStyle>
    </a:band2H>
    <a:firstCol>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3"/>
          </a:solidFill>
        </a:fill>
      </a:tcStyle>
    </a:firstCol>
    <a:la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381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3"/>
          </a:solidFill>
        </a:fill>
      </a:tcStyle>
    </a:lastRow>
    <a:fir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381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3"/>
          </a:solidFill>
        </a:fill>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D8D6DD"/>
          </a:solidFill>
        </a:fill>
      </a:tcStyle>
    </a:wholeTbl>
    <a:band2H>
      <a:tcTxStyle b="def" i="def"/>
      <a:tcStyle>
        <a:tcBdr/>
        <a:fill>
          <a:solidFill>
            <a:srgbClr val="ECECEF"/>
          </a:solidFill>
        </a:fill>
      </a:tcStyle>
    </a:band2H>
    <a:firstCol>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6"/>
          </a:solidFill>
        </a:fill>
      </a:tcStyle>
    </a:firstCol>
    <a:la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381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6"/>
          </a:solidFill>
        </a:fill>
      </a:tcStyle>
    </a:lastRow>
    <a:fir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381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chemeClr val="accent6"/>
          </a:solidFill>
        </a:fill>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006060"/>
          </a:solidFill>
        </a:fill>
      </a:tcStyle>
    </a:band2H>
    <a:firstCol>
      <a:tcTxStyle b="on" i="off">
        <a:font>
          <a:latin typeface="Gill Sans"/>
          <a:ea typeface="Gill Sans"/>
          <a:cs typeface="Gill Sans"/>
        </a:font>
        <a:srgbClr val="0060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606060"/>
      </a:tcTxStyle>
      <a:tcStyle>
        <a:tcBdr>
          <a:left>
            <a:ln w="12700" cap="flat">
              <a:noFill/>
              <a:miter lim="400000"/>
            </a:ln>
          </a:left>
          <a:right>
            <a:ln w="12700" cap="flat">
              <a:noFill/>
              <a:miter lim="400000"/>
            </a:ln>
          </a:right>
          <a:top>
            <a:ln w="50800" cap="flat">
              <a:solidFill>
                <a:srgbClr val="606060"/>
              </a:solidFill>
              <a:prstDash val="solid"/>
              <a:round/>
            </a:ln>
          </a:top>
          <a:bottom>
            <a:ln w="25400" cap="flat">
              <a:solidFill>
                <a:srgbClr val="606060"/>
              </a:solidFill>
              <a:prstDash val="solid"/>
              <a:round/>
            </a:ln>
          </a:bottom>
          <a:insideH>
            <a:ln w="12700" cap="flat">
              <a:noFill/>
              <a:miter lim="400000"/>
            </a:ln>
          </a:insideH>
          <a:insideV>
            <a:ln w="12700" cap="flat">
              <a:noFill/>
              <a:miter lim="400000"/>
            </a:ln>
          </a:insideV>
        </a:tcBdr>
        <a:fill>
          <a:solidFill>
            <a:srgbClr val="006060"/>
          </a:solidFill>
        </a:fill>
      </a:tcStyle>
    </a:lastRow>
    <a:firstRow>
      <a:tcTxStyle b="on" i="off">
        <a:font>
          <a:latin typeface="Gill Sans"/>
          <a:ea typeface="Gill Sans"/>
          <a:cs typeface="Gill Sans"/>
        </a:font>
        <a:srgbClr val="006060"/>
      </a:tcTxStyle>
      <a:tcStyle>
        <a:tcBdr>
          <a:left>
            <a:ln w="12700" cap="flat">
              <a:noFill/>
              <a:miter lim="400000"/>
            </a:ln>
          </a:left>
          <a:right>
            <a:ln w="12700" cap="flat">
              <a:noFill/>
              <a:miter lim="400000"/>
            </a:ln>
          </a:right>
          <a:top>
            <a:ln w="25400" cap="flat">
              <a:solidFill>
                <a:srgbClr val="606060"/>
              </a:solidFill>
              <a:prstDash val="solid"/>
              <a:round/>
            </a:ln>
          </a:top>
          <a:bottom>
            <a:ln w="25400" cap="flat">
              <a:solidFill>
                <a:srgbClr val="60606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a:ea typeface="Gill Sans"/>
          <a:cs typeface="Gill Sans"/>
        </a:font>
        <a:srgbClr val="6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606060"/>
          </a:solidFill>
        </a:fill>
      </a:tcStyle>
    </a:firstCol>
    <a:la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38100" cap="flat">
              <a:solidFill>
                <a:srgbClr val="006060"/>
              </a:solidFill>
              <a:prstDash val="solid"/>
              <a:round/>
            </a:ln>
          </a:top>
          <a:bottom>
            <a:ln w="127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606060"/>
          </a:solidFill>
        </a:fill>
      </a:tcStyle>
    </a:lastRow>
    <a:firstRow>
      <a:tcTxStyle b="on" i="off">
        <a:font>
          <a:latin typeface="Gill Sans"/>
          <a:ea typeface="Gill Sans"/>
          <a:cs typeface="Gill Sans"/>
        </a:font>
        <a:srgbClr val="006060"/>
      </a:tcTxStyle>
      <a:tcStyle>
        <a:tcBdr>
          <a:left>
            <a:ln w="12700" cap="flat">
              <a:solidFill>
                <a:srgbClr val="006060"/>
              </a:solidFill>
              <a:prstDash val="solid"/>
              <a:round/>
            </a:ln>
          </a:left>
          <a:right>
            <a:ln w="12700" cap="flat">
              <a:solidFill>
                <a:srgbClr val="006060"/>
              </a:solidFill>
              <a:prstDash val="solid"/>
              <a:round/>
            </a:ln>
          </a:right>
          <a:top>
            <a:ln w="12700" cap="flat">
              <a:solidFill>
                <a:srgbClr val="006060"/>
              </a:solidFill>
              <a:prstDash val="solid"/>
              <a:round/>
            </a:ln>
          </a:top>
          <a:bottom>
            <a:ln w="38100" cap="flat">
              <a:solidFill>
                <a:srgbClr val="006060"/>
              </a:solidFill>
              <a:prstDash val="solid"/>
              <a:round/>
            </a:ln>
          </a:bottom>
          <a:insideH>
            <a:ln w="12700" cap="flat">
              <a:solidFill>
                <a:srgbClr val="006060"/>
              </a:solidFill>
              <a:prstDash val="solid"/>
              <a:round/>
            </a:ln>
          </a:insideH>
          <a:insideV>
            <a:ln w="12700" cap="flat">
              <a:solidFill>
                <a:srgbClr val="006060"/>
              </a:solidFill>
              <a:prstDash val="solid"/>
              <a:round/>
            </a:ln>
          </a:insideV>
        </a:tcBdr>
        <a:fill>
          <a:solidFill>
            <a:srgbClr val="60606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a:r>
              <a:t>https://konkursiveeb.edu.ee/ee/minu_eneseanalyysid?4b85b0f8068c7744f89023a0e93f98063b92469894b5d05579e9fa75bb0741da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3" name="Line"/>
          <p:cNvSpPr/>
          <p:nvPr/>
        </p:nvSpPr>
        <p:spPr>
          <a:xfrm>
            <a:off x="952500" y="7289800"/>
            <a:ext cx="22479000" cy="0"/>
          </a:xfrm>
          <a:prstGeom prst="line">
            <a:avLst/>
          </a:prstGeom>
          <a:ln w="12700">
            <a:solidFill>
              <a:srgbClr val="444444">
                <a:alpha val="30000"/>
              </a:srgbClr>
            </a:solidFill>
            <a:miter lim="400000"/>
          </a:ln>
        </p:spPr>
        <p:txBody>
          <a:bodyPr lIns="45718" tIns="45718" rIns="45718" bIns="45718"/>
          <a:lstStyle/>
          <a:p>
            <a:pPr/>
          </a:p>
        </p:txBody>
      </p:sp>
      <p:sp>
        <p:nvSpPr>
          <p:cNvPr id="14" name="Title Text"/>
          <p:cNvSpPr txBox="1"/>
          <p:nvPr>
            <p:ph type="title"/>
          </p:nvPr>
        </p:nvSpPr>
        <p:spPr>
          <a:xfrm>
            <a:off x="952500" y="4229100"/>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099" y="12319000"/>
            <a:ext cx="419101"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97" name="Green and yellow boat on the shore across the water from the village of Ferragudo, Portugal at duskFishermen boats at sea near village at dusk in Algarve, south of Portugal."/>
          <p:cNvSpPr/>
          <p:nvPr>
            <p:ph type="pic" idx="21"/>
          </p:nvPr>
        </p:nvSpPr>
        <p:spPr>
          <a:xfrm>
            <a:off x="0" y="-876300"/>
            <a:ext cx="24384000" cy="16264468"/>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vaslaid argine">
    <p:bg>
      <p:bgPr>
        <a:solidFill>
          <a:srgbClr val="FFFFFF"/>
        </a:solidFill>
      </p:bgPr>
    </p:bg>
    <p:spTree>
      <p:nvGrpSpPr>
        <p:cNvPr id="1" name=""/>
        <p:cNvGrpSpPr/>
        <p:nvPr/>
      </p:nvGrpSpPr>
      <p:grpSpPr>
        <a:xfrm>
          <a:off x="0" y="0"/>
          <a:ext cx="0" cy="0"/>
          <a:chOff x="0" y="0"/>
          <a:chExt cx="0" cy="0"/>
        </a:xfrm>
      </p:grpSpPr>
      <p:pic>
        <p:nvPicPr>
          <p:cNvPr id="112" name="Pilt 3" descr="Pilt 3"/>
          <p:cNvPicPr>
            <a:picLocks noChangeAspect="1"/>
          </p:cNvPicPr>
          <p:nvPr/>
        </p:nvPicPr>
        <p:blipFill>
          <a:blip r:embed="rId2">
            <a:extLst/>
          </a:blip>
          <a:srcRect l="11835" t="19051" r="15651" b="26170"/>
          <a:stretch>
            <a:fillRect/>
          </a:stretch>
        </p:blipFill>
        <p:spPr>
          <a:xfrm>
            <a:off x="924666" y="11464500"/>
            <a:ext cx="2170412" cy="1296002"/>
          </a:xfrm>
          <a:prstGeom prst="rect">
            <a:avLst/>
          </a:prstGeom>
          <a:ln w="12700">
            <a:miter lim="400000"/>
          </a:ln>
        </p:spPr>
      </p:pic>
      <p:sp>
        <p:nvSpPr>
          <p:cNvPr id="113" name="Straight Connector 7"/>
          <p:cNvSpPr/>
          <p:nvPr/>
        </p:nvSpPr>
        <p:spPr>
          <a:xfrm>
            <a:off x="3397248" y="11550315"/>
            <a:ext cx="2" cy="1140162"/>
          </a:xfrm>
          <a:prstGeom prst="line">
            <a:avLst/>
          </a:prstGeom>
          <a:ln w="12700">
            <a:solidFill>
              <a:srgbClr val="9396B0"/>
            </a:solidFill>
            <a:miter/>
          </a:ln>
        </p:spPr>
        <p:txBody>
          <a:bodyPr lIns="45718" tIns="45718" rIns="45718" bIns="45718"/>
          <a:lstStyle/>
          <a:p>
            <a:pPr/>
          </a:p>
        </p:txBody>
      </p:sp>
      <p:sp>
        <p:nvSpPr>
          <p:cNvPr id="114" name="Text Placeholder 1"/>
          <p:cNvSpPr txBox="1"/>
          <p:nvPr/>
        </p:nvSpPr>
        <p:spPr>
          <a:xfrm>
            <a:off x="3673306" y="11945263"/>
            <a:ext cx="6278768"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1828800">
              <a:defRPr cap="all" sz="2400">
                <a:solidFill>
                  <a:srgbClr val="9396B0"/>
                </a:solidFill>
                <a:latin typeface="Verdana"/>
                <a:ea typeface="Verdana"/>
                <a:cs typeface="Verdana"/>
                <a:sym typeface="Verdana"/>
              </a:defRPr>
            </a:lvl1pPr>
          </a:lstStyle>
          <a:p>
            <a:pPr/>
            <a:r>
              <a:t>TALLINN UNIVERSITY OF TECHNOLOGY</a:t>
            </a:r>
          </a:p>
        </p:txBody>
      </p:sp>
      <p:pic>
        <p:nvPicPr>
          <p:cNvPr id="115" name="Picture 7" descr="Picture 7"/>
          <p:cNvPicPr>
            <a:picLocks noChangeAspect="1"/>
          </p:cNvPicPr>
          <p:nvPr/>
        </p:nvPicPr>
        <p:blipFill>
          <a:blip r:embed="rId3">
            <a:extLst/>
          </a:blip>
          <a:srcRect l="0" t="21093" r="0" b="21589"/>
          <a:stretch>
            <a:fillRect/>
          </a:stretch>
        </p:blipFill>
        <p:spPr>
          <a:xfrm>
            <a:off x="3864" y="-46496"/>
            <a:ext cx="24379892" cy="9881237"/>
          </a:xfrm>
          <a:prstGeom prst="rect">
            <a:avLst/>
          </a:prstGeom>
          <a:ln w="12700">
            <a:miter lim="400000"/>
          </a:ln>
        </p:spPr>
      </p:pic>
      <p:grpSp>
        <p:nvGrpSpPr>
          <p:cNvPr id="118" name="Group 8"/>
          <p:cNvGrpSpPr/>
          <p:nvPr/>
        </p:nvGrpSpPr>
        <p:grpSpPr>
          <a:xfrm>
            <a:off x="-3" y="3930147"/>
            <a:ext cx="24384002" cy="9785854"/>
            <a:chOff x="0" y="-1"/>
            <a:chExt cx="24384001" cy="9785852"/>
          </a:xfrm>
        </p:grpSpPr>
        <p:sp>
          <p:nvSpPr>
            <p:cNvPr id="116" name="Freeform 9"/>
            <p:cNvSpPr/>
            <p:nvPr/>
          </p:nvSpPr>
          <p:spPr>
            <a:xfrm>
              <a:off x="0" y="2695222"/>
              <a:ext cx="24384002" cy="7090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7" y="0"/>
                  </a:moveTo>
                  <a:lnTo>
                    <a:pt x="21600" y="0"/>
                  </a:lnTo>
                  <a:lnTo>
                    <a:pt x="21600" y="21600"/>
                  </a:lnTo>
                  <a:lnTo>
                    <a:pt x="0" y="21600"/>
                  </a:lnTo>
                  <a:lnTo>
                    <a:pt x="0" y="9402"/>
                  </a:lnTo>
                  <a:lnTo>
                    <a:pt x="842" y="9402"/>
                  </a:lnTo>
                  <a:lnTo>
                    <a:pt x="842" y="3112"/>
                  </a:lnTo>
                  <a:lnTo>
                    <a:pt x="1747" y="3112"/>
                  </a:lnTo>
                  <a:close/>
                </a:path>
              </a:pathLst>
            </a:custGeom>
            <a:solidFill>
              <a:srgbClr val="FFFFFF"/>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Verdana"/>
                  <a:ea typeface="Verdana"/>
                  <a:cs typeface="Verdana"/>
                  <a:sym typeface="Verdana"/>
                </a:defRPr>
              </a:pPr>
            </a:p>
          </p:txBody>
        </p:sp>
        <p:pic>
          <p:nvPicPr>
            <p:cNvPr id="117" name="Picture 3" descr="Picture 3"/>
            <p:cNvPicPr>
              <a:picLocks noChangeAspect="1"/>
            </p:cNvPicPr>
            <p:nvPr/>
          </p:nvPicPr>
          <p:blipFill>
            <a:blip r:embed="rId4">
              <a:extLst/>
            </a:blip>
            <a:stretch>
              <a:fillRect/>
            </a:stretch>
          </p:blipFill>
          <p:spPr>
            <a:xfrm>
              <a:off x="17373601" y="-2"/>
              <a:ext cx="4899029" cy="2743203"/>
            </a:xfrm>
            <a:prstGeom prst="rect">
              <a:avLst/>
            </a:prstGeom>
            <a:ln w="12700" cap="flat">
              <a:noFill/>
              <a:miter lim="400000"/>
            </a:ln>
            <a:effectLst/>
          </p:spPr>
        </p:pic>
      </p:grpSp>
      <p:pic>
        <p:nvPicPr>
          <p:cNvPr id="119" name="Picture 3" descr="Picture 3"/>
          <p:cNvPicPr>
            <a:picLocks noChangeAspect="1"/>
          </p:cNvPicPr>
          <p:nvPr/>
        </p:nvPicPr>
        <p:blipFill>
          <a:blip r:embed="rId4">
            <a:extLst/>
          </a:blip>
          <a:stretch>
            <a:fillRect/>
          </a:stretch>
        </p:blipFill>
        <p:spPr>
          <a:xfrm>
            <a:off x="17373600" y="3932194"/>
            <a:ext cx="4899027" cy="2743202"/>
          </a:xfrm>
          <a:prstGeom prst="rect">
            <a:avLst/>
          </a:prstGeom>
          <a:ln w="12700">
            <a:miter lim="400000"/>
          </a:ln>
        </p:spPr>
      </p:pic>
      <p:sp>
        <p:nvSpPr>
          <p:cNvPr id="120" name="Body Level One…"/>
          <p:cNvSpPr txBox="1"/>
          <p:nvPr>
            <p:ph type="body" sz="quarter" idx="1" hasCustomPrompt="1"/>
          </p:nvPr>
        </p:nvSpPr>
        <p:spPr>
          <a:xfrm>
            <a:off x="1884552" y="8944240"/>
            <a:ext cx="17784792" cy="1705756"/>
          </a:xfrm>
          <a:prstGeom prst="rect">
            <a:avLst/>
          </a:prstGeom>
        </p:spPr>
        <p:txBody>
          <a:bodyPr lIns="0" tIns="0" rIns="0" bIns="0" anchor="t"/>
          <a:lstStyle>
            <a:lvl1pPr marL="0" indent="0" defTabSz="1828800">
              <a:lnSpc>
                <a:spcPct val="90000"/>
              </a:lnSpc>
              <a:spcBef>
                <a:spcPts val="2000"/>
              </a:spcBef>
              <a:buSzTx/>
              <a:buNone/>
              <a:defRPr b="1" cap="all" sz="6400">
                <a:solidFill>
                  <a:srgbClr val="AB1352"/>
                </a:solidFill>
                <a:latin typeface="Verdana"/>
                <a:ea typeface="Verdana"/>
                <a:cs typeface="Verdana"/>
                <a:sym typeface="Verdana"/>
              </a:defRPr>
            </a:lvl1pPr>
            <a:lvl2pPr marL="1066800" indent="-609600" defTabSz="1828800">
              <a:lnSpc>
                <a:spcPct val="90000"/>
              </a:lnSpc>
              <a:spcBef>
                <a:spcPts val="2000"/>
              </a:spcBef>
              <a:buSzPct val="100000"/>
              <a:buChar char="•"/>
              <a:defRPr b="1" cap="all" sz="6400">
                <a:solidFill>
                  <a:srgbClr val="AB1352"/>
                </a:solidFill>
                <a:latin typeface="Verdana"/>
                <a:ea typeface="Verdana"/>
                <a:cs typeface="Verdana"/>
                <a:sym typeface="Verdana"/>
              </a:defRPr>
            </a:lvl2pPr>
            <a:lvl3pPr marL="1645920" indent="-731519" defTabSz="1828800">
              <a:lnSpc>
                <a:spcPct val="90000"/>
              </a:lnSpc>
              <a:spcBef>
                <a:spcPts val="2000"/>
              </a:spcBef>
              <a:buSzPct val="100000"/>
              <a:buChar char="•"/>
              <a:defRPr b="1" cap="all" sz="6400">
                <a:solidFill>
                  <a:srgbClr val="AB1352"/>
                </a:solidFill>
                <a:latin typeface="Verdana"/>
                <a:ea typeface="Verdana"/>
                <a:cs typeface="Verdana"/>
                <a:sym typeface="Verdana"/>
              </a:defRPr>
            </a:lvl3pPr>
            <a:lvl4pPr marL="2184400" indent="-812800" defTabSz="1828800">
              <a:lnSpc>
                <a:spcPct val="90000"/>
              </a:lnSpc>
              <a:spcBef>
                <a:spcPts val="2000"/>
              </a:spcBef>
              <a:buSzPct val="100000"/>
              <a:buChar char="•"/>
              <a:defRPr b="1" cap="all" sz="6400">
                <a:solidFill>
                  <a:srgbClr val="AB1352"/>
                </a:solidFill>
                <a:latin typeface="Verdana"/>
                <a:ea typeface="Verdana"/>
                <a:cs typeface="Verdana"/>
                <a:sym typeface="Verdana"/>
              </a:defRPr>
            </a:lvl4pPr>
            <a:lvl5pPr marL="2641600" indent="-812800" defTabSz="1828800">
              <a:lnSpc>
                <a:spcPct val="90000"/>
              </a:lnSpc>
              <a:spcBef>
                <a:spcPts val="2000"/>
              </a:spcBef>
              <a:buSzPct val="100000"/>
              <a:buChar char="•"/>
              <a:defRPr b="1" cap="all" sz="6400">
                <a:solidFill>
                  <a:srgbClr val="AB1352"/>
                </a:solidFill>
                <a:latin typeface="Verdana"/>
                <a:ea typeface="Verdana"/>
                <a:cs typeface="Verdana"/>
                <a:sym typeface="Verdana"/>
              </a:defRPr>
            </a:lvl5pPr>
          </a:lstStyle>
          <a:p>
            <a:pPr/>
            <a:r>
              <a:t>Presentation title</a:t>
            </a:r>
          </a:p>
          <a:p>
            <a:pPr lvl="1"/>
            <a:r>
              <a:t/>
            </a:r>
          </a:p>
          <a:p>
            <a:pPr lvl="2"/>
            <a:r>
              <a:t/>
            </a:r>
          </a:p>
          <a:p>
            <a:pPr lvl="3"/>
            <a:r>
              <a:t/>
            </a:r>
          </a:p>
          <a:p>
            <a:pPr lvl="4"/>
            <a:r>
              <a:t/>
            </a:r>
          </a:p>
        </p:txBody>
      </p:sp>
      <p:sp>
        <p:nvSpPr>
          <p:cNvPr id="121" name="Text Placeholder 19"/>
          <p:cNvSpPr/>
          <p:nvPr>
            <p:ph type="body" sz="quarter" idx="21" hasCustomPrompt="1"/>
          </p:nvPr>
        </p:nvSpPr>
        <p:spPr>
          <a:xfrm>
            <a:off x="1929154" y="11582400"/>
            <a:ext cx="9477073" cy="1565484"/>
          </a:xfrm>
          <a:prstGeom prst="rect">
            <a:avLst/>
          </a:prstGeom>
        </p:spPr>
        <p:txBody>
          <a:bodyPr lIns="0" tIns="0" rIns="0" bIns="0" anchor="t"/>
          <a:lstStyle>
            <a:lvl1pPr marL="0" indent="0" defTabSz="1737360">
              <a:spcBef>
                <a:spcPts val="0"/>
              </a:spcBef>
              <a:buSzTx/>
              <a:buNone/>
              <a:defRPr sz="3400">
                <a:solidFill>
                  <a:srgbClr val="332B60"/>
                </a:solidFill>
                <a:latin typeface="Verdana"/>
                <a:ea typeface="Verdana"/>
                <a:cs typeface="Verdana"/>
                <a:sym typeface="Verdana"/>
              </a:defRPr>
            </a:lvl1pPr>
          </a:lstStyle>
          <a:p>
            <a:pPr/>
            <a:r>
              <a:t>Name Familyname Faculty / Insitute 
Tallinn University of Technology</a:t>
            </a:r>
          </a:p>
        </p:txBody>
      </p:sp>
      <p:sp>
        <p:nvSpPr>
          <p:cNvPr id="122" name="Text Placeholder 17"/>
          <p:cNvSpPr/>
          <p:nvPr>
            <p:ph type="body" sz="quarter" idx="22" hasCustomPrompt="1"/>
          </p:nvPr>
        </p:nvSpPr>
        <p:spPr>
          <a:xfrm>
            <a:off x="1884552" y="9923466"/>
            <a:ext cx="17784792" cy="962856"/>
          </a:xfrm>
          <a:prstGeom prst="rect">
            <a:avLst/>
          </a:prstGeom>
        </p:spPr>
        <p:txBody>
          <a:bodyPr lIns="0" tIns="0" rIns="0" bIns="0" anchor="t"/>
          <a:lstStyle>
            <a:lvl1pPr marL="0" indent="0" defTabSz="1591055">
              <a:lnSpc>
                <a:spcPct val="90000"/>
              </a:lnSpc>
              <a:spcBef>
                <a:spcPts val="1700"/>
              </a:spcBef>
              <a:buSzTx/>
              <a:buNone/>
              <a:defRPr b="1" cap="all" sz="6200">
                <a:solidFill>
                  <a:srgbClr val="E4067E"/>
                </a:solidFill>
                <a:latin typeface="Verdana"/>
                <a:ea typeface="Verdana"/>
                <a:cs typeface="Verdana"/>
                <a:sym typeface="Verdana"/>
              </a:defRPr>
            </a:lvl1pPr>
          </a:lstStyle>
          <a:p>
            <a:pPr/>
            <a:r>
              <a:t>On two rows if necessary</a:t>
            </a:r>
          </a:p>
        </p:txBody>
      </p:sp>
      <p:sp>
        <p:nvSpPr>
          <p:cNvPr id="123" name="Slide Number"/>
          <p:cNvSpPr txBox="1"/>
          <p:nvPr>
            <p:ph type="sldNum" sz="quarter" idx="2"/>
          </p:nvPr>
        </p:nvSpPr>
        <p:spPr>
          <a:xfrm>
            <a:off x="16970654" y="12470746"/>
            <a:ext cx="504546" cy="483909"/>
          </a:xfrm>
          <a:prstGeom prst="rect">
            <a:avLst/>
          </a:prstGeom>
        </p:spPr>
        <p:txBody>
          <a:bodyPr lIns="91438" tIns="91438" rIns="91438" bIns="91438"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bg>
      <p:bgPr>
        <a:solidFill>
          <a:srgbClr val="FFDDB3"/>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xfrm>
            <a:off x="23188840" y="12524797"/>
            <a:ext cx="867582" cy="870497"/>
          </a:xfrm>
          <a:prstGeom prst="rect">
            <a:avLst/>
          </a:prstGeom>
        </p:spPr>
        <p:txBody>
          <a:bodyPr lIns="243798" tIns="243798" rIns="243798" bIns="243798"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kst">
    <p:bg>
      <p:bgPr>
        <a:solidFill>
          <a:srgbClr val="FFFFFF"/>
        </a:solidFill>
      </p:bgPr>
    </p:bg>
    <p:spTree>
      <p:nvGrpSpPr>
        <p:cNvPr id="1" name=""/>
        <p:cNvGrpSpPr/>
        <p:nvPr/>
      </p:nvGrpSpPr>
      <p:grpSpPr>
        <a:xfrm>
          <a:off x="0" y="0"/>
          <a:ext cx="0" cy="0"/>
          <a:chOff x="0" y="0"/>
          <a:chExt cx="0" cy="0"/>
        </a:xfrm>
      </p:grpSpPr>
      <p:pic>
        <p:nvPicPr>
          <p:cNvPr id="137" name="Pilt 3" descr="Pilt 3"/>
          <p:cNvPicPr>
            <a:picLocks noChangeAspect="1"/>
          </p:cNvPicPr>
          <p:nvPr/>
        </p:nvPicPr>
        <p:blipFill>
          <a:blip r:embed="rId2">
            <a:extLst/>
          </a:blip>
          <a:srcRect l="11835" t="19051" r="15651" b="26170"/>
          <a:stretch>
            <a:fillRect/>
          </a:stretch>
        </p:blipFill>
        <p:spPr>
          <a:xfrm>
            <a:off x="924666" y="11464500"/>
            <a:ext cx="2170412" cy="1296002"/>
          </a:xfrm>
          <a:prstGeom prst="rect">
            <a:avLst/>
          </a:prstGeom>
          <a:ln w="12700">
            <a:miter lim="400000"/>
          </a:ln>
        </p:spPr>
      </p:pic>
      <p:sp>
        <p:nvSpPr>
          <p:cNvPr id="138" name="Straight Connector 7"/>
          <p:cNvSpPr/>
          <p:nvPr/>
        </p:nvSpPr>
        <p:spPr>
          <a:xfrm>
            <a:off x="3397248" y="11550315"/>
            <a:ext cx="2" cy="1140162"/>
          </a:xfrm>
          <a:prstGeom prst="line">
            <a:avLst/>
          </a:prstGeom>
          <a:ln w="12700">
            <a:solidFill>
              <a:srgbClr val="9396B0"/>
            </a:solidFill>
            <a:miter/>
          </a:ln>
        </p:spPr>
        <p:txBody>
          <a:bodyPr lIns="45718" tIns="45718" rIns="45718" bIns="45718"/>
          <a:lstStyle/>
          <a:p>
            <a:pPr/>
          </a:p>
        </p:txBody>
      </p:sp>
      <p:sp>
        <p:nvSpPr>
          <p:cNvPr id="139" name="Text Placeholder 1"/>
          <p:cNvSpPr txBox="1"/>
          <p:nvPr/>
        </p:nvSpPr>
        <p:spPr>
          <a:xfrm>
            <a:off x="3673306" y="11945263"/>
            <a:ext cx="6278768"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1828800">
              <a:defRPr cap="all" sz="2400">
                <a:solidFill>
                  <a:srgbClr val="9396B0"/>
                </a:solidFill>
                <a:latin typeface="Verdana"/>
                <a:ea typeface="Verdana"/>
                <a:cs typeface="Verdana"/>
                <a:sym typeface="Verdana"/>
              </a:defRPr>
            </a:lvl1pPr>
          </a:lstStyle>
          <a:p>
            <a:pPr/>
            <a:r>
              <a:t>TALLINN UNIVERSITY OF TECHNOLOGY</a:t>
            </a:r>
          </a:p>
        </p:txBody>
      </p:sp>
      <p:sp>
        <p:nvSpPr>
          <p:cNvPr id="140" name="Body Level One…"/>
          <p:cNvSpPr txBox="1"/>
          <p:nvPr>
            <p:ph type="body" sz="quarter" idx="1" hasCustomPrompt="1"/>
          </p:nvPr>
        </p:nvSpPr>
        <p:spPr>
          <a:xfrm>
            <a:off x="958846" y="1098550"/>
            <a:ext cx="20989037" cy="1621777"/>
          </a:xfrm>
          <a:prstGeom prst="rect">
            <a:avLst/>
          </a:prstGeom>
        </p:spPr>
        <p:txBody>
          <a:bodyPr lIns="0" tIns="0" rIns="0" bIns="0" anchor="t"/>
          <a:lstStyle>
            <a:lvl1pPr marL="0" indent="0" defTabSz="1828800">
              <a:spcBef>
                <a:spcPts val="0"/>
              </a:spcBef>
              <a:buSzTx/>
              <a:buNone/>
              <a:defRPr b="1" cap="all" sz="4400">
                <a:solidFill>
                  <a:srgbClr val="332B60"/>
                </a:solidFill>
                <a:latin typeface="Verdana"/>
                <a:ea typeface="Verdana"/>
                <a:cs typeface="Verdana"/>
                <a:sym typeface="Verdana"/>
              </a:defRPr>
            </a:lvl1pPr>
            <a:lvl2pPr marL="876300" indent="-419100" defTabSz="1828800">
              <a:spcBef>
                <a:spcPts val="0"/>
              </a:spcBef>
              <a:buSzPct val="100000"/>
              <a:buChar char="•"/>
              <a:defRPr b="1" cap="all" sz="4400">
                <a:solidFill>
                  <a:srgbClr val="332B60"/>
                </a:solidFill>
                <a:latin typeface="Verdana"/>
                <a:ea typeface="Verdana"/>
                <a:cs typeface="Verdana"/>
                <a:sym typeface="Verdana"/>
              </a:defRPr>
            </a:lvl2pPr>
            <a:lvl3pPr marL="1417319" indent="-502919" defTabSz="1828800">
              <a:spcBef>
                <a:spcPts val="0"/>
              </a:spcBef>
              <a:buSzPct val="100000"/>
              <a:buChar char="•"/>
              <a:defRPr b="1" cap="all" sz="4400">
                <a:solidFill>
                  <a:srgbClr val="332B60"/>
                </a:solidFill>
                <a:latin typeface="Verdana"/>
                <a:ea typeface="Verdana"/>
                <a:cs typeface="Verdana"/>
                <a:sym typeface="Verdana"/>
              </a:defRPr>
            </a:lvl3pPr>
            <a:lvl4pPr marL="1930400" indent="-558800" defTabSz="1828800">
              <a:spcBef>
                <a:spcPts val="0"/>
              </a:spcBef>
              <a:buSzPct val="100000"/>
              <a:buChar char="•"/>
              <a:defRPr b="1" cap="all" sz="4400">
                <a:solidFill>
                  <a:srgbClr val="332B60"/>
                </a:solidFill>
                <a:latin typeface="Verdana"/>
                <a:ea typeface="Verdana"/>
                <a:cs typeface="Verdana"/>
                <a:sym typeface="Verdana"/>
              </a:defRPr>
            </a:lvl4pPr>
            <a:lvl5pPr marL="2387600" indent="-558800" defTabSz="1828800">
              <a:spcBef>
                <a:spcPts val="0"/>
              </a:spcBef>
              <a:buSzPct val="100000"/>
              <a:buChar char="•"/>
              <a:defRPr b="1" cap="all" sz="4400">
                <a:solidFill>
                  <a:srgbClr val="332B60"/>
                </a:solidFill>
                <a:latin typeface="Verdana"/>
                <a:ea typeface="Verdana"/>
                <a:cs typeface="Verdana"/>
                <a:sym typeface="Verdana"/>
              </a:defRPr>
            </a:lvl5pPr>
          </a:lstStyle>
          <a:p>
            <a:pPr/>
            <a:r>
              <a:t>Presentation title on </a:t>
            </a:r>
          </a:p>
          <a:p>
            <a:pPr lvl="1"/>
            <a:r>
              <a:t/>
            </a:r>
          </a:p>
          <a:p>
            <a:pPr lvl="2"/>
            <a:r>
              <a:t/>
            </a:r>
          </a:p>
          <a:p>
            <a:pPr lvl="3"/>
            <a:r>
              <a:t/>
            </a:r>
          </a:p>
          <a:p>
            <a:pPr lvl="4"/>
            <a:r>
              <a:t/>
            </a:r>
          </a:p>
        </p:txBody>
      </p:sp>
      <p:sp>
        <p:nvSpPr>
          <p:cNvPr id="141" name="Text Placeholder 11"/>
          <p:cNvSpPr/>
          <p:nvPr>
            <p:ph type="body" idx="21" hasCustomPrompt="1"/>
          </p:nvPr>
        </p:nvSpPr>
        <p:spPr>
          <a:xfrm>
            <a:off x="4343400" y="3257551"/>
            <a:ext cx="17604484" cy="8280401"/>
          </a:xfrm>
          <a:prstGeom prst="rect">
            <a:avLst/>
          </a:prstGeom>
        </p:spPr>
        <p:txBody>
          <a:bodyPr lIns="0" tIns="0" rIns="0" bIns="0" anchor="t"/>
          <a:lstStyle>
            <a:lvl1pPr defTabSz="1828800">
              <a:lnSpc>
                <a:spcPct val="90000"/>
              </a:lnSpc>
              <a:spcBef>
                <a:spcPts val="2000"/>
              </a:spcBef>
              <a:buClr>
                <a:srgbClr val="E4067E"/>
              </a:buClr>
              <a:buSzPct val="100000"/>
              <a:buChar char="▪"/>
              <a:defRPr sz="3600">
                <a:solidFill>
                  <a:srgbClr val="332B60"/>
                </a:solidFill>
                <a:latin typeface="Verdana"/>
                <a:ea typeface="Verdana"/>
                <a:cs typeface="Verdana"/>
                <a:sym typeface="Verdana"/>
              </a:defRPr>
            </a:lvl1pPr>
          </a:lstStyle>
          <a:p>
            <a:pPr/>
            <a:r>
              <a:t>Vivamus hendrerit. Proin dapibus. Praesent ultrice ces nulla sit amet lacus.
Ut vitae nunc non pede tristique sagittis. Aliquam imperdiet elit vel justo. 
Quisque porttitor imperiandiet qua.
Phasellus vel lectus at orci ornare ultrices. Viva etmus justo est, vulputate eu.
 Phasellus vel lectus at orci ornare ultrices. Viva etmus justo est, vulputate eu.
Phasellus vel lectus at orci ornare ultrices. Viva etmus justo est, vulputate eu.
Bibendum hendrerit, rutrum ut, turpis. Sed velit. 
Sed semper augue.</a:t>
            </a:r>
          </a:p>
        </p:txBody>
      </p:sp>
      <p:sp>
        <p:nvSpPr>
          <p:cNvPr id="142" name="Text Placeholder 1"/>
          <p:cNvSpPr txBox="1"/>
          <p:nvPr/>
        </p:nvSpPr>
        <p:spPr>
          <a:xfrm>
            <a:off x="3673306" y="11945263"/>
            <a:ext cx="6278768"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1828800">
              <a:defRPr cap="all" sz="2400">
                <a:solidFill>
                  <a:srgbClr val="9396B0"/>
                </a:solidFill>
                <a:latin typeface="Verdana"/>
                <a:ea typeface="Verdana"/>
                <a:cs typeface="Verdana"/>
                <a:sym typeface="Verdana"/>
              </a:defRPr>
            </a:lvl1pPr>
          </a:lstStyle>
          <a:p>
            <a:pPr/>
            <a:r>
              <a:t>TALLINN UNIVERSITY OF TECHNOLOGY</a:t>
            </a:r>
          </a:p>
        </p:txBody>
      </p:sp>
      <p:sp>
        <p:nvSpPr>
          <p:cNvPr id="143" name="Straight Connector 4"/>
          <p:cNvSpPr/>
          <p:nvPr/>
        </p:nvSpPr>
        <p:spPr>
          <a:xfrm>
            <a:off x="3397248" y="11550315"/>
            <a:ext cx="2" cy="1140162"/>
          </a:xfrm>
          <a:prstGeom prst="line">
            <a:avLst/>
          </a:prstGeom>
          <a:ln w="12700">
            <a:solidFill>
              <a:srgbClr val="9396B0"/>
            </a:solidFill>
            <a:miter/>
          </a:ln>
        </p:spPr>
        <p:txBody>
          <a:bodyPr lIns="45718" tIns="45718" rIns="45718" bIns="45718"/>
          <a:lstStyle/>
          <a:p>
            <a:pPr/>
          </a:p>
        </p:txBody>
      </p:sp>
      <p:sp>
        <p:nvSpPr>
          <p:cNvPr id="144" name="Slide Number"/>
          <p:cNvSpPr txBox="1"/>
          <p:nvPr>
            <p:ph type="sldNum" sz="quarter" idx="2"/>
          </p:nvPr>
        </p:nvSpPr>
        <p:spPr>
          <a:xfrm>
            <a:off x="22203053" y="12835871"/>
            <a:ext cx="504546" cy="483908"/>
          </a:xfrm>
          <a:prstGeom prst="rect">
            <a:avLst/>
          </a:prstGeom>
        </p:spPr>
        <p:txBody>
          <a:bodyPr lIns="91438" tIns="91438" rIns="91438" bIns="91438"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abel">
    <p:bg>
      <p:bgPr>
        <a:solidFill>
          <a:srgbClr val="FFFFFF"/>
        </a:solidFill>
      </p:bgPr>
    </p:bg>
    <p:spTree>
      <p:nvGrpSpPr>
        <p:cNvPr id="1" name=""/>
        <p:cNvGrpSpPr/>
        <p:nvPr/>
      </p:nvGrpSpPr>
      <p:grpSpPr>
        <a:xfrm>
          <a:off x="0" y="0"/>
          <a:ext cx="0" cy="0"/>
          <a:chOff x="0" y="0"/>
          <a:chExt cx="0" cy="0"/>
        </a:xfrm>
      </p:grpSpPr>
      <p:pic>
        <p:nvPicPr>
          <p:cNvPr id="151" name="Pilt 3" descr="Pilt 3"/>
          <p:cNvPicPr>
            <a:picLocks noChangeAspect="1"/>
          </p:cNvPicPr>
          <p:nvPr/>
        </p:nvPicPr>
        <p:blipFill>
          <a:blip r:embed="rId2">
            <a:extLst/>
          </a:blip>
          <a:srcRect l="11835" t="19051" r="15651" b="26170"/>
          <a:stretch>
            <a:fillRect/>
          </a:stretch>
        </p:blipFill>
        <p:spPr>
          <a:xfrm>
            <a:off x="924666" y="11464500"/>
            <a:ext cx="2170412" cy="1296002"/>
          </a:xfrm>
          <a:prstGeom prst="rect">
            <a:avLst/>
          </a:prstGeom>
          <a:ln w="12700">
            <a:miter lim="400000"/>
          </a:ln>
        </p:spPr>
      </p:pic>
      <p:sp>
        <p:nvSpPr>
          <p:cNvPr id="152" name="Straight Connector 7"/>
          <p:cNvSpPr/>
          <p:nvPr/>
        </p:nvSpPr>
        <p:spPr>
          <a:xfrm>
            <a:off x="3397248" y="11550315"/>
            <a:ext cx="2" cy="1140162"/>
          </a:xfrm>
          <a:prstGeom prst="line">
            <a:avLst/>
          </a:prstGeom>
          <a:ln w="12700">
            <a:solidFill>
              <a:srgbClr val="9396B0"/>
            </a:solidFill>
            <a:miter/>
          </a:ln>
        </p:spPr>
        <p:txBody>
          <a:bodyPr lIns="45718" tIns="45718" rIns="45718" bIns="45718"/>
          <a:lstStyle/>
          <a:p>
            <a:pPr/>
          </a:p>
        </p:txBody>
      </p:sp>
      <p:sp>
        <p:nvSpPr>
          <p:cNvPr id="153" name="Text Placeholder 1"/>
          <p:cNvSpPr txBox="1"/>
          <p:nvPr/>
        </p:nvSpPr>
        <p:spPr>
          <a:xfrm>
            <a:off x="3673306" y="11945263"/>
            <a:ext cx="6278768"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1828800">
              <a:defRPr cap="all" sz="2400">
                <a:solidFill>
                  <a:srgbClr val="9396B0"/>
                </a:solidFill>
                <a:latin typeface="Verdana"/>
                <a:ea typeface="Verdana"/>
                <a:cs typeface="Verdana"/>
                <a:sym typeface="Verdana"/>
              </a:defRPr>
            </a:lvl1pPr>
          </a:lstStyle>
          <a:p>
            <a:pPr/>
            <a:r>
              <a:t>TALLINN UNIVERSITY OF TECHNOLOGY</a:t>
            </a:r>
          </a:p>
        </p:txBody>
      </p:sp>
      <p:sp>
        <p:nvSpPr>
          <p:cNvPr id="154" name="Body Level One…"/>
          <p:cNvSpPr txBox="1"/>
          <p:nvPr>
            <p:ph type="body" sz="quarter" idx="1" hasCustomPrompt="1"/>
          </p:nvPr>
        </p:nvSpPr>
        <p:spPr>
          <a:xfrm>
            <a:off x="958850" y="1103090"/>
            <a:ext cx="21313777" cy="1673333"/>
          </a:xfrm>
          <a:prstGeom prst="rect">
            <a:avLst/>
          </a:prstGeom>
        </p:spPr>
        <p:txBody>
          <a:bodyPr lIns="0" tIns="0" rIns="0" bIns="0" anchor="t"/>
          <a:lstStyle>
            <a:lvl1pPr marL="0" indent="0" defTabSz="1828800">
              <a:spcBef>
                <a:spcPts val="0"/>
              </a:spcBef>
              <a:buSzTx/>
              <a:buNone/>
              <a:defRPr b="1" cap="all" sz="4400">
                <a:solidFill>
                  <a:srgbClr val="332B60"/>
                </a:solidFill>
                <a:latin typeface="Verdana"/>
                <a:ea typeface="Verdana"/>
                <a:cs typeface="Verdana"/>
                <a:sym typeface="Verdana"/>
              </a:defRPr>
            </a:lvl1pPr>
            <a:lvl2pPr marL="859536" indent="-402336" defTabSz="1828800">
              <a:spcBef>
                <a:spcPts val="0"/>
              </a:spcBef>
              <a:buSzPct val="100000"/>
              <a:buChar char="•"/>
              <a:defRPr b="1" cap="all" sz="4400">
                <a:solidFill>
                  <a:srgbClr val="332B60"/>
                </a:solidFill>
                <a:latin typeface="Verdana"/>
                <a:ea typeface="Verdana"/>
                <a:cs typeface="Verdana"/>
                <a:sym typeface="Verdana"/>
              </a:defRPr>
            </a:lvl2pPr>
            <a:lvl3pPr marL="1417319" indent="-502919" defTabSz="1828800">
              <a:spcBef>
                <a:spcPts val="0"/>
              </a:spcBef>
              <a:buSzPct val="100000"/>
              <a:buChar char="•"/>
              <a:defRPr b="1" cap="all" sz="4400">
                <a:solidFill>
                  <a:srgbClr val="332B60"/>
                </a:solidFill>
                <a:latin typeface="Verdana"/>
                <a:ea typeface="Verdana"/>
                <a:cs typeface="Verdana"/>
                <a:sym typeface="Verdana"/>
              </a:defRPr>
            </a:lvl3pPr>
            <a:lvl4pPr marL="1930400" indent="-558800" defTabSz="1828800">
              <a:spcBef>
                <a:spcPts val="0"/>
              </a:spcBef>
              <a:buSzPct val="100000"/>
              <a:buChar char="•"/>
              <a:defRPr b="1" cap="all" sz="4400">
                <a:solidFill>
                  <a:srgbClr val="332B60"/>
                </a:solidFill>
                <a:latin typeface="Verdana"/>
                <a:ea typeface="Verdana"/>
                <a:cs typeface="Verdana"/>
                <a:sym typeface="Verdana"/>
              </a:defRPr>
            </a:lvl4pPr>
            <a:lvl5pPr marL="2387600" indent="-558800" defTabSz="1828800">
              <a:spcBef>
                <a:spcPts val="0"/>
              </a:spcBef>
              <a:buSzPct val="100000"/>
              <a:buChar char="•"/>
              <a:defRPr b="1" cap="all" sz="4400">
                <a:solidFill>
                  <a:srgbClr val="332B60"/>
                </a:solidFill>
                <a:latin typeface="Verdana"/>
                <a:ea typeface="Verdana"/>
                <a:cs typeface="Verdana"/>
                <a:sym typeface="Verdana"/>
              </a:defRPr>
            </a:lvl5pPr>
          </a:lstStyle>
          <a:p>
            <a:pPr/>
            <a:r>
              <a:t>Presentation title on </a:t>
            </a:r>
          </a:p>
          <a:p>
            <a:pPr lvl="1"/>
            <a:r>
              <a:t/>
            </a:r>
          </a:p>
          <a:p>
            <a:pPr lvl="2"/>
            <a:r>
              <a:t/>
            </a:r>
          </a:p>
          <a:p>
            <a:pPr lvl="3"/>
            <a:r>
              <a:t/>
            </a:r>
          </a:p>
          <a:p>
            <a:pPr lvl="4"/>
            <a:r>
              <a:t/>
            </a:r>
          </a:p>
        </p:txBody>
      </p:sp>
      <p:sp>
        <p:nvSpPr>
          <p:cNvPr id="155" name="Straight Connector 8"/>
          <p:cNvSpPr/>
          <p:nvPr/>
        </p:nvSpPr>
        <p:spPr>
          <a:xfrm>
            <a:off x="3397248" y="11550315"/>
            <a:ext cx="2" cy="1140162"/>
          </a:xfrm>
          <a:prstGeom prst="line">
            <a:avLst/>
          </a:prstGeom>
          <a:ln w="12700">
            <a:solidFill>
              <a:srgbClr val="9396B0"/>
            </a:solidFill>
            <a:miter/>
          </a:ln>
        </p:spPr>
        <p:txBody>
          <a:bodyPr lIns="45718" tIns="45718" rIns="45718" bIns="45718"/>
          <a:lstStyle/>
          <a:p>
            <a:pPr/>
          </a:p>
        </p:txBody>
      </p:sp>
      <p:sp>
        <p:nvSpPr>
          <p:cNvPr id="156" name="Text Placeholder 1"/>
          <p:cNvSpPr txBox="1"/>
          <p:nvPr/>
        </p:nvSpPr>
        <p:spPr>
          <a:xfrm>
            <a:off x="3673306" y="11945263"/>
            <a:ext cx="6640277"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1828800">
              <a:defRPr cap="all" sz="2400">
                <a:solidFill>
                  <a:srgbClr val="9396B0"/>
                </a:solidFill>
                <a:latin typeface="Verdana"/>
                <a:ea typeface="Verdana"/>
                <a:cs typeface="Verdana"/>
                <a:sym typeface="Verdana"/>
              </a:defRPr>
            </a:lvl1pPr>
          </a:lstStyle>
          <a:p>
            <a:pPr/>
            <a:r>
              <a:t>TALLINN UNIVERSITY OF TECHNOLOGY</a:t>
            </a:r>
          </a:p>
        </p:txBody>
      </p:sp>
      <p:sp>
        <p:nvSpPr>
          <p:cNvPr id="157" name="Slide Number"/>
          <p:cNvSpPr txBox="1"/>
          <p:nvPr>
            <p:ph type="sldNum" sz="quarter" idx="2"/>
          </p:nvPr>
        </p:nvSpPr>
        <p:spPr>
          <a:xfrm>
            <a:off x="22203053" y="12835871"/>
            <a:ext cx="504546" cy="483908"/>
          </a:xfrm>
          <a:prstGeom prst="rect">
            <a:avLst/>
          </a:prstGeom>
        </p:spPr>
        <p:txBody>
          <a:bodyPr lIns="91438" tIns="91438" rIns="91438" bIns="91438"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499" y="3619500"/>
            <a:ext cx="22494924" cy="0"/>
          </a:xfrm>
          <a:prstGeom prst="line">
            <a:avLst/>
          </a:prstGeom>
          <a:ln w="12700">
            <a:solidFill>
              <a:srgbClr val="444444">
                <a:alpha val="30000"/>
              </a:srgbClr>
            </a:solidFill>
            <a:miter lim="400000"/>
          </a:ln>
        </p:spPr>
        <p:txBody>
          <a:bodyPr lIns="45718" tIns="45718" rIns="45718" bIns="45718"/>
          <a:lstStyle/>
          <a:p>
            <a:pPr/>
          </a:p>
        </p:txBody>
      </p:sp>
      <p:sp>
        <p:nvSpPr>
          <p:cNvPr id="52" name="Title Text"/>
          <p:cNvSpPr txBox="1"/>
          <p:nvPr>
            <p:ph type="title"/>
          </p:nvPr>
        </p:nvSpPr>
        <p:spPr>
          <a:xfrm>
            <a:off x="952500" y="838200"/>
            <a:ext cx="22479000" cy="2679700"/>
          </a:xfrm>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45718" tIns="45718" rIns="45718" bIns="45718"/>
          <a:lstStyle/>
          <a:p>
            <a:pPr/>
          </a:p>
        </p:txBody>
      </p:sp>
      <p:sp>
        <p:nvSpPr>
          <p:cNvPr id="61" name="Title Text"/>
          <p:cNvSpPr txBox="1"/>
          <p:nvPr>
            <p:ph type="title"/>
          </p:nvPr>
        </p:nvSpPr>
        <p:spPr>
          <a:xfrm>
            <a:off x="952500" y="838200"/>
            <a:ext cx="22479000" cy="2679700"/>
          </a:xfrm>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78" name="Green and yellow boat at water’s edge across from the village of Ferragudo, Portugal at duskFishermen boats at sea near village at dusk in Algarve, south of Portugal."/>
          <p:cNvSpPr/>
          <p:nvPr>
            <p:ph type="pic" sz="half" idx="21"/>
          </p:nvPr>
        </p:nvSpPr>
        <p:spPr>
          <a:xfrm>
            <a:off x="13208000" y="520700"/>
            <a:ext cx="10909969" cy="7277100"/>
          </a:xfrm>
          <a:prstGeom prst="rect">
            <a:avLst/>
          </a:prstGeom>
        </p:spPr>
        <p:txBody>
          <a:bodyPr lIns="91439" tIns="45719" rIns="91439" bIns="45719" anchor="t">
            <a:noAutofit/>
          </a:bodyPr>
          <a:lstStyle/>
          <a:p>
            <a:pPr/>
          </a:p>
        </p:txBody>
      </p:sp>
      <p:sp>
        <p:nvSpPr>
          <p:cNvPr id="79" name="Rock formations in the turquoise waters of Algarve, Portugal"/>
          <p:cNvSpPr/>
          <p:nvPr>
            <p:ph type="pic" sz="half" idx="22"/>
          </p:nvPr>
        </p:nvSpPr>
        <p:spPr>
          <a:xfrm>
            <a:off x="13208000" y="6146800"/>
            <a:ext cx="10160000" cy="6773334"/>
          </a:xfrm>
          <a:prstGeom prst="rect">
            <a:avLst/>
          </a:prstGeom>
        </p:spPr>
        <p:txBody>
          <a:bodyPr lIns="91439" tIns="45719" rIns="91439" bIns="45719" anchor="t">
            <a:noAutofit/>
          </a:bodyPr>
          <a:lstStyle/>
          <a:p>
            <a:pPr/>
          </a:p>
        </p:txBody>
      </p:sp>
      <p:sp>
        <p:nvSpPr>
          <p:cNvPr id="80" name="Lighthouse in Portugal with coastal rock formations in the foreground overlooking the ocean at sunset "/>
          <p:cNvSpPr/>
          <p:nvPr>
            <p:ph type="pic" idx="23"/>
          </p:nvPr>
        </p:nvSpPr>
        <p:spPr>
          <a:xfrm>
            <a:off x="742137" y="-1391146"/>
            <a:ext cx="11855476" cy="17703803"/>
          </a:xfrm>
          <a:prstGeom prst="rect">
            <a:avLst/>
          </a:prstGeom>
        </p:spPr>
        <p:txBody>
          <a:bodyPr lIns="91439" tIns="45719" rIns="91439" bIns="45719" anchor="t">
            <a:noAutofit/>
          </a:bodyPr>
          <a:lstStyle/>
          <a:p>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8" name="Body Level One…"/>
          <p:cNvSpPr txBox="1"/>
          <p:nvPr>
            <p:ph type="body" sz="quarter" idx="1"/>
          </p:nvPr>
        </p:nvSpPr>
        <p:spPr>
          <a:xfrm>
            <a:off x="952500" y="8318500"/>
            <a:ext cx="22479000" cy="711200"/>
          </a:xfrm>
          <a:prstGeom prst="rect">
            <a:avLst/>
          </a:prstGeom>
        </p:spPr>
        <p:txBody>
          <a:bodyPr anchor="t"/>
          <a:lstStyle>
            <a:lvl1pPr marL="0" indent="0" algn="ctr">
              <a:lnSpc>
                <a:spcPct val="140000"/>
              </a:lnSpc>
              <a:spcBef>
                <a:spcPts val="0"/>
              </a:spcBef>
              <a:buSzTx/>
              <a:buNone/>
              <a:defRPr i="1" sz="4200">
                <a:solidFill>
                  <a:srgbClr val="9D9D9D"/>
                </a:solidFill>
              </a:defRPr>
            </a:lvl1pPr>
            <a:lvl2pPr marL="1093304" indent="-521804" algn="ctr">
              <a:lnSpc>
                <a:spcPct val="140000"/>
              </a:lnSpc>
              <a:spcBef>
                <a:spcPts val="0"/>
              </a:spcBef>
              <a:buBlip>
                <a:blip r:embed="rId2"/>
              </a:buBlip>
              <a:defRPr i="1" sz="4200">
                <a:solidFill>
                  <a:srgbClr val="9D9D9D"/>
                </a:solidFill>
              </a:defRPr>
            </a:lvl2pPr>
            <a:lvl3pPr marL="1664804" indent="-521804" algn="ctr">
              <a:lnSpc>
                <a:spcPct val="140000"/>
              </a:lnSpc>
              <a:spcBef>
                <a:spcPts val="0"/>
              </a:spcBef>
              <a:buBlip>
                <a:blip r:embed="rId2"/>
              </a:buBlip>
              <a:defRPr i="1" sz="4200">
                <a:solidFill>
                  <a:srgbClr val="9D9D9D"/>
                </a:solidFill>
              </a:defRPr>
            </a:lvl3pPr>
            <a:lvl4pPr marL="2236304" indent="-521804" algn="ctr">
              <a:lnSpc>
                <a:spcPct val="140000"/>
              </a:lnSpc>
              <a:spcBef>
                <a:spcPts val="0"/>
              </a:spcBef>
              <a:buBlip>
                <a:blip r:embed="rId2"/>
              </a:buBlip>
              <a:defRPr i="1" sz="4200">
                <a:solidFill>
                  <a:srgbClr val="9D9D9D"/>
                </a:solidFill>
              </a:defRPr>
            </a:lvl4pPr>
            <a:lvl5pPr marL="2807804" indent="-521804" algn="ctr">
              <a:lnSpc>
                <a:spcPct val="140000"/>
              </a:lnSpc>
              <a:spcBef>
                <a:spcPts val="0"/>
              </a:spcBef>
              <a:buBlip>
                <a:blip r:embed="rId2"/>
              </a:buBlip>
              <a:defRPr i="1" sz="4200">
                <a:solidFill>
                  <a:srgbClr val="9D9D9D"/>
                </a:solidFill>
              </a:defRPr>
            </a:lvl5pPr>
          </a:lstStyle>
          <a:p>
            <a:pPr/>
            <a:r>
              <a:t>Body Level One</a:t>
            </a:r>
          </a:p>
          <a:p>
            <a:pPr lvl="1"/>
            <a:r>
              <a:t>Body Level Two</a:t>
            </a:r>
          </a:p>
          <a:p>
            <a:pPr lvl="2"/>
            <a:r>
              <a:t>Body Level Three</a:t>
            </a:r>
          </a:p>
          <a:p>
            <a:pPr lvl="3"/>
            <a:r>
              <a:t>Body Level Four</a:t>
            </a:r>
          </a:p>
          <a:p>
            <a:pPr lvl="4"/>
            <a:r>
              <a:t>Body Level Five</a:t>
            </a:r>
          </a:p>
        </p:txBody>
      </p:sp>
      <p:sp>
        <p:nvSpPr>
          <p:cNvPr id="89" name="“Type a quote here.”"/>
          <p:cNvSpPr txBox="1"/>
          <p:nvPr>
            <p:ph type="body" sz="quarter" idx="21"/>
          </p:nvPr>
        </p:nvSpPr>
        <p:spPr>
          <a:xfrm>
            <a:off x="2387600" y="6064448"/>
            <a:ext cx="19621500" cy="838202"/>
          </a:xfrm>
          <a:prstGeom prst="rect">
            <a:avLst/>
          </a:prstGeom>
        </p:spPr>
        <p:txBody>
          <a:bodyPr/>
          <a:lstStyle/>
          <a:p>
            <a:pPr marL="0" indent="0" algn="ctr">
              <a:lnSpc>
                <a:spcPct val="120000"/>
              </a:lnSpc>
              <a:spcBef>
                <a:spcPts val="0"/>
              </a:spcBef>
              <a:buSzTx/>
              <a:buNone/>
              <a:defRPr sz="5000"/>
            </a:pP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45718" tIns="45718" rIns="45718" bIns="45718"/>
          <a:lstStyle/>
          <a:p>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45718" tIns="45718" rIns="45718" bIns="45718"/>
          <a:lstStyle/>
          <a:p>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499" y="12319000"/>
            <a:ext cx="419101"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Gill Sans Light"/>
          <a:ea typeface="Gill Sans Light"/>
          <a:cs typeface="Gill Sans Light"/>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Gill Sans"/>
          <a:ea typeface="Gill Sans"/>
          <a:cs typeface="Gill Sans"/>
          <a:sym typeface="Gill San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1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jpeg"/><Relationship Id="rId4"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moodle.taltech.ee/course/view.php?ID=5946" TargetMode="External"/><Relationship Id="rId3" Type="http://schemas.openxmlformats.org/officeDocument/2006/relationships/hyperlink" Target="https://ekka,edu.ee/e-kursuse-kvaliteedmark" TargetMode="External"/><Relationship Id="rId4" Type="http://schemas.openxmlformats.org/officeDocument/2006/relationships/hyperlink" Target="https://oppevara.edu.ee/ekursus/#ekursus" TargetMode="External"/><Relationship Id="rId5" Type="http://schemas.openxmlformats.org/officeDocument/2006/relationships/hyperlink" Target="https://sites.google.com/view/kvaliteedimark2022" TargetMode="External"/><Relationship Id="rId6" Type="http://schemas.openxmlformats.org/officeDocument/2006/relationships/hyperlink" Target="https://showcase.moodlejapan.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ssessment Rubrics for Moodle courseware:…"/>
          <p:cNvSpPr txBox="1"/>
          <p:nvPr>
            <p:ph type="title"/>
          </p:nvPr>
        </p:nvSpPr>
        <p:spPr>
          <a:xfrm>
            <a:off x="1600413" y="1345909"/>
            <a:ext cx="21183174" cy="2888130"/>
          </a:xfrm>
          <a:prstGeom prst="rect">
            <a:avLst/>
          </a:prstGeom>
        </p:spPr>
        <p:txBody>
          <a:bodyPr/>
          <a:lstStyle/>
          <a:p>
            <a:pPr algn="ctr" defTabSz="660400">
              <a:defRPr sz="7200"/>
            </a:pPr>
            <a:r>
              <a:t>Assessment Rubrics for Moodle courseware: </a:t>
            </a:r>
          </a:p>
          <a:p>
            <a:pPr algn="ctr" defTabSz="660400">
              <a:defRPr sz="7200"/>
            </a:pPr>
            <a:r>
              <a:t>Two models</a:t>
            </a:r>
            <a:r>
              <a:rPr sz="800">
                <a:latin typeface="Arial"/>
                <a:ea typeface="Arial"/>
                <a:cs typeface="Arial"/>
                <a:sym typeface="Arial"/>
              </a:rPr>
              <a:t> </a:t>
            </a:r>
          </a:p>
        </p:txBody>
      </p:sp>
      <p:sp>
        <p:nvSpPr>
          <p:cNvPr id="167" name="Martin Meadows…"/>
          <p:cNvSpPr txBox="1"/>
          <p:nvPr>
            <p:ph type="body" sz="quarter" idx="1"/>
          </p:nvPr>
        </p:nvSpPr>
        <p:spPr>
          <a:xfrm>
            <a:off x="3644958" y="5567805"/>
            <a:ext cx="5666254" cy="1933824"/>
          </a:xfrm>
          <a:prstGeom prst="rect">
            <a:avLst/>
          </a:prstGeom>
        </p:spPr>
        <p:txBody>
          <a:bodyPr/>
          <a:lstStyle/>
          <a:p>
            <a:pPr algn="ctr" defTabSz="544830">
              <a:defRPr b="1" sz="3500"/>
            </a:pPr>
            <a:r>
              <a:t>Martin Meadows</a:t>
            </a:r>
          </a:p>
          <a:p>
            <a:pPr algn="ctr" defTabSz="544830">
              <a:defRPr sz="3500"/>
            </a:pPr>
            <a:r>
              <a:t>Nayoro City University</a:t>
            </a:r>
          </a:p>
          <a:p>
            <a:pPr algn="ctr" defTabSz="544830">
              <a:defRPr sz="3500"/>
            </a:pPr>
            <a:r>
              <a:t>JAPAN</a:t>
            </a:r>
          </a:p>
        </p:txBody>
      </p:sp>
      <p:sp>
        <p:nvSpPr>
          <p:cNvPr id="168" name="Sille Paas…"/>
          <p:cNvSpPr txBox="1"/>
          <p:nvPr/>
        </p:nvSpPr>
        <p:spPr>
          <a:xfrm>
            <a:off x="14153784" y="5567805"/>
            <a:ext cx="6426561" cy="19338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544830">
              <a:lnSpc>
                <a:spcPct val="120000"/>
              </a:lnSpc>
              <a:defRPr b="1" sz="3600"/>
            </a:pPr>
            <a:r>
              <a:t>Sille Paas</a:t>
            </a:r>
          </a:p>
          <a:p>
            <a:pPr defTabSz="544830">
              <a:lnSpc>
                <a:spcPct val="120000"/>
              </a:lnSpc>
              <a:defRPr sz="3600"/>
            </a:pPr>
            <a:r>
              <a:t>Tallinn University of Technology</a:t>
            </a:r>
          </a:p>
          <a:p>
            <a:pPr defTabSz="544830">
              <a:lnSpc>
                <a:spcPct val="120000"/>
              </a:lnSpc>
              <a:defRPr sz="3600"/>
            </a:pPr>
            <a:r>
              <a:t>ESTONIA</a:t>
            </a:r>
          </a:p>
        </p:txBody>
      </p:sp>
      <p:sp>
        <p:nvSpPr>
          <p:cNvPr id="169" name="Global MoodleMoot 2022 - Sept. 29th, 2022…"/>
          <p:cNvSpPr txBox="1"/>
          <p:nvPr/>
        </p:nvSpPr>
        <p:spPr>
          <a:xfrm>
            <a:off x="7765195" y="11657272"/>
            <a:ext cx="8853610" cy="11012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652144">
              <a:lnSpc>
                <a:spcPct val="120000"/>
              </a:lnSpc>
              <a:defRPr b="1" sz="2900"/>
            </a:pPr>
            <a:r>
              <a:t>Global MoodleMoot 2022 - Sept. 27th, 2022</a:t>
            </a:r>
            <a:endParaRPr sz="2500"/>
          </a:p>
          <a:p>
            <a:pPr defTabSz="652144">
              <a:lnSpc>
                <a:spcPct val="120000"/>
              </a:lnSpc>
              <a:defRPr sz="3100"/>
            </a:pPr>
            <a:r>
              <a:t>Barcelona  SPAIN</a:t>
            </a:r>
          </a:p>
        </p:txBody>
      </p:sp>
      <p:pic>
        <p:nvPicPr>
          <p:cNvPr id="170" name="Screen Shot 2022-09-27 at 5.25.27.png" descr="Screen Shot 2022-09-27 at 5.25.27.png"/>
          <p:cNvPicPr>
            <a:picLocks noChangeAspect="1"/>
          </p:cNvPicPr>
          <p:nvPr/>
        </p:nvPicPr>
        <p:blipFill>
          <a:blip r:embed="rId2">
            <a:extLst/>
          </a:blip>
          <a:stretch>
            <a:fillRect/>
          </a:stretch>
        </p:blipFill>
        <p:spPr>
          <a:xfrm>
            <a:off x="5655536" y="8613498"/>
            <a:ext cx="13072928" cy="2480886"/>
          </a:xfrm>
          <a:prstGeom prst="rect">
            <a:avLst/>
          </a:prstGeom>
          <a:ln w="12700">
            <a:miter lim="400000"/>
          </a:ln>
          <a:effectLst>
            <a:outerShdw sx="100000" sy="100000" kx="0" ky="0" algn="b" rotWithShape="0" blurRad="584200" dist="279400" dir="2700000">
              <a:srgbClr val="333333">
                <a:alpha val="64999"/>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ext Placeholder 1"/>
          <p:cNvSpPr txBox="1"/>
          <p:nvPr>
            <p:ph type="body" sz="quarter" idx="1"/>
          </p:nvPr>
        </p:nvSpPr>
        <p:spPr>
          <a:xfrm>
            <a:off x="1377986" y="1542343"/>
            <a:ext cx="5777032" cy="1621778"/>
          </a:xfrm>
          <a:prstGeom prst="rect">
            <a:avLst/>
          </a:prstGeom>
        </p:spPr>
        <p:txBody>
          <a:bodyPr/>
          <a:lstStyle>
            <a:lvl1pPr>
              <a:defRPr sz="5500"/>
            </a:lvl1pPr>
          </a:lstStyle>
          <a:p>
            <a:pPr/>
            <a:r>
              <a:t>ADDIE MODEL </a:t>
            </a:r>
          </a:p>
        </p:txBody>
      </p:sp>
      <p:pic>
        <p:nvPicPr>
          <p:cNvPr id="208" name="ADDIE-model.jpg" descr="ADDIE-model.jpg"/>
          <p:cNvPicPr>
            <a:picLocks noChangeAspect="1"/>
          </p:cNvPicPr>
          <p:nvPr/>
        </p:nvPicPr>
        <p:blipFill>
          <a:blip r:embed="rId2">
            <a:extLst/>
          </a:blip>
          <a:srcRect l="0" t="0" r="0" b="8552"/>
          <a:stretch>
            <a:fillRect/>
          </a:stretch>
        </p:blipFill>
        <p:spPr>
          <a:xfrm>
            <a:off x="7367103" y="538814"/>
            <a:ext cx="15275912" cy="1144425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ONLINE SELF-EVALUATION"/>
          <p:cNvSpPr txBox="1"/>
          <p:nvPr/>
        </p:nvSpPr>
        <p:spPr>
          <a:xfrm>
            <a:off x="1248916" y="304255"/>
            <a:ext cx="10791324"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500">
                <a:solidFill>
                  <a:srgbClr val="1C0384"/>
                </a:solidFill>
                <a:latin typeface="Verdana"/>
                <a:ea typeface="Verdana"/>
                <a:cs typeface="Verdana"/>
                <a:sym typeface="Verdana"/>
              </a:defRPr>
            </a:lvl1pPr>
          </a:lstStyle>
          <a:p>
            <a:pPr/>
            <a:r>
              <a:t>ONLINE SELF-EVALUATION</a:t>
            </a:r>
          </a:p>
        </p:txBody>
      </p:sp>
      <p:pic>
        <p:nvPicPr>
          <p:cNvPr id="211" name="ecourse1.jpg" descr="ecourse1.jpg"/>
          <p:cNvPicPr>
            <a:picLocks noChangeAspect="1"/>
          </p:cNvPicPr>
          <p:nvPr/>
        </p:nvPicPr>
        <p:blipFill>
          <a:blip r:embed="rId2">
            <a:extLst/>
          </a:blip>
          <a:stretch>
            <a:fillRect/>
          </a:stretch>
        </p:blipFill>
        <p:spPr>
          <a:xfrm>
            <a:off x="916909" y="1704500"/>
            <a:ext cx="8644645" cy="11537884"/>
          </a:xfrm>
          <a:prstGeom prst="rect">
            <a:avLst/>
          </a:prstGeom>
          <a:ln w="12700">
            <a:miter lim="400000"/>
          </a:ln>
          <a:effectLst>
            <a:outerShdw sx="100000" sy="100000" kx="0" ky="0" algn="b" rotWithShape="0" blurRad="584200" dist="279400" dir="2700000">
              <a:srgbClr val="333333">
                <a:alpha val="64999"/>
              </a:srgbClr>
            </a:outerShdw>
          </a:effectLst>
        </p:spPr>
      </p:pic>
      <p:pic>
        <p:nvPicPr>
          <p:cNvPr id="212" name="ecourse2.jpg" descr="ecourse2.jpg"/>
          <p:cNvPicPr>
            <a:picLocks noChangeAspect="1"/>
          </p:cNvPicPr>
          <p:nvPr/>
        </p:nvPicPr>
        <p:blipFill>
          <a:blip r:embed="rId3">
            <a:extLst/>
          </a:blip>
          <a:stretch>
            <a:fillRect/>
          </a:stretch>
        </p:blipFill>
        <p:spPr>
          <a:xfrm>
            <a:off x="12460723" y="970122"/>
            <a:ext cx="8166030" cy="12316294"/>
          </a:xfrm>
          <a:prstGeom prst="rect">
            <a:avLst/>
          </a:prstGeom>
          <a:ln w="12700">
            <a:miter lim="400000"/>
          </a:ln>
          <a:effectLst>
            <a:outerShdw sx="100000" sy="100000" kx="0" ky="0" algn="b" rotWithShape="0" blurRad="584200" dist="279400" dir="2700000">
              <a:srgbClr val="333333">
                <a:alpha val="64999"/>
              </a:srgbClr>
            </a:outerShdw>
          </a:effectLst>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ext Placeholder 1"/>
          <p:cNvSpPr txBox="1"/>
          <p:nvPr>
            <p:ph type="body" sz="quarter" idx="1"/>
          </p:nvPr>
        </p:nvSpPr>
        <p:spPr>
          <a:xfrm>
            <a:off x="958848" y="1098550"/>
            <a:ext cx="20989034" cy="1621777"/>
          </a:xfrm>
          <a:prstGeom prst="rect">
            <a:avLst/>
          </a:prstGeom>
        </p:spPr>
        <p:txBody>
          <a:bodyPr/>
          <a:lstStyle>
            <a:lvl1pPr>
              <a:defRPr sz="5500"/>
            </a:lvl1pPr>
          </a:lstStyle>
          <a:p>
            <a:pPr/>
            <a:r>
              <a:t>SUBMITTED COURSES per Year </a:t>
            </a:r>
          </a:p>
        </p:txBody>
      </p:sp>
      <p:pic>
        <p:nvPicPr>
          <p:cNvPr id="215" name="Picture 7" descr="Picture 7"/>
          <p:cNvPicPr>
            <a:picLocks noChangeAspect="1"/>
          </p:cNvPicPr>
          <p:nvPr/>
        </p:nvPicPr>
        <p:blipFill>
          <a:blip r:embed="rId2">
            <a:extLst/>
          </a:blip>
          <a:stretch>
            <a:fillRect/>
          </a:stretch>
        </p:blipFill>
        <p:spPr>
          <a:xfrm>
            <a:off x="378993" y="3378536"/>
            <a:ext cx="22734618" cy="996255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ext Placeholder 1"/>
          <p:cNvSpPr txBox="1"/>
          <p:nvPr>
            <p:ph type="body" sz="quarter" idx="1"/>
          </p:nvPr>
        </p:nvSpPr>
        <p:spPr>
          <a:xfrm>
            <a:off x="1697483" y="1123205"/>
            <a:ext cx="20989034" cy="1621778"/>
          </a:xfrm>
          <a:prstGeom prst="rect">
            <a:avLst/>
          </a:prstGeom>
        </p:spPr>
        <p:txBody>
          <a:bodyPr/>
          <a:lstStyle>
            <a:lvl1pPr>
              <a:defRPr sz="5500"/>
            </a:lvl1pPr>
          </a:lstStyle>
          <a:p>
            <a:pPr/>
            <a:r>
              <a:t>Judges per Year</a:t>
            </a:r>
          </a:p>
        </p:txBody>
      </p:sp>
      <p:pic>
        <p:nvPicPr>
          <p:cNvPr id="218" name="Picture 6" descr="Picture 6"/>
          <p:cNvPicPr>
            <a:picLocks noChangeAspect="1"/>
          </p:cNvPicPr>
          <p:nvPr/>
        </p:nvPicPr>
        <p:blipFill>
          <a:blip r:embed="rId2">
            <a:extLst/>
          </a:blip>
          <a:stretch>
            <a:fillRect/>
          </a:stretch>
        </p:blipFill>
        <p:spPr>
          <a:xfrm>
            <a:off x="2365924" y="3057524"/>
            <a:ext cx="17583152" cy="760095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Picture 6" descr="Picture 6"/>
          <p:cNvPicPr>
            <a:picLocks noChangeAspect="1"/>
          </p:cNvPicPr>
          <p:nvPr/>
        </p:nvPicPr>
        <p:blipFill>
          <a:blip r:embed="rId2">
            <a:extLst/>
          </a:blip>
          <a:srcRect l="13229" t="5404" r="12879" b="5404"/>
          <a:stretch>
            <a:fillRect/>
          </a:stretch>
        </p:blipFill>
        <p:spPr>
          <a:xfrm>
            <a:off x="0" y="-1"/>
            <a:ext cx="17045047" cy="13716001"/>
          </a:xfrm>
          <a:prstGeom prst="rect">
            <a:avLst/>
          </a:prstGeom>
          <a:ln w="12700">
            <a:miter lim="400000"/>
          </a:ln>
        </p:spPr>
      </p:pic>
      <p:grpSp>
        <p:nvGrpSpPr>
          <p:cNvPr id="223" name="Group 11"/>
          <p:cNvGrpSpPr/>
          <p:nvPr/>
        </p:nvGrpSpPr>
        <p:grpSpPr>
          <a:xfrm>
            <a:off x="10256823" y="-60962"/>
            <a:ext cx="14127179" cy="13776965"/>
            <a:chOff x="0" y="0"/>
            <a:chExt cx="14127178" cy="13776963"/>
          </a:xfrm>
        </p:grpSpPr>
        <p:sp>
          <p:nvSpPr>
            <p:cNvPr id="221" name="Rectangle 8"/>
            <p:cNvSpPr/>
            <p:nvPr/>
          </p:nvSpPr>
          <p:spPr>
            <a:xfrm>
              <a:off x="-1" y="-1"/>
              <a:ext cx="14127179" cy="6250747"/>
            </a:xfrm>
            <a:prstGeom prst="rect">
              <a:avLst/>
            </a:prstGeom>
            <a:solidFill>
              <a:srgbClr val="FFFFFF"/>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Verdana"/>
                  <a:ea typeface="Verdana"/>
                  <a:cs typeface="Verdana"/>
                  <a:sym typeface="Verdana"/>
                </a:defRPr>
              </a:pPr>
            </a:p>
          </p:txBody>
        </p:sp>
        <p:sp>
          <p:nvSpPr>
            <p:cNvPr id="222" name="Rectangle 10"/>
            <p:cNvSpPr/>
            <p:nvPr/>
          </p:nvSpPr>
          <p:spPr>
            <a:xfrm>
              <a:off x="1900730" y="6043305"/>
              <a:ext cx="12226448" cy="77336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Verdana"/>
                  <a:ea typeface="Verdana"/>
                  <a:cs typeface="Verdana"/>
                  <a:sym typeface="Verdana"/>
                </a:defRPr>
              </a:pPr>
            </a:p>
          </p:txBody>
        </p:sp>
      </p:grpSp>
      <p:sp>
        <p:nvSpPr>
          <p:cNvPr id="224" name="Teksti kohatäide 4"/>
          <p:cNvSpPr txBox="1"/>
          <p:nvPr>
            <p:ph type="body" sz="half" idx="1"/>
          </p:nvPr>
        </p:nvSpPr>
        <p:spPr>
          <a:xfrm>
            <a:off x="13256035" y="1862294"/>
            <a:ext cx="11015095" cy="9991412"/>
          </a:xfrm>
          <a:prstGeom prst="rect">
            <a:avLst/>
          </a:prstGeom>
        </p:spPr>
        <p:txBody>
          <a:bodyPr/>
          <a:lstStyle/>
          <a:p>
            <a:pPr defTabSz="1773935">
              <a:lnSpc>
                <a:spcPct val="100000"/>
              </a:lnSpc>
              <a:spcBef>
                <a:spcPts val="1900"/>
              </a:spcBef>
              <a:defRPr sz="6200">
                <a:solidFill>
                  <a:srgbClr val="332B60"/>
                </a:solidFill>
              </a:defRPr>
            </a:pPr>
            <a:r>
              <a:rPr sz="5500"/>
              <a:t>judGing Process</a:t>
            </a:r>
            <a:br/>
            <a:br/>
            <a:r>
              <a:rPr sz="3800">
                <a:solidFill>
                  <a:srgbClr val="AB1352"/>
                </a:solidFill>
              </a:rPr>
              <a:t>1. Seminar for the new Judges </a:t>
            </a:r>
            <a:br>
              <a:rPr sz="3800">
                <a:solidFill>
                  <a:srgbClr val="AB1352"/>
                </a:solidFill>
              </a:rPr>
            </a:br>
            <a:r>
              <a:rPr sz="3800">
                <a:solidFill>
                  <a:srgbClr val="AB1352"/>
                </a:solidFill>
              </a:rPr>
              <a:t>    + grouping</a:t>
            </a:r>
            <a:endParaRPr sz="3800"/>
          </a:p>
          <a:p>
            <a:pPr defTabSz="1773935">
              <a:lnSpc>
                <a:spcPct val="100000"/>
              </a:lnSpc>
              <a:spcBef>
                <a:spcPts val="1900"/>
              </a:spcBef>
              <a:defRPr sz="3800"/>
            </a:pPr>
            <a:r>
              <a:t>2. Confidentiality agreements</a:t>
            </a:r>
            <a:br/>
            <a:br/>
            <a:r>
              <a:t>3. Individual assessments </a:t>
            </a:r>
          </a:p>
          <a:p>
            <a:pPr defTabSz="1773935">
              <a:lnSpc>
                <a:spcPct val="100000"/>
              </a:lnSpc>
              <a:spcBef>
                <a:spcPts val="1900"/>
              </a:spcBef>
              <a:defRPr sz="3800"/>
            </a:pPr>
            <a:r>
              <a:t>4. group assessments + Mentor</a:t>
            </a:r>
          </a:p>
          <a:p>
            <a:pPr defTabSz="1773935">
              <a:lnSpc>
                <a:spcPct val="100000"/>
              </a:lnSpc>
              <a:spcBef>
                <a:spcPts val="1900"/>
              </a:spcBef>
              <a:defRPr sz="3800"/>
            </a:pPr>
            <a:r>
              <a:t>5. Best E-course seminar</a:t>
            </a:r>
          </a:p>
          <a:p>
            <a:pPr defTabSz="1773935">
              <a:lnSpc>
                <a:spcPct val="100000"/>
              </a:lnSpc>
              <a:spcBef>
                <a:spcPts val="1900"/>
              </a:spcBef>
              <a:defRPr sz="3800"/>
            </a:pPr>
            <a:r>
              <a:t>6. Sending anonymous feedback </a:t>
            </a:r>
            <a:br/>
            <a:r>
              <a:t>    to the course author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Screen Shot 2022-09-26 at 17.01.44.png" descr="Screen Shot 2022-09-26 at 17.01.44.png"/>
          <p:cNvPicPr>
            <a:picLocks noChangeAspect="1"/>
          </p:cNvPicPr>
          <p:nvPr/>
        </p:nvPicPr>
        <p:blipFill>
          <a:blip r:embed="rId2">
            <a:extLst/>
          </a:blip>
          <a:stretch>
            <a:fillRect/>
          </a:stretch>
        </p:blipFill>
        <p:spPr>
          <a:xfrm>
            <a:off x="3257963" y="2163109"/>
            <a:ext cx="17868074" cy="10632524"/>
          </a:xfrm>
          <a:prstGeom prst="rect">
            <a:avLst/>
          </a:prstGeom>
          <a:ln w="25400">
            <a:solidFill>
              <a:srgbClr val="000000"/>
            </a:solidFill>
          </a:ln>
        </p:spPr>
      </p:pic>
      <p:sp>
        <p:nvSpPr>
          <p:cNvPr id="227" name="MOODLE ASSOCIATION OF JAPAN (MAJ): SHOWCASE"/>
          <p:cNvSpPr txBox="1"/>
          <p:nvPr>
            <p:ph type="title" idx="4294967295"/>
          </p:nvPr>
        </p:nvSpPr>
        <p:spPr>
          <a:xfrm>
            <a:off x="3552220" y="665613"/>
            <a:ext cx="17279560" cy="1326429"/>
          </a:xfrm>
          <a:prstGeom prst="rect">
            <a:avLst/>
          </a:prstGeom>
        </p:spPr>
        <p:txBody>
          <a:bodyPr/>
          <a:lstStyle>
            <a:lvl1pPr>
              <a:lnSpc>
                <a:spcPct val="100000"/>
              </a:lnSpc>
              <a:spcBef>
                <a:spcPts val="5900"/>
              </a:spcBef>
              <a:defRPr cap="none" sz="5500">
                <a:latin typeface="Gill Sans"/>
                <a:ea typeface="Gill Sans"/>
                <a:cs typeface="Gill Sans"/>
                <a:sym typeface="Gill Sans"/>
              </a:defRPr>
            </a:lvl1pPr>
          </a:lstStyle>
          <a:p>
            <a:pPr/>
            <a:r>
              <a:t>MOODLE ASSOCIATION OF JAPAN (MAJ): SHOWCASE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MOODLE ASSOCIATION OF JAPAN (MAJ): SHOWCASE"/>
          <p:cNvSpPr txBox="1"/>
          <p:nvPr>
            <p:ph type="title" idx="4294967295"/>
          </p:nvPr>
        </p:nvSpPr>
        <p:spPr>
          <a:xfrm>
            <a:off x="3552220" y="493027"/>
            <a:ext cx="17279560" cy="1326428"/>
          </a:xfrm>
          <a:prstGeom prst="rect">
            <a:avLst/>
          </a:prstGeom>
        </p:spPr>
        <p:txBody>
          <a:bodyPr/>
          <a:lstStyle>
            <a:lvl1pPr>
              <a:lnSpc>
                <a:spcPct val="100000"/>
              </a:lnSpc>
              <a:spcBef>
                <a:spcPts val="5900"/>
              </a:spcBef>
              <a:defRPr cap="none" sz="5400">
                <a:latin typeface="Gill Sans"/>
                <a:ea typeface="Gill Sans"/>
                <a:cs typeface="Gill Sans"/>
                <a:sym typeface="Gill Sans"/>
              </a:defRPr>
            </a:lvl1pPr>
          </a:lstStyle>
          <a:p>
            <a:pPr/>
            <a:r>
              <a:t>MOODLE ASSOCIATION OF JAPAN (MAJ): SHOWCASE</a:t>
            </a:r>
          </a:p>
        </p:txBody>
      </p:sp>
      <p:pic>
        <p:nvPicPr>
          <p:cNvPr id="230" name="Screen Shot 2022-09-26 at 17.02.38.png" descr="Screen Shot 2022-09-26 at 17.02.38.png"/>
          <p:cNvPicPr>
            <a:picLocks noChangeAspect="1"/>
          </p:cNvPicPr>
          <p:nvPr/>
        </p:nvPicPr>
        <p:blipFill>
          <a:blip r:embed="rId2">
            <a:extLst/>
          </a:blip>
          <a:stretch>
            <a:fillRect/>
          </a:stretch>
        </p:blipFill>
        <p:spPr>
          <a:xfrm>
            <a:off x="6698878" y="1880961"/>
            <a:ext cx="10986244" cy="10827252"/>
          </a:xfrm>
          <a:prstGeom prst="rect">
            <a:avLst/>
          </a:prstGeom>
          <a:ln w="25400">
            <a:solidFill>
              <a:srgbClr val="000000"/>
            </a:solidFill>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PURPOSES OF ASSESSMENT TRIANGLE"/>
          <p:cNvSpPr txBox="1"/>
          <p:nvPr>
            <p:ph type="title" idx="4294967295"/>
          </p:nvPr>
        </p:nvSpPr>
        <p:spPr>
          <a:xfrm>
            <a:off x="952500" y="862855"/>
            <a:ext cx="22479000" cy="1408753"/>
          </a:xfrm>
          <a:prstGeom prst="rect">
            <a:avLst/>
          </a:prstGeom>
        </p:spPr>
        <p:txBody>
          <a:bodyPr/>
          <a:lstStyle>
            <a:lvl1pPr>
              <a:lnSpc>
                <a:spcPct val="100000"/>
              </a:lnSpc>
              <a:spcBef>
                <a:spcPts val="5900"/>
              </a:spcBef>
              <a:defRPr cap="none" sz="5500">
                <a:latin typeface="Gill Sans"/>
                <a:ea typeface="Gill Sans"/>
                <a:cs typeface="Gill Sans"/>
                <a:sym typeface="Gill Sans"/>
              </a:defRPr>
            </a:lvl1pPr>
          </a:lstStyle>
          <a:p>
            <a:pPr/>
            <a:r>
              <a:t>PURPOSES OF ASSESSMENT TRIANGLE</a:t>
            </a:r>
          </a:p>
        </p:txBody>
      </p:sp>
      <p:sp>
        <p:nvSpPr>
          <p:cNvPr id="233" name="ASSESSMENT FOR LEARNING:  striving for excellence of content         - well-designed &amp; varied activities that incorporate multi-media and creative plugins         - interactivity and timely feedback         - appropriate amount / extensiveness of content"/>
          <p:cNvSpPr txBox="1"/>
          <p:nvPr/>
        </p:nvSpPr>
        <p:spPr>
          <a:xfrm>
            <a:off x="1209637" y="2213712"/>
            <a:ext cx="21541651"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784225">
              <a:spcBef>
                <a:spcPts val="5600"/>
              </a:spcBef>
              <a:defRPr sz="4300"/>
            </a:pPr>
            <a:r>
              <a:t>ASSESSMENT FOR LEARNING:  striving for excellence of content</a:t>
            </a:r>
            <a:br/>
            <a:r>
              <a:t>        - well-designed &amp; varied activities that incorporate multi-media and creative plugins</a:t>
            </a:r>
            <a:br/>
            <a:r>
              <a:t>        - interactivity and timely feedback</a:t>
            </a:r>
            <a:br/>
            <a:r>
              <a:t>        - appropriate amount / extensiveness of content</a:t>
            </a:r>
            <a:br/>
          </a:p>
        </p:txBody>
      </p:sp>
      <p:sp>
        <p:nvSpPr>
          <p:cNvPr id="234" name="ASSESSMENT FOR ACCOUNTABILITY: striving to serve the Japanese Moodle community         - value courseware in Japanese (languages other than English)         - seek to promote a wide range of content topics / subjects          - value courseware that prov"/>
          <p:cNvSpPr txBox="1"/>
          <p:nvPr/>
        </p:nvSpPr>
        <p:spPr>
          <a:xfrm>
            <a:off x="1225682" y="5089518"/>
            <a:ext cx="21255561" cy="383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784225">
              <a:spcBef>
                <a:spcPts val="5600"/>
              </a:spcBef>
              <a:defRPr sz="4300"/>
            </a:pPr>
            <a:r>
              <a:t>ASSESSMENT FOR ACCOUNTABILITY: striving to serve the Japanese Moodle community</a:t>
            </a:r>
            <a:br/>
            <a:r>
              <a:t>        - value courseware in Japanese (languages other than English)</a:t>
            </a:r>
            <a:br/>
            <a:r>
              <a:t>        - seek to promote a wide range of content topics / subjects </a:t>
            </a:r>
            <a:br/>
            <a:r>
              <a:t>        - value courseware that provides fair and transparent assessment of users (grade book)</a:t>
            </a:r>
            <a:br/>
            <a:r>
              <a:t>        - encourage teachers to create original and open/shareable content (OER)    </a:t>
            </a:r>
            <a:br/>
          </a:p>
        </p:txBody>
      </p:sp>
      <p:sp>
        <p:nvSpPr>
          <p:cNvPr id="235" name="ASSESSMENT FOR CERTIFICATION, PROGRESS &amp; TRANSFER: striving to give credibility and     authority to stakeholders in Japan         - opportunity for advancement         - provide opportunities to teachers &amp; content creators to build portfolios for advanc"/>
          <p:cNvSpPr txBox="1"/>
          <p:nvPr/>
        </p:nvSpPr>
        <p:spPr>
          <a:xfrm>
            <a:off x="1195178" y="8627386"/>
            <a:ext cx="21993643" cy="383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784225">
              <a:spcBef>
                <a:spcPts val="5600"/>
              </a:spcBef>
              <a:defRPr sz="4300"/>
            </a:pPr>
            <a:r>
              <a:t>ASSESSMENT FOR CERTIFICATION, PROGRESS &amp; TRANSFER: striving to give credibility and</a:t>
            </a:r>
            <a:br/>
            <a:r>
              <a:t>    authority to stakeholders in Japan</a:t>
            </a:r>
            <a:br/>
            <a:r>
              <a:t>        - opportunity for advancement</a:t>
            </a:r>
            <a:br/>
            <a:r>
              <a:t>        - provide opportunities to teachers &amp; content creators to build portfolios for advancement </a:t>
            </a:r>
            <a:br/>
            <a:r>
              <a:t>        - posit MAJ as a body of authority with Moodle expertise</a:t>
            </a:r>
            <a:br/>
            <a:r>
              <a:t>        - create a Japan-wide standard of quality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10" descr="Picture 10"/>
          <p:cNvPicPr>
            <a:picLocks noChangeAspect="1"/>
          </p:cNvPicPr>
          <p:nvPr/>
        </p:nvPicPr>
        <p:blipFill>
          <a:blip r:embed="rId2">
            <a:extLst/>
          </a:blip>
          <a:stretch>
            <a:fillRect/>
          </a:stretch>
        </p:blipFill>
        <p:spPr>
          <a:xfrm>
            <a:off x="14445930" y="693482"/>
            <a:ext cx="9420309" cy="12329036"/>
          </a:xfrm>
          <a:prstGeom prst="rect">
            <a:avLst/>
          </a:prstGeom>
          <a:ln w="25400">
            <a:solidFill>
              <a:srgbClr val="000000"/>
            </a:solidFill>
          </a:ln>
        </p:spPr>
      </p:pic>
      <p:sp>
        <p:nvSpPr>
          <p:cNvPr id="238" name="THE ASSESSMENT RUBRIC (2021)"/>
          <p:cNvSpPr txBox="1"/>
          <p:nvPr/>
        </p:nvSpPr>
        <p:spPr>
          <a:xfrm>
            <a:off x="780038" y="687141"/>
            <a:ext cx="11043813"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lvl1pPr>
          </a:lstStyle>
          <a:p>
            <a:pPr/>
            <a:r>
              <a:t>THE ASSESSMENT RUBRIC (2021)</a:t>
            </a:r>
          </a:p>
        </p:txBody>
      </p:sp>
      <p:sp>
        <p:nvSpPr>
          <p:cNvPr id="239" name="Five (5) categories…"/>
          <p:cNvSpPr txBox="1"/>
          <p:nvPr/>
        </p:nvSpPr>
        <p:spPr>
          <a:xfrm>
            <a:off x="402420" y="2007271"/>
            <a:ext cx="13435979" cy="1054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500"/>
            </a:pPr>
            <a:r>
              <a:t>Five (5) categories</a:t>
            </a:r>
            <a:br/>
          </a:p>
          <a:p>
            <a:pPr algn="l"/>
            <a:r>
              <a:t>   1.   Variety of activities &amp; content</a:t>
            </a:r>
          </a:p>
          <a:p>
            <a:pPr algn="l"/>
          </a:p>
          <a:p>
            <a:pPr algn="l"/>
            <a:r>
              <a:t>   2.   Interactivity of learning process</a:t>
            </a:r>
            <a:br/>
            <a:br/>
            <a:r>
              <a:t>   3.   Highly values subjects &amp; themes</a:t>
            </a:r>
          </a:p>
          <a:p>
            <a:pPr algn="l"/>
          </a:p>
          <a:p>
            <a:pPr algn="l"/>
            <a:r>
              <a:t>   4.   Extensiveness of content</a:t>
            </a:r>
            <a:br/>
            <a:br/>
            <a:r>
              <a:t>   5.   Relevant assessment with systematic feedback</a:t>
            </a:r>
            <a:br/>
            <a:br/>
            <a:r>
              <a:t>   +   other considerations/comments (holistic)</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Screen Shot 2022-09-26 at 17.43.34.png" descr="Screen Shot 2022-09-26 at 17.43.34.png"/>
          <p:cNvPicPr>
            <a:picLocks noChangeAspect="1"/>
          </p:cNvPicPr>
          <p:nvPr/>
        </p:nvPicPr>
        <p:blipFill>
          <a:blip r:embed="rId2">
            <a:extLst/>
          </a:blip>
          <a:stretch>
            <a:fillRect/>
          </a:stretch>
        </p:blipFill>
        <p:spPr>
          <a:xfrm>
            <a:off x="9216604" y="660976"/>
            <a:ext cx="14056007" cy="11967815"/>
          </a:xfrm>
          <a:prstGeom prst="rect">
            <a:avLst/>
          </a:prstGeom>
          <a:ln w="12700">
            <a:miter lim="400000"/>
          </a:ln>
        </p:spPr>
      </p:pic>
      <p:sp>
        <p:nvSpPr>
          <p:cNvPr id="242" name="JUDGING PROCESS"/>
          <p:cNvSpPr txBox="1"/>
          <p:nvPr/>
        </p:nvSpPr>
        <p:spPr>
          <a:xfrm>
            <a:off x="780038" y="998359"/>
            <a:ext cx="6789923"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lvl1pPr>
          </a:lstStyle>
          <a:p>
            <a:pPr/>
            <a:r>
              <a:t>JUDGING PROCESS</a:t>
            </a:r>
          </a:p>
        </p:txBody>
      </p:sp>
      <p:sp>
        <p:nvSpPr>
          <p:cNvPr id="243" name="panel of about 10 judges…"/>
          <p:cNvSpPr txBox="1"/>
          <p:nvPr/>
        </p:nvSpPr>
        <p:spPr>
          <a:xfrm>
            <a:off x="599661" y="2180869"/>
            <a:ext cx="8449428" cy="97993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51447" indent="-551447" algn="l">
              <a:lnSpc>
                <a:spcPct val="140000"/>
              </a:lnSpc>
              <a:buSzPct val="100000"/>
              <a:buChar char="•"/>
              <a:defRPr sz="5500"/>
            </a:pPr>
            <a:r>
              <a:t>panel of about 10 judges</a:t>
            </a:r>
          </a:p>
          <a:p>
            <a:pPr marL="551447" indent="-551447" algn="l">
              <a:lnSpc>
                <a:spcPct val="140000"/>
              </a:lnSpc>
              <a:buSzPct val="100000"/>
              <a:buChar char="•"/>
              <a:defRPr sz="5500"/>
            </a:pPr>
            <a:r>
              <a:t>submission deadline</a:t>
            </a:r>
          </a:p>
          <a:p>
            <a:pPr marL="551447" indent="-551447" algn="l">
              <a:lnSpc>
                <a:spcPct val="140000"/>
              </a:lnSpc>
              <a:buSzPct val="100000"/>
              <a:buChar char="•"/>
              <a:defRPr sz="5500"/>
            </a:pPr>
            <a:r>
              <a:t>3-4 courses / judge</a:t>
            </a:r>
          </a:p>
          <a:p>
            <a:pPr marL="551447" indent="-551447" algn="l">
              <a:lnSpc>
                <a:spcPct val="140000"/>
              </a:lnSpc>
              <a:buSzPct val="100000"/>
              <a:buChar char="•"/>
              <a:defRPr sz="5500"/>
            </a:pPr>
            <a:r>
              <a:t>results compiled</a:t>
            </a:r>
          </a:p>
          <a:p>
            <a:pPr marL="551447" indent="-551447" algn="l">
              <a:lnSpc>
                <a:spcPct val="140000"/>
              </a:lnSpc>
              <a:buSzPct val="100000"/>
              <a:buChar char="•"/>
              <a:defRPr sz="5500"/>
            </a:pPr>
            <a:r>
              <a:t>feedback posted</a:t>
            </a:r>
          </a:p>
          <a:p>
            <a:pPr marL="551447" indent="-551447" algn="l">
              <a:lnSpc>
                <a:spcPct val="140000"/>
              </a:lnSpc>
              <a:buSzPct val="100000"/>
              <a:buChar char="•"/>
              <a:defRPr sz="5500"/>
            </a:pPr>
            <a:r>
              <a:t>judge meeting</a:t>
            </a:r>
          </a:p>
          <a:p>
            <a:pPr marL="551447" indent="-551447" algn="l">
              <a:lnSpc>
                <a:spcPct val="140000"/>
              </a:lnSpc>
              <a:buSzPct val="100000"/>
              <a:buChar char="•"/>
              <a:defRPr sz="5500"/>
            </a:pPr>
            <a:r>
              <a:t>award ceremony</a:t>
            </a:r>
          </a:p>
          <a:p>
            <a:pPr marL="551447" indent="-551447" algn="l">
              <a:lnSpc>
                <a:spcPct val="140000"/>
              </a:lnSpc>
              <a:buSzPct val="100000"/>
              <a:buChar char="•"/>
              <a:defRPr sz="5500"/>
            </a:pPr>
            <a:r>
              <a:t>certificates &amp; prizes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presentation outline"/>
          <p:cNvSpPr txBox="1"/>
          <p:nvPr>
            <p:ph type="title"/>
          </p:nvPr>
        </p:nvSpPr>
        <p:spPr>
          <a:prstGeom prst="rect">
            <a:avLst/>
          </a:prstGeom>
        </p:spPr>
        <p:txBody>
          <a:bodyPr/>
          <a:lstStyle/>
          <a:p>
            <a:pPr/>
            <a:r>
              <a:t>presentation outline</a:t>
            </a:r>
          </a:p>
        </p:txBody>
      </p:sp>
      <p:sp>
        <p:nvSpPr>
          <p:cNvPr id="173" name="General considerations in assessing courseware…"/>
          <p:cNvSpPr txBox="1"/>
          <p:nvPr>
            <p:ph type="body" idx="1"/>
          </p:nvPr>
        </p:nvSpPr>
        <p:spPr>
          <a:prstGeom prst="rect">
            <a:avLst/>
          </a:prstGeom>
        </p:spPr>
        <p:txBody>
          <a:bodyPr/>
          <a:lstStyle/>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General considerations in assessing courseware </a:t>
            </a:r>
          </a:p>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Framework: The Assessment Purpose Triangle (Archer 2017)</a:t>
            </a:r>
          </a:p>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Estonian  e-course quality label</a:t>
            </a:r>
          </a:p>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MAJ Open Courseware “Showcase” Awards</a:t>
            </a:r>
          </a:p>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Comparison of two models</a:t>
            </a:r>
          </a:p>
          <a:p>
            <a:pPr marL="406400" indent="-177800" algn="just" defTabSz="457200">
              <a:lnSpc>
                <a:spcPct val="160000"/>
              </a:lnSpc>
              <a:spcBef>
                <a:spcPts val="0"/>
              </a:spcBef>
              <a:buClr>
                <a:srgbClr val="000000"/>
              </a:buClr>
              <a:buSzPct val="100000"/>
              <a:buChar char="•"/>
              <a:defRPr sz="4700">
                <a:solidFill>
                  <a:srgbClr val="000000"/>
                </a:solidFill>
                <a:latin typeface="Calibri"/>
                <a:ea typeface="Calibri"/>
                <a:cs typeface="Calibri"/>
                <a:sym typeface="Calibri"/>
              </a:defRPr>
            </a:pPr>
            <a:r>
              <a:t>       Questions &amp; comments</a:t>
            </a:r>
            <a:endParaRPr sz="3766"/>
          </a:p>
          <a:p>
            <a:pPr marL="0" indent="0" algn="just" defTabSz="457200">
              <a:spcBef>
                <a:spcPts val="0"/>
              </a:spcBef>
              <a:buSzTx/>
              <a:buNone/>
              <a:defRPr sz="1466">
                <a:solidFill>
                  <a:srgbClr val="000000"/>
                </a:solidFill>
                <a:latin typeface="Calibri"/>
                <a:ea typeface="Calibri"/>
                <a:cs typeface="Calibri"/>
                <a:sym typeface="Calibri"/>
              </a:defRPr>
            </a:pPr>
            <a: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mug-cup.jpg" descr="mug-cup.jpg"/>
          <p:cNvPicPr>
            <a:picLocks noChangeAspect="1"/>
          </p:cNvPicPr>
          <p:nvPr/>
        </p:nvPicPr>
        <p:blipFill>
          <a:blip r:embed="rId2">
            <a:extLst/>
          </a:blip>
          <a:srcRect l="6098" t="45026" r="4928" b="3688"/>
          <a:stretch>
            <a:fillRect/>
          </a:stretch>
        </p:blipFill>
        <p:spPr>
          <a:xfrm>
            <a:off x="12499002" y="4425751"/>
            <a:ext cx="10666753" cy="4832732"/>
          </a:xfrm>
          <a:prstGeom prst="rect">
            <a:avLst/>
          </a:prstGeom>
          <a:ln w="12700">
            <a:miter lim="400000"/>
          </a:ln>
          <a:effectLst>
            <a:outerShdw sx="100000" sy="100000" kx="0" ky="0" algn="b" rotWithShape="0" blurRad="254000" dist="127000" dir="16200000">
              <a:srgbClr val="000000">
                <a:alpha val="70000"/>
              </a:srgbClr>
            </a:outerShdw>
          </a:effectLst>
        </p:spPr>
      </p:pic>
      <p:pic>
        <p:nvPicPr>
          <p:cNvPr id="246" name="Award Certificate.png" descr="Award Certificate.png"/>
          <p:cNvPicPr>
            <a:picLocks noChangeAspect="1"/>
          </p:cNvPicPr>
          <p:nvPr/>
        </p:nvPicPr>
        <p:blipFill>
          <a:blip r:embed="rId3">
            <a:extLst/>
          </a:blip>
          <a:stretch>
            <a:fillRect/>
          </a:stretch>
        </p:blipFill>
        <p:spPr>
          <a:xfrm>
            <a:off x="3464963" y="782175"/>
            <a:ext cx="7587813" cy="12119900"/>
          </a:xfrm>
          <a:prstGeom prst="rect">
            <a:avLst/>
          </a:prstGeom>
          <a:ln w="25400">
            <a:solidFill>
              <a:srgbClr val="000000"/>
            </a:solidFill>
          </a:ln>
          <a:effectLst>
            <a:outerShdw sx="100000" sy="100000" kx="0" ky="0" algn="b" rotWithShape="0" blurRad="254000" dist="127000" dir="16200000">
              <a:srgbClr val="000000">
                <a:alpha val="70000"/>
              </a:srgbClr>
            </a:outerShdw>
          </a:effectLst>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ext Placeholder 1"/>
          <p:cNvSpPr txBox="1"/>
          <p:nvPr>
            <p:ph type="body" sz="quarter" idx="1"/>
          </p:nvPr>
        </p:nvSpPr>
        <p:spPr>
          <a:xfrm>
            <a:off x="4253787" y="408071"/>
            <a:ext cx="16508781" cy="807107"/>
          </a:xfrm>
          <a:prstGeom prst="rect">
            <a:avLst/>
          </a:prstGeom>
        </p:spPr>
        <p:txBody>
          <a:bodyPr/>
          <a:lstStyle>
            <a:lvl1pPr algn="ctr" defTabSz="1335024">
              <a:lnSpc>
                <a:spcPct val="80000"/>
              </a:lnSpc>
              <a:defRPr sz="4015"/>
            </a:lvl1pPr>
          </a:lstStyle>
          <a:p>
            <a:pPr/>
            <a:r>
              <a:t>Estonian matrix (29 Q)   vs   Japanese Matrix (6 Q)</a:t>
            </a:r>
          </a:p>
        </p:txBody>
      </p:sp>
      <p:pic>
        <p:nvPicPr>
          <p:cNvPr id="249" name="Picture 7" descr="Picture 7"/>
          <p:cNvPicPr>
            <a:picLocks noChangeAspect="1"/>
          </p:cNvPicPr>
          <p:nvPr/>
        </p:nvPicPr>
        <p:blipFill>
          <a:blip r:embed="rId3">
            <a:extLst/>
          </a:blip>
          <a:srcRect l="3410" t="0" r="1639" b="450"/>
          <a:stretch>
            <a:fillRect/>
          </a:stretch>
        </p:blipFill>
        <p:spPr>
          <a:xfrm>
            <a:off x="13643506" y="1253020"/>
            <a:ext cx="8196102" cy="10381760"/>
          </a:xfrm>
          <a:prstGeom prst="rect">
            <a:avLst/>
          </a:prstGeom>
          <a:ln w="12700">
            <a:miter lim="400000"/>
          </a:ln>
          <a:effectLst>
            <a:outerShdw sx="100000" sy="100000" kx="0" ky="0" algn="b" rotWithShape="0" blurRad="584200" dist="279400" dir="2700000">
              <a:srgbClr val="333333">
                <a:alpha val="64999"/>
              </a:srgbClr>
            </a:outerShdw>
          </a:effectLst>
        </p:spPr>
      </p:pic>
      <p:pic>
        <p:nvPicPr>
          <p:cNvPr id="250" name="estonia-matrix1.png" descr="estonia-matrix1.png"/>
          <p:cNvPicPr>
            <a:picLocks noChangeAspect="1"/>
          </p:cNvPicPr>
          <p:nvPr/>
        </p:nvPicPr>
        <p:blipFill>
          <a:blip r:embed="rId4">
            <a:extLst/>
          </a:blip>
          <a:stretch>
            <a:fillRect/>
          </a:stretch>
        </p:blipFill>
        <p:spPr>
          <a:xfrm>
            <a:off x="3712020" y="1465527"/>
            <a:ext cx="7566943" cy="10229386"/>
          </a:xfrm>
          <a:prstGeom prst="rect">
            <a:avLst/>
          </a:prstGeom>
          <a:ln w="25400">
            <a:solidFill>
              <a:srgbClr val="000000"/>
            </a:solidFill>
          </a:ln>
          <a:effectLst>
            <a:outerShdw sx="100000" sy="100000" kx="0" ky="0" algn="b" rotWithShape="0" blurRad="584200" dist="279400" dir="2700000">
              <a:srgbClr val="333333">
                <a:alpha val="64999"/>
              </a:srgbClr>
            </a:outerShdw>
          </a:effectLst>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ext Placeholder 1"/>
          <p:cNvSpPr txBox="1"/>
          <p:nvPr>
            <p:ph type="body" sz="quarter" idx="1"/>
          </p:nvPr>
        </p:nvSpPr>
        <p:spPr>
          <a:xfrm>
            <a:off x="3318450" y="1103090"/>
            <a:ext cx="18565127" cy="1148410"/>
          </a:xfrm>
          <a:prstGeom prst="rect">
            <a:avLst/>
          </a:prstGeom>
        </p:spPr>
        <p:txBody>
          <a:bodyPr/>
          <a:lstStyle>
            <a:lvl1pPr defTabSz="1810511">
              <a:defRPr sz="4356"/>
            </a:lvl1pPr>
          </a:lstStyle>
          <a:p>
            <a:pPr/>
            <a:r>
              <a:t>e-course evaluation - Estonian vs Japanese system</a:t>
            </a:r>
          </a:p>
        </p:txBody>
      </p:sp>
      <p:graphicFrame>
        <p:nvGraphicFramePr>
          <p:cNvPr id="255" name="Table Placeholder 6"/>
          <p:cNvGraphicFramePr/>
          <p:nvPr/>
        </p:nvGraphicFramePr>
        <p:xfrm>
          <a:off x="2164893" y="2738578"/>
          <a:ext cx="20897642" cy="826424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8335794"/>
                <a:gridCol w="6546919"/>
                <a:gridCol w="5989527"/>
              </a:tblGrid>
              <a:tr h="728564">
                <a:tc>
                  <a:txBody>
                    <a:bodyPr/>
                    <a:lstStyle/>
                    <a:p>
                      <a:pPr defTabSz="1828800">
                        <a:defRPr sz="1800">
                          <a:solidFill>
                            <a:srgbClr val="000000"/>
                          </a:solidFill>
                        </a:defRPr>
                      </a:pPr>
                      <a:r>
                        <a:rPr b="1" sz="3600">
                          <a:solidFill>
                            <a:srgbClr val="FFFFFF"/>
                          </a:solidFill>
                          <a:latin typeface="Verdana"/>
                          <a:ea typeface="Verdana"/>
                          <a:cs typeface="Verdana"/>
                          <a:sym typeface="Verdana"/>
                        </a:rPr>
                        <a:t>Feature</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E4067E"/>
                    </a:solidFill>
                  </a:tcPr>
                </a:tc>
                <a:tc>
                  <a:txBody>
                    <a:bodyPr/>
                    <a:lstStyle/>
                    <a:p>
                      <a:pPr defTabSz="1828800">
                        <a:defRPr sz="1800">
                          <a:solidFill>
                            <a:srgbClr val="000000"/>
                          </a:solidFill>
                        </a:defRPr>
                      </a:pPr>
                      <a:r>
                        <a:rPr b="1" sz="3600">
                          <a:solidFill>
                            <a:srgbClr val="FFFFFF"/>
                          </a:solidFill>
                          <a:latin typeface="Verdana"/>
                          <a:ea typeface="Verdana"/>
                          <a:cs typeface="Verdana"/>
                          <a:sym typeface="Verdana"/>
                        </a:rPr>
                        <a:t>Japan</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E4067E"/>
                    </a:solidFill>
                  </a:tcPr>
                </a:tc>
                <a:tc>
                  <a:txBody>
                    <a:bodyPr/>
                    <a:lstStyle/>
                    <a:p>
                      <a:pPr defTabSz="1828800">
                        <a:defRPr sz="1800">
                          <a:solidFill>
                            <a:srgbClr val="000000"/>
                          </a:solidFill>
                        </a:defRPr>
                      </a:pPr>
                      <a:r>
                        <a:rPr b="1" sz="3600">
                          <a:solidFill>
                            <a:srgbClr val="FFFFFF"/>
                          </a:solidFill>
                          <a:latin typeface="Verdana"/>
                          <a:ea typeface="Verdana"/>
                          <a:cs typeface="Verdana"/>
                          <a:sym typeface="Verdana"/>
                        </a:rPr>
                        <a:t>Estonia</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E4067E"/>
                    </a:solidFill>
                  </a:tcPr>
                </a:tc>
              </a:tr>
              <a:tr h="741560">
                <a:tc>
                  <a:txBody>
                    <a:bodyPr/>
                    <a:lstStyle/>
                    <a:p>
                      <a:pPr algn="l" defTabSz="1828800">
                        <a:defRPr sz="1800">
                          <a:solidFill>
                            <a:srgbClr val="000000"/>
                          </a:solidFill>
                        </a:defRPr>
                      </a:pPr>
                      <a:r>
                        <a:rPr sz="3600">
                          <a:latin typeface="Verdana"/>
                          <a:ea typeface="Verdana"/>
                          <a:cs typeface="Verdana"/>
                          <a:sym typeface="Verdana"/>
                        </a:rPr>
                        <a:t>Moodle courseware</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Yes, to promote Moodle </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Yes, but not necessarily</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r>
              <a:tr h="741560">
                <a:tc>
                  <a:txBody>
                    <a:bodyPr/>
                    <a:lstStyle/>
                    <a:p>
                      <a:pPr algn="l" defTabSz="1828800">
                        <a:defRPr sz="1800">
                          <a:solidFill>
                            <a:srgbClr val="000000"/>
                          </a:solidFill>
                        </a:defRPr>
                      </a:pPr>
                      <a:r>
                        <a:rPr sz="3600">
                          <a:latin typeface="Verdana"/>
                          <a:ea typeface="Verdana"/>
                          <a:cs typeface="Verdana"/>
                          <a:sym typeface="Verdana"/>
                        </a:rPr>
                        <a:t>Self-evaluation</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No</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Yes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r>
              <a:tr h="684674">
                <a:tc>
                  <a:txBody>
                    <a:bodyPr/>
                    <a:lstStyle/>
                    <a:p>
                      <a:pPr algn="l" defTabSz="1828800">
                        <a:defRPr sz="1800">
                          <a:solidFill>
                            <a:srgbClr val="000000"/>
                          </a:solidFill>
                        </a:defRPr>
                      </a:pPr>
                      <a:r>
                        <a:rPr sz="3600">
                          <a:latin typeface="Verdana"/>
                          <a:ea typeface="Verdana"/>
                          <a:cs typeface="Verdana"/>
                          <a:sym typeface="Verdana"/>
                        </a:rPr>
                        <a:t>Access to original e-course site</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possible</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Yes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r>
              <a:tr h="684674">
                <a:tc>
                  <a:txBody>
                    <a:bodyPr/>
                    <a:lstStyle/>
                    <a:p>
                      <a:pPr algn="l" defTabSz="1828800">
                        <a:defRPr sz="1800">
                          <a:solidFill>
                            <a:srgbClr val="000000"/>
                          </a:solidFill>
                        </a:defRPr>
                      </a:pPr>
                      <a:r>
                        <a:rPr sz="3600">
                          <a:latin typeface="Verdana"/>
                          <a:ea typeface="Verdana"/>
                          <a:cs typeface="Verdana"/>
                          <a:sym typeface="Verdana"/>
                        </a:rPr>
                        <a:t>Technical information about the course</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Moodle ver. / plugin info</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Maybe</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r>
              <a:tr h="684674">
                <a:tc>
                  <a:txBody>
                    <a:bodyPr/>
                    <a:lstStyle/>
                    <a:p>
                      <a:pPr algn="l" defTabSz="1828800">
                        <a:defRPr sz="1800">
                          <a:solidFill>
                            <a:srgbClr val="000000"/>
                          </a:solidFill>
                        </a:defRPr>
                      </a:pPr>
                      <a:r>
                        <a:rPr sz="3600">
                          <a:latin typeface="Verdana"/>
                          <a:ea typeface="Verdana"/>
                          <a:cs typeface="Verdana"/>
                          <a:sym typeface="Verdana"/>
                        </a:rPr>
                        <a:t>Downloadable courses</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Yes open courseware</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No</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r>
              <a:tr h="684674">
                <a:tc>
                  <a:txBody>
                    <a:bodyPr/>
                    <a:lstStyle/>
                    <a:p>
                      <a:pPr algn="l" defTabSz="1828800">
                        <a:defRPr sz="1800">
                          <a:solidFill>
                            <a:srgbClr val="000000"/>
                          </a:solidFill>
                        </a:defRPr>
                      </a:pPr>
                      <a:r>
                        <a:rPr sz="3600">
                          <a:latin typeface="Verdana"/>
                          <a:ea typeface="Verdana"/>
                          <a:cs typeface="Verdana"/>
                          <a:sym typeface="Verdana"/>
                        </a:rPr>
                        <a:t>Preparation support</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Published rubric only</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Available</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r>
              <a:tr h="684674">
                <a:tc>
                  <a:txBody>
                    <a:bodyPr/>
                    <a:lstStyle/>
                    <a:p>
                      <a:pPr algn="l" defTabSz="1828800">
                        <a:defRPr sz="1800">
                          <a:solidFill>
                            <a:srgbClr val="000000"/>
                          </a:solidFill>
                        </a:defRPr>
                      </a:pPr>
                      <a:r>
                        <a:rPr sz="3600">
                          <a:latin typeface="Verdana"/>
                          <a:ea typeface="Verdana"/>
                          <a:cs typeface="Verdana"/>
                          <a:sym typeface="Verdana"/>
                        </a:rPr>
                        <a:t>Anonymous judges/evaluators</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No</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Yes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r>
              <a:tr h="684674">
                <a:tc>
                  <a:txBody>
                    <a:bodyPr/>
                    <a:lstStyle/>
                    <a:p>
                      <a:pPr algn="l" defTabSz="1828800">
                        <a:defRPr sz="1800">
                          <a:solidFill>
                            <a:srgbClr val="000000"/>
                          </a:solidFill>
                        </a:defRPr>
                      </a:pPr>
                      <a:r>
                        <a:rPr sz="3600">
                          <a:latin typeface="Verdana"/>
                          <a:ea typeface="Verdana"/>
                          <a:cs typeface="Verdana"/>
                          <a:sym typeface="Verdana"/>
                        </a:rPr>
                        <a:t>Bonus points</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Additional comments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Yes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r>
              <a:tr h="684674">
                <a:tc>
                  <a:txBody>
                    <a:bodyPr/>
                    <a:lstStyle/>
                    <a:p>
                      <a:pPr algn="l" defTabSz="1828800">
                        <a:defRPr sz="1800">
                          <a:solidFill>
                            <a:srgbClr val="000000"/>
                          </a:solidFill>
                        </a:defRPr>
                      </a:pPr>
                      <a:r>
                        <a:rPr sz="3600">
                          <a:latin typeface="Verdana"/>
                          <a:ea typeface="Verdana"/>
                          <a:cs typeface="Verdana"/>
                          <a:sym typeface="Verdana"/>
                        </a:rPr>
                        <a:t>Judging process</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One week</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c>
                  <a:txBody>
                    <a:bodyPr/>
                    <a:lstStyle/>
                    <a:p>
                      <a:pPr defTabSz="1828800">
                        <a:defRPr sz="1800">
                          <a:solidFill>
                            <a:srgbClr val="000000"/>
                          </a:solidFill>
                        </a:defRPr>
                      </a:pPr>
                      <a:r>
                        <a:rPr sz="3600">
                          <a:latin typeface="Verdana"/>
                          <a:ea typeface="Verdana"/>
                          <a:cs typeface="Verdana"/>
                          <a:sym typeface="Verdana"/>
                        </a:rPr>
                        <a:t>4 months</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5CAD7"/>
                    </a:solidFill>
                  </a:tcPr>
                </a:tc>
              </a:tr>
              <a:tr h="684674">
                <a:tc>
                  <a:txBody>
                    <a:bodyPr/>
                    <a:lstStyle/>
                    <a:p>
                      <a:pPr algn="l" defTabSz="1828800">
                        <a:defRPr sz="1800">
                          <a:solidFill>
                            <a:srgbClr val="000000"/>
                          </a:solidFill>
                        </a:defRPr>
                      </a:pPr>
                      <a:r>
                        <a:rPr sz="3600">
                          <a:latin typeface="Verdana"/>
                          <a:ea typeface="Verdana"/>
                          <a:cs typeface="Verdana"/>
                          <a:sym typeface="Verdana"/>
                        </a:rPr>
                        <a:t>Winner Prizes</a:t>
                      </a:r>
                    </a:p>
                  </a:txBody>
                  <a:tcPr marL="45720" marR="45720" marT="45720" marB="45720" anchor="t"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1-2-3 Cert/mug</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c>
                  <a:txBody>
                    <a:bodyPr/>
                    <a:lstStyle/>
                    <a:p>
                      <a:pPr defTabSz="1828800">
                        <a:defRPr sz="1800">
                          <a:solidFill>
                            <a:srgbClr val="000000"/>
                          </a:solidFill>
                        </a:defRPr>
                      </a:pPr>
                      <a:r>
                        <a:rPr sz="3600">
                          <a:latin typeface="Verdana"/>
                          <a:ea typeface="Verdana"/>
                          <a:cs typeface="Verdana"/>
                          <a:sym typeface="Verdana"/>
                        </a:rPr>
                        <a:t>Top 10 /1st=€2000</a:t>
                      </a:r>
                    </a:p>
                  </a:txBody>
                  <a:tcPr marL="45720" marR="45720" marT="45720" marB="45720" anchor="ctr" anchorCtr="0" horzOverflow="overflow">
                    <a:lnL w="25400">
                      <a:solidFill>
                        <a:srgbClr val="FFFFFF"/>
                      </a:solidFill>
                    </a:lnL>
                    <a:lnR w="25400">
                      <a:solidFill>
                        <a:srgbClr val="FFFFFF"/>
                      </a:solidFill>
                    </a:lnR>
                    <a:lnT w="25400">
                      <a:solidFill>
                        <a:srgbClr val="FFFFFF"/>
                      </a:solidFill>
                    </a:lnT>
                    <a:lnB w="25400">
                      <a:solidFill>
                        <a:srgbClr val="FFFFFF"/>
                      </a:solidFill>
                    </a:lnB>
                    <a:solidFill>
                      <a:srgbClr val="FAE6EC"/>
                    </a:solidFill>
                  </a:tcPr>
                </a:tc>
              </a:tr>
            </a:tbl>
          </a:graphicData>
        </a:graphic>
      </p:graphicFrame>
      <p:sp>
        <p:nvSpPr>
          <p:cNvPr id="256" name="Slide Number Placeholder 5"/>
          <p:cNvSpPr txBox="1"/>
          <p:nvPr>
            <p:ph type="sldNum" sz="quarter" idx="4294967295"/>
          </p:nvPr>
        </p:nvSpPr>
        <p:spPr>
          <a:xfrm>
            <a:off x="22203053" y="12835871"/>
            <a:ext cx="504546" cy="483908"/>
          </a:xfrm>
          <a:prstGeom prst="rect">
            <a:avLst/>
          </a:prstGeom>
          <a:extLst>
            <a:ext uri="{C572A759-6A51-4108-AA02-DFA0A04FC94B}">
              <ma14:wrappingTextBoxFlag xmlns:ma14="http://schemas.microsoft.com/office/mac/drawingml/2011/main" val="1"/>
            </a:ext>
          </a:extLst>
        </p:spPr>
        <p:txBody>
          <a:bodyPr lIns="91438" tIns="91438" rIns="91438" bIns="91438"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wo ASSESSMENT models"/>
          <p:cNvSpPr txBox="1"/>
          <p:nvPr>
            <p:ph type="title"/>
          </p:nvPr>
        </p:nvSpPr>
        <p:spPr>
          <a:xfrm>
            <a:off x="952498" y="915515"/>
            <a:ext cx="22479004" cy="1574802"/>
          </a:xfrm>
          <a:prstGeom prst="rect">
            <a:avLst/>
          </a:prstGeom>
        </p:spPr>
        <p:txBody>
          <a:bodyPr/>
          <a:lstStyle/>
          <a:p>
            <a:pPr algn="ctr">
              <a:defRPr sz="9900"/>
            </a:pPr>
            <a:r>
              <a:t>Two ASSESSMENT models</a:t>
            </a:r>
          </a:p>
          <a:p>
            <a:pPr algn="ctr">
              <a:defRPr sz="1000">
                <a:latin typeface="Arial"/>
                <a:ea typeface="Arial"/>
                <a:cs typeface="Arial"/>
                <a:sym typeface="Arial"/>
              </a:defRPr>
            </a:pPr>
            <a:r>
              <a:t> </a:t>
            </a:r>
          </a:p>
        </p:txBody>
      </p:sp>
      <p:pic>
        <p:nvPicPr>
          <p:cNvPr id="259" name="awards-logo-noback.png" descr="awards-logo-noback.png"/>
          <p:cNvPicPr>
            <a:picLocks noChangeAspect="1"/>
          </p:cNvPicPr>
          <p:nvPr/>
        </p:nvPicPr>
        <p:blipFill>
          <a:blip r:embed="rId3">
            <a:extLst/>
          </a:blip>
          <a:stretch>
            <a:fillRect/>
          </a:stretch>
        </p:blipFill>
        <p:spPr>
          <a:xfrm>
            <a:off x="2314516" y="3156729"/>
            <a:ext cx="7406414" cy="6764088"/>
          </a:xfrm>
          <a:prstGeom prst="rect">
            <a:avLst/>
          </a:prstGeom>
          <a:ln w="12700">
            <a:miter lim="400000"/>
          </a:ln>
        </p:spPr>
      </p:pic>
      <p:pic>
        <p:nvPicPr>
          <p:cNvPr id="260" name="estonia-quality-noback.png" descr="estonia-quality-noback.png"/>
          <p:cNvPicPr>
            <a:picLocks noChangeAspect="1"/>
          </p:cNvPicPr>
          <p:nvPr/>
        </p:nvPicPr>
        <p:blipFill>
          <a:blip r:embed="rId4">
            <a:extLst/>
          </a:blip>
          <a:stretch>
            <a:fillRect/>
          </a:stretch>
        </p:blipFill>
        <p:spPr>
          <a:xfrm>
            <a:off x="12244209" y="2771849"/>
            <a:ext cx="10810604" cy="8172302"/>
          </a:xfrm>
          <a:prstGeom prst="rect">
            <a:avLst/>
          </a:prstGeom>
          <a:ln w="12700">
            <a:miter lim="400000"/>
          </a:ln>
        </p:spPr>
      </p:pic>
      <p:sp>
        <p:nvSpPr>
          <p:cNvPr id="261" name="MAJ Open courseware awards"/>
          <p:cNvSpPr txBox="1"/>
          <p:nvPr/>
        </p:nvSpPr>
        <p:spPr>
          <a:xfrm>
            <a:off x="1372485" y="10587230"/>
            <a:ext cx="9952461"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cap="all">
                <a:latin typeface="Gill Sans Light"/>
                <a:ea typeface="Gill Sans Light"/>
                <a:cs typeface="Gill Sans Light"/>
                <a:sym typeface="Gill Sans Light"/>
              </a:defRPr>
            </a:lvl1pPr>
          </a:lstStyle>
          <a:p>
            <a:pPr/>
            <a:r>
              <a:t>MAJ Open courseware awards</a:t>
            </a:r>
          </a:p>
        </p:txBody>
      </p:sp>
      <p:sp>
        <p:nvSpPr>
          <p:cNvPr id="262" name="Estonian E-course quality LABEL"/>
          <p:cNvSpPr txBox="1"/>
          <p:nvPr/>
        </p:nvSpPr>
        <p:spPr>
          <a:xfrm>
            <a:off x="12615502" y="10587230"/>
            <a:ext cx="10699081"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cap="all">
                <a:latin typeface="Gill Sans Light"/>
                <a:ea typeface="Gill Sans Light"/>
                <a:cs typeface="Gill Sans Light"/>
                <a:sym typeface="Gill Sans Light"/>
              </a:defRPr>
            </a:lvl1pPr>
          </a:lstStyle>
          <a:p>
            <a:pPr/>
            <a:r>
              <a:t>Estonian E-course quality LABEL</a:t>
            </a:r>
          </a:p>
        </p:txBody>
      </p:sp>
      <p:sp>
        <p:nvSpPr>
          <p:cNvPr id="263" name="Two models.  How would yours be different?"/>
          <p:cNvSpPr txBox="1"/>
          <p:nvPr/>
        </p:nvSpPr>
        <p:spPr>
          <a:xfrm>
            <a:off x="7103765" y="11859980"/>
            <a:ext cx="10176469" cy="6594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17999"/>
              </a:lnSpc>
              <a:defRPr b="1" sz="3700">
                <a:solidFill>
                  <a:srgbClr val="000000"/>
                </a:solidFill>
                <a:latin typeface="+mn-lt"/>
                <a:ea typeface="+mn-ea"/>
                <a:cs typeface="+mn-cs"/>
                <a:sym typeface="Helvetica Neue"/>
              </a:defRPr>
            </a:pPr>
            <a:r>
              <a:rPr>
                <a:solidFill>
                  <a:schemeClr val="accent3">
                    <a:satOff val="-3528"/>
                    <a:lumOff val="-10784"/>
                  </a:schemeClr>
                </a:solidFill>
              </a:rPr>
              <a:t>Two models.  How would yours be different?</a:t>
            </a:r>
            <a:r>
              <a:t>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Image" descr="Image"/>
          <p:cNvPicPr>
            <a:picLocks noChangeAspect="1"/>
          </p:cNvPicPr>
          <p:nvPr/>
        </p:nvPicPr>
        <p:blipFill>
          <a:blip r:embed="rId2">
            <a:extLst/>
          </a:blip>
          <a:stretch>
            <a:fillRect/>
          </a:stretch>
        </p:blipFill>
        <p:spPr>
          <a:xfrm>
            <a:off x="-552855" y="41293"/>
            <a:ext cx="26136257" cy="13979225"/>
          </a:xfrm>
          <a:prstGeom prst="rect">
            <a:avLst/>
          </a:prstGeom>
          <a:ln w="12700">
            <a:miter lim="400000"/>
          </a:ln>
        </p:spPr>
      </p:pic>
      <p:sp>
        <p:nvSpPr>
          <p:cNvPr id="268" name="meadows@nayoro.ac.jp"/>
          <p:cNvSpPr txBox="1"/>
          <p:nvPr/>
        </p:nvSpPr>
        <p:spPr>
          <a:xfrm>
            <a:off x="4309240" y="3299068"/>
            <a:ext cx="14719053" cy="1536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700">
                <a:solidFill>
                  <a:srgbClr val="E4057F"/>
                </a:solidFill>
              </a:defRPr>
            </a:lvl1pPr>
          </a:lstStyle>
          <a:p>
            <a:pPr/>
            <a:r>
              <a:t>meadows@nayoro.ac.jp</a:t>
            </a:r>
          </a:p>
        </p:txBody>
      </p:sp>
      <p:sp>
        <p:nvSpPr>
          <p:cNvPr id="269" name="sille.paas@taltech.ee"/>
          <p:cNvSpPr txBox="1"/>
          <p:nvPr/>
        </p:nvSpPr>
        <p:spPr>
          <a:xfrm>
            <a:off x="5104742" y="6262555"/>
            <a:ext cx="13128049" cy="1536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700">
                <a:solidFill>
                  <a:srgbClr val="E4057F"/>
                </a:solidFill>
              </a:defRPr>
            </a:lvl1pPr>
          </a:lstStyle>
          <a:p>
            <a:pPr/>
            <a:r>
              <a:t>sille.paas@taltech.ee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ferences"/>
          <p:cNvSpPr txBox="1"/>
          <p:nvPr/>
        </p:nvSpPr>
        <p:spPr>
          <a:xfrm>
            <a:off x="1022262" y="1433892"/>
            <a:ext cx="365082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References</a:t>
            </a:r>
          </a:p>
        </p:txBody>
      </p:sp>
      <p:sp>
        <p:nvSpPr>
          <p:cNvPr id="272" name="Archer E. (2017) The Assessment Purpose Triangle: Balancing the Purposes of Educational Assessment. Frontiers in Education, 2:41. doi: 10.3389/feduc.2017.00041"/>
          <p:cNvSpPr txBox="1"/>
          <p:nvPr/>
        </p:nvSpPr>
        <p:spPr>
          <a:xfrm>
            <a:off x="1488711" y="2852016"/>
            <a:ext cx="17631787"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25500" indent="-825500" algn="l"/>
            <a:r>
              <a:t>Archer E. (2017) The Assessment Purpose Triangle: Balancing the Purposes of Educational Assessment. </a:t>
            </a:r>
            <a:r>
              <a:rPr i="1"/>
              <a:t>Frontiers in Education, 2:41. </a:t>
            </a:r>
            <a:r>
              <a:t>doi: 10.3389/feduc.2017.00041 </a:t>
            </a:r>
            <a:endParaRPr sz="1200"/>
          </a:p>
        </p:txBody>
      </p:sp>
      <p:sp>
        <p:nvSpPr>
          <p:cNvPr id="273" name="On-line sources:"/>
          <p:cNvSpPr txBox="1"/>
          <p:nvPr/>
        </p:nvSpPr>
        <p:spPr>
          <a:xfrm>
            <a:off x="861339" y="5552628"/>
            <a:ext cx="5510871" cy="157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On-line sources: </a:t>
            </a:r>
          </a:p>
        </p:txBody>
      </p:sp>
      <p:sp>
        <p:nvSpPr>
          <p:cNvPr id="274" name="https://moodle.taltech.ee/course/view.php?ID=5946…"/>
          <p:cNvSpPr txBox="1"/>
          <p:nvPr/>
        </p:nvSpPr>
        <p:spPr>
          <a:xfrm>
            <a:off x="2173949" y="6525058"/>
            <a:ext cx="13815431" cy="525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01315" indent="-501315" algn="l">
              <a:buSzPct val="100000"/>
              <a:buChar char="•"/>
            </a:pPr>
            <a:r>
              <a:rPr u="sng">
                <a:solidFill>
                  <a:srgbClr val="0000FF"/>
                </a:solidFill>
                <a:uFill>
                  <a:solidFill>
                    <a:srgbClr val="0000FF"/>
                  </a:solidFill>
                </a:uFill>
                <a:hlinkClick r:id="rId2" invalidUrl="" action="" tgtFrame="" tooltip="" history="1" highlightClick="0" endSnd="0"/>
              </a:rPr>
              <a:t>https://moodle.taltech.ee/course/view.php?ID=5946</a:t>
            </a:r>
          </a:p>
          <a:p>
            <a:pPr marL="501315" indent="-501315" algn="l">
              <a:buSzPct val="100000"/>
              <a:buChar char="•"/>
            </a:pPr>
            <a:r>
              <a:rPr u="sng">
                <a:solidFill>
                  <a:srgbClr val="0000FF"/>
                </a:solidFill>
                <a:uFill>
                  <a:solidFill>
                    <a:srgbClr val="0000FF"/>
                  </a:solidFill>
                </a:uFill>
                <a:hlinkClick r:id="rId3" invalidUrl="" action="" tgtFrame="" tooltip="" history="1" highlightClick="0" endSnd="0"/>
              </a:rPr>
              <a:t>https://ekka,edu.ee/e-kursuse-kvaliteedimark</a:t>
            </a:r>
          </a:p>
          <a:p>
            <a:pPr marL="501315" indent="-501315" algn="l">
              <a:buSzPct val="100000"/>
              <a:buChar char="•"/>
            </a:pPr>
            <a:r>
              <a:rPr u="sng">
                <a:solidFill>
                  <a:srgbClr val="0000FF"/>
                </a:solidFill>
                <a:uFill>
                  <a:solidFill>
                    <a:srgbClr val="0000FF"/>
                  </a:solidFill>
                </a:uFill>
                <a:hlinkClick r:id="rId4" invalidUrl="" action="" tgtFrame="" tooltip="" history="1" highlightClick="0" endSnd="0"/>
              </a:rPr>
              <a:t>https://oppevara.edu.ee/ekursus/#ekursus</a:t>
            </a:r>
          </a:p>
          <a:p>
            <a:pPr marL="501315" indent="-501315" algn="l">
              <a:buSzPct val="100000"/>
              <a:buChar char="•"/>
            </a:pPr>
            <a:r>
              <a:rPr u="sng">
                <a:solidFill>
                  <a:srgbClr val="0000FF"/>
                </a:solidFill>
                <a:uFill>
                  <a:solidFill>
                    <a:srgbClr val="0000FF"/>
                  </a:solidFill>
                </a:uFill>
                <a:hlinkClick r:id="rId5" invalidUrl="" action="" tgtFrame="" tooltip="" history="1" highlightClick="0" endSnd="0"/>
              </a:rPr>
              <a:t>https://sites.google.com/view/kvaliteedimark2022</a:t>
            </a:r>
          </a:p>
          <a:p>
            <a:pPr marL="501315" indent="-501315" algn="l">
              <a:buSzPct val="100000"/>
              <a:buChar char="•"/>
            </a:pPr>
            <a:r>
              <a:rPr u="sng">
                <a:solidFill>
                  <a:srgbClr val="0000FF"/>
                </a:solidFill>
                <a:uFill>
                  <a:solidFill>
                    <a:srgbClr val="0000FF"/>
                  </a:solidFill>
                </a:uFill>
                <a:hlinkClick r:id="rId6" invalidUrl="" action="" tgtFrame="" tooltip="" history="1" highlightClick="0" endSnd="0"/>
              </a:rPr>
              <a:t>https://showcase.moodlejapan.org</a:t>
            </a:r>
          </a:p>
          <a:p>
            <a:pPr algn="l"/>
            <a:b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What makes A good Moodle COURSE?"/>
          <p:cNvSpPr txBox="1"/>
          <p:nvPr>
            <p:ph type="title"/>
          </p:nvPr>
        </p:nvSpPr>
        <p:spPr>
          <a:prstGeom prst="rect">
            <a:avLst/>
          </a:prstGeom>
        </p:spPr>
        <p:txBody>
          <a:bodyPr/>
          <a:lstStyle/>
          <a:p>
            <a:pPr/>
            <a:r>
              <a:t>What makes A good Moodle COURSE?</a:t>
            </a:r>
          </a:p>
        </p:txBody>
      </p:sp>
      <p:pic>
        <p:nvPicPr>
          <p:cNvPr id="176" name="bravo3.jpeg" descr="bravo3.jpeg"/>
          <p:cNvPicPr>
            <a:picLocks noChangeAspect="1"/>
          </p:cNvPicPr>
          <p:nvPr/>
        </p:nvPicPr>
        <p:blipFill>
          <a:blip r:embed="rId2">
            <a:extLst/>
          </a:blip>
          <a:stretch>
            <a:fillRect/>
          </a:stretch>
        </p:blipFill>
        <p:spPr>
          <a:xfrm>
            <a:off x="4040980" y="3638550"/>
            <a:ext cx="16302040" cy="93154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Why Assess COURSeware? PURPOSE &amp; priorities…"/>
          <p:cNvSpPr txBox="1"/>
          <p:nvPr>
            <p:ph type="title"/>
          </p:nvPr>
        </p:nvSpPr>
        <p:spPr>
          <a:prstGeom prst="rect">
            <a:avLst/>
          </a:prstGeom>
        </p:spPr>
        <p:txBody>
          <a:bodyPr/>
          <a:lstStyle/>
          <a:p>
            <a:pPr algn="ctr">
              <a:defRPr sz="7400"/>
            </a:pPr>
            <a:r>
              <a:t>Why Assess COURSeware? PURPOSE &amp; priorities</a:t>
            </a:r>
          </a:p>
          <a:p>
            <a:pPr algn="ctr">
              <a:defRPr sz="6000"/>
            </a:pPr>
            <a:r>
              <a:t>The Assessment Purpose Triangle (Archer, 2017)</a:t>
            </a:r>
          </a:p>
        </p:txBody>
      </p:sp>
      <p:sp>
        <p:nvSpPr>
          <p:cNvPr id="179" name="ASSESSMENT FOR LEARNING (PEDAGOGICAL)     You want to ensure that users of your courseware achieve the stated learning objectives.…"/>
          <p:cNvSpPr txBox="1"/>
          <p:nvPr>
            <p:ph type="body" sz="half" idx="1"/>
          </p:nvPr>
        </p:nvSpPr>
        <p:spPr>
          <a:xfrm>
            <a:off x="952500" y="4267199"/>
            <a:ext cx="14820091" cy="7284708"/>
          </a:xfrm>
          <a:prstGeom prst="rect">
            <a:avLst/>
          </a:prstGeom>
        </p:spPr>
        <p:txBody>
          <a:bodyPr/>
          <a:lstStyle/>
          <a:p>
            <a:pPr marL="542925" indent="-542925" defTabSz="784225">
              <a:spcBef>
                <a:spcPts val="5600"/>
              </a:spcBef>
              <a:buBlip>
                <a:blip r:embed="rId2"/>
              </a:buBlip>
              <a:defRPr sz="4300"/>
            </a:pPr>
            <a:r>
              <a:t>ASSESSMENT FOR LEARNING (PEDAGOGICAL) </a:t>
            </a:r>
            <a:br/>
            <a:r>
              <a:t> </a:t>
            </a:r>
          </a:p>
          <a:p>
            <a:pPr marL="542925" indent="-542925" defTabSz="784225">
              <a:spcBef>
                <a:spcPts val="5600"/>
              </a:spcBef>
              <a:buBlip>
                <a:blip r:embed="rId2"/>
              </a:buBlip>
              <a:defRPr sz="4300"/>
            </a:pPr>
            <a:r>
              <a:t>ASSESSMENT FOR ACCOUNTABILITY (ETHICAL, COMMUNAL) </a:t>
            </a:r>
            <a:br/>
          </a:p>
          <a:p>
            <a:pPr marL="542925" indent="-542925" defTabSz="784225">
              <a:spcBef>
                <a:spcPts val="5600"/>
              </a:spcBef>
              <a:buBlip>
                <a:blip r:embed="rId2"/>
              </a:buBlip>
              <a:defRPr sz="4300"/>
            </a:pPr>
            <a:r>
              <a:t>ASSESSMENT FOR CERTIFICATION, PROGRESS &amp; TRANSFER (INSTITUTIONAL) </a:t>
            </a:r>
            <a:br/>
            <a:br/>
            <a:r>
              <a:t> </a:t>
            </a:r>
          </a:p>
        </p:txBody>
      </p:sp>
      <p:sp>
        <p:nvSpPr>
          <p:cNvPr id="180" name="Archer (2017)"/>
          <p:cNvSpPr txBox="1"/>
          <p:nvPr/>
        </p:nvSpPr>
        <p:spPr>
          <a:xfrm>
            <a:off x="19046735" y="11486358"/>
            <a:ext cx="2611422" cy="473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17999"/>
              </a:lnSpc>
              <a:defRPr sz="2500">
                <a:solidFill>
                  <a:srgbClr val="000000"/>
                </a:solidFill>
                <a:latin typeface="+mn-lt"/>
                <a:ea typeface="+mn-ea"/>
                <a:cs typeface="+mn-cs"/>
                <a:sym typeface="Helvetica Neue"/>
              </a:defRPr>
            </a:lvl1pPr>
          </a:lstStyle>
          <a:p>
            <a:pPr/>
            <a:r>
              <a:t>Archer (2017)</a:t>
            </a:r>
          </a:p>
        </p:txBody>
      </p:sp>
      <p:pic>
        <p:nvPicPr>
          <p:cNvPr id="181" name="assess-triangle-balanced.png" descr="assess-triangle-balanced.png"/>
          <p:cNvPicPr>
            <a:picLocks noChangeAspect="1"/>
          </p:cNvPicPr>
          <p:nvPr/>
        </p:nvPicPr>
        <p:blipFill>
          <a:blip r:embed="rId3">
            <a:extLst/>
          </a:blip>
          <a:stretch>
            <a:fillRect/>
          </a:stretch>
        </p:blipFill>
        <p:spPr>
          <a:xfrm>
            <a:off x="16142644" y="4273550"/>
            <a:ext cx="7920838" cy="6923541"/>
          </a:xfrm>
          <a:prstGeom prst="rect">
            <a:avLst/>
          </a:prstGeom>
          <a:ln w="12700">
            <a:miter lim="400000"/>
          </a:ln>
        </p:spPr>
      </p:pic>
      <p:sp>
        <p:nvSpPr>
          <p:cNvPr id="182" name="Balancing priorities for equity, not equality"/>
          <p:cNvSpPr txBox="1"/>
          <p:nvPr/>
        </p:nvSpPr>
        <p:spPr>
          <a:xfrm>
            <a:off x="2656152" y="11304113"/>
            <a:ext cx="11412787"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1315" indent="-501315">
              <a:buSzPct val="100000"/>
              <a:buChar char="*"/>
            </a:lvl1pPr>
          </a:lstStyle>
          <a:p>
            <a:pPr/>
            <a:r>
              <a:t>Balancing priorities for equity, not equality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HOW TO ASSESS:  Rubrics for multiple purposes"/>
          <p:cNvSpPr txBox="1"/>
          <p:nvPr>
            <p:ph type="title"/>
          </p:nvPr>
        </p:nvSpPr>
        <p:spPr>
          <a:prstGeom prst="rect">
            <a:avLst/>
          </a:prstGeom>
        </p:spPr>
        <p:txBody>
          <a:bodyPr/>
          <a:lstStyle/>
          <a:p>
            <a:pPr algn="ctr"/>
            <a:r>
              <a:t>HOW TO ASSESS: </a:t>
            </a:r>
            <a:br/>
            <a:r>
              <a:t>Rubrics for multiple purposes</a:t>
            </a:r>
          </a:p>
        </p:txBody>
      </p:sp>
      <p:sp>
        <p:nvSpPr>
          <p:cNvPr id="185" name="Rubrics allow us to describe multiple assessment purposes or criteria, and quantify them by assigning data points or numerical values to them. Rubrics can have an instructional function for content creators, provide transparency and can be both holistic "/>
          <p:cNvSpPr txBox="1"/>
          <p:nvPr>
            <p:ph type="body" sz="half" idx="1"/>
          </p:nvPr>
        </p:nvSpPr>
        <p:spPr>
          <a:xfrm>
            <a:off x="9996032" y="4270375"/>
            <a:ext cx="12942344" cy="8051800"/>
          </a:xfrm>
          <a:prstGeom prst="rect">
            <a:avLst/>
          </a:prstGeom>
        </p:spPr>
        <p:txBody>
          <a:bodyPr/>
          <a:lstStyle/>
          <a:p>
            <a:pPr>
              <a:buBlip>
                <a:blip r:embed="rId3"/>
              </a:buBlip>
            </a:pPr>
            <a:r>
              <a:rPr b="1"/>
              <a:t>Categories for assessment</a:t>
            </a:r>
            <a:br/>
            <a:r>
              <a:t>   - detailed levels of analysis and data points</a:t>
            </a:r>
            <a:br/>
          </a:p>
          <a:p>
            <a:pPr>
              <a:buBlip>
                <a:blip r:embed="rId3"/>
              </a:buBlip>
            </a:pPr>
            <a:r>
              <a:rPr b="1"/>
              <a:t>Contexts of use</a:t>
            </a:r>
            <a:r>
              <a:t> </a:t>
            </a:r>
            <a:br/>
            <a:r>
              <a:t>    - holistic assessments of features that are not easily quantified.</a:t>
            </a:r>
          </a:p>
        </p:txBody>
      </p:sp>
      <p:pic>
        <p:nvPicPr>
          <p:cNvPr id="186" name="Rubric2.png" descr="Rubric2.png"/>
          <p:cNvPicPr>
            <a:picLocks noChangeAspect="1"/>
          </p:cNvPicPr>
          <p:nvPr/>
        </p:nvPicPr>
        <p:blipFill>
          <a:blip r:embed="rId4">
            <a:extLst/>
          </a:blip>
          <a:stretch>
            <a:fillRect/>
          </a:stretch>
        </p:blipFill>
        <p:spPr>
          <a:xfrm>
            <a:off x="631048" y="4270375"/>
            <a:ext cx="8788401" cy="7620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ASSESSMENT BY WHOM?"/>
          <p:cNvSpPr txBox="1"/>
          <p:nvPr>
            <p:ph type="title"/>
          </p:nvPr>
        </p:nvSpPr>
        <p:spPr>
          <a:prstGeom prst="rect">
            <a:avLst/>
          </a:prstGeom>
        </p:spPr>
        <p:txBody>
          <a:bodyPr/>
          <a:lstStyle/>
          <a:p>
            <a:pPr/>
            <a:r>
              <a:t>WHO DOES THE ASSESSing? </a:t>
            </a:r>
          </a:p>
        </p:txBody>
      </p:sp>
      <p:sp>
        <p:nvSpPr>
          <p:cNvPr id="191" name="By learners…"/>
          <p:cNvSpPr txBox="1"/>
          <p:nvPr>
            <p:ph type="body" idx="1"/>
          </p:nvPr>
        </p:nvSpPr>
        <p:spPr>
          <a:xfrm>
            <a:off x="1396293" y="3721100"/>
            <a:ext cx="22479001" cy="8051800"/>
          </a:xfrm>
          <a:prstGeom prst="rect">
            <a:avLst/>
          </a:prstGeom>
        </p:spPr>
        <p:txBody>
          <a:bodyPr/>
          <a:lstStyle/>
          <a:p>
            <a:pPr>
              <a:buBlip>
                <a:blip r:embed="rId2"/>
              </a:buBlip>
            </a:pPr>
            <a:r>
              <a:t>Learners</a:t>
            </a:r>
          </a:p>
          <a:p>
            <a:pPr>
              <a:buBlip>
                <a:blip r:embed="rId2"/>
              </a:buBlip>
            </a:pPr>
            <a:r>
              <a:t>Content creators / teachers</a:t>
            </a:r>
          </a:p>
          <a:p>
            <a:pPr>
              <a:buBlip>
                <a:blip r:embed="rId2"/>
              </a:buBlip>
            </a:pPr>
            <a:r>
              <a:t>Institutional members - colleagues and superiors with specific, contextual knowledge </a:t>
            </a:r>
          </a:p>
          <a:p>
            <a:pPr>
              <a:buBlip>
                <a:blip r:embed="rId2"/>
              </a:buBlip>
            </a:pPr>
            <a:r>
              <a:t>External experts - experienced courseware and content creators with a wider perspective</a:t>
            </a:r>
          </a:p>
          <a:p>
            <a:pPr>
              <a:buBlip>
                <a:blip r:embed="rId2"/>
              </a:buBlip>
            </a:pPr>
            <a:r>
              <a:t>Others - parents? politicians? lobbyists?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wo ASSESSMENT models"/>
          <p:cNvSpPr txBox="1"/>
          <p:nvPr>
            <p:ph type="title"/>
          </p:nvPr>
        </p:nvSpPr>
        <p:spPr>
          <a:xfrm>
            <a:off x="952498" y="915515"/>
            <a:ext cx="22479004" cy="1574802"/>
          </a:xfrm>
          <a:prstGeom prst="rect">
            <a:avLst/>
          </a:prstGeom>
        </p:spPr>
        <p:txBody>
          <a:bodyPr/>
          <a:lstStyle/>
          <a:p>
            <a:pPr algn="ctr">
              <a:defRPr sz="9900"/>
            </a:pPr>
            <a:r>
              <a:t>Two ASSESSMENT models</a:t>
            </a:r>
          </a:p>
          <a:p>
            <a:pPr algn="ctr">
              <a:defRPr sz="1000">
                <a:latin typeface="Arial"/>
                <a:ea typeface="Arial"/>
                <a:cs typeface="Arial"/>
                <a:sym typeface="Arial"/>
              </a:defRPr>
            </a:pPr>
            <a:r>
              <a:t> </a:t>
            </a:r>
          </a:p>
        </p:txBody>
      </p:sp>
      <p:pic>
        <p:nvPicPr>
          <p:cNvPr id="194" name="awards-logo-noback.png" descr="awards-logo-noback.png"/>
          <p:cNvPicPr>
            <a:picLocks noChangeAspect="1"/>
          </p:cNvPicPr>
          <p:nvPr/>
        </p:nvPicPr>
        <p:blipFill>
          <a:blip r:embed="rId2">
            <a:extLst/>
          </a:blip>
          <a:stretch>
            <a:fillRect/>
          </a:stretch>
        </p:blipFill>
        <p:spPr>
          <a:xfrm>
            <a:off x="14765396" y="2910177"/>
            <a:ext cx="7406415" cy="6764089"/>
          </a:xfrm>
          <a:prstGeom prst="rect">
            <a:avLst/>
          </a:prstGeom>
          <a:ln w="12700">
            <a:miter lim="400000"/>
          </a:ln>
        </p:spPr>
      </p:pic>
      <p:pic>
        <p:nvPicPr>
          <p:cNvPr id="195" name="estonia-quality-noback.png" descr="estonia-quality-noback.png"/>
          <p:cNvPicPr>
            <a:picLocks noChangeAspect="1"/>
          </p:cNvPicPr>
          <p:nvPr/>
        </p:nvPicPr>
        <p:blipFill>
          <a:blip r:embed="rId3">
            <a:extLst/>
          </a:blip>
          <a:stretch>
            <a:fillRect/>
          </a:stretch>
        </p:blipFill>
        <p:spPr>
          <a:xfrm>
            <a:off x="1042035" y="2771849"/>
            <a:ext cx="10810604" cy="8172302"/>
          </a:xfrm>
          <a:prstGeom prst="rect">
            <a:avLst/>
          </a:prstGeom>
          <a:ln w="12700">
            <a:miter lim="400000"/>
          </a:ln>
        </p:spPr>
      </p:pic>
      <p:sp>
        <p:nvSpPr>
          <p:cNvPr id="196" name="MAJ Open courseware awards"/>
          <p:cNvSpPr txBox="1"/>
          <p:nvPr/>
        </p:nvSpPr>
        <p:spPr>
          <a:xfrm>
            <a:off x="13492372" y="10463953"/>
            <a:ext cx="9952461"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cap="all">
                <a:latin typeface="Gill Sans Light"/>
                <a:ea typeface="Gill Sans Light"/>
                <a:cs typeface="Gill Sans Light"/>
                <a:sym typeface="Gill Sans Light"/>
              </a:defRPr>
            </a:lvl1pPr>
          </a:lstStyle>
          <a:p>
            <a:pPr/>
            <a:r>
              <a:t>MAJ Open courseware awards</a:t>
            </a:r>
          </a:p>
        </p:txBody>
      </p:sp>
      <p:sp>
        <p:nvSpPr>
          <p:cNvPr id="197" name="Estonian E-course quality LABEL"/>
          <p:cNvSpPr txBox="1"/>
          <p:nvPr/>
        </p:nvSpPr>
        <p:spPr>
          <a:xfrm>
            <a:off x="1467624" y="10463953"/>
            <a:ext cx="10699082"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cap="all">
                <a:latin typeface="Gill Sans Light"/>
                <a:ea typeface="Gill Sans Light"/>
                <a:cs typeface="Gill Sans Light"/>
                <a:sym typeface="Gill Sans Light"/>
              </a:defRPr>
            </a:lvl1pPr>
          </a:lstStyle>
          <a:p>
            <a:pPr/>
            <a:r>
              <a:t>Estonian E-course quality LABEL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ext Placeholder 1"/>
          <p:cNvSpPr txBox="1"/>
          <p:nvPr>
            <p:ph type="body" sz="quarter" idx="1"/>
          </p:nvPr>
        </p:nvSpPr>
        <p:spPr>
          <a:xfrm>
            <a:off x="4266124" y="1123205"/>
            <a:ext cx="15851752" cy="1621778"/>
          </a:xfrm>
          <a:prstGeom prst="rect">
            <a:avLst/>
          </a:prstGeom>
        </p:spPr>
        <p:txBody>
          <a:bodyPr/>
          <a:lstStyle>
            <a:lvl1pPr>
              <a:defRPr sz="5500"/>
            </a:lvl1pPr>
          </a:lstStyle>
          <a:p>
            <a:pPr/>
            <a:r>
              <a:t>Estonian E-course Quality label</a:t>
            </a:r>
          </a:p>
        </p:txBody>
      </p:sp>
      <p:sp>
        <p:nvSpPr>
          <p:cNvPr id="200" name="Increase the quality of e-courses in:…"/>
          <p:cNvSpPr txBox="1"/>
          <p:nvPr/>
        </p:nvSpPr>
        <p:spPr>
          <a:xfrm>
            <a:off x="5739584" y="4053852"/>
            <a:ext cx="12904832" cy="3365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 marR="114300" indent="-63500" algn="l" defTabSz="12700">
              <a:lnSpc>
                <a:spcPts val="6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700">
                <a:solidFill>
                  <a:srgbClr val="000000"/>
                </a:solidFill>
                <a:latin typeface="+mn-lt"/>
                <a:ea typeface="+mn-ea"/>
                <a:cs typeface="+mn-cs"/>
                <a:sym typeface="Helvetica Neue"/>
              </a:defRPr>
            </a:pPr>
            <a:r>
              <a:t>Increase the quality of e-courses in:</a:t>
            </a:r>
          </a:p>
          <a:p>
            <a:pPr marL="471236" marR="114300" indent="-471236" algn="l" defTabSz="12700">
              <a:lnSpc>
                <a:spcPts val="65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700">
                <a:solidFill>
                  <a:srgbClr val="000000"/>
                </a:solidFill>
                <a:latin typeface="+mn-lt"/>
                <a:ea typeface="+mn-ea"/>
                <a:cs typeface="+mn-cs"/>
                <a:sym typeface="Helvetica Neue"/>
              </a:defRPr>
            </a:pPr>
            <a:r>
              <a:t>higher education, </a:t>
            </a:r>
          </a:p>
          <a:p>
            <a:pPr marL="471236" marR="114300" indent="-471236" algn="l" defTabSz="12700">
              <a:lnSpc>
                <a:spcPts val="65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700">
                <a:solidFill>
                  <a:srgbClr val="000000"/>
                </a:solidFill>
                <a:latin typeface="+mn-lt"/>
                <a:ea typeface="+mn-ea"/>
                <a:cs typeface="+mn-cs"/>
                <a:sym typeface="Helvetica Neue"/>
              </a:defRPr>
            </a:pPr>
            <a:r>
              <a:t>vocational training </a:t>
            </a:r>
          </a:p>
          <a:p>
            <a:pPr marL="471236" indent="-471236" algn="l" defTabSz="12700">
              <a:lnSpc>
                <a:spcPts val="65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700">
                <a:solidFill>
                  <a:srgbClr val="000000"/>
                </a:solidFill>
                <a:latin typeface="+mn-lt"/>
                <a:ea typeface="+mn-ea"/>
                <a:cs typeface="+mn-cs"/>
                <a:sym typeface="Helvetica Neue"/>
              </a:defRPr>
            </a:pPr>
            <a:r>
              <a:t>and general education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ext Placeholder 1"/>
          <p:cNvSpPr txBox="1"/>
          <p:nvPr>
            <p:ph type="body" sz="quarter" idx="1"/>
          </p:nvPr>
        </p:nvSpPr>
        <p:spPr>
          <a:xfrm>
            <a:off x="958848" y="1098550"/>
            <a:ext cx="20989034" cy="1621777"/>
          </a:xfrm>
          <a:prstGeom prst="rect">
            <a:avLst/>
          </a:prstGeom>
        </p:spPr>
        <p:txBody>
          <a:bodyPr/>
          <a:lstStyle>
            <a:lvl1pPr>
              <a:defRPr sz="5500"/>
            </a:lvl1pPr>
          </a:lstStyle>
          <a:p>
            <a:pPr/>
            <a:r>
              <a:t>E-course Quality Label (LogoS)</a:t>
            </a:r>
          </a:p>
        </p:txBody>
      </p:sp>
      <p:sp>
        <p:nvSpPr>
          <p:cNvPr id="203" name="Slide Number Placeholder 5"/>
          <p:cNvSpPr txBox="1"/>
          <p:nvPr>
            <p:ph type="sldNum" sz="quarter" idx="4294967295"/>
          </p:nvPr>
        </p:nvSpPr>
        <p:spPr>
          <a:xfrm>
            <a:off x="22357536" y="12835871"/>
            <a:ext cx="350063" cy="483908"/>
          </a:xfrm>
          <a:prstGeom prst="rect">
            <a:avLst/>
          </a:prstGeom>
          <a:extLst>
            <a:ext uri="{C572A759-6A51-4108-AA02-DFA0A04FC94B}">
              <ma14:wrappingTextBoxFlag xmlns:ma14="http://schemas.microsoft.com/office/mac/drawingml/2011/main" val="1"/>
            </a:ext>
          </a:extLst>
        </p:spPr>
        <p:txBody>
          <a:bodyPr lIns="91438" tIns="91438" rIns="91438" bIns="91438"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pic>
        <p:nvPicPr>
          <p:cNvPr id="204" name="e-kvaliteedimärk-2022-yksi.png" descr="e-kvaliteedimärk-2022-yksi.png"/>
          <p:cNvPicPr>
            <a:picLocks noChangeAspect="1"/>
          </p:cNvPicPr>
          <p:nvPr/>
        </p:nvPicPr>
        <p:blipFill>
          <a:blip r:embed="rId2">
            <a:extLst/>
          </a:blip>
          <a:stretch>
            <a:fillRect/>
          </a:stretch>
        </p:blipFill>
        <p:spPr>
          <a:xfrm>
            <a:off x="17427071" y="3025474"/>
            <a:ext cx="5946595" cy="5938243"/>
          </a:xfrm>
          <a:prstGeom prst="rect">
            <a:avLst/>
          </a:prstGeom>
          <a:ln w="12700">
            <a:miter lim="400000"/>
          </a:ln>
        </p:spPr>
      </p:pic>
      <p:pic>
        <p:nvPicPr>
          <p:cNvPr id="205" name="e-kuruse_kvaliteedi_mark_2022.png" descr="e-kuruse_kvaliteedi_mark_2022.png"/>
          <p:cNvPicPr>
            <a:picLocks noChangeAspect="1"/>
          </p:cNvPicPr>
          <p:nvPr/>
        </p:nvPicPr>
        <p:blipFill>
          <a:blip r:embed="rId3">
            <a:extLst/>
          </a:blip>
          <a:stretch>
            <a:fillRect/>
          </a:stretch>
        </p:blipFill>
        <p:spPr>
          <a:xfrm>
            <a:off x="510734" y="5223738"/>
            <a:ext cx="15827213" cy="247861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Helvetica"/>
        <a:ea typeface="Helvetica"/>
        <a:cs typeface="Helvetica"/>
      </a:majorFont>
      <a:minorFont>
        <a:latin typeface="Helvetica Neue"/>
        <a:ea typeface="Helvetica Neue"/>
        <a:cs typeface="Helvetica Neue"/>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06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Helvetica"/>
        <a:ea typeface="Helvetica"/>
        <a:cs typeface="Helvetica"/>
      </a:majorFont>
      <a:minorFont>
        <a:latin typeface="Helvetica Neue"/>
        <a:ea typeface="Helvetica Neue"/>
        <a:cs typeface="Helvetica Neue"/>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06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