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9" r:id="rId4"/>
    <p:sldId id="263" r:id="rId5"/>
    <p:sldId id="265" r:id="rId6"/>
    <p:sldId id="261" r:id="rId7"/>
    <p:sldId id="267" r:id="rId8"/>
    <p:sldId id="268" r:id="rId9"/>
    <p:sldId id="270" r:id="rId10"/>
    <p:sldId id="271" r:id="rId11"/>
    <p:sldId id="266" r:id="rId12"/>
  </p:sldIdLst>
  <p:sldSz cx="9144000" cy="5143500" type="screen16x9"/>
  <p:notesSz cx="9144000" cy="5143500"/>
  <p:embeddedFontLs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Open Sans ExtraBold" panose="020B0906030804020204" pitchFamily="34" charset="0"/>
      <p:bold r:id="rId18"/>
      <p:boldItalic r:id="rId19"/>
    </p:embeddedFont>
    <p:embeddedFont>
      <p:font typeface="Open Sans Medium" panose="020B0604020202020204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tV35A7YXOD8FDtPt62j2da1gG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46" autoAdjust="0"/>
  </p:normalViewPr>
  <p:slideViewPr>
    <p:cSldViewPr snapToGrid="0">
      <p:cViewPr varScale="1">
        <p:scale>
          <a:sx n="123" d="100"/>
          <a:sy n="123" d="100"/>
        </p:scale>
        <p:origin x="264" y="11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9d853483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149d853483f_0_9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403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65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9d853483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149d853483f_0_9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9d85348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49d853483f_0_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9d853483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149d853483f_0_8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9d853483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149d853483f_0_9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1146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9d853483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149d853483f_0_8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635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9d853483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149d853483f_0_9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04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 type="obj">
  <p:cSld name="OBJECT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85"/>
            <a:ext cx="9144000" cy="514092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0" y="4476750"/>
            <a:ext cx="9144000" cy="666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 t="2015" b="2015"/>
          <a:stretch/>
        </p:blipFill>
        <p:spPr>
          <a:xfrm>
            <a:off x="2849095" y="1805582"/>
            <a:ext cx="3445798" cy="86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5" title="Mood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eneral Moot intro slide">
  <p:cSld name="OBJECT_1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g149d853483f_0_3" descr="Education for the future&#10;27 - 29 September 2022 | Barcelona, Spain&#10;MoodleMoot Global 2022" title="MoodleMoot Global 2022: Education for the fu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g149d853483f_0_3"/>
          <p:cNvSpPr txBox="1"/>
          <p:nvPr/>
        </p:nvSpPr>
        <p:spPr>
          <a:xfrm>
            <a:off x="6624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49d853483f_0_147"/>
          <p:cNvSpPr txBox="1"/>
          <p:nvPr/>
        </p:nvSpPr>
        <p:spPr>
          <a:xfrm>
            <a:off x="7097700" y="4730475"/>
            <a:ext cx="122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#MootGlobal22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" name="Google Shape;16;g149d853483f_0_147"/>
          <p:cNvSpPr txBox="1">
            <a:spLocks noGrp="1"/>
          </p:cNvSpPr>
          <p:nvPr>
            <p:ph type="title"/>
          </p:nvPr>
        </p:nvSpPr>
        <p:spPr>
          <a:xfrm>
            <a:off x="4955000" y="638325"/>
            <a:ext cx="3949500" cy="1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1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" name="Google Shape;24;p11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5075" y="48875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204216" y="292608"/>
            <a:ext cx="7117200" cy="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 ExtraBold"/>
              <a:buNone/>
              <a:defRPr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271300" y="1138750"/>
            <a:ext cx="6686400" cy="3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49d853483f_0_1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g149d853483f_0_1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0"/>
              <a:buFont typeface="Open Sans ExtraBold"/>
              <a:buNone/>
              <a:defRPr sz="3500">
                <a:solidFill>
                  <a:srgbClr val="88888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g149d853483f_0_13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 Medium"/>
              <a:buNone/>
              <a:defRPr sz="2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g149d853483f_0_13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g149d853483f_0_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5" name="Google Shape;35;p12"/>
          <p:cNvSpPr/>
          <p:nvPr/>
        </p:nvSpPr>
        <p:spPr>
          <a:xfrm>
            <a:off x="0" y="-50"/>
            <a:ext cx="4572000" cy="5143500"/>
          </a:xfrm>
          <a:prstGeom prst="rect">
            <a:avLst/>
          </a:prstGeom>
          <a:solidFill>
            <a:srgbClr val="0147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2" title="Moodl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306650" y="427950"/>
            <a:ext cx="3946200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4761075" y="470775"/>
            <a:ext cx="3981600" cy="38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510650" y="2226150"/>
            <a:ext cx="3686400" cy="26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3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" name="Google Shape;43;p13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1005350" y="1396325"/>
            <a:ext cx="6901800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 ExtraBold"/>
              <a:buNone/>
              <a:defRPr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4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4"/>
          <p:cNvPicPr preferRelativeResize="0"/>
          <p:nvPr/>
        </p:nvPicPr>
        <p:blipFill rotWithShape="1">
          <a:blip r:embed="rId2">
            <a:alphaModFix/>
          </a:blip>
          <a:srcRect t="75430"/>
          <a:stretch/>
        </p:blipFill>
        <p:spPr>
          <a:xfrm>
            <a:off x="-94275" y="-31925"/>
            <a:ext cx="9314475" cy="128665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0" name="Google Shape;50;p14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499900" y="1460175"/>
            <a:ext cx="8226300" cy="31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9d853483f_0_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ribeiro@uporto.p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5113175" y="680410"/>
            <a:ext cx="3900196" cy="1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3000" dirty="0" err="1"/>
              <a:t>Histopoly</a:t>
            </a:r>
            <a:r>
              <a:rPr lang="pt-PT" sz="3000" dirty="0"/>
              <a:t>: Moodle, H5P </a:t>
            </a:r>
            <a:r>
              <a:rPr lang="pt-PT" sz="3000" dirty="0" err="1"/>
              <a:t>and</a:t>
            </a:r>
            <a:r>
              <a:rPr lang="pt-PT" sz="3000" dirty="0"/>
              <a:t> Monopoly</a:t>
            </a:r>
            <a:br>
              <a:rPr lang="pt-PT" sz="1600" baseline="30000" dirty="0"/>
            </a:br>
            <a:r>
              <a:rPr lang="pt-PT" sz="3000" dirty="0"/>
              <a:t>holding </a:t>
            </a:r>
            <a:r>
              <a:rPr lang="pt-PT" sz="3000" dirty="0" err="1"/>
              <a:t>hands</a:t>
            </a:r>
            <a:endParaRPr sz="3000" dirty="0"/>
          </a:p>
        </p:txBody>
      </p:sp>
      <p:sp>
        <p:nvSpPr>
          <p:cNvPr id="70" name="Google Shape;70;p2"/>
          <p:cNvSpPr txBox="1"/>
          <p:nvPr/>
        </p:nvSpPr>
        <p:spPr>
          <a:xfrm>
            <a:off x="5232711" y="2852578"/>
            <a:ext cx="31890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Hugo Ribeiro</a:t>
            </a:r>
            <a:endParaRPr sz="1800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Educational Technologist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Ricardo Marcos</a:t>
            </a:r>
            <a:b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Professor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University Of Porto, Portugal</a:t>
            </a:r>
            <a:endParaRPr sz="18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9d853483f_0_94"/>
          <p:cNvSpPr txBox="1"/>
          <p:nvPr/>
        </p:nvSpPr>
        <p:spPr>
          <a:xfrm>
            <a:off x="5182375" y="3925325"/>
            <a:ext cx="3486000" cy="1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g149d853483f_0_94"/>
          <p:cNvSpPr txBox="1">
            <a:spLocks noGrp="1"/>
          </p:cNvSpPr>
          <p:nvPr>
            <p:ph type="body" idx="2"/>
          </p:nvPr>
        </p:nvSpPr>
        <p:spPr>
          <a:xfrm>
            <a:off x="306650" y="2244025"/>
            <a:ext cx="4265350" cy="26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pt-PT" dirty="0" err="1"/>
              <a:t>Have</a:t>
            </a:r>
            <a:r>
              <a:rPr lang="pt-PT" dirty="0"/>
              <a:t> the grades </a:t>
            </a:r>
            <a:r>
              <a:rPr lang="pt-PT" dirty="0" err="1"/>
              <a:t>improved</a:t>
            </a:r>
            <a:r>
              <a:rPr lang="pt-PT" dirty="0"/>
              <a:t>? </a:t>
            </a:r>
          </a:p>
          <a:p>
            <a:pPr marL="285750" indent="-285750"/>
            <a:r>
              <a:rPr lang="pt-PT" dirty="0" err="1"/>
              <a:t>Has</a:t>
            </a:r>
            <a:r>
              <a:rPr lang="pt-PT" dirty="0"/>
              <a:t> the </a:t>
            </a:r>
            <a:r>
              <a:rPr lang="pt-PT" dirty="0" err="1"/>
              <a:t>motivation</a:t>
            </a:r>
            <a:r>
              <a:rPr lang="pt-PT" dirty="0"/>
              <a:t> </a:t>
            </a:r>
            <a:r>
              <a:rPr lang="pt-PT" dirty="0" err="1"/>
              <a:t>improved</a:t>
            </a:r>
            <a:r>
              <a:rPr lang="pt-PT" dirty="0"/>
              <a:t>? </a:t>
            </a:r>
          </a:p>
          <a:p>
            <a:pPr marL="285750" indent="-285750"/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worth</a:t>
            </a:r>
            <a:r>
              <a:rPr lang="pt-PT" dirty="0"/>
              <a:t> </a:t>
            </a:r>
            <a:r>
              <a:rPr lang="pt-PT" dirty="0" err="1"/>
              <a:t>it</a:t>
            </a:r>
            <a:r>
              <a:rPr lang="pt-PT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g149d853483f_0_94"/>
          <p:cNvSpPr txBox="1">
            <a:spLocks noGrp="1"/>
          </p:cNvSpPr>
          <p:nvPr>
            <p:ph type="title"/>
          </p:nvPr>
        </p:nvSpPr>
        <p:spPr>
          <a:xfrm>
            <a:off x="306650" y="427950"/>
            <a:ext cx="3946200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err="1"/>
              <a:t>Achievements</a:t>
            </a:r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DC1DDFF-4085-AED3-D772-05F72921F2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7"/>
          <a:stretch/>
        </p:blipFill>
        <p:spPr>
          <a:xfrm>
            <a:off x="4572000" y="1301764"/>
            <a:ext cx="4572000" cy="291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3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/>
        </p:nvSpPr>
        <p:spPr>
          <a:xfrm>
            <a:off x="381000" y="4524300"/>
            <a:ext cx="20055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b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Hugo Ribeiro</a:t>
            </a:r>
            <a:endParaRPr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2730713" y="4524350"/>
            <a:ext cx="32991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0" i="0" u="sng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hribeiro@uporto.pt</a:t>
            </a:r>
            <a:endParaRPr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8"/>
          <p:cNvSpPr txBox="1">
            <a:spLocks noGrp="1"/>
          </p:cNvSpPr>
          <p:nvPr>
            <p:ph type="title" idx="4294967295"/>
          </p:nvPr>
        </p:nvSpPr>
        <p:spPr>
          <a:xfrm>
            <a:off x="0" y="-864575"/>
            <a:ext cx="60381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500" dirty="0">
                <a:solidFill>
                  <a:srgbClr val="01475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Closing slide</a:t>
            </a:r>
            <a:endParaRPr sz="3500" i="0" u="none" strike="noStrike" cap="none" dirty="0">
              <a:solidFill>
                <a:srgbClr val="01475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>
            <a:spLocks noGrp="1"/>
          </p:cNvSpPr>
          <p:nvPr>
            <p:ph type="body" idx="1"/>
          </p:nvPr>
        </p:nvSpPr>
        <p:spPr>
          <a:xfrm>
            <a:off x="499900" y="1460175"/>
            <a:ext cx="8226300" cy="31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dirty="0"/>
              <a:t>Support teachers that combine F2F classes with on-line component;</a:t>
            </a:r>
          </a:p>
          <a:p>
            <a:pPr marL="285750" indent="-285750"/>
            <a:r>
              <a:rPr lang="en-US" dirty="0"/>
              <a:t>Staff training;</a:t>
            </a:r>
          </a:p>
          <a:p>
            <a:pPr marL="285750" indent="-285750"/>
            <a:r>
              <a:rPr lang="en-US" dirty="0"/>
              <a:t>On-line tutoring;</a:t>
            </a:r>
          </a:p>
          <a:p>
            <a:pPr marL="285750" indent="-285750"/>
            <a:r>
              <a:rPr lang="en-US" dirty="0"/>
              <a:t>LMS management;</a:t>
            </a:r>
          </a:p>
          <a:p>
            <a:pPr marL="285750" indent="-285750"/>
            <a:r>
              <a:rPr lang="en-US" dirty="0"/>
              <a:t>Support to online assessment;</a:t>
            </a:r>
          </a:p>
          <a:p>
            <a:pPr marL="285750" indent="-285750"/>
            <a:r>
              <a:rPr lang="en-US" dirty="0"/>
              <a:t>Multimedia development;</a:t>
            </a:r>
          </a:p>
          <a:p>
            <a:pPr marL="285750" indent="-285750"/>
            <a:r>
              <a:rPr lang="en-US" dirty="0"/>
              <a:t>30k students;</a:t>
            </a:r>
          </a:p>
          <a:p>
            <a:pPr marL="285750" indent="-285750"/>
            <a:r>
              <a:rPr lang="en-US" dirty="0"/>
              <a:t>4k teaching staff;</a:t>
            </a:r>
          </a:p>
          <a:p>
            <a:pPr marL="285750" indent="-285750"/>
            <a:r>
              <a:rPr lang="en-US" dirty="0"/>
              <a:t>2 Moodle Installations;</a:t>
            </a:r>
          </a:p>
        </p:txBody>
      </p:sp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Technologies for </a:t>
            </a:r>
            <a:r>
              <a:rPr lang="pt-PT" dirty="0" err="1"/>
              <a:t>Education</a:t>
            </a:r>
            <a:r>
              <a:rPr lang="pt-PT" dirty="0"/>
              <a:t> Office</a:t>
            </a:r>
            <a:endParaRPr dirty="0"/>
          </a:p>
        </p:txBody>
      </p:sp>
      <p:pic>
        <p:nvPicPr>
          <p:cNvPr id="4" name="Imagem 3" descr="Imagem aérea do Edifício da Reitoria da Universidade do Porto">
            <a:extLst>
              <a:ext uri="{FF2B5EF4-FFF2-40B4-BE49-F238E27FC236}">
                <a16:creationId xmlns:a16="http://schemas.microsoft.com/office/drawing/2014/main" id="{3290204E-5662-B6A8-D192-E4891020F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411" y="1870933"/>
            <a:ext cx="4332688" cy="2868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>
            <a:spLocks noGrp="1"/>
          </p:cNvSpPr>
          <p:nvPr>
            <p:ph type="body" idx="1"/>
          </p:nvPr>
        </p:nvSpPr>
        <p:spPr>
          <a:xfrm>
            <a:off x="499900" y="1460175"/>
            <a:ext cx="8226300" cy="31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dirty="0"/>
              <a:t>Animal Histology </a:t>
            </a:r>
            <a:r>
              <a:rPr lang="en-GB" dirty="0"/>
              <a:t>course</a:t>
            </a:r>
          </a:p>
          <a:p>
            <a:pPr marL="285750" indent="-285750"/>
            <a:r>
              <a:rPr lang="en-US" dirty="0"/>
              <a:t>Master in Veterinary Medicine</a:t>
            </a:r>
            <a:endParaRPr lang="en-GB" dirty="0"/>
          </a:p>
          <a:p>
            <a:pPr marL="285750" indent="-285750"/>
            <a:r>
              <a:rPr lang="en-GB" dirty="0"/>
              <a:t>Tissues analysis based upon images</a:t>
            </a:r>
          </a:p>
          <a:p>
            <a:pPr marL="285750" indent="-285750"/>
            <a:r>
              <a:rPr lang="en-GB" dirty="0"/>
              <a:t>Around 50 students</a:t>
            </a:r>
          </a:p>
          <a:p>
            <a:pPr marL="285750" indent="-285750"/>
            <a:r>
              <a:rPr lang="en-GB" dirty="0"/>
              <a:t>Low motivation and involvement from students</a:t>
            </a:r>
          </a:p>
          <a:p>
            <a:pPr marL="285750" indent="-285750"/>
            <a:endParaRPr lang="en-GB" dirty="0"/>
          </a:p>
          <a:p>
            <a:pPr marL="285750" indent="-285750"/>
            <a:endParaRPr lang="en-GB" dirty="0"/>
          </a:p>
          <a:p>
            <a:pPr marL="285750" indent="-285750"/>
            <a:endParaRPr lang="en-GB" dirty="0"/>
          </a:p>
          <a:p>
            <a:pPr marL="0" indent="0">
              <a:buNone/>
            </a:pPr>
            <a:r>
              <a:rPr lang="en-GB" dirty="0"/>
              <a:t>		Gamification as a strategy</a:t>
            </a:r>
            <a:endParaRPr dirty="0"/>
          </a:p>
        </p:txBody>
      </p:sp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Course Context</a:t>
            </a:r>
            <a:endParaRPr dirty="0"/>
          </a:p>
        </p:txBody>
      </p:sp>
      <p:sp>
        <p:nvSpPr>
          <p:cNvPr id="2" name="Seta para baixo 1"/>
          <p:cNvSpPr/>
          <p:nvPr/>
        </p:nvSpPr>
        <p:spPr>
          <a:xfrm>
            <a:off x="3823348" y="3413072"/>
            <a:ext cx="285750" cy="484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638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9d853483f_0_94"/>
          <p:cNvSpPr txBox="1"/>
          <p:nvPr/>
        </p:nvSpPr>
        <p:spPr>
          <a:xfrm>
            <a:off x="5182375" y="3925325"/>
            <a:ext cx="3486000" cy="1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16256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Physical</a:t>
            </a:r>
            <a:r>
              <a:rPr lang="pt-PT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PT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version</a:t>
            </a:r>
            <a:r>
              <a:rPr lang="pt-PT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PT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pt-PT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PT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Histopoly</a:t>
            </a:r>
            <a:endParaRPr sz="18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g149d853483f_0_94"/>
          <p:cNvSpPr txBox="1">
            <a:spLocks noGrp="1"/>
          </p:cNvSpPr>
          <p:nvPr>
            <p:ph type="body" idx="2"/>
          </p:nvPr>
        </p:nvSpPr>
        <p:spPr>
          <a:xfrm>
            <a:off x="306650" y="1776190"/>
            <a:ext cx="4265350" cy="4016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pt-PT" dirty="0" err="1"/>
              <a:t>Board</a:t>
            </a:r>
            <a:r>
              <a:rPr lang="pt-PT" dirty="0"/>
              <a:t> game </a:t>
            </a:r>
            <a:r>
              <a:rPr lang="pt-PT" dirty="0" err="1"/>
              <a:t>based</a:t>
            </a:r>
            <a:r>
              <a:rPr lang="pt-PT" dirty="0"/>
              <a:t> </a:t>
            </a:r>
            <a:r>
              <a:rPr lang="pt-PT" dirty="0" err="1"/>
              <a:t>upon</a:t>
            </a:r>
            <a:r>
              <a:rPr lang="pt-PT" dirty="0"/>
              <a:t> Monopoly</a:t>
            </a:r>
            <a:r>
              <a:rPr lang="pt-PT" baseline="30000" dirty="0"/>
              <a:t>©</a:t>
            </a:r>
          </a:p>
          <a:p>
            <a:pPr marL="285750" indent="-285750"/>
            <a:r>
              <a:rPr lang="pt-PT" dirty="0" err="1"/>
              <a:t>Cards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tiles </a:t>
            </a:r>
            <a:r>
              <a:rPr lang="pt-PT" dirty="0" err="1"/>
              <a:t>related</a:t>
            </a:r>
            <a:r>
              <a:rPr lang="pt-PT" dirty="0"/>
              <a:t> to </a:t>
            </a:r>
            <a:r>
              <a:rPr lang="pt-PT" dirty="0" err="1"/>
              <a:t>Histology</a:t>
            </a:r>
            <a:endParaRPr lang="pt-PT" dirty="0"/>
          </a:p>
          <a:p>
            <a:pPr marL="285750" indent="-285750"/>
            <a:r>
              <a:rPr lang="pt-PT" dirty="0" err="1"/>
              <a:t>Played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class</a:t>
            </a:r>
            <a:endParaRPr lang="pt-PT" dirty="0"/>
          </a:p>
          <a:p>
            <a:pPr marL="285750" indent="-285750"/>
            <a:r>
              <a:rPr lang="pt-PT" dirty="0"/>
              <a:t>QR Codes </a:t>
            </a:r>
            <a:r>
              <a:rPr lang="pt-PT" dirty="0" err="1"/>
              <a:t>linking</a:t>
            </a:r>
            <a:r>
              <a:rPr lang="pt-PT" dirty="0"/>
              <a:t> to h5p.org</a:t>
            </a:r>
          </a:p>
          <a:p>
            <a:pPr marL="285750" indent="-285750"/>
            <a:r>
              <a:rPr lang="pt-PT" dirty="0" err="1"/>
              <a:t>Questions</a:t>
            </a:r>
            <a:r>
              <a:rPr lang="pt-PT" dirty="0"/>
              <a:t> tiles</a:t>
            </a:r>
          </a:p>
          <a:p>
            <a:pPr marL="285750" indent="-285750"/>
            <a:r>
              <a:rPr lang="pt-PT" dirty="0" err="1"/>
              <a:t>Help</a:t>
            </a:r>
            <a:r>
              <a:rPr lang="pt-PT" dirty="0"/>
              <a:t> tiles</a:t>
            </a:r>
          </a:p>
          <a:p>
            <a:pPr marL="285750" indent="-285750"/>
            <a:r>
              <a:rPr lang="pt-PT" dirty="0"/>
              <a:t>Buy out badges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g149d853483f_0_94"/>
          <p:cNvSpPr txBox="1">
            <a:spLocks noGrp="1"/>
          </p:cNvSpPr>
          <p:nvPr>
            <p:ph type="title"/>
          </p:nvPr>
        </p:nvSpPr>
        <p:spPr>
          <a:xfrm>
            <a:off x="306650" y="427950"/>
            <a:ext cx="3946200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err="1"/>
              <a:t>Histopoly</a:t>
            </a:r>
            <a:r>
              <a:rPr lang="pt-PT" dirty="0"/>
              <a:t> I</a:t>
            </a:r>
            <a:endParaRPr dirty="0"/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83EC451D-B690-5CB4-3118-3CE0B01C8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45" y="0"/>
            <a:ext cx="4383546" cy="37846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9d853483f_0_74"/>
          <p:cNvSpPr txBox="1">
            <a:spLocks noGrp="1"/>
          </p:cNvSpPr>
          <p:nvPr>
            <p:ph type="body" idx="1"/>
          </p:nvPr>
        </p:nvSpPr>
        <p:spPr>
          <a:xfrm>
            <a:off x="4619624" y="1396325"/>
            <a:ext cx="3287525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g149d853483f_0_74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err="1"/>
              <a:t>Microscopes</a:t>
            </a:r>
            <a:r>
              <a:rPr lang="pt-PT" dirty="0"/>
              <a:t> Badges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39403CD-FBA3-3D67-E42A-CC2FD51FDF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24142" r="1132" b="6078"/>
          <a:stretch/>
        </p:blipFill>
        <p:spPr>
          <a:xfrm>
            <a:off x="1501461" y="1208575"/>
            <a:ext cx="5092171" cy="3250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49d853483f_0_83"/>
          <p:cNvSpPr txBox="1"/>
          <p:nvPr/>
        </p:nvSpPr>
        <p:spPr>
          <a:xfrm>
            <a:off x="3771700" y="1477200"/>
            <a:ext cx="31401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8450" marR="16256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PT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Easy</a:t>
            </a:r>
            <a:r>
              <a:rPr lang="pt-PT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lang="pt-PT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cheat</a:t>
            </a:r>
            <a:endParaRPr lang="pt-PT" sz="18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98450" marR="16256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pt-PT" sz="18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Lack</a:t>
            </a:r>
            <a:r>
              <a:rPr lang="pt-PT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PT" sz="18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pt-PT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PT" sz="18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analytics</a:t>
            </a:r>
            <a:endParaRPr lang="pt-PT" sz="18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98450" marR="16256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pt-PT" sz="18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Tracking</a:t>
            </a:r>
            <a:r>
              <a:rPr lang="pt-PT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PT" sz="18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points</a:t>
            </a:r>
            <a:endParaRPr lang="pt-PT" sz="18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98450" marR="16256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sz="18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g149d853483f_0_83"/>
          <p:cNvSpPr txBox="1">
            <a:spLocks noGrp="1"/>
          </p:cNvSpPr>
          <p:nvPr>
            <p:ph type="title"/>
          </p:nvPr>
        </p:nvSpPr>
        <p:spPr>
          <a:xfrm>
            <a:off x="204216" y="305308"/>
            <a:ext cx="7117200" cy="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err="1"/>
              <a:t>Histopoly</a:t>
            </a:r>
            <a:r>
              <a:rPr lang="pt-PT" dirty="0"/>
              <a:t> I - </a:t>
            </a:r>
            <a:r>
              <a:rPr lang="pt-PT" dirty="0" err="1"/>
              <a:t>Issues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648AEA5-5DCB-C865-6E45-ACF488B0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" y="1477200"/>
            <a:ext cx="3363122" cy="29298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9d853483f_0_94"/>
          <p:cNvSpPr txBox="1"/>
          <p:nvPr/>
        </p:nvSpPr>
        <p:spPr>
          <a:xfrm>
            <a:off x="5182375" y="3925325"/>
            <a:ext cx="3486000" cy="1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g149d853483f_0_94"/>
          <p:cNvSpPr txBox="1">
            <a:spLocks noGrp="1"/>
          </p:cNvSpPr>
          <p:nvPr>
            <p:ph type="body" idx="2"/>
          </p:nvPr>
        </p:nvSpPr>
        <p:spPr>
          <a:xfrm>
            <a:off x="306650" y="2244025"/>
            <a:ext cx="4265350" cy="26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pt-PT" dirty="0" err="1"/>
              <a:t>Using</a:t>
            </a:r>
            <a:r>
              <a:rPr lang="pt-PT" dirty="0"/>
              <a:t> Moodle </a:t>
            </a:r>
            <a:r>
              <a:rPr lang="pt-PT" dirty="0" err="1"/>
              <a:t>and</a:t>
            </a:r>
            <a:r>
              <a:rPr lang="pt-PT" dirty="0"/>
              <a:t> H5P</a:t>
            </a:r>
            <a:endParaRPr lang="pt-PT" baseline="30000" dirty="0"/>
          </a:p>
          <a:p>
            <a:pPr marL="285750" indent="-285750"/>
            <a:r>
              <a:rPr lang="pt-PT" dirty="0"/>
              <a:t>Auto </a:t>
            </a:r>
            <a:r>
              <a:rPr lang="pt-PT" dirty="0" err="1"/>
              <a:t>enroll</a:t>
            </a:r>
            <a:endParaRPr lang="pt-PT" dirty="0"/>
          </a:p>
          <a:p>
            <a:pPr marL="285750" indent="-285750"/>
            <a:r>
              <a:rPr lang="pt-PT" dirty="0"/>
              <a:t>QR </a:t>
            </a:r>
            <a:r>
              <a:rPr lang="pt-PT" dirty="0" err="1"/>
              <a:t>codes</a:t>
            </a:r>
            <a:r>
              <a:rPr lang="pt-PT" dirty="0"/>
              <a:t> </a:t>
            </a:r>
            <a:r>
              <a:rPr lang="pt-PT" dirty="0" err="1"/>
              <a:t>linking</a:t>
            </a:r>
            <a:r>
              <a:rPr lang="pt-PT" dirty="0"/>
              <a:t> to H5P </a:t>
            </a:r>
            <a:r>
              <a:rPr lang="pt-PT" dirty="0" err="1"/>
              <a:t>stealth</a:t>
            </a:r>
            <a:r>
              <a:rPr lang="pt-PT" dirty="0"/>
              <a:t> </a:t>
            </a:r>
            <a:r>
              <a:rPr lang="pt-PT" dirty="0" err="1"/>
              <a:t>activ</a:t>
            </a:r>
            <a:endParaRPr lang="pt-PT" dirty="0"/>
          </a:p>
          <a:p>
            <a:pPr marL="285750" indent="-285750"/>
            <a:r>
              <a:rPr lang="pt-PT" dirty="0"/>
              <a:t>Grade = 0/1</a:t>
            </a:r>
          </a:p>
          <a:p>
            <a:pPr marL="285750" indent="-285750"/>
            <a:r>
              <a:rPr lang="pt-PT" dirty="0"/>
              <a:t>Grade to </a:t>
            </a:r>
            <a:r>
              <a:rPr lang="pt-PT" dirty="0" err="1"/>
              <a:t>pass</a:t>
            </a:r>
            <a:r>
              <a:rPr lang="pt-PT" dirty="0"/>
              <a:t> = 1</a:t>
            </a:r>
          </a:p>
          <a:p>
            <a:pPr marL="285750" indent="-285750"/>
            <a:r>
              <a:rPr lang="pt-PT" dirty="0" err="1"/>
              <a:t>Activity</a:t>
            </a:r>
            <a:r>
              <a:rPr lang="pt-PT" dirty="0"/>
              <a:t> </a:t>
            </a:r>
            <a:r>
              <a:rPr lang="pt-PT" dirty="0" err="1"/>
              <a:t>completion</a:t>
            </a:r>
            <a:r>
              <a:rPr lang="pt-PT" dirty="0"/>
              <a:t>: </a:t>
            </a:r>
            <a:r>
              <a:rPr lang="pt-PT" dirty="0" err="1"/>
              <a:t>get</a:t>
            </a:r>
            <a:r>
              <a:rPr lang="pt-PT" dirty="0"/>
              <a:t> a grade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g149d853483f_0_94"/>
          <p:cNvSpPr txBox="1">
            <a:spLocks noGrp="1"/>
          </p:cNvSpPr>
          <p:nvPr>
            <p:ph type="title"/>
          </p:nvPr>
        </p:nvSpPr>
        <p:spPr>
          <a:xfrm>
            <a:off x="306650" y="427950"/>
            <a:ext cx="3946200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err="1"/>
              <a:t>Histopoly</a:t>
            </a:r>
            <a:r>
              <a:rPr lang="pt-PT" dirty="0"/>
              <a:t> II</a:t>
            </a:r>
            <a:endParaRPr dirty="0"/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83EC451D-B690-5CB4-3118-3CE0B01C8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45" y="0"/>
            <a:ext cx="4383546" cy="37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49d853483f_0_83"/>
          <p:cNvSpPr txBox="1"/>
          <p:nvPr/>
        </p:nvSpPr>
        <p:spPr>
          <a:xfrm>
            <a:off x="3771700" y="1477200"/>
            <a:ext cx="31401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8450" marR="16256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PT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H5P </a:t>
            </a:r>
            <a:r>
              <a:rPr lang="pt-PT" sz="18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 lang="pt-PT" sz="18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98450" marR="16256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PT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Time for </a:t>
            </a:r>
            <a:r>
              <a:rPr lang="pt-PT" sz="18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development</a:t>
            </a:r>
            <a:endParaRPr lang="pt-PT" sz="18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98450" marR="16256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PT" sz="18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Adding</a:t>
            </a:r>
            <a:r>
              <a:rPr lang="pt-PT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PT" sz="18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new</a:t>
            </a:r>
            <a:r>
              <a:rPr lang="pt-PT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PT" sz="18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 lang="pt-PT" sz="18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98450" marR="16256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pt-PT" sz="18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g149d853483f_0_83"/>
          <p:cNvSpPr txBox="1">
            <a:spLocks noGrp="1"/>
          </p:cNvSpPr>
          <p:nvPr>
            <p:ph type="title"/>
          </p:nvPr>
        </p:nvSpPr>
        <p:spPr>
          <a:xfrm>
            <a:off x="204216" y="305308"/>
            <a:ext cx="7117200" cy="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err="1"/>
              <a:t>Histopoly</a:t>
            </a:r>
            <a:r>
              <a:rPr lang="pt-PT" dirty="0"/>
              <a:t> II - </a:t>
            </a:r>
            <a:r>
              <a:rPr lang="pt-PT" dirty="0" err="1"/>
              <a:t>Issues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648AEA5-5DCB-C865-6E45-ACF488B0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" y="1477200"/>
            <a:ext cx="3363122" cy="29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00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9d853483f_0_94"/>
          <p:cNvSpPr txBox="1"/>
          <p:nvPr/>
        </p:nvSpPr>
        <p:spPr>
          <a:xfrm>
            <a:off x="5182375" y="3925325"/>
            <a:ext cx="3486000" cy="1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g149d853483f_0_94"/>
          <p:cNvSpPr txBox="1">
            <a:spLocks noGrp="1"/>
          </p:cNvSpPr>
          <p:nvPr>
            <p:ph type="body" idx="2"/>
          </p:nvPr>
        </p:nvSpPr>
        <p:spPr>
          <a:xfrm>
            <a:off x="306650" y="2244025"/>
            <a:ext cx="4265350" cy="26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pt-PT" dirty="0" err="1"/>
              <a:t>Fully</a:t>
            </a:r>
            <a:r>
              <a:rPr lang="pt-PT" dirty="0"/>
              <a:t> digital</a:t>
            </a:r>
          </a:p>
          <a:p>
            <a:pPr marL="285750" indent="-285750"/>
            <a:r>
              <a:rPr lang="pt-PT" dirty="0"/>
              <a:t>Web app</a:t>
            </a:r>
          </a:p>
          <a:p>
            <a:pPr marL="285750" indent="-285750"/>
            <a:r>
              <a:rPr lang="pt-PT" dirty="0" err="1"/>
              <a:t>Unity</a:t>
            </a:r>
            <a:r>
              <a:rPr lang="pt-PT" dirty="0"/>
              <a:t> </a:t>
            </a:r>
            <a:r>
              <a:rPr lang="pt-PT" dirty="0" err="1"/>
              <a:t>engine</a:t>
            </a:r>
            <a:endParaRPr lang="pt-PT" dirty="0"/>
          </a:p>
          <a:p>
            <a:pPr marL="285750" indent="-285750"/>
            <a:r>
              <a:rPr lang="pt-PT" dirty="0" err="1"/>
              <a:t>Manageable</a:t>
            </a:r>
            <a:r>
              <a:rPr lang="pt-PT" dirty="0"/>
              <a:t> </a:t>
            </a:r>
            <a:r>
              <a:rPr lang="pt-PT" dirty="0" err="1"/>
              <a:t>board</a:t>
            </a:r>
            <a:endParaRPr lang="pt-PT" dirty="0"/>
          </a:p>
          <a:p>
            <a:pPr marL="285750" indent="-285750"/>
            <a:r>
              <a:rPr lang="pt-PT" dirty="0" err="1"/>
              <a:t>Manageable</a:t>
            </a:r>
            <a:r>
              <a:rPr lang="pt-PT" dirty="0"/>
              <a:t> </a:t>
            </a:r>
            <a:r>
              <a:rPr lang="pt-PT" dirty="0" err="1"/>
              <a:t>questions</a:t>
            </a:r>
            <a:endParaRPr lang="pt-PT" dirty="0"/>
          </a:p>
          <a:p>
            <a:pPr marL="285750" indent="-285750"/>
            <a:r>
              <a:rPr lang="pt-PT" dirty="0" err="1"/>
              <a:t>Custom</a:t>
            </a:r>
            <a:r>
              <a:rPr lang="pt-PT" dirty="0"/>
              <a:t> </a:t>
            </a:r>
            <a:r>
              <a:rPr lang="pt-PT" dirty="0" err="1"/>
              <a:t>reporting</a:t>
            </a: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g149d853483f_0_94"/>
          <p:cNvSpPr txBox="1">
            <a:spLocks noGrp="1"/>
          </p:cNvSpPr>
          <p:nvPr>
            <p:ph type="title"/>
          </p:nvPr>
        </p:nvSpPr>
        <p:spPr>
          <a:xfrm>
            <a:off x="306650" y="427950"/>
            <a:ext cx="3946200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err="1"/>
              <a:t>Histopoly</a:t>
            </a:r>
            <a:r>
              <a:rPr lang="pt-PT" dirty="0"/>
              <a:t> III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141A27-4966-98AB-D3EE-451DFA81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141" y="928543"/>
            <a:ext cx="4887859" cy="274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0556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5563</TotalTime>
  <Words>230</Words>
  <Application>Microsoft Office PowerPoint</Application>
  <PresentationFormat>Apresentação no Ecrã (16:9)</PresentationFormat>
  <Paragraphs>65</Paragraphs>
  <Slides>11</Slides>
  <Notes>11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7" baseType="lpstr">
      <vt:lpstr>Open Sans ExtraBold</vt:lpstr>
      <vt:lpstr>Arial</vt:lpstr>
      <vt:lpstr>Roboto</vt:lpstr>
      <vt:lpstr>Open Sans Medium</vt:lpstr>
      <vt:lpstr>Open Sans</vt:lpstr>
      <vt:lpstr>Simple Light</vt:lpstr>
      <vt:lpstr>Histopoly: Moodle, H5P and Monopoly holding hands</vt:lpstr>
      <vt:lpstr>Technologies for Education Office</vt:lpstr>
      <vt:lpstr>Course Context</vt:lpstr>
      <vt:lpstr>Histopoly I</vt:lpstr>
      <vt:lpstr>Microscopes Badges</vt:lpstr>
      <vt:lpstr>Histopoly I - Issues</vt:lpstr>
      <vt:lpstr>Histopoly II</vt:lpstr>
      <vt:lpstr>Histopoly II - Issues</vt:lpstr>
      <vt:lpstr>Histopoly III</vt:lpstr>
      <vt:lpstr>Achievements</vt:lpstr>
      <vt:lpstr>Closing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Gramp</dc:creator>
  <cp:lastModifiedBy>Hugo Hugo</cp:lastModifiedBy>
  <cp:revision>12</cp:revision>
  <dcterms:modified xsi:type="dcterms:W3CDTF">2022-09-29T09:00:53Z</dcterms:modified>
</cp:coreProperties>
</file>