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1" r:id="rId1"/>
    <p:sldMasterId id="2147483853" r:id="rId2"/>
  </p:sldMasterIdLst>
  <p:notesMasterIdLst>
    <p:notesMasterId r:id="rId34"/>
  </p:notesMasterIdLst>
  <p:sldIdLst>
    <p:sldId id="256" r:id="rId3"/>
    <p:sldId id="409" r:id="rId4"/>
    <p:sldId id="414" r:id="rId5"/>
    <p:sldId id="394" r:id="rId6"/>
    <p:sldId id="2622" r:id="rId7"/>
    <p:sldId id="2627" r:id="rId8"/>
    <p:sldId id="2628" r:id="rId9"/>
    <p:sldId id="285" r:id="rId10"/>
    <p:sldId id="2615" r:id="rId11"/>
    <p:sldId id="2624" r:id="rId12"/>
    <p:sldId id="268" r:id="rId13"/>
    <p:sldId id="2617" r:id="rId14"/>
    <p:sldId id="2618" r:id="rId15"/>
    <p:sldId id="2620" r:id="rId16"/>
    <p:sldId id="257" r:id="rId17"/>
    <p:sldId id="2630" r:id="rId18"/>
    <p:sldId id="2629" r:id="rId19"/>
    <p:sldId id="2619" r:id="rId20"/>
    <p:sldId id="2621" r:id="rId21"/>
    <p:sldId id="2631" r:id="rId22"/>
    <p:sldId id="260" r:id="rId23"/>
    <p:sldId id="261" r:id="rId24"/>
    <p:sldId id="262" r:id="rId25"/>
    <p:sldId id="263" r:id="rId26"/>
    <p:sldId id="2625" r:id="rId27"/>
    <p:sldId id="264" r:id="rId28"/>
    <p:sldId id="282" r:id="rId29"/>
    <p:sldId id="266" r:id="rId30"/>
    <p:sldId id="267" r:id="rId31"/>
    <p:sldId id="281" r:id="rId32"/>
    <p:sldId id="283" r:id="rId33"/>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C71E5F-5C5B-3945-9891-1282CEAA5489}">
          <p14:sldIdLst>
            <p14:sldId id="256"/>
            <p14:sldId id="409"/>
            <p14:sldId id="414"/>
            <p14:sldId id="394"/>
            <p14:sldId id="2622"/>
            <p14:sldId id="2627"/>
            <p14:sldId id="2628"/>
            <p14:sldId id="285"/>
            <p14:sldId id="2615"/>
            <p14:sldId id="2624"/>
            <p14:sldId id="268"/>
            <p14:sldId id="2617"/>
            <p14:sldId id="2618"/>
            <p14:sldId id="2620"/>
            <p14:sldId id="257"/>
            <p14:sldId id="2630"/>
            <p14:sldId id="2629"/>
            <p14:sldId id="2619"/>
            <p14:sldId id="2621"/>
            <p14:sldId id="2631"/>
            <p14:sldId id="260"/>
            <p14:sldId id="261"/>
            <p14:sldId id="262"/>
            <p14:sldId id="263"/>
            <p14:sldId id="2625"/>
            <p14:sldId id="264"/>
            <p14:sldId id="282"/>
            <p14:sldId id="266"/>
            <p14:sldId id="267"/>
            <p14:sldId id="281"/>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Hufsky" initials="SH" lastIdx="1" clrIdx="0">
    <p:extLst>
      <p:ext uri="{19B8F6BF-5375-455C-9EA6-DF929625EA0E}">
        <p15:presenceInfo xmlns:p15="http://schemas.microsoft.com/office/powerpoint/2012/main" userId="Susanna Hufsk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F3FF"/>
    <a:srgbClr val="F60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3E7A2-7C8A-7749-BCCD-C7C372725B5F}" v="58" dt="2022-05-12T07:00:21.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5"/>
    <p:restoredTop sz="83788" autoAdjust="0"/>
  </p:normalViewPr>
  <p:slideViewPr>
    <p:cSldViewPr snapToGrid="0">
      <p:cViewPr varScale="1">
        <p:scale>
          <a:sx n="46" d="100"/>
          <a:sy n="46" d="100"/>
        </p:scale>
        <p:origin x="600" y="4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55DBE-F65A-4D55-9F98-D4A2EDB2AA6F}" type="doc">
      <dgm:prSet loTypeId="urn:microsoft.com/office/officeart/2005/8/layout/pList2" loCatId="list" qsTypeId="urn:microsoft.com/office/officeart/2005/8/quickstyle/simple1" qsCatId="simple" csTypeId="urn:microsoft.com/office/officeart/2005/8/colors/accent2_1" csCatId="accent2" phldr="1"/>
      <dgm:spPr/>
      <dgm:t>
        <a:bodyPr/>
        <a:lstStyle/>
        <a:p>
          <a:endParaRPr lang="en-AT"/>
        </a:p>
      </dgm:t>
    </dgm:pt>
    <dgm:pt modelId="{EE3BDFB4-33A6-42D9-A3AD-EADF0C8903D4}">
      <dgm:prSet phldrT="[Text]" custT="1"/>
      <dgm:spPr>
        <a:ln>
          <a:noFill/>
        </a:ln>
      </dgm:spPr>
      <dgm:t>
        <a:bodyPr/>
        <a:lstStyle/>
        <a:p>
          <a:r>
            <a:rPr lang="de-AT" sz="2000" dirty="0" err="1">
              <a:latin typeface="Rockwell" panose="02060603020205020403" pitchFamily="18" charset="0"/>
            </a:rPr>
            <a:t>Conception</a:t>
          </a:r>
          <a:r>
            <a:rPr lang="de-AT" sz="2000" dirty="0">
              <a:latin typeface="Rockwell" panose="02060603020205020403" pitchFamily="18" charset="0"/>
            </a:rPr>
            <a:t> and </a:t>
          </a:r>
          <a:r>
            <a:rPr lang="de-AT" sz="2000" dirty="0" err="1">
              <a:latin typeface="Rockwell" panose="02060603020205020403" pitchFamily="18" charset="0"/>
            </a:rPr>
            <a:t>implementation</a:t>
          </a:r>
          <a:r>
            <a:rPr lang="de-AT" sz="2000" dirty="0">
              <a:latin typeface="Rockwell" panose="02060603020205020403" pitchFamily="18" charset="0"/>
            </a:rPr>
            <a:t> </a:t>
          </a:r>
          <a:r>
            <a:rPr lang="de-AT" sz="2000" dirty="0" err="1">
              <a:latin typeface="Rockwell" panose="02060603020205020403" pitchFamily="18" charset="0"/>
            </a:rPr>
            <a:t>of</a:t>
          </a:r>
          <a:r>
            <a:rPr lang="de-AT" sz="2000" dirty="0">
              <a:latin typeface="Rockwell" panose="02060603020205020403" pitchFamily="18" charset="0"/>
            </a:rPr>
            <a:t> eLearning </a:t>
          </a:r>
          <a:r>
            <a:rPr lang="de-AT" sz="2000" dirty="0" err="1">
              <a:latin typeface="Rockwell" panose="02060603020205020403" pitchFamily="18" charset="0"/>
            </a:rPr>
            <a:t>Strategies</a:t>
          </a:r>
          <a:endParaRPr lang="en-AT" sz="2000" dirty="0">
            <a:latin typeface="Rockwell" panose="02060603020205020403" pitchFamily="18" charset="0"/>
          </a:endParaRPr>
        </a:p>
      </dgm:t>
    </dgm:pt>
    <dgm:pt modelId="{59A71FB7-E73D-4CAF-9357-FCBF68C4BFFE}" type="parTrans" cxnId="{D5D8DCEA-3015-4CE8-B8A5-10BD0C5BA6C3}">
      <dgm:prSet/>
      <dgm:spPr/>
      <dgm:t>
        <a:bodyPr/>
        <a:lstStyle/>
        <a:p>
          <a:endParaRPr lang="en-AT" sz="2400">
            <a:latin typeface="Rockwell" panose="02060603020205020403" pitchFamily="18" charset="0"/>
          </a:endParaRPr>
        </a:p>
      </dgm:t>
    </dgm:pt>
    <dgm:pt modelId="{24F27CB5-F334-49DF-BDF7-700897F385B7}" type="sibTrans" cxnId="{D5D8DCEA-3015-4CE8-B8A5-10BD0C5BA6C3}">
      <dgm:prSet/>
      <dgm:spPr/>
      <dgm:t>
        <a:bodyPr/>
        <a:lstStyle/>
        <a:p>
          <a:endParaRPr lang="en-AT" sz="2400">
            <a:latin typeface="Rockwell" panose="02060603020205020403" pitchFamily="18" charset="0"/>
          </a:endParaRPr>
        </a:p>
      </dgm:t>
    </dgm:pt>
    <dgm:pt modelId="{E956562D-9762-42D8-862C-0DF67773722C}">
      <dgm:prSet phldrT="[Text]" custT="1"/>
      <dgm:spPr>
        <a:ln>
          <a:noFill/>
        </a:ln>
      </dgm:spPr>
      <dgm:t>
        <a:bodyPr/>
        <a:lstStyle/>
        <a:p>
          <a:pPr algn="ctr"/>
          <a:r>
            <a:rPr lang="de-AT" sz="2000" dirty="0">
              <a:solidFill>
                <a:srgbClr val="D3121D"/>
              </a:solidFill>
              <a:latin typeface="Rockwell" panose="02060603020205020403" pitchFamily="18" charset="0"/>
            </a:rPr>
            <a:t>Training and communication in digital </a:t>
          </a:r>
          <a:r>
            <a:rPr lang="de-AT" sz="2000" dirty="0" err="1">
              <a:solidFill>
                <a:srgbClr val="D3121D"/>
              </a:solidFill>
              <a:latin typeface="Rockwell" panose="02060603020205020403" pitchFamily="18" charset="0"/>
            </a:rPr>
            <a:t>learning</a:t>
          </a:r>
          <a:r>
            <a:rPr lang="de-AT" sz="2000" dirty="0">
              <a:solidFill>
                <a:srgbClr val="D3121D"/>
              </a:solidFill>
              <a:latin typeface="Rockwell" panose="02060603020205020403" pitchFamily="18" charset="0"/>
            </a:rPr>
            <a:t> </a:t>
          </a:r>
          <a:endParaRPr lang="en-AT" sz="2000" dirty="0">
            <a:solidFill>
              <a:srgbClr val="D3121D"/>
            </a:solidFill>
            <a:latin typeface="Rockwell" panose="02060603020205020403" pitchFamily="18" charset="0"/>
          </a:endParaRPr>
        </a:p>
      </dgm:t>
    </dgm:pt>
    <dgm:pt modelId="{252F54FC-5F79-4240-9D8F-C05490F51124}" type="parTrans" cxnId="{79DD854A-6A11-421B-A31B-97F1090DAE8D}">
      <dgm:prSet/>
      <dgm:spPr/>
      <dgm:t>
        <a:bodyPr/>
        <a:lstStyle/>
        <a:p>
          <a:endParaRPr lang="en-AT" sz="2400">
            <a:latin typeface="Rockwell" panose="02060603020205020403" pitchFamily="18" charset="0"/>
          </a:endParaRPr>
        </a:p>
      </dgm:t>
    </dgm:pt>
    <dgm:pt modelId="{46E3B5B8-52A4-496A-B530-5A9CC5AC0B8C}" type="sibTrans" cxnId="{79DD854A-6A11-421B-A31B-97F1090DAE8D}">
      <dgm:prSet/>
      <dgm:spPr/>
      <dgm:t>
        <a:bodyPr/>
        <a:lstStyle/>
        <a:p>
          <a:endParaRPr lang="en-AT" sz="2400">
            <a:latin typeface="Rockwell" panose="02060603020205020403" pitchFamily="18" charset="0"/>
          </a:endParaRPr>
        </a:p>
      </dgm:t>
    </dgm:pt>
    <dgm:pt modelId="{125142A5-406D-4627-AD75-60E8F46293B0}">
      <dgm:prSet phldrT="[Text]" custT="1"/>
      <dgm:spPr>
        <a:ln>
          <a:noFill/>
        </a:ln>
      </dgm:spPr>
      <dgm:t>
        <a:bodyPr/>
        <a:lstStyle/>
        <a:p>
          <a:pPr algn="l"/>
          <a:endParaRPr lang="en-AT" sz="1600" dirty="0">
            <a:latin typeface="Rockwell" panose="02060603020205020403" pitchFamily="18" charset="0"/>
          </a:endParaRPr>
        </a:p>
      </dgm:t>
    </dgm:pt>
    <dgm:pt modelId="{8EFBA06A-3707-4FC0-B6F8-F2B2A03194C5}" type="parTrans" cxnId="{FAD05F1C-362C-4AEC-BA6D-4BC30A94836C}">
      <dgm:prSet/>
      <dgm:spPr/>
      <dgm:t>
        <a:bodyPr/>
        <a:lstStyle/>
        <a:p>
          <a:endParaRPr lang="en-AT" sz="2400">
            <a:latin typeface="Rockwell" panose="02060603020205020403" pitchFamily="18" charset="0"/>
          </a:endParaRPr>
        </a:p>
      </dgm:t>
    </dgm:pt>
    <dgm:pt modelId="{2AE3D14B-D9BE-4C2D-AFE8-A36A6E7F1AD0}" type="sibTrans" cxnId="{FAD05F1C-362C-4AEC-BA6D-4BC30A94836C}">
      <dgm:prSet/>
      <dgm:spPr/>
      <dgm:t>
        <a:bodyPr/>
        <a:lstStyle/>
        <a:p>
          <a:endParaRPr lang="en-AT" sz="2400">
            <a:latin typeface="Rockwell" panose="02060603020205020403" pitchFamily="18" charset="0"/>
          </a:endParaRPr>
        </a:p>
      </dgm:t>
    </dgm:pt>
    <dgm:pt modelId="{2C710338-E541-4D95-B9AD-7D36EFC9FADB}">
      <dgm:prSet phldrT="[Text]" custT="1"/>
      <dgm:spPr>
        <a:ln>
          <a:noFill/>
        </a:ln>
      </dgm:spPr>
      <dgm:t>
        <a:bodyPr/>
        <a:lstStyle/>
        <a:p>
          <a:r>
            <a:rPr lang="de-DE" sz="2000" dirty="0">
              <a:latin typeface="Rockwell" panose="02060603020205020403" pitchFamily="18" charset="0"/>
            </a:rPr>
            <a:t>Digital </a:t>
          </a:r>
          <a:r>
            <a:rPr lang="de-DE" sz="2000" dirty="0" err="1">
              <a:latin typeface="Rockwell" panose="02060603020205020403" pitchFamily="18" charset="0"/>
            </a:rPr>
            <a:t>Platform</a:t>
          </a:r>
          <a:r>
            <a:rPr lang="de-DE" sz="2000" dirty="0">
              <a:latin typeface="Rockwell" panose="02060603020205020403" pitchFamily="18" charset="0"/>
            </a:rPr>
            <a:t> and Content </a:t>
          </a:r>
          <a:r>
            <a:rPr lang="de-DE" sz="2000" dirty="0" err="1">
              <a:latin typeface="Rockwell" panose="02060603020205020403" pitchFamily="18" charset="0"/>
            </a:rPr>
            <a:t>development</a:t>
          </a:r>
          <a:endParaRPr lang="en-AT" sz="2000" dirty="0">
            <a:latin typeface="Rockwell" panose="02060603020205020403" pitchFamily="18" charset="0"/>
          </a:endParaRPr>
        </a:p>
      </dgm:t>
    </dgm:pt>
    <dgm:pt modelId="{9FBEB9CD-FF4A-4FEA-B6CF-229218C83E60}" type="parTrans" cxnId="{F4F0F0D6-7DBE-4250-891B-BBAFF4B787FE}">
      <dgm:prSet/>
      <dgm:spPr/>
      <dgm:t>
        <a:bodyPr/>
        <a:lstStyle/>
        <a:p>
          <a:endParaRPr lang="en-AT" sz="2400">
            <a:latin typeface="Rockwell" panose="02060603020205020403" pitchFamily="18" charset="0"/>
          </a:endParaRPr>
        </a:p>
      </dgm:t>
    </dgm:pt>
    <dgm:pt modelId="{64424BB6-F620-4E4F-B8A9-9859DFD0B55D}" type="sibTrans" cxnId="{F4F0F0D6-7DBE-4250-891B-BBAFF4B787FE}">
      <dgm:prSet/>
      <dgm:spPr/>
      <dgm:t>
        <a:bodyPr/>
        <a:lstStyle/>
        <a:p>
          <a:endParaRPr lang="en-AT" sz="2400">
            <a:latin typeface="Rockwell" panose="02060603020205020403" pitchFamily="18" charset="0"/>
          </a:endParaRPr>
        </a:p>
      </dgm:t>
    </dgm:pt>
    <dgm:pt modelId="{73F9E662-2A47-4878-B463-CE9F91AF21F9}">
      <dgm:prSet phldrT="[Text]" custT="1"/>
      <dgm:spPr>
        <a:ln>
          <a:noFill/>
        </a:ln>
      </dgm:spPr>
      <dgm:t>
        <a:bodyPr/>
        <a:lstStyle/>
        <a:p>
          <a:r>
            <a:rPr lang="de-AT" sz="2000" dirty="0" err="1">
              <a:solidFill>
                <a:srgbClr val="D3121D"/>
              </a:solidFill>
              <a:latin typeface="Rockwell" panose="02060603020205020403" pitchFamily="18" charset="0"/>
            </a:rPr>
            <a:t>Application</a:t>
          </a:r>
          <a:r>
            <a:rPr lang="de-AT" sz="2000" dirty="0">
              <a:solidFill>
                <a:srgbClr val="D3121D"/>
              </a:solidFill>
              <a:latin typeface="Rockwell" panose="02060603020205020403" pitchFamily="18" charset="0"/>
            </a:rPr>
            <a:t> Services (SaaS) (Moodle, Drupal…)</a:t>
          </a:r>
        </a:p>
      </dgm:t>
    </dgm:pt>
    <dgm:pt modelId="{4603EA91-D7C4-43DC-9B81-59948F6E34F0}" type="parTrans" cxnId="{1859B604-D36D-467C-8E2C-A824ED499CD1}">
      <dgm:prSet/>
      <dgm:spPr/>
      <dgm:t>
        <a:bodyPr/>
        <a:lstStyle/>
        <a:p>
          <a:endParaRPr lang="en-AT" sz="2400">
            <a:latin typeface="Rockwell" panose="02060603020205020403" pitchFamily="18" charset="0"/>
          </a:endParaRPr>
        </a:p>
      </dgm:t>
    </dgm:pt>
    <dgm:pt modelId="{EA32A0A1-B3AC-4C2F-9E30-831765975C09}" type="sibTrans" cxnId="{1859B604-D36D-467C-8E2C-A824ED499CD1}">
      <dgm:prSet/>
      <dgm:spPr/>
      <dgm:t>
        <a:bodyPr/>
        <a:lstStyle/>
        <a:p>
          <a:endParaRPr lang="en-AT" sz="2400">
            <a:latin typeface="Rockwell" panose="02060603020205020403" pitchFamily="18" charset="0"/>
          </a:endParaRPr>
        </a:p>
      </dgm:t>
    </dgm:pt>
    <dgm:pt modelId="{1D0F2B35-C19F-458B-BB40-341F1769E978}">
      <dgm:prSet phldrT="[Text]" custT="1"/>
      <dgm:spPr>
        <a:ln>
          <a:noFill/>
        </a:ln>
      </dgm:spPr>
      <dgm:t>
        <a:bodyPr/>
        <a:lstStyle/>
        <a:p>
          <a:pPr algn="l"/>
          <a:endParaRPr lang="en-AT" sz="1600" dirty="0">
            <a:latin typeface="Rockwell" panose="02060603020205020403" pitchFamily="18" charset="0"/>
          </a:endParaRPr>
        </a:p>
      </dgm:t>
    </dgm:pt>
    <dgm:pt modelId="{312658B8-997D-4265-87C6-89F942697747}" type="parTrans" cxnId="{7A3548B8-C51D-4A95-B4E0-D5191A9B0192}">
      <dgm:prSet/>
      <dgm:spPr/>
      <dgm:t>
        <a:bodyPr/>
        <a:lstStyle/>
        <a:p>
          <a:endParaRPr lang="en-AT">
            <a:latin typeface="Rockwell" panose="02060603020205020403" pitchFamily="18" charset="0"/>
          </a:endParaRPr>
        </a:p>
      </dgm:t>
    </dgm:pt>
    <dgm:pt modelId="{8DA2563F-2F20-4F0F-9E70-019060D62A47}" type="sibTrans" cxnId="{7A3548B8-C51D-4A95-B4E0-D5191A9B0192}">
      <dgm:prSet/>
      <dgm:spPr/>
      <dgm:t>
        <a:bodyPr/>
        <a:lstStyle/>
        <a:p>
          <a:endParaRPr lang="en-AT">
            <a:latin typeface="Rockwell" panose="02060603020205020403" pitchFamily="18" charset="0"/>
          </a:endParaRPr>
        </a:p>
      </dgm:t>
    </dgm:pt>
    <dgm:pt modelId="{888CA92B-3E45-4FCE-B996-4B54030177CE}" type="pres">
      <dgm:prSet presAssocID="{45055DBE-F65A-4D55-9F98-D4A2EDB2AA6F}" presName="Name0" presStyleCnt="0">
        <dgm:presLayoutVars>
          <dgm:dir/>
          <dgm:resizeHandles val="exact"/>
        </dgm:presLayoutVars>
      </dgm:prSet>
      <dgm:spPr/>
    </dgm:pt>
    <dgm:pt modelId="{8087C6AB-8AAD-4465-BC46-960269E4028F}" type="pres">
      <dgm:prSet presAssocID="{45055DBE-F65A-4D55-9F98-D4A2EDB2AA6F}" presName="bkgdShp" presStyleLbl="alignAccFollowNode1" presStyleIdx="0" presStyleCnt="1"/>
      <dgm:spPr>
        <a:ln>
          <a:noFill/>
        </a:ln>
      </dgm:spPr>
    </dgm:pt>
    <dgm:pt modelId="{F7F831D5-42D9-47FF-8296-54DD33D42327}" type="pres">
      <dgm:prSet presAssocID="{45055DBE-F65A-4D55-9F98-D4A2EDB2AA6F}" presName="linComp" presStyleCnt="0"/>
      <dgm:spPr/>
    </dgm:pt>
    <dgm:pt modelId="{98507080-D33E-4038-9873-CE7989A3A61E}" type="pres">
      <dgm:prSet presAssocID="{EE3BDFB4-33A6-42D9-A3AD-EADF0C8903D4}" presName="compNode" presStyleCnt="0"/>
      <dgm:spPr/>
    </dgm:pt>
    <dgm:pt modelId="{9B453ABC-208E-44F4-A3C3-55E5457C2F31}" type="pres">
      <dgm:prSet presAssocID="{EE3BDFB4-33A6-42D9-A3AD-EADF0C8903D4}" presName="node" presStyleLbl="node1" presStyleIdx="0" presStyleCnt="4" custLinFactNeighborX="-740" custLinFactNeighborY="-178">
        <dgm:presLayoutVars>
          <dgm:bulletEnabled val="1"/>
        </dgm:presLayoutVars>
      </dgm:prSet>
      <dgm:spPr/>
    </dgm:pt>
    <dgm:pt modelId="{496C011E-B0BE-45DD-A91E-35E66BAE75FB}" type="pres">
      <dgm:prSet presAssocID="{EE3BDFB4-33A6-42D9-A3AD-EADF0C8903D4}" presName="invisiNode" presStyleLbl="node1" presStyleIdx="0" presStyleCnt="4"/>
      <dgm:spPr/>
    </dgm:pt>
    <dgm:pt modelId="{17974685-6511-4EBA-9AB9-7F33C8F1E760}" type="pres">
      <dgm:prSet presAssocID="{EE3BDFB4-33A6-42D9-A3AD-EADF0C8903D4}" presName="imagNode" presStyleLbl="fgImgPlace1" presStyleIdx="0" presStyleCnt="4"/>
      <dgm:spPr>
        <a:blipFill dpi="0" rotWithShape="1">
          <a:blip xmlns:r="http://schemas.openxmlformats.org/officeDocument/2006/relationships" r:embed="rId1"/>
          <a:srcRect/>
          <a:stretch>
            <a:fillRect l="14743" t="-142" r="14743" b="-142"/>
          </a:stretch>
        </a:blipFill>
        <a:ln>
          <a:noFill/>
        </a:ln>
      </dgm:spPr>
    </dgm:pt>
    <dgm:pt modelId="{779818B0-D7E4-4FB3-9B1C-B86371423DFE}" type="pres">
      <dgm:prSet presAssocID="{24F27CB5-F334-49DF-BDF7-700897F385B7}" presName="sibTrans" presStyleLbl="sibTrans2D1" presStyleIdx="0" presStyleCnt="0"/>
      <dgm:spPr/>
    </dgm:pt>
    <dgm:pt modelId="{1311B09F-1C67-4984-807D-7EF0E7F1BAC4}" type="pres">
      <dgm:prSet presAssocID="{E956562D-9762-42D8-862C-0DF67773722C}" presName="compNode" presStyleCnt="0"/>
      <dgm:spPr/>
    </dgm:pt>
    <dgm:pt modelId="{2DC7F261-C124-45D3-A3AF-8E1EFD2AC087}" type="pres">
      <dgm:prSet presAssocID="{E956562D-9762-42D8-862C-0DF67773722C}" presName="node" presStyleLbl="node1" presStyleIdx="1" presStyleCnt="4">
        <dgm:presLayoutVars>
          <dgm:bulletEnabled val="1"/>
        </dgm:presLayoutVars>
      </dgm:prSet>
      <dgm:spPr/>
    </dgm:pt>
    <dgm:pt modelId="{2C6DBFAB-DD4B-433C-93AF-0C0BE976B3C2}" type="pres">
      <dgm:prSet presAssocID="{E956562D-9762-42D8-862C-0DF67773722C}" presName="invisiNode" presStyleLbl="node1" presStyleIdx="1" presStyleCnt="4"/>
      <dgm:spPr/>
    </dgm:pt>
    <dgm:pt modelId="{EE31CF58-A2D5-4CE4-A06A-3E3D35FC46EF}" type="pres">
      <dgm:prSet presAssocID="{E956562D-9762-42D8-862C-0DF67773722C}" presName="imagNode" presStyleLbl="fgImgPlace1" presStyleIdx="1" presStyleCnt="4"/>
      <dgm:spPr>
        <a:blipFill dpi="0" rotWithShape="1">
          <a:blip xmlns:r="http://schemas.openxmlformats.org/officeDocument/2006/relationships" r:embed="rId2"/>
          <a:srcRect/>
          <a:stretch>
            <a:fillRect l="2990" t="-1395" r="2990" b="-1395"/>
          </a:stretch>
        </a:blipFill>
        <a:ln>
          <a:noFill/>
        </a:ln>
      </dgm:spPr>
    </dgm:pt>
    <dgm:pt modelId="{5B77B9B1-5DFB-41AA-85A3-7AEF4C7F501F}" type="pres">
      <dgm:prSet presAssocID="{46E3B5B8-52A4-496A-B530-5A9CC5AC0B8C}" presName="sibTrans" presStyleLbl="sibTrans2D1" presStyleIdx="0" presStyleCnt="0"/>
      <dgm:spPr/>
    </dgm:pt>
    <dgm:pt modelId="{6E83923D-85C3-47AD-84DE-C33535DD252C}" type="pres">
      <dgm:prSet presAssocID="{2C710338-E541-4D95-B9AD-7D36EFC9FADB}" presName="compNode" presStyleCnt="0"/>
      <dgm:spPr/>
    </dgm:pt>
    <dgm:pt modelId="{8C3BAF5D-B969-43E8-9C77-F56D05810E15}" type="pres">
      <dgm:prSet presAssocID="{2C710338-E541-4D95-B9AD-7D36EFC9FADB}" presName="node" presStyleLbl="node1" presStyleIdx="2" presStyleCnt="4" custLinFactNeighborX="-1296">
        <dgm:presLayoutVars>
          <dgm:bulletEnabled val="1"/>
        </dgm:presLayoutVars>
      </dgm:prSet>
      <dgm:spPr/>
    </dgm:pt>
    <dgm:pt modelId="{F064A6D3-2189-4744-8FA6-A8914272DCDB}" type="pres">
      <dgm:prSet presAssocID="{2C710338-E541-4D95-B9AD-7D36EFC9FADB}" presName="invisiNode" presStyleLbl="node1" presStyleIdx="2" presStyleCnt="4"/>
      <dgm:spPr/>
    </dgm:pt>
    <dgm:pt modelId="{11009138-4DF6-43EB-8FBA-0DC91442275E}" type="pres">
      <dgm:prSet presAssocID="{2C710338-E541-4D95-B9AD-7D36EFC9FADB}" presName="imagNode" presStyleLbl="fgImgPlace1" presStyleIdx="2" presStyleCnt="4"/>
      <dgm:spPr>
        <a:blipFill dpi="0" rotWithShape="1">
          <a:blip xmlns:r="http://schemas.openxmlformats.org/officeDocument/2006/relationships" r:embed="rId3"/>
          <a:srcRect/>
          <a:stretch>
            <a:fillRect l="3774" t="-1395" r="3774" b="-1395"/>
          </a:stretch>
        </a:blipFill>
        <a:ln>
          <a:noFill/>
        </a:ln>
      </dgm:spPr>
    </dgm:pt>
    <dgm:pt modelId="{6FF452E9-F5B4-4788-A2B4-1F8E6FC4097F}" type="pres">
      <dgm:prSet presAssocID="{64424BB6-F620-4E4F-B8A9-9859DFD0B55D}" presName="sibTrans" presStyleLbl="sibTrans2D1" presStyleIdx="0" presStyleCnt="0"/>
      <dgm:spPr/>
    </dgm:pt>
    <dgm:pt modelId="{860CCAA4-1B47-4D31-8C40-BD082663323A}" type="pres">
      <dgm:prSet presAssocID="{73F9E662-2A47-4878-B463-CE9F91AF21F9}" presName="compNode" presStyleCnt="0"/>
      <dgm:spPr/>
    </dgm:pt>
    <dgm:pt modelId="{954F802F-086B-41A5-88AA-7F55F3419288}" type="pres">
      <dgm:prSet presAssocID="{73F9E662-2A47-4878-B463-CE9F91AF21F9}" presName="node" presStyleLbl="node1" presStyleIdx="3" presStyleCnt="4">
        <dgm:presLayoutVars>
          <dgm:bulletEnabled val="1"/>
        </dgm:presLayoutVars>
      </dgm:prSet>
      <dgm:spPr/>
    </dgm:pt>
    <dgm:pt modelId="{71E17FA8-0688-4C93-B966-7430804D9EF4}" type="pres">
      <dgm:prSet presAssocID="{73F9E662-2A47-4878-B463-CE9F91AF21F9}" presName="invisiNode" presStyleLbl="node1" presStyleIdx="3" presStyleCnt="4"/>
      <dgm:spPr/>
    </dgm:pt>
    <dgm:pt modelId="{9DE5E396-D053-4966-9306-25E709630E92}" type="pres">
      <dgm:prSet presAssocID="{73F9E662-2A47-4878-B463-CE9F91AF21F9}" presName="imagNode" presStyleLbl="fgImgPlace1" presStyleIdx="3" presStyleCnt="4"/>
      <dgm:spPr>
        <a:blipFill dpi="0" rotWithShape="1">
          <a:blip xmlns:r="http://schemas.openxmlformats.org/officeDocument/2006/relationships" r:embed="rId4"/>
          <a:srcRect/>
          <a:stretch>
            <a:fillRect l="13959" t="-142" r="13959" b="-142"/>
          </a:stretch>
        </a:blipFill>
        <a:ln>
          <a:noFill/>
        </a:ln>
      </dgm:spPr>
    </dgm:pt>
  </dgm:ptLst>
  <dgm:cxnLst>
    <dgm:cxn modelId="{1859B604-D36D-467C-8E2C-A824ED499CD1}" srcId="{45055DBE-F65A-4D55-9F98-D4A2EDB2AA6F}" destId="{73F9E662-2A47-4878-B463-CE9F91AF21F9}" srcOrd="3" destOrd="0" parTransId="{4603EA91-D7C4-43DC-9B81-59948F6E34F0}" sibTransId="{EA32A0A1-B3AC-4C2F-9E30-831765975C09}"/>
    <dgm:cxn modelId="{FAD05F1C-362C-4AEC-BA6D-4BC30A94836C}" srcId="{E956562D-9762-42D8-862C-0DF67773722C}" destId="{125142A5-406D-4627-AD75-60E8F46293B0}" srcOrd="1" destOrd="0" parTransId="{8EFBA06A-3707-4FC0-B6F8-F2B2A03194C5}" sibTransId="{2AE3D14B-D9BE-4C2D-AFE8-A36A6E7F1AD0}"/>
    <dgm:cxn modelId="{804DE124-2389-4C82-97E0-1264BB43B922}" type="presOf" srcId="{46E3B5B8-52A4-496A-B530-5A9CC5AC0B8C}" destId="{5B77B9B1-5DFB-41AA-85A3-7AEF4C7F501F}" srcOrd="0" destOrd="0" presId="urn:microsoft.com/office/officeart/2005/8/layout/pList2"/>
    <dgm:cxn modelId="{30898225-A06A-433B-B00B-22DDACB34963}" type="presOf" srcId="{125142A5-406D-4627-AD75-60E8F46293B0}" destId="{2DC7F261-C124-45D3-A3AF-8E1EFD2AC087}" srcOrd="0" destOrd="2" presId="urn:microsoft.com/office/officeart/2005/8/layout/pList2"/>
    <dgm:cxn modelId="{CDE27928-C20C-438B-82F7-E6AAC00781A8}" type="presOf" srcId="{64424BB6-F620-4E4F-B8A9-9859DFD0B55D}" destId="{6FF452E9-F5B4-4788-A2B4-1F8E6FC4097F}" srcOrd="0" destOrd="0" presId="urn:microsoft.com/office/officeart/2005/8/layout/pList2"/>
    <dgm:cxn modelId="{79DD854A-6A11-421B-A31B-97F1090DAE8D}" srcId="{45055DBE-F65A-4D55-9F98-D4A2EDB2AA6F}" destId="{E956562D-9762-42D8-862C-0DF67773722C}" srcOrd="1" destOrd="0" parTransId="{252F54FC-5F79-4240-9D8F-C05490F51124}" sibTransId="{46E3B5B8-52A4-496A-B530-5A9CC5AC0B8C}"/>
    <dgm:cxn modelId="{4FA65E4E-1DAC-46C2-9B3B-D39EBC6DB5E7}" type="presOf" srcId="{1D0F2B35-C19F-458B-BB40-341F1769E978}" destId="{2DC7F261-C124-45D3-A3AF-8E1EFD2AC087}" srcOrd="0" destOrd="1" presId="urn:microsoft.com/office/officeart/2005/8/layout/pList2"/>
    <dgm:cxn modelId="{6154647A-CF2F-4586-AD7F-1CDC4EBCE001}" type="presOf" srcId="{E956562D-9762-42D8-862C-0DF67773722C}" destId="{2DC7F261-C124-45D3-A3AF-8E1EFD2AC087}" srcOrd="0" destOrd="0" presId="urn:microsoft.com/office/officeart/2005/8/layout/pList2"/>
    <dgm:cxn modelId="{1A9A167B-C821-446A-B04C-68BAF5502F2A}" type="presOf" srcId="{EE3BDFB4-33A6-42D9-A3AD-EADF0C8903D4}" destId="{9B453ABC-208E-44F4-A3C3-55E5457C2F31}" srcOrd="0" destOrd="0" presId="urn:microsoft.com/office/officeart/2005/8/layout/pList2"/>
    <dgm:cxn modelId="{B8B92496-1AB5-47AF-9F4F-57A3EA89C48B}" type="presOf" srcId="{24F27CB5-F334-49DF-BDF7-700897F385B7}" destId="{779818B0-D7E4-4FB3-9B1C-B86371423DFE}" srcOrd="0" destOrd="0" presId="urn:microsoft.com/office/officeart/2005/8/layout/pList2"/>
    <dgm:cxn modelId="{7A3548B8-C51D-4A95-B4E0-D5191A9B0192}" srcId="{E956562D-9762-42D8-862C-0DF67773722C}" destId="{1D0F2B35-C19F-458B-BB40-341F1769E978}" srcOrd="0" destOrd="0" parTransId="{312658B8-997D-4265-87C6-89F942697747}" sibTransId="{8DA2563F-2F20-4F0F-9E70-019060D62A47}"/>
    <dgm:cxn modelId="{6C83BAD6-9CCB-4A94-A6CC-5F9BDB967932}" type="presOf" srcId="{73F9E662-2A47-4878-B463-CE9F91AF21F9}" destId="{954F802F-086B-41A5-88AA-7F55F3419288}" srcOrd="0" destOrd="0" presId="urn:microsoft.com/office/officeart/2005/8/layout/pList2"/>
    <dgm:cxn modelId="{F4F0F0D6-7DBE-4250-891B-BBAFF4B787FE}" srcId="{45055DBE-F65A-4D55-9F98-D4A2EDB2AA6F}" destId="{2C710338-E541-4D95-B9AD-7D36EFC9FADB}" srcOrd="2" destOrd="0" parTransId="{9FBEB9CD-FF4A-4FEA-B6CF-229218C83E60}" sibTransId="{64424BB6-F620-4E4F-B8A9-9859DFD0B55D}"/>
    <dgm:cxn modelId="{D5D8DCEA-3015-4CE8-B8A5-10BD0C5BA6C3}" srcId="{45055DBE-F65A-4D55-9F98-D4A2EDB2AA6F}" destId="{EE3BDFB4-33A6-42D9-A3AD-EADF0C8903D4}" srcOrd="0" destOrd="0" parTransId="{59A71FB7-E73D-4CAF-9357-FCBF68C4BFFE}" sibTransId="{24F27CB5-F334-49DF-BDF7-700897F385B7}"/>
    <dgm:cxn modelId="{376DF9EB-8F67-4491-AD57-A3D71DE74D46}" type="presOf" srcId="{45055DBE-F65A-4D55-9F98-D4A2EDB2AA6F}" destId="{888CA92B-3E45-4FCE-B996-4B54030177CE}" srcOrd="0" destOrd="0" presId="urn:microsoft.com/office/officeart/2005/8/layout/pList2"/>
    <dgm:cxn modelId="{57BD92ED-29B1-475D-98C6-FA12E3A99024}" type="presOf" srcId="{2C710338-E541-4D95-B9AD-7D36EFC9FADB}" destId="{8C3BAF5D-B969-43E8-9C77-F56D05810E15}" srcOrd="0" destOrd="0" presId="urn:microsoft.com/office/officeart/2005/8/layout/pList2"/>
    <dgm:cxn modelId="{7356428E-B6E9-40C7-A719-5FC3207D5190}" type="presParOf" srcId="{888CA92B-3E45-4FCE-B996-4B54030177CE}" destId="{8087C6AB-8AAD-4465-BC46-960269E4028F}" srcOrd="0" destOrd="0" presId="urn:microsoft.com/office/officeart/2005/8/layout/pList2"/>
    <dgm:cxn modelId="{FE272B81-0412-4628-A515-9E7E501A7B25}" type="presParOf" srcId="{888CA92B-3E45-4FCE-B996-4B54030177CE}" destId="{F7F831D5-42D9-47FF-8296-54DD33D42327}" srcOrd="1" destOrd="0" presId="urn:microsoft.com/office/officeart/2005/8/layout/pList2"/>
    <dgm:cxn modelId="{7CFF67B6-D5EB-43B0-96A8-EBC3B54773E7}" type="presParOf" srcId="{F7F831D5-42D9-47FF-8296-54DD33D42327}" destId="{98507080-D33E-4038-9873-CE7989A3A61E}" srcOrd="0" destOrd="0" presId="urn:microsoft.com/office/officeart/2005/8/layout/pList2"/>
    <dgm:cxn modelId="{7890295B-6CBE-4D9D-8C40-DA89F87F68D8}" type="presParOf" srcId="{98507080-D33E-4038-9873-CE7989A3A61E}" destId="{9B453ABC-208E-44F4-A3C3-55E5457C2F31}" srcOrd="0" destOrd="0" presId="urn:microsoft.com/office/officeart/2005/8/layout/pList2"/>
    <dgm:cxn modelId="{18393AD3-16F3-4A2D-A7F7-D7DCF1FD68C8}" type="presParOf" srcId="{98507080-D33E-4038-9873-CE7989A3A61E}" destId="{496C011E-B0BE-45DD-A91E-35E66BAE75FB}" srcOrd="1" destOrd="0" presId="urn:microsoft.com/office/officeart/2005/8/layout/pList2"/>
    <dgm:cxn modelId="{5AC18FCF-7C00-4D9A-8F63-26B500B978AE}" type="presParOf" srcId="{98507080-D33E-4038-9873-CE7989A3A61E}" destId="{17974685-6511-4EBA-9AB9-7F33C8F1E760}" srcOrd="2" destOrd="0" presId="urn:microsoft.com/office/officeart/2005/8/layout/pList2"/>
    <dgm:cxn modelId="{21843200-3E19-4051-9F52-DE6FDA61D18E}" type="presParOf" srcId="{F7F831D5-42D9-47FF-8296-54DD33D42327}" destId="{779818B0-D7E4-4FB3-9B1C-B86371423DFE}" srcOrd="1" destOrd="0" presId="urn:microsoft.com/office/officeart/2005/8/layout/pList2"/>
    <dgm:cxn modelId="{3F258E0A-F248-418A-A122-7EBB24181DF0}" type="presParOf" srcId="{F7F831D5-42D9-47FF-8296-54DD33D42327}" destId="{1311B09F-1C67-4984-807D-7EF0E7F1BAC4}" srcOrd="2" destOrd="0" presId="urn:microsoft.com/office/officeart/2005/8/layout/pList2"/>
    <dgm:cxn modelId="{8C5A5EEB-63A6-4FD6-8561-95938DFD7C89}" type="presParOf" srcId="{1311B09F-1C67-4984-807D-7EF0E7F1BAC4}" destId="{2DC7F261-C124-45D3-A3AF-8E1EFD2AC087}" srcOrd="0" destOrd="0" presId="urn:microsoft.com/office/officeart/2005/8/layout/pList2"/>
    <dgm:cxn modelId="{5F0FEE80-CA7C-496F-A0F8-3D20BCAE0715}" type="presParOf" srcId="{1311B09F-1C67-4984-807D-7EF0E7F1BAC4}" destId="{2C6DBFAB-DD4B-433C-93AF-0C0BE976B3C2}" srcOrd="1" destOrd="0" presId="urn:microsoft.com/office/officeart/2005/8/layout/pList2"/>
    <dgm:cxn modelId="{8E834072-EA9F-455C-878C-E71BDFA0726E}" type="presParOf" srcId="{1311B09F-1C67-4984-807D-7EF0E7F1BAC4}" destId="{EE31CF58-A2D5-4CE4-A06A-3E3D35FC46EF}" srcOrd="2" destOrd="0" presId="urn:microsoft.com/office/officeart/2005/8/layout/pList2"/>
    <dgm:cxn modelId="{D8C25AA2-5B24-4256-B679-9FC47E923D7F}" type="presParOf" srcId="{F7F831D5-42D9-47FF-8296-54DD33D42327}" destId="{5B77B9B1-5DFB-41AA-85A3-7AEF4C7F501F}" srcOrd="3" destOrd="0" presId="urn:microsoft.com/office/officeart/2005/8/layout/pList2"/>
    <dgm:cxn modelId="{9D8CCB9B-BDE1-42CD-A323-E69AE98E811E}" type="presParOf" srcId="{F7F831D5-42D9-47FF-8296-54DD33D42327}" destId="{6E83923D-85C3-47AD-84DE-C33535DD252C}" srcOrd="4" destOrd="0" presId="urn:microsoft.com/office/officeart/2005/8/layout/pList2"/>
    <dgm:cxn modelId="{CA338939-190A-4A04-BBE2-C3B64E3F7F34}" type="presParOf" srcId="{6E83923D-85C3-47AD-84DE-C33535DD252C}" destId="{8C3BAF5D-B969-43E8-9C77-F56D05810E15}" srcOrd="0" destOrd="0" presId="urn:microsoft.com/office/officeart/2005/8/layout/pList2"/>
    <dgm:cxn modelId="{E201629A-94D8-47C1-897A-AA7390FAB8BE}" type="presParOf" srcId="{6E83923D-85C3-47AD-84DE-C33535DD252C}" destId="{F064A6D3-2189-4744-8FA6-A8914272DCDB}" srcOrd="1" destOrd="0" presId="urn:microsoft.com/office/officeart/2005/8/layout/pList2"/>
    <dgm:cxn modelId="{DB1E9DF3-B183-470B-89EA-39D239BAA737}" type="presParOf" srcId="{6E83923D-85C3-47AD-84DE-C33535DD252C}" destId="{11009138-4DF6-43EB-8FBA-0DC91442275E}" srcOrd="2" destOrd="0" presId="urn:microsoft.com/office/officeart/2005/8/layout/pList2"/>
    <dgm:cxn modelId="{E40792CF-BC96-47E7-B6F6-6A644091C259}" type="presParOf" srcId="{F7F831D5-42D9-47FF-8296-54DD33D42327}" destId="{6FF452E9-F5B4-4788-A2B4-1F8E6FC4097F}" srcOrd="5" destOrd="0" presId="urn:microsoft.com/office/officeart/2005/8/layout/pList2"/>
    <dgm:cxn modelId="{F25B25C4-D131-46F3-A09B-7AED0A7B5527}" type="presParOf" srcId="{F7F831D5-42D9-47FF-8296-54DD33D42327}" destId="{860CCAA4-1B47-4D31-8C40-BD082663323A}" srcOrd="6" destOrd="0" presId="urn:microsoft.com/office/officeart/2005/8/layout/pList2"/>
    <dgm:cxn modelId="{8A3F454A-BCA4-4E2B-A8C3-AB693615432D}" type="presParOf" srcId="{860CCAA4-1B47-4D31-8C40-BD082663323A}" destId="{954F802F-086B-41A5-88AA-7F55F3419288}" srcOrd="0" destOrd="0" presId="urn:microsoft.com/office/officeart/2005/8/layout/pList2"/>
    <dgm:cxn modelId="{04CF547D-8A8A-43CC-941D-958753A967A5}" type="presParOf" srcId="{860CCAA4-1B47-4D31-8C40-BD082663323A}" destId="{71E17FA8-0688-4C93-B966-7430804D9EF4}" srcOrd="1" destOrd="0" presId="urn:microsoft.com/office/officeart/2005/8/layout/pList2"/>
    <dgm:cxn modelId="{96D19138-052C-4719-9C43-DCAEE19ACFE3}" type="presParOf" srcId="{860CCAA4-1B47-4D31-8C40-BD082663323A}" destId="{9DE5E396-D053-4966-9306-25E709630E9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862C6-98DA-4449-98A9-9CE194137CC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de-AT"/>
        </a:p>
      </dgm:t>
    </dgm:pt>
    <dgm:pt modelId="{7DF2A8AA-4E90-4DDA-8D00-BC4CA853BCD8}">
      <dgm:prSet phldrT="[Text]">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de-AT">
              <a:latin typeface="Font Awesome 5 Brands Regular" panose="02000503000000000000" pitchFamily="50" charset="0"/>
            </a:rPr>
            <a:t>Content</a:t>
          </a:r>
        </a:p>
      </dgm:t>
    </dgm:pt>
    <dgm:pt modelId="{8757D8AD-B197-48C9-94D3-2C6F85701AD3}" type="parTrans" cxnId="{31ACFDE3-4482-4D54-A910-9F555ADCC780}">
      <dgm:prSet/>
      <dgm:spPr/>
      <dgm:t>
        <a:bodyPr/>
        <a:lstStyle/>
        <a:p>
          <a:endParaRPr lang="de-AT"/>
        </a:p>
      </dgm:t>
    </dgm:pt>
    <dgm:pt modelId="{1B604AEF-46E4-4407-AF0A-DDF830079C06}" type="sibTrans" cxnId="{31ACFDE3-4482-4D54-A910-9F555ADCC780}">
      <dgm:prSet/>
      <dgm:spPr/>
      <dgm:t>
        <a:bodyPr/>
        <a:lstStyle/>
        <a:p>
          <a:endParaRPr lang="de-AT"/>
        </a:p>
      </dgm:t>
    </dgm:pt>
    <dgm:pt modelId="{5BA59ED0-28C6-4200-AC0E-0FAE6540D67A}">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de-AT" err="1"/>
            <a:t>Typical</a:t>
          </a:r>
          <a:r>
            <a:rPr lang="de-AT"/>
            <a:t> </a:t>
          </a:r>
          <a:r>
            <a:rPr lang="de-AT" err="1"/>
            <a:t>size</a:t>
          </a:r>
          <a:endParaRPr lang="de-AT"/>
        </a:p>
      </dgm:t>
    </dgm:pt>
    <dgm:pt modelId="{01BDED30-E249-41DD-ADF1-1F9C4E1B910F}" type="parTrans" cxnId="{88179B7A-A3D5-4024-AA32-D887209715C5}">
      <dgm:prSet>
        <dgm:style>
          <a:lnRef idx="1">
            <a:schemeClr val="accent1"/>
          </a:lnRef>
          <a:fillRef idx="3">
            <a:schemeClr val="accent1"/>
          </a:fillRef>
          <a:effectRef idx="2">
            <a:schemeClr val="accent1"/>
          </a:effectRef>
          <a:fontRef idx="minor">
            <a:schemeClr val="lt1"/>
          </a:fontRef>
        </dgm:style>
      </dgm:prSet>
      <dgm:spPr/>
      <dgm:t>
        <a:bodyPr/>
        <a:lstStyle/>
        <a:p>
          <a:endParaRPr lang="de-AT"/>
        </a:p>
      </dgm:t>
    </dgm:pt>
    <dgm:pt modelId="{36E000F4-868F-4F4C-90F5-EB5D850FE4E0}" type="sibTrans" cxnId="{88179B7A-A3D5-4024-AA32-D887209715C5}">
      <dgm:prSet/>
      <dgm:spPr/>
      <dgm:t>
        <a:bodyPr/>
        <a:lstStyle/>
        <a:p>
          <a:endParaRPr lang="de-AT"/>
        </a:p>
      </dgm:t>
    </dgm:pt>
    <dgm:pt modelId="{DA6CBE87-3381-4DD4-B658-B7BE1085EAA4}">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de-AT" err="1"/>
            <a:t>Preferrable</a:t>
          </a:r>
          <a:r>
            <a:rPr lang="de-AT"/>
            <a:t> </a:t>
          </a:r>
          <a:r>
            <a:rPr lang="de-AT" err="1"/>
            <a:t>devices</a:t>
          </a:r>
          <a:endParaRPr lang="de-AT"/>
        </a:p>
      </dgm:t>
    </dgm:pt>
    <dgm:pt modelId="{F7E1AAC9-4EF2-4F3D-90B1-BFC54BEF8680}" type="parTrans" cxnId="{15D691F1-F68F-4D70-B557-AA9A9A7F22F0}">
      <dgm:prSet>
        <dgm:style>
          <a:lnRef idx="1">
            <a:schemeClr val="accent1"/>
          </a:lnRef>
          <a:fillRef idx="3">
            <a:schemeClr val="accent1"/>
          </a:fillRef>
          <a:effectRef idx="2">
            <a:schemeClr val="accent1"/>
          </a:effectRef>
          <a:fontRef idx="minor">
            <a:schemeClr val="lt1"/>
          </a:fontRef>
        </dgm:style>
      </dgm:prSet>
      <dgm:spPr/>
      <dgm:t>
        <a:bodyPr/>
        <a:lstStyle/>
        <a:p>
          <a:endParaRPr lang="de-AT"/>
        </a:p>
      </dgm:t>
    </dgm:pt>
    <dgm:pt modelId="{99E9F033-011F-43A2-96A8-74D1E2282352}" type="sibTrans" cxnId="{15D691F1-F68F-4D70-B557-AA9A9A7F22F0}">
      <dgm:prSet/>
      <dgm:spPr/>
      <dgm:t>
        <a:bodyPr/>
        <a:lstStyle/>
        <a:p>
          <a:endParaRPr lang="de-AT"/>
        </a:p>
      </dgm:t>
    </dgm:pt>
    <dgm:pt modelId="{AD46FEAE-46C3-415B-A519-30A1B57221EA}">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de-AT"/>
            <a:t>Resources </a:t>
          </a:r>
          <a:r>
            <a:rPr lang="de-AT" err="1"/>
            <a:t>for</a:t>
          </a:r>
          <a:r>
            <a:rPr lang="de-AT"/>
            <a:t> </a:t>
          </a:r>
          <a:r>
            <a:rPr lang="de-AT" err="1"/>
            <a:t>production</a:t>
          </a:r>
          <a:r>
            <a:rPr lang="de-AT"/>
            <a:t> </a:t>
          </a:r>
        </a:p>
      </dgm:t>
    </dgm:pt>
    <dgm:pt modelId="{772137C0-68BC-463B-9971-3A79E8619E60}" type="parTrans" cxnId="{BBE937B7-9DDA-4986-9EFC-DE70BD8A5B7F}">
      <dgm:prSet>
        <dgm:style>
          <a:lnRef idx="1">
            <a:schemeClr val="accent1"/>
          </a:lnRef>
          <a:fillRef idx="3">
            <a:schemeClr val="accent1"/>
          </a:fillRef>
          <a:effectRef idx="2">
            <a:schemeClr val="accent1"/>
          </a:effectRef>
          <a:fontRef idx="minor">
            <a:schemeClr val="lt1"/>
          </a:fontRef>
        </dgm:style>
      </dgm:prSet>
      <dgm:spPr/>
      <dgm:t>
        <a:bodyPr/>
        <a:lstStyle/>
        <a:p>
          <a:endParaRPr lang="de-AT"/>
        </a:p>
      </dgm:t>
    </dgm:pt>
    <dgm:pt modelId="{4DF89243-2C6C-405F-A953-FDCAC745D266}" type="sibTrans" cxnId="{BBE937B7-9DDA-4986-9EFC-DE70BD8A5B7F}">
      <dgm:prSet/>
      <dgm:spPr/>
      <dgm:t>
        <a:bodyPr/>
        <a:lstStyle/>
        <a:p>
          <a:endParaRPr lang="de-AT"/>
        </a:p>
      </dgm:t>
    </dgm:pt>
    <dgm:pt modelId="{BF12251D-F308-47DD-86D8-4C99861E8570}" type="pres">
      <dgm:prSet presAssocID="{43E862C6-98DA-4449-98A9-9CE194137CC8}" presName="cycle" presStyleCnt="0">
        <dgm:presLayoutVars>
          <dgm:chMax val="1"/>
          <dgm:dir/>
          <dgm:animLvl val="ctr"/>
          <dgm:resizeHandles val="exact"/>
        </dgm:presLayoutVars>
      </dgm:prSet>
      <dgm:spPr/>
    </dgm:pt>
    <dgm:pt modelId="{8D6419F2-8271-441B-90D6-E974B29A32BF}" type="pres">
      <dgm:prSet presAssocID="{7DF2A8AA-4E90-4DDA-8D00-BC4CA853BCD8}" presName="centerShape" presStyleLbl="node0" presStyleIdx="0" presStyleCnt="1" custScaleX="181109" custScaleY="181109"/>
      <dgm:spPr/>
    </dgm:pt>
    <dgm:pt modelId="{E09C762D-411A-4D4B-B4BD-9BA060B6E063}" type="pres">
      <dgm:prSet presAssocID="{01BDED30-E249-41DD-ADF1-1F9C4E1B910F}" presName="Name9" presStyleLbl="parChTrans1D2" presStyleIdx="0" presStyleCnt="3"/>
      <dgm:spPr/>
    </dgm:pt>
    <dgm:pt modelId="{7915F28C-C998-49C5-B43E-700277C03E17}" type="pres">
      <dgm:prSet presAssocID="{01BDED30-E249-41DD-ADF1-1F9C4E1B910F}" presName="connTx" presStyleLbl="parChTrans1D2" presStyleIdx="0" presStyleCnt="3"/>
      <dgm:spPr/>
    </dgm:pt>
    <dgm:pt modelId="{80E2E052-E72B-49DD-AA4C-64FC199C00F2}" type="pres">
      <dgm:prSet presAssocID="{5BA59ED0-28C6-4200-AC0E-0FAE6540D67A}" presName="node" presStyleLbl="node1" presStyleIdx="0" presStyleCnt="3" custScaleX="125804" custScaleY="125804" custRadScaleRad="80711" custRadScaleInc="12508">
        <dgm:presLayoutVars>
          <dgm:bulletEnabled val="1"/>
        </dgm:presLayoutVars>
      </dgm:prSet>
      <dgm:spPr/>
    </dgm:pt>
    <dgm:pt modelId="{4CD3732E-C642-4CF0-8459-EC288528F311}" type="pres">
      <dgm:prSet presAssocID="{F7E1AAC9-4EF2-4F3D-90B1-BFC54BEF8680}" presName="Name9" presStyleLbl="parChTrans1D2" presStyleIdx="1" presStyleCnt="3"/>
      <dgm:spPr/>
    </dgm:pt>
    <dgm:pt modelId="{172212BD-D89E-4AF9-B34E-CD5C46C1E38F}" type="pres">
      <dgm:prSet presAssocID="{F7E1AAC9-4EF2-4F3D-90B1-BFC54BEF8680}" presName="connTx" presStyleLbl="parChTrans1D2" presStyleIdx="1" presStyleCnt="3"/>
      <dgm:spPr/>
    </dgm:pt>
    <dgm:pt modelId="{19A1A15C-7BA4-4137-B276-7097CE898336}" type="pres">
      <dgm:prSet presAssocID="{DA6CBE87-3381-4DD4-B658-B7BE1085EAA4}" presName="node" presStyleLbl="node1" presStyleIdx="1" presStyleCnt="3" custScaleX="125804" custScaleY="125804" custRadScaleRad="106514" custRadScaleInc="-20828">
        <dgm:presLayoutVars>
          <dgm:bulletEnabled val="1"/>
        </dgm:presLayoutVars>
      </dgm:prSet>
      <dgm:spPr/>
    </dgm:pt>
    <dgm:pt modelId="{0F6E0F19-E9F0-41D2-84E5-CD4A34EA2327}" type="pres">
      <dgm:prSet presAssocID="{772137C0-68BC-463B-9971-3A79E8619E60}" presName="Name9" presStyleLbl="parChTrans1D2" presStyleIdx="2" presStyleCnt="3"/>
      <dgm:spPr/>
    </dgm:pt>
    <dgm:pt modelId="{94205E4D-878E-473A-9201-7C4A37253863}" type="pres">
      <dgm:prSet presAssocID="{772137C0-68BC-463B-9971-3A79E8619E60}" presName="connTx" presStyleLbl="parChTrans1D2" presStyleIdx="2" presStyleCnt="3"/>
      <dgm:spPr/>
    </dgm:pt>
    <dgm:pt modelId="{38962CAC-4976-4336-B3F2-A556E23F314F}" type="pres">
      <dgm:prSet presAssocID="{AD46FEAE-46C3-415B-A519-30A1B57221EA}" presName="node" presStyleLbl="node1" presStyleIdx="2" presStyleCnt="3" custScaleX="125804" custScaleY="125804" custRadScaleRad="103248" custRadScaleInc="50281">
        <dgm:presLayoutVars>
          <dgm:bulletEnabled val="1"/>
        </dgm:presLayoutVars>
      </dgm:prSet>
      <dgm:spPr/>
    </dgm:pt>
  </dgm:ptLst>
  <dgm:cxnLst>
    <dgm:cxn modelId="{A262F220-55BD-47C4-AF43-5AD8B70498C0}" type="presOf" srcId="{AD46FEAE-46C3-415B-A519-30A1B57221EA}" destId="{38962CAC-4976-4336-B3F2-A556E23F314F}" srcOrd="0" destOrd="0" presId="urn:microsoft.com/office/officeart/2005/8/layout/radial1"/>
    <dgm:cxn modelId="{7A7DB32D-3A87-4E1F-9632-49DF097B883B}" type="presOf" srcId="{DA6CBE87-3381-4DD4-B658-B7BE1085EAA4}" destId="{19A1A15C-7BA4-4137-B276-7097CE898336}" srcOrd="0" destOrd="0" presId="urn:microsoft.com/office/officeart/2005/8/layout/radial1"/>
    <dgm:cxn modelId="{05157D2E-1CAB-4D8D-A0F6-F0F577469183}" type="presOf" srcId="{F7E1AAC9-4EF2-4F3D-90B1-BFC54BEF8680}" destId="{4CD3732E-C642-4CF0-8459-EC288528F311}" srcOrd="0" destOrd="0" presId="urn:microsoft.com/office/officeart/2005/8/layout/radial1"/>
    <dgm:cxn modelId="{D79BBD56-39E5-44FD-A7F3-DBF44ED92EB9}" type="presOf" srcId="{43E862C6-98DA-4449-98A9-9CE194137CC8}" destId="{BF12251D-F308-47DD-86D8-4C99861E8570}" srcOrd="0" destOrd="0" presId="urn:microsoft.com/office/officeart/2005/8/layout/radial1"/>
    <dgm:cxn modelId="{88179B7A-A3D5-4024-AA32-D887209715C5}" srcId="{7DF2A8AA-4E90-4DDA-8D00-BC4CA853BCD8}" destId="{5BA59ED0-28C6-4200-AC0E-0FAE6540D67A}" srcOrd="0" destOrd="0" parTransId="{01BDED30-E249-41DD-ADF1-1F9C4E1B910F}" sibTransId="{36E000F4-868F-4F4C-90F5-EB5D850FE4E0}"/>
    <dgm:cxn modelId="{AC0FA08B-B121-4BEE-A735-8EA189FCA164}" type="presOf" srcId="{772137C0-68BC-463B-9971-3A79E8619E60}" destId="{0F6E0F19-E9F0-41D2-84E5-CD4A34EA2327}" srcOrd="0" destOrd="0" presId="urn:microsoft.com/office/officeart/2005/8/layout/radial1"/>
    <dgm:cxn modelId="{B644738D-BA49-4974-88D6-A7B6AE8FD0B9}" type="presOf" srcId="{01BDED30-E249-41DD-ADF1-1F9C4E1B910F}" destId="{E09C762D-411A-4D4B-B4BD-9BA060B6E063}" srcOrd="0" destOrd="0" presId="urn:microsoft.com/office/officeart/2005/8/layout/radial1"/>
    <dgm:cxn modelId="{566BAA98-F780-4EE3-8049-74034E43413B}" type="presOf" srcId="{01BDED30-E249-41DD-ADF1-1F9C4E1B910F}" destId="{7915F28C-C998-49C5-B43E-700277C03E17}" srcOrd="1" destOrd="0" presId="urn:microsoft.com/office/officeart/2005/8/layout/radial1"/>
    <dgm:cxn modelId="{DC99DDB1-27D5-4AFC-B5FB-3A796468991F}" type="presOf" srcId="{5BA59ED0-28C6-4200-AC0E-0FAE6540D67A}" destId="{80E2E052-E72B-49DD-AA4C-64FC199C00F2}" srcOrd="0" destOrd="0" presId="urn:microsoft.com/office/officeart/2005/8/layout/radial1"/>
    <dgm:cxn modelId="{BBE937B7-9DDA-4986-9EFC-DE70BD8A5B7F}" srcId="{7DF2A8AA-4E90-4DDA-8D00-BC4CA853BCD8}" destId="{AD46FEAE-46C3-415B-A519-30A1B57221EA}" srcOrd="2" destOrd="0" parTransId="{772137C0-68BC-463B-9971-3A79E8619E60}" sibTransId="{4DF89243-2C6C-405F-A953-FDCAC745D266}"/>
    <dgm:cxn modelId="{F1EB0CBF-C60E-4556-B689-360B8177D9AA}" type="presOf" srcId="{F7E1AAC9-4EF2-4F3D-90B1-BFC54BEF8680}" destId="{172212BD-D89E-4AF9-B34E-CD5C46C1E38F}" srcOrd="1" destOrd="0" presId="urn:microsoft.com/office/officeart/2005/8/layout/radial1"/>
    <dgm:cxn modelId="{31ACFDE3-4482-4D54-A910-9F555ADCC780}" srcId="{43E862C6-98DA-4449-98A9-9CE194137CC8}" destId="{7DF2A8AA-4E90-4DDA-8D00-BC4CA853BCD8}" srcOrd="0" destOrd="0" parTransId="{8757D8AD-B197-48C9-94D3-2C6F85701AD3}" sibTransId="{1B604AEF-46E4-4407-AF0A-DDF830079C06}"/>
    <dgm:cxn modelId="{AEF218EC-9DE0-4308-9FB4-CC7442756DC2}" type="presOf" srcId="{7DF2A8AA-4E90-4DDA-8D00-BC4CA853BCD8}" destId="{8D6419F2-8271-441B-90D6-E974B29A32BF}" srcOrd="0" destOrd="0" presId="urn:microsoft.com/office/officeart/2005/8/layout/radial1"/>
    <dgm:cxn modelId="{15D691F1-F68F-4D70-B557-AA9A9A7F22F0}" srcId="{7DF2A8AA-4E90-4DDA-8D00-BC4CA853BCD8}" destId="{DA6CBE87-3381-4DD4-B658-B7BE1085EAA4}" srcOrd="1" destOrd="0" parTransId="{F7E1AAC9-4EF2-4F3D-90B1-BFC54BEF8680}" sibTransId="{99E9F033-011F-43A2-96A8-74D1E2282352}"/>
    <dgm:cxn modelId="{D090E2F1-4D61-4A54-8CA1-14A62F3CC69B}" type="presOf" srcId="{772137C0-68BC-463B-9971-3A79E8619E60}" destId="{94205E4D-878E-473A-9201-7C4A37253863}" srcOrd="1" destOrd="0" presId="urn:microsoft.com/office/officeart/2005/8/layout/radial1"/>
    <dgm:cxn modelId="{0FFF6D66-D0D3-4160-B2FC-BA71A8536B10}" type="presParOf" srcId="{BF12251D-F308-47DD-86D8-4C99861E8570}" destId="{8D6419F2-8271-441B-90D6-E974B29A32BF}" srcOrd="0" destOrd="0" presId="urn:microsoft.com/office/officeart/2005/8/layout/radial1"/>
    <dgm:cxn modelId="{9846FD04-4187-4E5F-ADA3-3A6DF0171E5F}" type="presParOf" srcId="{BF12251D-F308-47DD-86D8-4C99861E8570}" destId="{E09C762D-411A-4D4B-B4BD-9BA060B6E063}" srcOrd="1" destOrd="0" presId="urn:microsoft.com/office/officeart/2005/8/layout/radial1"/>
    <dgm:cxn modelId="{FE89C1F1-D7A6-41D0-893D-39B77E77318B}" type="presParOf" srcId="{E09C762D-411A-4D4B-B4BD-9BA060B6E063}" destId="{7915F28C-C998-49C5-B43E-700277C03E17}" srcOrd="0" destOrd="0" presId="urn:microsoft.com/office/officeart/2005/8/layout/radial1"/>
    <dgm:cxn modelId="{A9EBB937-E2F5-498B-ACAB-43615D33F475}" type="presParOf" srcId="{BF12251D-F308-47DD-86D8-4C99861E8570}" destId="{80E2E052-E72B-49DD-AA4C-64FC199C00F2}" srcOrd="2" destOrd="0" presId="urn:microsoft.com/office/officeart/2005/8/layout/radial1"/>
    <dgm:cxn modelId="{5E8F7ED7-8956-4100-9D65-8D77E774F3BB}" type="presParOf" srcId="{BF12251D-F308-47DD-86D8-4C99861E8570}" destId="{4CD3732E-C642-4CF0-8459-EC288528F311}" srcOrd="3" destOrd="0" presId="urn:microsoft.com/office/officeart/2005/8/layout/radial1"/>
    <dgm:cxn modelId="{4298D46F-BE0F-404F-92CD-3888B9BE9A1C}" type="presParOf" srcId="{4CD3732E-C642-4CF0-8459-EC288528F311}" destId="{172212BD-D89E-4AF9-B34E-CD5C46C1E38F}" srcOrd="0" destOrd="0" presId="urn:microsoft.com/office/officeart/2005/8/layout/radial1"/>
    <dgm:cxn modelId="{1FE6A071-D076-4069-955C-09DFC8F83D19}" type="presParOf" srcId="{BF12251D-F308-47DD-86D8-4C99861E8570}" destId="{19A1A15C-7BA4-4137-B276-7097CE898336}" srcOrd="4" destOrd="0" presId="urn:microsoft.com/office/officeart/2005/8/layout/radial1"/>
    <dgm:cxn modelId="{2BB4B031-8EB8-44F8-9C58-A72D32B464A6}" type="presParOf" srcId="{BF12251D-F308-47DD-86D8-4C99861E8570}" destId="{0F6E0F19-E9F0-41D2-84E5-CD4A34EA2327}" srcOrd="5" destOrd="0" presId="urn:microsoft.com/office/officeart/2005/8/layout/radial1"/>
    <dgm:cxn modelId="{846CA0DA-C40B-4D36-BE7C-CA1EE4C2EBB9}" type="presParOf" srcId="{0F6E0F19-E9F0-41D2-84E5-CD4A34EA2327}" destId="{94205E4D-878E-473A-9201-7C4A37253863}" srcOrd="0" destOrd="0" presId="urn:microsoft.com/office/officeart/2005/8/layout/radial1"/>
    <dgm:cxn modelId="{527C30C1-C51D-49EE-9478-FFFAE8737853}" type="presParOf" srcId="{BF12251D-F308-47DD-86D8-4C99861E8570}" destId="{38962CAC-4976-4336-B3F2-A556E23F314F}"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6AAE3D-AA94-448F-8822-AEB9A767D13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de-AT"/>
        </a:p>
      </dgm:t>
    </dgm:pt>
    <dgm:pt modelId="{1FAEA0F9-150F-49B6-81EF-F7A673BBCB76}">
      <dgm:prSet phldrT="[Text]">
        <dgm:style>
          <a:lnRef idx="0">
            <a:scrgbClr r="0" g="0" b="0"/>
          </a:lnRef>
          <a:fillRef idx="0">
            <a:scrgbClr r="0" g="0" b="0"/>
          </a:fillRef>
          <a:effectRef idx="0">
            <a:scrgbClr r="0" g="0" b="0"/>
          </a:effectRef>
          <a:fontRef idx="minor">
            <a:schemeClr val="lt1"/>
          </a:fontRef>
        </dgm:style>
      </dgm:prSet>
      <dgm:spPr>
        <a:solidFill>
          <a:schemeClr val="accent2">
            <a:alpha val="50000"/>
          </a:schemeClr>
        </a:solidFill>
        <a:ln>
          <a:noFill/>
        </a:ln>
      </dgm:spPr>
      <dgm:t>
        <a:bodyPr/>
        <a:lstStyle/>
        <a:p>
          <a:r>
            <a:rPr lang="de-AT" dirty="0"/>
            <a:t>Activity</a:t>
          </a:r>
        </a:p>
      </dgm:t>
    </dgm:pt>
    <dgm:pt modelId="{69CA8A97-EC6C-46DB-A4AB-8D5D8F6DA81B}" type="parTrans" cxnId="{8C17AC21-03E2-404D-8EC7-4F0D8162C863}">
      <dgm:prSet/>
      <dgm:spPr/>
      <dgm:t>
        <a:bodyPr/>
        <a:lstStyle/>
        <a:p>
          <a:endParaRPr lang="de-AT"/>
        </a:p>
      </dgm:t>
    </dgm:pt>
    <dgm:pt modelId="{38377C10-7311-4338-A9BF-AD3CD050C36A}" type="sibTrans" cxnId="{8C17AC21-03E2-404D-8EC7-4F0D8162C863}">
      <dgm:prSet/>
      <dgm:spPr/>
      <dgm:t>
        <a:bodyPr/>
        <a:lstStyle/>
        <a:p>
          <a:endParaRPr lang="de-AT"/>
        </a:p>
      </dgm:t>
    </dgm:pt>
    <dgm:pt modelId="{076AC01E-AB4B-4A8B-98BF-E58236AFAC2F}">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de-AT" dirty="0"/>
            <a:t>Usability</a:t>
          </a:r>
        </a:p>
      </dgm:t>
    </dgm:pt>
    <dgm:pt modelId="{EFFE4860-493E-4281-AF7B-4B729F4E64BD}" type="parTrans" cxnId="{B1DED642-42AF-45B6-B7F2-3B7CBCF3527A}">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2"/>
          </a:solidFill>
          <a:prstDash val="solid"/>
          <a:round/>
          <a:headEnd type="none" w="med" len="med"/>
          <a:tailEnd type="arrow" w="med" len="med"/>
        </a:ln>
      </dgm:spPr>
      <dgm:t>
        <a:bodyPr/>
        <a:lstStyle/>
        <a:p>
          <a:endParaRPr lang="de-AT"/>
        </a:p>
      </dgm:t>
    </dgm:pt>
    <dgm:pt modelId="{AE2F4ADA-A708-46E8-B215-026B8E942C41}" type="sibTrans" cxnId="{B1DED642-42AF-45B6-B7F2-3B7CBCF3527A}">
      <dgm:prSet/>
      <dgm:spPr/>
      <dgm:t>
        <a:bodyPr/>
        <a:lstStyle/>
        <a:p>
          <a:endParaRPr lang="de-AT"/>
        </a:p>
      </dgm:t>
    </dgm:pt>
    <dgm:pt modelId="{F1BF41DF-4831-4CB7-A0FA-5E2BDF818809}">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de-AT" dirty="0"/>
            <a:t>Management resources</a:t>
          </a:r>
        </a:p>
      </dgm:t>
    </dgm:pt>
    <dgm:pt modelId="{8ABEFF66-A35E-48E5-B06F-7DE8D3EF7B8E}" type="parTrans" cxnId="{6548D42C-966D-45BA-B8D5-B5D4E9DB02C7}">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2"/>
          </a:solidFill>
          <a:prstDash val="solid"/>
          <a:round/>
          <a:headEnd type="none" w="med" len="med"/>
          <a:tailEnd type="arrow" w="med" len="med"/>
        </a:ln>
      </dgm:spPr>
      <dgm:t>
        <a:bodyPr/>
        <a:lstStyle/>
        <a:p>
          <a:endParaRPr lang="de-AT"/>
        </a:p>
      </dgm:t>
    </dgm:pt>
    <dgm:pt modelId="{F7882341-24C9-4DE3-A074-700C5294BD72}" type="sibTrans" cxnId="{6548D42C-966D-45BA-B8D5-B5D4E9DB02C7}">
      <dgm:prSet/>
      <dgm:spPr/>
      <dgm:t>
        <a:bodyPr/>
        <a:lstStyle/>
        <a:p>
          <a:endParaRPr lang="de-AT"/>
        </a:p>
      </dgm:t>
    </dgm:pt>
    <dgm:pt modelId="{8A467734-EE1D-45C3-ADC3-F18CE001EBEB}">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de-AT" dirty="0"/>
            <a:t>Offline capabilites</a:t>
          </a:r>
        </a:p>
      </dgm:t>
    </dgm:pt>
    <dgm:pt modelId="{E4DB389B-B644-4B05-B1BC-D4F91A85E4E6}" type="parTrans" cxnId="{945EDC18-D9EB-4B24-9554-53181C381E7B}">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2"/>
          </a:solidFill>
          <a:prstDash val="solid"/>
          <a:round/>
          <a:headEnd type="none" w="med" len="med"/>
          <a:tailEnd type="arrow" w="med" len="med"/>
        </a:ln>
      </dgm:spPr>
      <dgm:t>
        <a:bodyPr/>
        <a:lstStyle/>
        <a:p>
          <a:endParaRPr lang="de-AT"/>
        </a:p>
      </dgm:t>
    </dgm:pt>
    <dgm:pt modelId="{F62C33C0-9D26-4AD4-B87F-6C8D719578A8}" type="sibTrans" cxnId="{945EDC18-D9EB-4B24-9554-53181C381E7B}">
      <dgm:prSet/>
      <dgm:spPr/>
      <dgm:t>
        <a:bodyPr/>
        <a:lstStyle/>
        <a:p>
          <a:endParaRPr lang="de-AT"/>
        </a:p>
      </dgm:t>
    </dgm:pt>
    <dgm:pt modelId="{3FECB400-F919-4974-B685-639863CBB229}">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de-AT" dirty="0"/>
            <a:t>Devices</a:t>
          </a:r>
        </a:p>
      </dgm:t>
    </dgm:pt>
    <dgm:pt modelId="{338657E2-1090-4186-8D15-C499D9CDA878}" type="parTrans" cxnId="{61DE6E67-1B7C-48DD-A8D6-2F879A04794C}">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2"/>
          </a:solidFill>
          <a:prstDash val="solid"/>
          <a:round/>
          <a:headEnd type="none" w="med" len="med"/>
          <a:tailEnd type="arrow" w="med" len="med"/>
        </a:ln>
      </dgm:spPr>
      <dgm:t>
        <a:bodyPr/>
        <a:lstStyle/>
        <a:p>
          <a:endParaRPr lang="de-AT"/>
        </a:p>
      </dgm:t>
    </dgm:pt>
    <dgm:pt modelId="{20E4618B-88BF-4624-BCD6-FFDB02AFD8E5}" type="sibTrans" cxnId="{61DE6E67-1B7C-48DD-A8D6-2F879A04794C}">
      <dgm:prSet/>
      <dgm:spPr/>
      <dgm:t>
        <a:bodyPr/>
        <a:lstStyle/>
        <a:p>
          <a:endParaRPr lang="de-AT"/>
        </a:p>
      </dgm:t>
    </dgm:pt>
    <dgm:pt modelId="{B13A0049-EA07-4D22-A719-88A6B3244B9B}">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de-AT" err="1"/>
            <a:t>Synchronous</a:t>
          </a:r>
          <a:r>
            <a:rPr lang="de-AT"/>
            <a:t> vs. </a:t>
          </a:r>
          <a:r>
            <a:rPr lang="de-AT" err="1"/>
            <a:t>asynchronous</a:t>
          </a:r>
          <a:endParaRPr lang="de-AT"/>
        </a:p>
      </dgm:t>
    </dgm:pt>
    <dgm:pt modelId="{C713F474-94D8-436F-B0CB-6EE1E78DE6C9}" type="parTrans" cxnId="{9E028894-0575-434E-A313-9BA8EE1FDCF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2"/>
          </a:solidFill>
          <a:prstDash val="solid"/>
          <a:round/>
          <a:headEnd type="none" w="med" len="med"/>
          <a:tailEnd type="arrow" w="med" len="med"/>
        </a:ln>
      </dgm:spPr>
      <dgm:t>
        <a:bodyPr/>
        <a:lstStyle/>
        <a:p>
          <a:endParaRPr lang="de-AT"/>
        </a:p>
      </dgm:t>
    </dgm:pt>
    <dgm:pt modelId="{ACD4C881-9AB6-4EF7-BCA7-2CC148B855BF}" type="sibTrans" cxnId="{9E028894-0575-434E-A313-9BA8EE1FDCF1}">
      <dgm:prSet/>
      <dgm:spPr/>
      <dgm:t>
        <a:bodyPr/>
        <a:lstStyle/>
        <a:p>
          <a:endParaRPr lang="de-AT"/>
        </a:p>
      </dgm:t>
    </dgm:pt>
    <dgm:pt modelId="{5B70FBE6-E1C1-47E2-A308-A2688F85175C}" type="pres">
      <dgm:prSet presAssocID="{7A6AAE3D-AA94-448F-8822-AEB9A767D136}" presName="cycle" presStyleCnt="0">
        <dgm:presLayoutVars>
          <dgm:chMax val="1"/>
          <dgm:dir/>
          <dgm:animLvl val="ctr"/>
          <dgm:resizeHandles val="exact"/>
        </dgm:presLayoutVars>
      </dgm:prSet>
      <dgm:spPr/>
    </dgm:pt>
    <dgm:pt modelId="{8CE40A6B-BE51-419E-8C35-C68C81537C1A}" type="pres">
      <dgm:prSet presAssocID="{1FAEA0F9-150F-49B6-81EF-F7A673BBCB76}" presName="centerShape" presStyleLbl="node0" presStyleIdx="0" presStyleCnt="1" custScaleX="132944" custScaleY="132944" custLinFactNeighborX="921" custLinFactNeighborY="13347"/>
      <dgm:spPr/>
    </dgm:pt>
    <dgm:pt modelId="{B3C2674B-F675-44FB-B7EC-DB76B570B636}" type="pres">
      <dgm:prSet presAssocID="{EFFE4860-493E-4281-AF7B-4B729F4E64BD}" presName="Name9" presStyleLbl="parChTrans1D2" presStyleIdx="0" presStyleCnt="5"/>
      <dgm:spPr/>
    </dgm:pt>
    <dgm:pt modelId="{F4BCE64C-E952-4605-8522-8CB4070237C7}" type="pres">
      <dgm:prSet presAssocID="{EFFE4860-493E-4281-AF7B-4B729F4E64BD}" presName="connTx" presStyleLbl="parChTrans1D2" presStyleIdx="0" presStyleCnt="5"/>
      <dgm:spPr/>
    </dgm:pt>
    <dgm:pt modelId="{1EBE08A6-C2B5-44D5-A611-5B6E6EF645A3}" type="pres">
      <dgm:prSet presAssocID="{076AC01E-AB4B-4A8B-98BF-E58236AFAC2F}" presName="node" presStyleLbl="node1" presStyleIdx="0" presStyleCnt="5" custRadScaleRad="100378" custRadScaleInc="39443">
        <dgm:presLayoutVars>
          <dgm:bulletEnabled val="1"/>
        </dgm:presLayoutVars>
      </dgm:prSet>
      <dgm:spPr/>
    </dgm:pt>
    <dgm:pt modelId="{8E2C6FC3-F89F-4E60-B7E9-B5018EB31F18}" type="pres">
      <dgm:prSet presAssocID="{8ABEFF66-A35E-48E5-B06F-7DE8D3EF7B8E}" presName="Name9" presStyleLbl="parChTrans1D2" presStyleIdx="1" presStyleCnt="5"/>
      <dgm:spPr/>
    </dgm:pt>
    <dgm:pt modelId="{E23F162C-F5B7-4D48-A46B-C153611167B5}" type="pres">
      <dgm:prSet presAssocID="{8ABEFF66-A35E-48E5-B06F-7DE8D3EF7B8E}" presName="connTx" presStyleLbl="parChTrans1D2" presStyleIdx="1" presStyleCnt="5"/>
      <dgm:spPr/>
    </dgm:pt>
    <dgm:pt modelId="{3973D5E0-ACB7-4A40-B77A-CFD106F6E377}" type="pres">
      <dgm:prSet presAssocID="{F1BF41DF-4831-4CB7-A0FA-5E2BDF818809}" presName="node" presStyleLbl="node1" presStyleIdx="1" presStyleCnt="5" custRadScaleRad="183710" custRadScaleInc="-9443">
        <dgm:presLayoutVars>
          <dgm:bulletEnabled val="1"/>
        </dgm:presLayoutVars>
      </dgm:prSet>
      <dgm:spPr/>
    </dgm:pt>
    <dgm:pt modelId="{DA97F785-3096-4B0E-BC3C-EE87BC487D7C}" type="pres">
      <dgm:prSet presAssocID="{C713F474-94D8-436F-B0CB-6EE1E78DE6C9}" presName="Name9" presStyleLbl="parChTrans1D2" presStyleIdx="2" presStyleCnt="5"/>
      <dgm:spPr/>
    </dgm:pt>
    <dgm:pt modelId="{D08E10CA-930B-4A5A-8180-0DBB777DE655}" type="pres">
      <dgm:prSet presAssocID="{C713F474-94D8-436F-B0CB-6EE1E78DE6C9}" presName="connTx" presStyleLbl="parChTrans1D2" presStyleIdx="2" presStyleCnt="5"/>
      <dgm:spPr/>
    </dgm:pt>
    <dgm:pt modelId="{95F83A81-2C19-4E1B-BA8D-6C2E72412796}" type="pres">
      <dgm:prSet presAssocID="{B13A0049-EA07-4D22-A719-88A6B3244B9B}" presName="node" presStyleLbl="node1" presStyleIdx="2" presStyleCnt="5" custRadScaleRad="191525" custRadScaleInc="-85283">
        <dgm:presLayoutVars>
          <dgm:bulletEnabled val="1"/>
        </dgm:presLayoutVars>
      </dgm:prSet>
      <dgm:spPr/>
    </dgm:pt>
    <dgm:pt modelId="{C3859A2B-8504-42C0-9B68-C61626CB8EF6}" type="pres">
      <dgm:prSet presAssocID="{E4DB389B-B644-4B05-B1BC-D4F91A85E4E6}" presName="Name9" presStyleLbl="parChTrans1D2" presStyleIdx="3" presStyleCnt="5"/>
      <dgm:spPr/>
    </dgm:pt>
    <dgm:pt modelId="{01C855C0-6F04-4A58-9304-99E420193809}" type="pres">
      <dgm:prSet presAssocID="{E4DB389B-B644-4B05-B1BC-D4F91A85E4E6}" presName="connTx" presStyleLbl="parChTrans1D2" presStyleIdx="3" presStyleCnt="5"/>
      <dgm:spPr/>
    </dgm:pt>
    <dgm:pt modelId="{AD3E988C-1063-4697-A100-F94AAB34496D}" type="pres">
      <dgm:prSet presAssocID="{8A467734-EE1D-45C3-ADC3-F18CE001EBEB}" presName="node" presStyleLbl="node1" presStyleIdx="3" presStyleCnt="5" custRadScaleRad="171068" custRadScaleInc="78896">
        <dgm:presLayoutVars>
          <dgm:bulletEnabled val="1"/>
        </dgm:presLayoutVars>
      </dgm:prSet>
      <dgm:spPr/>
    </dgm:pt>
    <dgm:pt modelId="{C6407D84-C4A5-4C06-8592-3BEEF8DA586E}" type="pres">
      <dgm:prSet presAssocID="{338657E2-1090-4186-8D15-C499D9CDA878}" presName="Name9" presStyleLbl="parChTrans1D2" presStyleIdx="4" presStyleCnt="5"/>
      <dgm:spPr/>
    </dgm:pt>
    <dgm:pt modelId="{7A3E8107-0DA1-40C2-823E-EF0D9D5B0F41}" type="pres">
      <dgm:prSet presAssocID="{338657E2-1090-4186-8D15-C499D9CDA878}" presName="connTx" presStyleLbl="parChTrans1D2" presStyleIdx="4" presStyleCnt="5"/>
      <dgm:spPr/>
    </dgm:pt>
    <dgm:pt modelId="{B71C65C3-51A0-431C-A89F-AC81A7E2A521}" type="pres">
      <dgm:prSet presAssocID="{3FECB400-F919-4974-B685-639863CBB229}" presName="node" presStyleLbl="node1" presStyleIdx="4" presStyleCnt="5" custRadScaleRad="195406" custRadScaleInc="13582">
        <dgm:presLayoutVars>
          <dgm:bulletEnabled val="1"/>
        </dgm:presLayoutVars>
      </dgm:prSet>
      <dgm:spPr/>
    </dgm:pt>
  </dgm:ptLst>
  <dgm:cxnLst>
    <dgm:cxn modelId="{ED33F50E-DA49-46CD-B9A2-D4EF1B6B76EA}" type="presOf" srcId="{B13A0049-EA07-4D22-A719-88A6B3244B9B}" destId="{95F83A81-2C19-4E1B-BA8D-6C2E72412796}" srcOrd="0" destOrd="0" presId="urn:microsoft.com/office/officeart/2005/8/layout/radial1"/>
    <dgm:cxn modelId="{B2043511-64B2-4CBC-8419-B97A4B4A0782}" type="presOf" srcId="{8ABEFF66-A35E-48E5-B06F-7DE8D3EF7B8E}" destId="{E23F162C-F5B7-4D48-A46B-C153611167B5}" srcOrd="1" destOrd="0" presId="urn:microsoft.com/office/officeart/2005/8/layout/radial1"/>
    <dgm:cxn modelId="{9D9FA218-94AF-4C5E-AF79-6461E59C9E6E}" type="presOf" srcId="{338657E2-1090-4186-8D15-C499D9CDA878}" destId="{C6407D84-C4A5-4C06-8592-3BEEF8DA586E}" srcOrd="0" destOrd="0" presId="urn:microsoft.com/office/officeart/2005/8/layout/radial1"/>
    <dgm:cxn modelId="{945EDC18-D9EB-4B24-9554-53181C381E7B}" srcId="{1FAEA0F9-150F-49B6-81EF-F7A673BBCB76}" destId="{8A467734-EE1D-45C3-ADC3-F18CE001EBEB}" srcOrd="3" destOrd="0" parTransId="{E4DB389B-B644-4B05-B1BC-D4F91A85E4E6}" sibTransId="{F62C33C0-9D26-4AD4-B87F-6C8D719578A8}"/>
    <dgm:cxn modelId="{8C17AC21-03E2-404D-8EC7-4F0D8162C863}" srcId="{7A6AAE3D-AA94-448F-8822-AEB9A767D136}" destId="{1FAEA0F9-150F-49B6-81EF-F7A673BBCB76}" srcOrd="0" destOrd="0" parTransId="{69CA8A97-EC6C-46DB-A4AB-8D5D8F6DA81B}" sibTransId="{38377C10-7311-4338-A9BF-AD3CD050C36A}"/>
    <dgm:cxn modelId="{6548D42C-966D-45BA-B8D5-B5D4E9DB02C7}" srcId="{1FAEA0F9-150F-49B6-81EF-F7A673BBCB76}" destId="{F1BF41DF-4831-4CB7-A0FA-5E2BDF818809}" srcOrd="1" destOrd="0" parTransId="{8ABEFF66-A35E-48E5-B06F-7DE8D3EF7B8E}" sibTransId="{F7882341-24C9-4DE3-A074-700C5294BD72}"/>
    <dgm:cxn modelId="{F281782D-99A0-44AB-BE70-08748EF7113E}" type="presOf" srcId="{8ABEFF66-A35E-48E5-B06F-7DE8D3EF7B8E}" destId="{8E2C6FC3-F89F-4E60-B7E9-B5018EB31F18}" srcOrd="0" destOrd="0" presId="urn:microsoft.com/office/officeart/2005/8/layout/radial1"/>
    <dgm:cxn modelId="{B1DED642-42AF-45B6-B7F2-3B7CBCF3527A}" srcId="{1FAEA0F9-150F-49B6-81EF-F7A673BBCB76}" destId="{076AC01E-AB4B-4A8B-98BF-E58236AFAC2F}" srcOrd="0" destOrd="0" parTransId="{EFFE4860-493E-4281-AF7B-4B729F4E64BD}" sibTransId="{AE2F4ADA-A708-46E8-B215-026B8E942C41}"/>
    <dgm:cxn modelId="{61DE6E67-1B7C-48DD-A8D6-2F879A04794C}" srcId="{1FAEA0F9-150F-49B6-81EF-F7A673BBCB76}" destId="{3FECB400-F919-4974-B685-639863CBB229}" srcOrd="4" destOrd="0" parTransId="{338657E2-1090-4186-8D15-C499D9CDA878}" sibTransId="{20E4618B-88BF-4624-BCD6-FFDB02AFD8E5}"/>
    <dgm:cxn modelId="{271D826C-667A-45DA-9A72-40989D01FC71}" type="presOf" srcId="{C713F474-94D8-436F-B0CB-6EE1E78DE6C9}" destId="{DA97F785-3096-4B0E-BC3C-EE87BC487D7C}" srcOrd="0" destOrd="0" presId="urn:microsoft.com/office/officeart/2005/8/layout/radial1"/>
    <dgm:cxn modelId="{555DB74D-2BF8-4B53-A43E-0C465090D2A8}" type="presOf" srcId="{E4DB389B-B644-4B05-B1BC-D4F91A85E4E6}" destId="{C3859A2B-8504-42C0-9B68-C61626CB8EF6}" srcOrd="0" destOrd="0" presId="urn:microsoft.com/office/officeart/2005/8/layout/radial1"/>
    <dgm:cxn modelId="{7DA6A471-0CE9-4293-B99E-7229CD742852}" type="presOf" srcId="{EFFE4860-493E-4281-AF7B-4B729F4E64BD}" destId="{B3C2674B-F675-44FB-B7EC-DB76B570B636}" srcOrd="0" destOrd="0" presId="urn:microsoft.com/office/officeart/2005/8/layout/radial1"/>
    <dgm:cxn modelId="{B6A0A059-8992-4203-BA19-93D0133B9035}" type="presOf" srcId="{8A467734-EE1D-45C3-ADC3-F18CE001EBEB}" destId="{AD3E988C-1063-4697-A100-F94AAB34496D}" srcOrd="0" destOrd="0" presId="urn:microsoft.com/office/officeart/2005/8/layout/radial1"/>
    <dgm:cxn modelId="{9E028894-0575-434E-A313-9BA8EE1FDCF1}" srcId="{1FAEA0F9-150F-49B6-81EF-F7A673BBCB76}" destId="{B13A0049-EA07-4D22-A719-88A6B3244B9B}" srcOrd="2" destOrd="0" parTransId="{C713F474-94D8-436F-B0CB-6EE1E78DE6C9}" sibTransId="{ACD4C881-9AB6-4EF7-BCA7-2CC148B855BF}"/>
    <dgm:cxn modelId="{7DA3B295-A2B6-45CD-B2E7-73A29F33054F}" type="presOf" srcId="{F1BF41DF-4831-4CB7-A0FA-5E2BDF818809}" destId="{3973D5E0-ACB7-4A40-B77A-CFD106F6E377}" srcOrd="0" destOrd="0" presId="urn:microsoft.com/office/officeart/2005/8/layout/radial1"/>
    <dgm:cxn modelId="{F5C16D9C-2B93-49C7-84E6-4F8C44AC5CBD}" type="presOf" srcId="{C713F474-94D8-436F-B0CB-6EE1E78DE6C9}" destId="{D08E10CA-930B-4A5A-8180-0DBB777DE655}" srcOrd="1" destOrd="0" presId="urn:microsoft.com/office/officeart/2005/8/layout/radial1"/>
    <dgm:cxn modelId="{07F052A5-4587-4360-BF5E-5EF9782FEF2B}" type="presOf" srcId="{EFFE4860-493E-4281-AF7B-4B729F4E64BD}" destId="{F4BCE64C-E952-4605-8522-8CB4070237C7}" srcOrd="1" destOrd="0" presId="urn:microsoft.com/office/officeart/2005/8/layout/radial1"/>
    <dgm:cxn modelId="{A33AFFAA-E650-4CA1-AC29-15876FE6128A}" type="presOf" srcId="{7A6AAE3D-AA94-448F-8822-AEB9A767D136}" destId="{5B70FBE6-E1C1-47E2-A308-A2688F85175C}" srcOrd="0" destOrd="0" presId="urn:microsoft.com/office/officeart/2005/8/layout/radial1"/>
    <dgm:cxn modelId="{7F3D09C4-8177-4762-B117-7112205A11E7}" type="presOf" srcId="{3FECB400-F919-4974-B685-639863CBB229}" destId="{B71C65C3-51A0-431C-A89F-AC81A7E2A521}" srcOrd="0" destOrd="0" presId="urn:microsoft.com/office/officeart/2005/8/layout/radial1"/>
    <dgm:cxn modelId="{EC49EECA-C7ED-4454-93DC-844BFC6FB350}" type="presOf" srcId="{1FAEA0F9-150F-49B6-81EF-F7A673BBCB76}" destId="{8CE40A6B-BE51-419E-8C35-C68C81537C1A}" srcOrd="0" destOrd="0" presId="urn:microsoft.com/office/officeart/2005/8/layout/radial1"/>
    <dgm:cxn modelId="{873B87DB-F4AB-4BE9-91B5-95E3DBCC602E}" type="presOf" srcId="{E4DB389B-B644-4B05-B1BC-D4F91A85E4E6}" destId="{01C855C0-6F04-4A58-9304-99E420193809}" srcOrd="1" destOrd="0" presId="urn:microsoft.com/office/officeart/2005/8/layout/radial1"/>
    <dgm:cxn modelId="{0BF27DE7-D2DD-440D-9025-FB57203F77D5}" type="presOf" srcId="{338657E2-1090-4186-8D15-C499D9CDA878}" destId="{7A3E8107-0DA1-40C2-823E-EF0D9D5B0F41}" srcOrd="1" destOrd="0" presId="urn:microsoft.com/office/officeart/2005/8/layout/radial1"/>
    <dgm:cxn modelId="{F8252DF8-E540-4D17-B160-604472DAD1A5}" type="presOf" srcId="{076AC01E-AB4B-4A8B-98BF-E58236AFAC2F}" destId="{1EBE08A6-C2B5-44D5-A611-5B6E6EF645A3}" srcOrd="0" destOrd="0" presId="urn:microsoft.com/office/officeart/2005/8/layout/radial1"/>
    <dgm:cxn modelId="{A72FF582-D1D3-4982-AA8E-5B8E5B1D227F}" type="presParOf" srcId="{5B70FBE6-E1C1-47E2-A308-A2688F85175C}" destId="{8CE40A6B-BE51-419E-8C35-C68C81537C1A}" srcOrd="0" destOrd="0" presId="urn:microsoft.com/office/officeart/2005/8/layout/radial1"/>
    <dgm:cxn modelId="{38C01D14-9EC4-4E56-BAB6-FB39FA8689B5}" type="presParOf" srcId="{5B70FBE6-E1C1-47E2-A308-A2688F85175C}" destId="{B3C2674B-F675-44FB-B7EC-DB76B570B636}" srcOrd="1" destOrd="0" presId="urn:microsoft.com/office/officeart/2005/8/layout/radial1"/>
    <dgm:cxn modelId="{8CC505CA-E151-4BCF-8C44-ACF76519FE81}" type="presParOf" srcId="{B3C2674B-F675-44FB-B7EC-DB76B570B636}" destId="{F4BCE64C-E952-4605-8522-8CB4070237C7}" srcOrd="0" destOrd="0" presId="urn:microsoft.com/office/officeart/2005/8/layout/radial1"/>
    <dgm:cxn modelId="{59BB7511-51EF-484D-9B0E-CC0174B33B4A}" type="presParOf" srcId="{5B70FBE6-E1C1-47E2-A308-A2688F85175C}" destId="{1EBE08A6-C2B5-44D5-A611-5B6E6EF645A3}" srcOrd="2" destOrd="0" presId="urn:microsoft.com/office/officeart/2005/8/layout/radial1"/>
    <dgm:cxn modelId="{E520129E-E5CA-4A4D-A11F-4D467646DFB1}" type="presParOf" srcId="{5B70FBE6-E1C1-47E2-A308-A2688F85175C}" destId="{8E2C6FC3-F89F-4E60-B7E9-B5018EB31F18}" srcOrd="3" destOrd="0" presId="urn:microsoft.com/office/officeart/2005/8/layout/radial1"/>
    <dgm:cxn modelId="{4F6CBDA3-3669-4364-A170-4C48495690A2}" type="presParOf" srcId="{8E2C6FC3-F89F-4E60-B7E9-B5018EB31F18}" destId="{E23F162C-F5B7-4D48-A46B-C153611167B5}" srcOrd="0" destOrd="0" presId="urn:microsoft.com/office/officeart/2005/8/layout/radial1"/>
    <dgm:cxn modelId="{CC09318E-649D-41A1-8C43-3CBF936307B4}" type="presParOf" srcId="{5B70FBE6-E1C1-47E2-A308-A2688F85175C}" destId="{3973D5E0-ACB7-4A40-B77A-CFD106F6E377}" srcOrd="4" destOrd="0" presId="urn:microsoft.com/office/officeart/2005/8/layout/radial1"/>
    <dgm:cxn modelId="{AB2E12DD-4D9A-4004-90FF-62C0EABD98F2}" type="presParOf" srcId="{5B70FBE6-E1C1-47E2-A308-A2688F85175C}" destId="{DA97F785-3096-4B0E-BC3C-EE87BC487D7C}" srcOrd="5" destOrd="0" presId="urn:microsoft.com/office/officeart/2005/8/layout/radial1"/>
    <dgm:cxn modelId="{6A086F3E-DAAA-43C5-BC9B-DF4CC34CDB65}" type="presParOf" srcId="{DA97F785-3096-4B0E-BC3C-EE87BC487D7C}" destId="{D08E10CA-930B-4A5A-8180-0DBB777DE655}" srcOrd="0" destOrd="0" presId="urn:microsoft.com/office/officeart/2005/8/layout/radial1"/>
    <dgm:cxn modelId="{6DE4E06A-4BC8-4EA7-843A-4202DA7CD298}" type="presParOf" srcId="{5B70FBE6-E1C1-47E2-A308-A2688F85175C}" destId="{95F83A81-2C19-4E1B-BA8D-6C2E72412796}" srcOrd="6" destOrd="0" presId="urn:microsoft.com/office/officeart/2005/8/layout/radial1"/>
    <dgm:cxn modelId="{81964E05-ADEF-42A7-8852-D707E5B1AA2A}" type="presParOf" srcId="{5B70FBE6-E1C1-47E2-A308-A2688F85175C}" destId="{C3859A2B-8504-42C0-9B68-C61626CB8EF6}" srcOrd="7" destOrd="0" presId="urn:microsoft.com/office/officeart/2005/8/layout/radial1"/>
    <dgm:cxn modelId="{9185F2FC-5B7C-40D3-BFB5-9242FFA45668}" type="presParOf" srcId="{C3859A2B-8504-42C0-9B68-C61626CB8EF6}" destId="{01C855C0-6F04-4A58-9304-99E420193809}" srcOrd="0" destOrd="0" presId="urn:microsoft.com/office/officeart/2005/8/layout/radial1"/>
    <dgm:cxn modelId="{310A0BBA-622A-4A15-9D4D-FC21CE96C2D2}" type="presParOf" srcId="{5B70FBE6-E1C1-47E2-A308-A2688F85175C}" destId="{AD3E988C-1063-4697-A100-F94AAB34496D}" srcOrd="8" destOrd="0" presId="urn:microsoft.com/office/officeart/2005/8/layout/radial1"/>
    <dgm:cxn modelId="{2C9EB1BF-7352-403B-B36F-18CDCDFF543F}" type="presParOf" srcId="{5B70FBE6-E1C1-47E2-A308-A2688F85175C}" destId="{C6407D84-C4A5-4C06-8592-3BEEF8DA586E}" srcOrd="9" destOrd="0" presId="urn:microsoft.com/office/officeart/2005/8/layout/radial1"/>
    <dgm:cxn modelId="{BDA6AB00-1A9F-46DB-BF0E-2EA6CE67B50E}" type="presParOf" srcId="{C6407D84-C4A5-4C06-8592-3BEEF8DA586E}" destId="{7A3E8107-0DA1-40C2-823E-EF0D9D5B0F41}" srcOrd="0" destOrd="0" presId="urn:microsoft.com/office/officeart/2005/8/layout/radial1"/>
    <dgm:cxn modelId="{F4490FFA-2682-425E-9059-95607844FDA1}" type="presParOf" srcId="{5B70FBE6-E1C1-47E2-A308-A2688F85175C}" destId="{B71C65C3-51A0-431C-A89F-AC81A7E2A52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7C6AB-8AAD-4465-BC46-960269E4028F}">
      <dsp:nvSpPr>
        <dsp:cNvPr id="0" name=""/>
        <dsp:cNvSpPr/>
      </dsp:nvSpPr>
      <dsp:spPr>
        <a:xfrm>
          <a:off x="0" y="0"/>
          <a:ext cx="10515600" cy="1958101"/>
        </a:xfrm>
        <a:prstGeom prst="roundRect">
          <a:avLst>
            <a:gd name="adj" fmla="val 10000"/>
          </a:avLst>
        </a:prstGeom>
        <a:solidFill>
          <a:schemeClr val="l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7974685-6511-4EBA-9AB9-7F33C8F1E760}">
      <dsp:nvSpPr>
        <dsp:cNvPr id="0" name=""/>
        <dsp:cNvSpPr/>
      </dsp:nvSpPr>
      <dsp:spPr>
        <a:xfrm>
          <a:off x="318363" y="261080"/>
          <a:ext cx="2297412" cy="1435941"/>
        </a:xfrm>
        <a:prstGeom prst="roundRect">
          <a:avLst>
            <a:gd name="adj" fmla="val 10000"/>
          </a:avLst>
        </a:prstGeom>
        <a:blipFill dpi="0" rotWithShape="1">
          <a:blip xmlns:r="http://schemas.openxmlformats.org/officeDocument/2006/relationships" r:embed="rId1"/>
          <a:srcRect/>
          <a:stretch>
            <a:fillRect l="14743" t="-142" r="14743" b="-14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453ABC-208E-44F4-A3C3-55E5457C2F31}">
      <dsp:nvSpPr>
        <dsp:cNvPr id="0" name=""/>
        <dsp:cNvSpPr/>
      </dsp:nvSpPr>
      <dsp:spPr>
        <a:xfrm rot="10800000">
          <a:off x="301363" y="1953841"/>
          <a:ext cx="2297412" cy="2393235"/>
        </a:xfrm>
        <a:prstGeom prst="round2SameRect">
          <a:avLst>
            <a:gd name="adj1" fmla="val 10500"/>
            <a:gd name="adj2" fmla="val 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de-AT" sz="2000" kern="1200" dirty="0" err="1">
              <a:latin typeface="Rockwell" panose="02060603020205020403" pitchFamily="18" charset="0"/>
            </a:rPr>
            <a:t>Conception</a:t>
          </a:r>
          <a:r>
            <a:rPr lang="de-AT" sz="2000" kern="1200" dirty="0">
              <a:latin typeface="Rockwell" panose="02060603020205020403" pitchFamily="18" charset="0"/>
            </a:rPr>
            <a:t> and </a:t>
          </a:r>
          <a:r>
            <a:rPr lang="de-AT" sz="2000" kern="1200" dirty="0" err="1">
              <a:latin typeface="Rockwell" panose="02060603020205020403" pitchFamily="18" charset="0"/>
            </a:rPr>
            <a:t>implementation</a:t>
          </a:r>
          <a:r>
            <a:rPr lang="de-AT" sz="2000" kern="1200" dirty="0">
              <a:latin typeface="Rockwell" panose="02060603020205020403" pitchFamily="18" charset="0"/>
            </a:rPr>
            <a:t> </a:t>
          </a:r>
          <a:r>
            <a:rPr lang="de-AT" sz="2000" kern="1200" dirty="0" err="1">
              <a:latin typeface="Rockwell" panose="02060603020205020403" pitchFamily="18" charset="0"/>
            </a:rPr>
            <a:t>of</a:t>
          </a:r>
          <a:r>
            <a:rPr lang="de-AT" sz="2000" kern="1200" dirty="0">
              <a:latin typeface="Rockwell" panose="02060603020205020403" pitchFamily="18" charset="0"/>
            </a:rPr>
            <a:t> eLearning </a:t>
          </a:r>
          <a:r>
            <a:rPr lang="de-AT" sz="2000" kern="1200" dirty="0" err="1">
              <a:latin typeface="Rockwell" panose="02060603020205020403" pitchFamily="18" charset="0"/>
            </a:rPr>
            <a:t>Strategies</a:t>
          </a:r>
          <a:endParaRPr lang="en-AT" sz="2000" kern="1200" dirty="0">
            <a:latin typeface="Rockwell" panose="02060603020205020403" pitchFamily="18" charset="0"/>
          </a:endParaRPr>
        </a:p>
      </dsp:txBody>
      <dsp:txXfrm rot="10800000">
        <a:off x="372016" y="1953841"/>
        <a:ext cx="2156106" cy="2322582"/>
      </dsp:txXfrm>
    </dsp:sp>
    <dsp:sp modelId="{EE31CF58-A2D5-4CE4-A06A-3E3D35FC46EF}">
      <dsp:nvSpPr>
        <dsp:cNvPr id="0" name=""/>
        <dsp:cNvSpPr/>
      </dsp:nvSpPr>
      <dsp:spPr>
        <a:xfrm>
          <a:off x="2845517" y="261080"/>
          <a:ext cx="2297412" cy="1435941"/>
        </a:xfrm>
        <a:prstGeom prst="roundRect">
          <a:avLst>
            <a:gd name="adj" fmla="val 10000"/>
          </a:avLst>
        </a:prstGeom>
        <a:blipFill dpi="0" rotWithShape="1">
          <a:blip xmlns:r="http://schemas.openxmlformats.org/officeDocument/2006/relationships" r:embed="rId2"/>
          <a:srcRect/>
          <a:stretch>
            <a:fillRect l="2990" t="-1395" r="2990" b="-139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DC7F261-C124-45D3-A3AF-8E1EFD2AC087}">
      <dsp:nvSpPr>
        <dsp:cNvPr id="0" name=""/>
        <dsp:cNvSpPr/>
      </dsp:nvSpPr>
      <dsp:spPr>
        <a:xfrm rot="10800000">
          <a:off x="2845517" y="1958101"/>
          <a:ext cx="2297412" cy="2393235"/>
        </a:xfrm>
        <a:prstGeom prst="round2SameRect">
          <a:avLst>
            <a:gd name="adj1" fmla="val 10500"/>
            <a:gd name="adj2" fmla="val 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de-AT" sz="2000" kern="1200" dirty="0">
              <a:solidFill>
                <a:srgbClr val="D3121D"/>
              </a:solidFill>
              <a:latin typeface="Rockwell" panose="02060603020205020403" pitchFamily="18" charset="0"/>
            </a:rPr>
            <a:t>Training and communication in digital </a:t>
          </a:r>
          <a:r>
            <a:rPr lang="de-AT" sz="2000" kern="1200" dirty="0" err="1">
              <a:solidFill>
                <a:srgbClr val="D3121D"/>
              </a:solidFill>
              <a:latin typeface="Rockwell" panose="02060603020205020403" pitchFamily="18" charset="0"/>
            </a:rPr>
            <a:t>learning</a:t>
          </a:r>
          <a:r>
            <a:rPr lang="de-AT" sz="2000" kern="1200" dirty="0">
              <a:solidFill>
                <a:srgbClr val="D3121D"/>
              </a:solidFill>
              <a:latin typeface="Rockwell" panose="02060603020205020403" pitchFamily="18" charset="0"/>
            </a:rPr>
            <a:t> </a:t>
          </a:r>
          <a:endParaRPr lang="en-AT" sz="2000" kern="1200" dirty="0">
            <a:solidFill>
              <a:srgbClr val="D3121D"/>
            </a:solidFill>
            <a:latin typeface="Rockwell" panose="02060603020205020403" pitchFamily="18" charset="0"/>
          </a:endParaRPr>
        </a:p>
        <a:p>
          <a:pPr marL="171450" lvl="1" indent="-171450" algn="l" defTabSz="711200">
            <a:lnSpc>
              <a:spcPct val="90000"/>
            </a:lnSpc>
            <a:spcBef>
              <a:spcPct val="0"/>
            </a:spcBef>
            <a:spcAft>
              <a:spcPct val="15000"/>
            </a:spcAft>
            <a:buChar char="•"/>
          </a:pPr>
          <a:endParaRPr lang="en-AT" sz="1600" kern="1200" dirty="0">
            <a:latin typeface="Rockwell" panose="02060603020205020403" pitchFamily="18" charset="0"/>
          </a:endParaRPr>
        </a:p>
        <a:p>
          <a:pPr marL="171450" lvl="1" indent="-171450" algn="l" defTabSz="711200">
            <a:lnSpc>
              <a:spcPct val="90000"/>
            </a:lnSpc>
            <a:spcBef>
              <a:spcPct val="0"/>
            </a:spcBef>
            <a:spcAft>
              <a:spcPct val="15000"/>
            </a:spcAft>
            <a:buChar char="•"/>
          </a:pPr>
          <a:endParaRPr lang="en-AT" sz="1600" kern="1200" dirty="0">
            <a:latin typeface="Rockwell" panose="02060603020205020403" pitchFamily="18" charset="0"/>
          </a:endParaRPr>
        </a:p>
      </dsp:txBody>
      <dsp:txXfrm rot="10800000">
        <a:off x="2916170" y="1958101"/>
        <a:ext cx="2156106" cy="2322582"/>
      </dsp:txXfrm>
    </dsp:sp>
    <dsp:sp modelId="{11009138-4DF6-43EB-8FBA-0DC91442275E}">
      <dsp:nvSpPr>
        <dsp:cNvPr id="0" name=""/>
        <dsp:cNvSpPr/>
      </dsp:nvSpPr>
      <dsp:spPr>
        <a:xfrm>
          <a:off x="5372670" y="261080"/>
          <a:ext cx="2297412" cy="1435941"/>
        </a:xfrm>
        <a:prstGeom prst="roundRect">
          <a:avLst>
            <a:gd name="adj" fmla="val 10000"/>
          </a:avLst>
        </a:prstGeom>
        <a:blipFill dpi="0" rotWithShape="1">
          <a:blip xmlns:r="http://schemas.openxmlformats.org/officeDocument/2006/relationships" r:embed="rId3"/>
          <a:srcRect/>
          <a:stretch>
            <a:fillRect l="3774" t="-1395" r="3774" b="-139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C3BAF5D-B969-43E8-9C77-F56D05810E15}">
      <dsp:nvSpPr>
        <dsp:cNvPr id="0" name=""/>
        <dsp:cNvSpPr/>
      </dsp:nvSpPr>
      <dsp:spPr>
        <a:xfrm rot="10800000">
          <a:off x="5342896" y="1958101"/>
          <a:ext cx="2297412" cy="2393235"/>
        </a:xfrm>
        <a:prstGeom prst="round2SameRect">
          <a:avLst>
            <a:gd name="adj1" fmla="val 10500"/>
            <a:gd name="adj2" fmla="val 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de-DE" sz="2000" kern="1200" dirty="0">
              <a:latin typeface="Rockwell" panose="02060603020205020403" pitchFamily="18" charset="0"/>
            </a:rPr>
            <a:t>Digital </a:t>
          </a:r>
          <a:r>
            <a:rPr lang="de-DE" sz="2000" kern="1200" dirty="0" err="1">
              <a:latin typeface="Rockwell" panose="02060603020205020403" pitchFamily="18" charset="0"/>
            </a:rPr>
            <a:t>Platform</a:t>
          </a:r>
          <a:r>
            <a:rPr lang="de-DE" sz="2000" kern="1200" dirty="0">
              <a:latin typeface="Rockwell" panose="02060603020205020403" pitchFamily="18" charset="0"/>
            </a:rPr>
            <a:t> and Content </a:t>
          </a:r>
          <a:r>
            <a:rPr lang="de-DE" sz="2000" kern="1200" dirty="0" err="1">
              <a:latin typeface="Rockwell" panose="02060603020205020403" pitchFamily="18" charset="0"/>
            </a:rPr>
            <a:t>development</a:t>
          </a:r>
          <a:endParaRPr lang="en-AT" sz="2000" kern="1200" dirty="0">
            <a:latin typeface="Rockwell" panose="02060603020205020403" pitchFamily="18" charset="0"/>
          </a:endParaRPr>
        </a:p>
      </dsp:txBody>
      <dsp:txXfrm rot="10800000">
        <a:off x="5413549" y="1958101"/>
        <a:ext cx="2156106" cy="2322582"/>
      </dsp:txXfrm>
    </dsp:sp>
    <dsp:sp modelId="{9DE5E396-D053-4966-9306-25E709630E92}">
      <dsp:nvSpPr>
        <dsp:cNvPr id="0" name=""/>
        <dsp:cNvSpPr/>
      </dsp:nvSpPr>
      <dsp:spPr>
        <a:xfrm>
          <a:off x="7899823" y="261080"/>
          <a:ext cx="2297412" cy="1435941"/>
        </a:xfrm>
        <a:prstGeom prst="roundRect">
          <a:avLst>
            <a:gd name="adj" fmla="val 10000"/>
          </a:avLst>
        </a:prstGeom>
        <a:blipFill dpi="0" rotWithShape="1">
          <a:blip xmlns:r="http://schemas.openxmlformats.org/officeDocument/2006/relationships" r:embed="rId4"/>
          <a:srcRect/>
          <a:stretch>
            <a:fillRect l="13959" t="-142" r="13959" b="-14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4F802F-086B-41A5-88AA-7F55F3419288}">
      <dsp:nvSpPr>
        <dsp:cNvPr id="0" name=""/>
        <dsp:cNvSpPr/>
      </dsp:nvSpPr>
      <dsp:spPr>
        <a:xfrm rot="10800000">
          <a:off x="7899823" y="1958101"/>
          <a:ext cx="2297412" cy="2393235"/>
        </a:xfrm>
        <a:prstGeom prst="round2SameRect">
          <a:avLst>
            <a:gd name="adj1" fmla="val 10500"/>
            <a:gd name="adj2" fmla="val 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de-AT" sz="2000" kern="1200" dirty="0" err="1">
              <a:solidFill>
                <a:srgbClr val="D3121D"/>
              </a:solidFill>
              <a:latin typeface="Rockwell" panose="02060603020205020403" pitchFamily="18" charset="0"/>
            </a:rPr>
            <a:t>Application</a:t>
          </a:r>
          <a:r>
            <a:rPr lang="de-AT" sz="2000" kern="1200" dirty="0">
              <a:solidFill>
                <a:srgbClr val="D3121D"/>
              </a:solidFill>
              <a:latin typeface="Rockwell" panose="02060603020205020403" pitchFamily="18" charset="0"/>
            </a:rPr>
            <a:t> Services (SaaS) (Moodle, Drupal…)</a:t>
          </a:r>
        </a:p>
      </dsp:txBody>
      <dsp:txXfrm rot="10800000">
        <a:off x="7970476" y="1958101"/>
        <a:ext cx="2156106" cy="2322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419F2-8271-441B-90D6-E974B29A32BF}">
      <dsp:nvSpPr>
        <dsp:cNvPr id="0" name=""/>
        <dsp:cNvSpPr/>
      </dsp:nvSpPr>
      <dsp:spPr>
        <a:xfrm>
          <a:off x="2403626" y="1645403"/>
          <a:ext cx="3320746" cy="3320746"/>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de-AT" sz="5400" kern="1200">
              <a:latin typeface="Font Awesome 5 Brands Regular" panose="02000503000000000000" pitchFamily="50" charset="0"/>
            </a:rPr>
            <a:t>Content</a:t>
          </a:r>
        </a:p>
      </dsp:txBody>
      <dsp:txXfrm>
        <a:off x="2889938" y="2131715"/>
        <a:ext cx="2348122" cy="2348122"/>
      </dsp:txXfrm>
    </dsp:sp>
    <dsp:sp modelId="{E09C762D-411A-4D4B-B4BD-9BA060B6E063}">
      <dsp:nvSpPr>
        <dsp:cNvPr id="0" name=""/>
        <dsp:cNvSpPr/>
      </dsp:nvSpPr>
      <dsp:spPr>
        <a:xfrm rot="5850288">
          <a:off x="3778791" y="2079588"/>
          <a:ext cx="888138" cy="40605"/>
        </a:xfrm>
        <a:custGeom>
          <a:avLst/>
          <a:gdLst/>
          <a:ahLst/>
          <a:cxnLst/>
          <a:rect l="0" t="0" r="0" b="0"/>
          <a:pathLst>
            <a:path>
              <a:moveTo>
                <a:pt x="0" y="20302"/>
              </a:moveTo>
              <a:lnTo>
                <a:pt x="888138" y="20302"/>
              </a:lnTo>
            </a:path>
          </a:pathLst>
        </a:custGeom>
        <a:no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AT" sz="500" kern="1200"/>
        </a:p>
      </dsp:txBody>
      <dsp:txXfrm rot="10800000">
        <a:off x="4200657" y="2077687"/>
        <a:ext cx="44406" cy="44406"/>
      </dsp:txXfrm>
    </dsp:sp>
    <dsp:sp modelId="{80E2E052-E72B-49DD-AA4C-64FC199C00F2}">
      <dsp:nvSpPr>
        <dsp:cNvPr id="0" name=""/>
        <dsp:cNvSpPr/>
      </dsp:nvSpPr>
      <dsp:spPr>
        <a:xfrm>
          <a:off x="3162151" y="243341"/>
          <a:ext cx="2306694" cy="2306694"/>
        </a:xfrm>
        <a:prstGeom prst="ellipse">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de-AT" sz="2600" kern="1200" err="1"/>
            <a:t>Typical</a:t>
          </a:r>
          <a:r>
            <a:rPr lang="de-AT" sz="2600" kern="1200"/>
            <a:t> </a:t>
          </a:r>
          <a:r>
            <a:rPr lang="de-AT" sz="2600" kern="1200" err="1"/>
            <a:t>size</a:t>
          </a:r>
          <a:endParaRPr lang="de-AT" sz="2600" kern="1200"/>
        </a:p>
      </dsp:txBody>
      <dsp:txXfrm>
        <a:off x="3499959" y="581149"/>
        <a:ext cx="1631078" cy="1631078"/>
      </dsp:txXfrm>
    </dsp:sp>
    <dsp:sp modelId="{4CD3732E-C642-4CF0-8459-EC288528F311}">
      <dsp:nvSpPr>
        <dsp:cNvPr id="0" name=""/>
        <dsp:cNvSpPr/>
      </dsp:nvSpPr>
      <dsp:spPr>
        <a:xfrm rot="11850192">
          <a:off x="5381270" y="3743862"/>
          <a:ext cx="272537" cy="40605"/>
        </a:xfrm>
        <a:custGeom>
          <a:avLst/>
          <a:gdLst/>
          <a:ahLst/>
          <a:cxnLst/>
          <a:rect l="0" t="0" r="0" b="0"/>
          <a:pathLst>
            <a:path>
              <a:moveTo>
                <a:pt x="0" y="20302"/>
              </a:moveTo>
              <a:lnTo>
                <a:pt x="272537" y="20302"/>
              </a:lnTo>
            </a:path>
          </a:pathLst>
        </a:custGeom>
        <a:no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AT" sz="500" kern="1200"/>
        </a:p>
      </dsp:txBody>
      <dsp:txXfrm rot="10800000">
        <a:off x="5510725" y="3757351"/>
        <a:ext cx="13626" cy="13626"/>
      </dsp:txXfrm>
    </dsp:sp>
    <dsp:sp modelId="{19A1A15C-7BA4-4137-B276-7097CE898336}">
      <dsp:nvSpPr>
        <dsp:cNvPr id="0" name=""/>
        <dsp:cNvSpPr/>
      </dsp:nvSpPr>
      <dsp:spPr>
        <a:xfrm>
          <a:off x="5334179" y="2916713"/>
          <a:ext cx="2306694" cy="2306694"/>
        </a:xfrm>
        <a:prstGeom prst="ellipse">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AT" sz="2500" kern="1200" err="1"/>
            <a:t>Preferrable</a:t>
          </a:r>
          <a:r>
            <a:rPr lang="de-AT" sz="2500" kern="1200"/>
            <a:t> </a:t>
          </a:r>
          <a:r>
            <a:rPr lang="de-AT" sz="2500" kern="1200" err="1"/>
            <a:t>devices</a:t>
          </a:r>
          <a:endParaRPr lang="de-AT" sz="2500" kern="1200"/>
        </a:p>
      </dsp:txBody>
      <dsp:txXfrm>
        <a:off x="5671987" y="3254521"/>
        <a:ext cx="1631078" cy="1631078"/>
      </dsp:txXfrm>
    </dsp:sp>
    <dsp:sp modelId="{0F6E0F19-E9F0-41D2-84E5-CD4A34EA2327}">
      <dsp:nvSpPr>
        <dsp:cNvPr id="0" name=""/>
        <dsp:cNvSpPr/>
      </dsp:nvSpPr>
      <dsp:spPr>
        <a:xfrm rot="10116">
          <a:off x="2403633" y="3281103"/>
          <a:ext cx="350456" cy="40605"/>
        </a:xfrm>
        <a:custGeom>
          <a:avLst/>
          <a:gdLst/>
          <a:ahLst/>
          <a:cxnLst/>
          <a:rect l="0" t="0" r="0" b="0"/>
          <a:pathLst>
            <a:path>
              <a:moveTo>
                <a:pt x="0" y="20302"/>
              </a:moveTo>
              <a:lnTo>
                <a:pt x="350456" y="20302"/>
              </a:lnTo>
            </a:path>
          </a:pathLst>
        </a:custGeom>
        <a:no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AT" sz="500" kern="1200"/>
        </a:p>
      </dsp:txBody>
      <dsp:txXfrm>
        <a:off x="2570100" y="3292644"/>
        <a:ext cx="17522" cy="17522"/>
      </dsp:txXfrm>
    </dsp:sp>
    <dsp:sp modelId="{38962CAC-4976-4336-B3F2-A556E23F314F}">
      <dsp:nvSpPr>
        <dsp:cNvPr id="0" name=""/>
        <dsp:cNvSpPr/>
      </dsp:nvSpPr>
      <dsp:spPr>
        <a:xfrm>
          <a:off x="447399" y="2145180"/>
          <a:ext cx="2306694" cy="2306694"/>
        </a:xfrm>
        <a:prstGeom prst="ellipse">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AT" sz="2400" kern="1200"/>
            <a:t>Resources </a:t>
          </a:r>
          <a:r>
            <a:rPr lang="de-AT" sz="2400" kern="1200" err="1"/>
            <a:t>for</a:t>
          </a:r>
          <a:r>
            <a:rPr lang="de-AT" sz="2400" kern="1200"/>
            <a:t> </a:t>
          </a:r>
          <a:r>
            <a:rPr lang="de-AT" sz="2400" kern="1200" err="1"/>
            <a:t>production</a:t>
          </a:r>
          <a:r>
            <a:rPr lang="de-AT" sz="2400" kern="1200"/>
            <a:t> </a:t>
          </a:r>
        </a:p>
      </dsp:txBody>
      <dsp:txXfrm>
        <a:off x="785207" y="2482988"/>
        <a:ext cx="1631078" cy="1631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40A6B-BE51-419E-8C35-C68C81537C1A}">
      <dsp:nvSpPr>
        <dsp:cNvPr id="0" name=""/>
        <dsp:cNvSpPr/>
      </dsp:nvSpPr>
      <dsp:spPr>
        <a:xfrm>
          <a:off x="4523956" y="2189414"/>
          <a:ext cx="1959455" cy="1959455"/>
        </a:xfrm>
        <a:prstGeom prst="ellipse">
          <a:avLst/>
        </a:prstGeom>
        <a:solidFill>
          <a:schemeClr val="accent2">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de-AT" sz="3300" kern="1200" dirty="0"/>
            <a:t>Activity</a:t>
          </a:r>
        </a:p>
      </dsp:txBody>
      <dsp:txXfrm>
        <a:off x="4810912" y="2476370"/>
        <a:ext cx="1385543" cy="1385543"/>
      </dsp:txXfrm>
    </dsp:sp>
    <dsp:sp modelId="{B3C2674B-F675-44FB-B7EC-DB76B570B636}">
      <dsp:nvSpPr>
        <dsp:cNvPr id="0" name=""/>
        <dsp:cNvSpPr/>
      </dsp:nvSpPr>
      <dsp:spPr>
        <a:xfrm rot="16824573">
          <a:off x="5393623" y="1848788"/>
          <a:ext cx="700779" cy="24257"/>
        </a:xfrm>
        <a:custGeom>
          <a:avLst/>
          <a:gdLst/>
          <a:ahLst/>
          <a:cxnLst/>
          <a:rect l="0" t="0" r="0" b="0"/>
          <a:pathLst>
            <a:path>
              <a:moveTo>
                <a:pt x="0" y="12128"/>
              </a:moveTo>
              <a:lnTo>
                <a:pt x="700779" y="12128"/>
              </a:lnTo>
            </a:path>
          </a:pathLst>
        </a:custGeom>
        <a:noFill/>
        <a:ln w="9525"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AT" sz="500" kern="1200"/>
        </a:p>
      </dsp:txBody>
      <dsp:txXfrm>
        <a:off x="5726494" y="1843397"/>
        <a:ext cx="35038" cy="35038"/>
      </dsp:txXfrm>
    </dsp:sp>
    <dsp:sp modelId="{1EBE08A6-C2B5-44D5-A611-5B6E6EF645A3}">
      <dsp:nvSpPr>
        <dsp:cNvPr id="0" name=""/>
        <dsp:cNvSpPr/>
      </dsp:nvSpPr>
      <dsp:spPr>
        <a:xfrm>
          <a:off x="5203529" y="54527"/>
          <a:ext cx="1473895" cy="147389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AT" sz="1400" kern="1200" dirty="0"/>
            <a:t>Usability</a:t>
          </a:r>
        </a:p>
      </dsp:txBody>
      <dsp:txXfrm>
        <a:off x="5419376" y="270374"/>
        <a:ext cx="1042201" cy="1042201"/>
      </dsp:txXfrm>
    </dsp:sp>
    <dsp:sp modelId="{8E2C6FC3-F89F-4E60-B7E9-B5018EB31F18}">
      <dsp:nvSpPr>
        <dsp:cNvPr id="0" name=""/>
        <dsp:cNvSpPr/>
      </dsp:nvSpPr>
      <dsp:spPr>
        <a:xfrm rot="19861037">
          <a:off x="6235978" y="2199666"/>
          <a:ext cx="1992069" cy="24257"/>
        </a:xfrm>
        <a:custGeom>
          <a:avLst/>
          <a:gdLst/>
          <a:ahLst/>
          <a:cxnLst/>
          <a:rect l="0" t="0" r="0" b="0"/>
          <a:pathLst>
            <a:path>
              <a:moveTo>
                <a:pt x="0" y="12128"/>
              </a:moveTo>
              <a:lnTo>
                <a:pt x="1992069" y="12128"/>
              </a:lnTo>
            </a:path>
          </a:pathLst>
        </a:custGeom>
        <a:noFill/>
        <a:ln w="9525"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AT" sz="700" kern="1200"/>
        </a:p>
      </dsp:txBody>
      <dsp:txXfrm>
        <a:off x="7182211" y="2161993"/>
        <a:ext cx="99603" cy="99603"/>
      </dsp:txXfrm>
    </dsp:sp>
    <dsp:sp modelId="{3973D5E0-ACB7-4A40-B77A-CFD106F6E377}">
      <dsp:nvSpPr>
        <dsp:cNvPr id="0" name=""/>
        <dsp:cNvSpPr/>
      </dsp:nvSpPr>
      <dsp:spPr>
        <a:xfrm>
          <a:off x="8011020" y="635138"/>
          <a:ext cx="1473895" cy="147389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AT" sz="1400" kern="1200" dirty="0"/>
            <a:t>Management resources</a:t>
          </a:r>
        </a:p>
      </dsp:txBody>
      <dsp:txXfrm>
        <a:off x="8226867" y="850985"/>
        <a:ext cx="1042201" cy="1042201"/>
      </dsp:txXfrm>
    </dsp:sp>
    <dsp:sp modelId="{DA97F785-3096-4B0E-BC3C-EE87BC487D7C}">
      <dsp:nvSpPr>
        <dsp:cNvPr id="0" name=""/>
        <dsp:cNvSpPr/>
      </dsp:nvSpPr>
      <dsp:spPr>
        <a:xfrm rot="944367">
          <a:off x="6413852" y="3660250"/>
          <a:ext cx="1750867" cy="24257"/>
        </a:xfrm>
        <a:custGeom>
          <a:avLst/>
          <a:gdLst/>
          <a:ahLst/>
          <a:cxnLst/>
          <a:rect l="0" t="0" r="0" b="0"/>
          <a:pathLst>
            <a:path>
              <a:moveTo>
                <a:pt x="0" y="12128"/>
              </a:moveTo>
              <a:lnTo>
                <a:pt x="1750867" y="12128"/>
              </a:lnTo>
            </a:path>
          </a:pathLst>
        </a:custGeom>
        <a:noFill/>
        <a:ln w="9525"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AT" sz="600" kern="1200"/>
        </a:p>
      </dsp:txBody>
      <dsp:txXfrm>
        <a:off x="7245514" y="3628608"/>
        <a:ext cx="87543" cy="87543"/>
      </dsp:txXfrm>
    </dsp:sp>
    <dsp:sp modelId="{95F83A81-2C19-4E1B-BA8D-6C2E72412796}">
      <dsp:nvSpPr>
        <dsp:cNvPr id="0" name=""/>
        <dsp:cNvSpPr/>
      </dsp:nvSpPr>
      <dsp:spPr>
        <a:xfrm>
          <a:off x="8104263" y="3372811"/>
          <a:ext cx="1473895" cy="147389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AT" sz="1400" kern="1200" err="1"/>
            <a:t>Synchronous</a:t>
          </a:r>
          <a:r>
            <a:rPr lang="de-AT" sz="1400" kern="1200"/>
            <a:t> vs. </a:t>
          </a:r>
          <a:r>
            <a:rPr lang="de-AT" sz="1400" kern="1200" err="1"/>
            <a:t>asynchronous</a:t>
          </a:r>
          <a:endParaRPr lang="de-AT" sz="1400" kern="1200"/>
        </a:p>
      </dsp:txBody>
      <dsp:txXfrm>
        <a:off x="8320110" y="3588658"/>
        <a:ext cx="1042201" cy="1042201"/>
      </dsp:txXfrm>
    </dsp:sp>
    <dsp:sp modelId="{C3859A2B-8504-42C0-9B68-C61626CB8EF6}">
      <dsp:nvSpPr>
        <dsp:cNvPr id="0" name=""/>
        <dsp:cNvSpPr/>
      </dsp:nvSpPr>
      <dsp:spPr>
        <a:xfrm rot="9790391">
          <a:off x="3185445" y="3644803"/>
          <a:ext cx="1410657" cy="24257"/>
        </a:xfrm>
        <a:custGeom>
          <a:avLst/>
          <a:gdLst/>
          <a:ahLst/>
          <a:cxnLst/>
          <a:rect l="0" t="0" r="0" b="0"/>
          <a:pathLst>
            <a:path>
              <a:moveTo>
                <a:pt x="0" y="12128"/>
              </a:moveTo>
              <a:lnTo>
                <a:pt x="1410657" y="12128"/>
              </a:lnTo>
            </a:path>
          </a:pathLst>
        </a:custGeom>
        <a:noFill/>
        <a:ln w="9525"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AT" sz="500" kern="1200"/>
        </a:p>
      </dsp:txBody>
      <dsp:txXfrm rot="10800000">
        <a:off x="3855508" y="3621666"/>
        <a:ext cx="70532" cy="70532"/>
      </dsp:txXfrm>
    </dsp:sp>
    <dsp:sp modelId="{AD3E988C-1063-4697-A100-F94AAB34496D}">
      <dsp:nvSpPr>
        <dsp:cNvPr id="0" name=""/>
        <dsp:cNvSpPr/>
      </dsp:nvSpPr>
      <dsp:spPr>
        <a:xfrm>
          <a:off x="1773302" y="3337494"/>
          <a:ext cx="1473895" cy="147389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AT" sz="1400" kern="1200" dirty="0"/>
            <a:t>Offline capabilites</a:t>
          </a:r>
        </a:p>
      </dsp:txBody>
      <dsp:txXfrm>
        <a:off x="1989149" y="3553341"/>
        <a:ext cx="1042201" cy="1042201"/>
      </dsp:txXfrm>
    </dsp:sp>
    <dsp:sp modelId="{C6407D84-C4A5-4C06-8592-3BEEF8DA586E}">
      <dsp:nvSpPr>
        <dsp:cNvPr id="0" name=""/>
        <dsp:cNvSpPr/>
      </dsp:nvSpPr>
      <dsp:spPr>
        <a:xfrm rot="12567223">
          <a:off x="2510540" y="2112759"/>
          <a:ext cx="2287893" cy="24257"/>
        </a:xfrm>
        <a:custGeom>
          <a:avLst/>
          <a:gdLst/>
          <a:ahLst/>
          <a:cxnLst/>
          <a:rect l="0" t="0" r="0" b="0"/>
          <a:pathLst>
            <a:path>
              <a:moveTo>
                <a:pt x="0" y="12128"/>
              </a:moveTo>
              <a:lnTo>
                <a:pt x="2287893" y="12128"/>
              </a:lnTo>
            </a:path>
          </a:pathLst>
        </a:custGeom>
        <a:noFill/>
        <a:ln w="9525" cap="flat" cmpd="sng" algn="ctr">
          <a:solidFill>
            <a:schemeClr val="accent2"/>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de-AT" sz="800" kern="1200"/>
        </a:p>
      </dsp:txBody>
      <dsp:txXfrm rot="10800000">
        <a:off x="3597290" y="2067691"/>
        <a:ext cx="114394" cy="114394"/>
      </dsp:txXfrm>
    </dsp:sp>
    <dsp:sp modelId="{B71C65C3-51A0-431C-A89F-AC81A7E2A521}">
      <dsp:nvSpPr>
        <dsp:cNvPr id="0" name=""/>
        <dsp:cNvSpPr/>
      </dsp:nvSpPr>
      <dsp:spPr>
        <a:xfrm>
          <a:off x="1279745" y="463066"/>
          <a:ext cx="1473895" cy="1473895"/>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AT" sz="1400" kern="1200" dirty="0"/>
            <a:t>Devices</a:t>
          </a:r>
        </a:p>
      </dsp:txBody>
      <dsp:txXfrm>
        <a:off x="1495592" y="678913"/>
        <a:ext cx="1042201" cy="104220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51FFB-70D4-7742-96D6-F04B58A48478}" type="datetimeFigureOut">
              <a:rPr lang="en-AT" smtClean="0"/>
              <a:t>09/27/2022</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D0B51-29C9-D34F-B161-FBB5632817E2}" type="slidenum">
              <a:rPr lang="en-AT" smtClean="0"/>
              <a:t>‹Nr.›</a:t>
            </a:fld>
            <a:endParaRPr lang="en-AT"/>
          </a:p>
        </p:txBody>
      </p:sp>
    </p:spTree>
    <p:extLst>
      <p:ext uri="{BB962C8B-B14F-4D97-AF65-F5344CB8AC3E}">
        <p14:creationId xmlns:p14="http://schemas.microsoft.com/office/powerpoint/2010/main" val="30854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eventsforce.net/moodle/system/proweb/start.csp?pageID=696&amp;eventID=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888888"/>
                </a:solidFill>
                <a:effectLst/>
                <a:latin typeface="Arial" panose="020B0604020202020204" pitchFamily="34" charset="0"/>
              </a:rPr>
              <a:t>Title:</a:t>
            </a:r>
            <a:r>
              <a:rPr lang="en-US" b="1" dirty="0" err="1">
                <a:solidFill>
                  <a:srgbClr val="000000"/>
                </a:solidFill>
                <a:effectLst/>
                <a:latin typeface="Arial" panose="020B0604020202020204" pitchFamily="34" charset="0"/>
              </a:rPr>
              <a:t>Using</a:t>
            </a:r>
            <a:r>
              <a:rPr lang="en-US" b="1" dirty="0">
                <a:solidFill>
                  <a:srgbClr val="000000"/>
                </a:solidFill>
                <a:effectLst/>
                <a:latin typeface="Arial" panose="020B0604020202020204" pitchFamily="34" charset="0"/>
              </a:rPr>
              <a:t> Moodle in Developing </a:t>
            </a:r>
            <a:r>
              <a:rPr lang="en-US" b="1" dirty="0" err="1">
                <a:solidFill>
                  <a:srgbClr val="000000"/>
                </a:solidFill>
                <a:effectLst/>
                <a:latin typeface="Arial" panose="020B0604020202020204" pitchFamily="34" charset="0"/>
              </a:rPr>
              <a:t>Countries</a:t>
            </a:r>
            <a:r>
              <a:rPr lang="en-US" dirty="0" err="1">
                <a:solidFill>
                  <a:srgbClr val="888888"/>
                </a:solidFill>
                <a:effectLst/>
                <a:latin typeface="Arial" panose="020B0604020202020204" pitchFamily="34" charset="0"/>
              </a:rPr>
              <a:t>Authors:</a:t>
            </a:r>
            <a:r>
              <a:rPr lang="en-US" b="1" i="1" dirty="0" err="1">
                <a:solidFill>
                  <a:srgbClr val="000000"/>
                </a:solidFill>
                <a:effectLst/>
                <a:latin typeface="Arial" panose="020B0604020202020204" pitchFamily="34" charset="0"/>
              </a:rPr>
              <a:t>Gerald</a:t>
            </a:r>
            <a:r>
              <a:rPr lang="en-US" b="1" i="1" dirty="0">
                <a:solidFill>
                  <a:srgbClr val="000000"/>
                </a:solidFill>
                <a:effectLst/>
                <a:latin typeface="Arial" panose="020B0604020202020204" pitchFamily="34" charset="0"/>
              </a:rPr>
              <a:t> Henzinger</a:t>
            </a:r>
            <a:r>
              <a:rPr lang="en-US" b="1" dirty="0">
                <a:solidFill>
                  <a:srgbClr val="000000"/>
                </a:solidFill>
                <a:effectLst/>
                <a:latin typeface="Arial" panose="020B0604020202020204" pitchFamily="34" charset="0"/>
              </a:rPr>
              <a:t> - </a:t>
            </a:r>
            <a:r>
              <a:rPr lang="en-US" b="1" i="0" dirty="0">
                <a:solidFill>
                  <a:srgbClr val="234D59"/>
                </a:solidFill>
                <a:effectLst/>
                <a:latin typeface="Arial" panose="020B0604020202020204" pitchFamily="34" charset="0"/>
              </a:rPr>
              <a:t>Think modular - digital Solutions GmbH</a:t>
            </a:r>
            <a:r>
              <a:rPr lang="en-US" b="1" dirty="0">
                <a:solidFill>
                  <a:srgbClr val="000000"/>
                </a:solidFill>
                <a:effectLst/>
                <a:latin typeface="Arial" panose="020B0604020202020204" pitchFamily="34" charset="0"/>
              </a:rPr>
              <a:t>, </a:t>
            </a:r>
            <a:r>
              <a:rPr lang="en-US" b="1" i="0" dirty="0">
                <a:solidFill>
                  <a:srgbClr val="234D59"/>
                </a:solidFill>
                <a:effectLst/>
                <a:latin typeface="Arial" panose="020B0604020202020204" pitchFamily="34" charset="0"/>
              </a:rPr>
              <a:t>Austria</a:t>
            </a:r>
            <a:r>
              <a:rPr lang="en-US" dirty="0">
                <a:solidFill>
                  <a:srgbClr val="000000"/>
                </a:solidFill>
                <a:effectLst/>
                <a:latin typeface="Arial" panose="020B0604020202020204" pitchFamily="34" charset="0"/>
              </a:rPr>
              <a:t>; </a:t>
            </a:r>
            <a:r>
              <a:rPr lang="en-US" b="1" i="1" dirty="0">
                <a:solidFill>
                  <a:srgbClr val="000000"/>
                </a:solidFill>
                <a:effectLst/>
                <a:latin typeface="Arial" panose="020B0604020202020204" pitchFamily="34" charset="0"/>
              </a:rPr>
              <a:t>Gerhard Schwed</a:t>
            </a:r>
            <a:r>
              <a:rPr lang="en-US" dirty="0">
                <a:solidFill>
                  <a:srgbClr val="000000"/>
                </a:solidFill>
                <a:effectLst/>
                <a:latin typeface="Arial" panose="020B0604020202020204" pitchFamily="34" charset="0"/>
              </a:rPr>
              <a:t> - </a:t>
            </a:r>
            <a:r>
              <a:rPr lang="en-US" i="0" dirty="0">
                <a:solidFill>
                  <a:srgbClr val="234D59"/>
                </a:solidFill>
                <a:effectLst/>
                <a:latin typeface="Arial" panose="020B0604020202020204" pitchFamily="34" charset="0"/>
              </a:rPr>
              <a:t>think modular - digital solutions GmbH</a:t>
            </a:r>
            <a:r>
              <a:rPr lang="en-US" dirty="0">
                <a:solidFill>
                  <a:srgbClr val="000000"/>
                </a:solidFill>
                <a:effectLst/>
                <a:latin typeface="Arial" panose="020B0604020202020204" pitchFamily="34" charset="0"/>
              </a:rPr>
              <a:t>, </a:t>
            </a:r>
            <a:r>
              <a:rPr lang="en-US" i="0" dirty="0" err="1">
                <a:solidFill>
                  <a:srgbClr val="234D59"/>
                </a:solidFill>
                <a:effectLst/>
                <a:latin typeface="Arial" panose="020B0604020202020204" pitchFamily="34" charset="0"/>
              </a:rPr>
              <a:t>Austria</a:t>
            </a:r>
            <a:r>
              <a:rPr lang="en-US" dirty="0" err="1">
                <a:solidFill>
                  <a:srgbClr val="888888"/>
                </a:solidFill>
                <a:effectLst/>
                <a:latin typeface="Arial" panose="020B0604020202020204" pitchFamily="34" charset="0"/>
              </a:rPr>
              <a:t>Session:</a:t>
            </a:r>
            <a:r>
              <a:rPr lang="en-US" u="sng" dirty="0" err="1">
                <a:solidFill>
                  <a:srgbClr val="111111"/>
                </a:solidFill>
                <a:effectLst/>
                <a:latin typeface="Arial" panose="020B0604020202020204" pitchFamily="34" charset="0"/>
                <a:hlinkClick r:id="rId3"/>
              </a:rPr>
              <a:t>Supporting</a:t>
            </a:r>
            <a:r>
              <a:rPr lang="en-US" u="sng" dirty="0">
                <a:solidFill>
                  <a:srgbClr val="111111"/>
                </a:solidFill>
                <a:effectLst/>
                <a:latin typeface="Arial" panose="020B0604020202020204" pitchFamily="34" charset="0"/>
                <a:hlinkClick r:id="rId3"/>
              </a:rPr>
              <a:t> an international and diverse community</a:t>
            </a:r>
            <a:r>
              <a:rPr lang="en-US" dirty="0">
                <a:solidFill>
                  <a:srgbClr val="000000"/>
                </a:solidFill>
                <a:effectLst/>
                <a:latin typeface="Arial" panose="020B0604020202020204" pitchFamily="34" charset="0"/>
              </a:rPr>
              <a:t> - Catalyst Room, 27/09/2022, 10:30 - 13:00</a:t>
            </a:r>
            <a:r>
              <a:rPr lang="en-US" dirty="0">
                <a:solidFill>
                  <a:srgbClr val="888888"/>
                </a:solidFill>
                <a:effectLst/>
                <a:latin typeface="Arial" panose="020B0604020202020204" pitchFamily="34" charset="0"/>
              </a:rPr>
              <a:t>Time:</a:t>
            </a:r>
            <a:r>
              <a:rPr lang="en-US" dirty="0">
                <a:solidFill>
                  <a:srgbClr val="000000"/>
                </a:solidFill>
                <a:effectLst/>
                <a:latin typeface="Arial" panose="020B0604020202020204" pitchFamily="34" charset="0"/>
              </a:rPr>
              <a:t>12:30 - 13:00</a:t>
            </a:r>
            <a:endParaRPr lang="en-US" dirty="0">
              <a:solidFill>
                <a:srgbClr val="000000"/>
              </a:solidFill>
              <a:effectLst/>
              <a:latin typeface="Open Sans" panose="020B0606030504020204" pitchFamily="34" charset="0"/>
            </a:endParaRPr>
          </a:p>
          <a:p>
            <a:r>
              <a:rPr lang="en-US" dirty="0">
                <a:solidFill>
                  <a:srgbClr val="000000"/>
                </a:solidFill>
                <a:effectLst/>
                <a:latin typeface="Open Sans" panose="020B0606030504020204" pitchFamily="34" charset="0"/>
              </a:rPr>
              <a:t>Using eLearning in developing countries come with challenges and opportunities. Major challenges may be limited digital access due to unstable internet or power as well as economic factors.</a:t>
            </a:r>
          </a:p>
          <a:p>
            <a:r>
              <a:rPr lang="en-US" dirty="0">
                <a:solidFill>
                  <a:srgbClr val="000000"/>
                </a:solidFill>
                <a:effectLst/>
                <a:latin typeface="Open Sans" panose="020B0606030504020204" pitchFamily="34" charset="0"/>
              </a:rPr>
              <a:t>Nevertheless, there are opportunities in that area. Digital Devices like Smartphones become more affordable and the motivation for gaining competencies is very high, especially in developing countries.</a:t>
            </a:r>
          </a:p>
          <a:p>
            <a:r>
              <a:rPr lang="en-US" dirty="0">
                <a:solidFill>
                  <a:srgbClr val="000000"/>
                </a:solidFill>
                <a:effectLst/>
                <a:latin typeface="Open Sans" panose="020B0606030504020204" pitchFamily="34" charset="0"/>
              </a:rPr>
              <a:t>These circumstances require a creative learning design and technology, which allows your users to access. Concepts like offline learning, “Bring Your Own Device” (BYOD) thin content and a smart scaffolding of asynchronous and synchronous interactivities are part of the implementation.</a:t>
            </a:r>
          </a:p>
          <a:p>
            <a:r>
              <a:rPr lang="en-US" dirty="0">
                <a:solidFill>
                  <a:srgbClr val="000000"/>
                </a:solidFill>
                <a:effectLst/>
                <a:latin typeface="Open Sans" panose="020B0606030504020204" pitchFamily="34" charset="0"/>
              </a:rPr>
              <a:t>We would like to share our experiences in setting up eLearning Projects in the developing context and showcase these using Moodle and the Moodle App as learning platforms.</a:t>
            </a:r>
          </a:p>
          <a:p>
            <a:r>
              <a:rPr lang="en-US" dirty="0">
                <a:solidFill>
                  <a:srgbClr val="000000"/>
                </a:solidFill>
                <a:effectLst/>
                <a:latin typeface="Open Sans" panose="020B0606030504020204" pitchFamily="34" charset="0"/>
              </a:rPr>
              <a:t>You will see projects in Malawi, using the Moodle App or a Teacher training Setup in Rwanda or a prototype of a local </a:t>
            </a:r>
            <a:r>
              <a:rPr lang="en-US" dirty="0" err="1">
                <a:solidFill>
                  <a:srgbClr val="000000"/>
                </a:solidFill>
                <a:effectLst/>
                <a:latin typeface="Open Sans" panose="020B0606030504020204" pitchFamily="34" charset="0"/>
              </a:rPr>
              <a:t>ContentBox</a:t>
            </a:r>
            <a:r>
              <a:rPr lang="en-US" dirty="0">
                <a:solidFill>
                  <a:srgbClr val="000000"/>
                </a:solidFill>
                <a:effectLst/>
                <a:latin typeface="Open Sans" panose="020B0606030504020204" pitchFamily="34" charset="0"/>
              </a:rPr>
              <a:t> implementation using the </a:t>
            </a:r>
            <a:r>
              <a:rPr lang="en-US" dirty="0" err="1">
                <a:solidFill>
                  <a:srgbClr val="000000"/>
                </a:solidFill>
                <a:effectLst/>
                <a:latin typeface="Open Sans" panose="020B0606030504020204" pitchFamily="34" charset="0"/>
              </a:rPr>
              <a:t>RaspberryPi</a:t>
            </a:r>
            <a:r>
              <a:rPr lang="en-US" dirty="0">
                <a:solidFill>
                  <a:srgbClr val="000000"/>
                </a:solidFill>
                <a:effectLst/>
                <a:latin typeface="Open Sans" panose="020B0606030504020204" pitchFamily="34" charset="0"/>
              </a:rPr>
              <a:t> and 3D Printed case with Moodle installed.</a:t>
            </a:r>
          </a:p>
          <a:p>
            <a:endParaRPr lang="en-AT" dirty="0"/>
          </a:p>
        </p:txBody>
      </p:sp>
      <p:sp>
        <p:nvSpPr>
          <p:cNvPr id="4" name="Slide Number Placeholder 3"/>
          <p:cNvSpPr>
            <a:spLocks noGrp="1"/>
          </p:cNvSpPr>
          <p:nvPr>
            <p:ph type="sldNum" sz="quarter" idx="5"/>
          </p:nvPr>
        </p:nvSpPr>
        <p:spPr/>
        <p:txBody>
          <a:bodyPr/>
          <a:lstStyle/>
          <a:p>
            <a:fld id="{9ACD0B51-29C9-D34F-B161-FBB5632817E2}" type="slidenum">
              <a:rPr lang="en-AT" smtClean="0"/>
              <a:t>1</a:t>
            </a:fld>
            <a:endParaRPr lang="en-AT"/>
          </a:p>
        </p:txBody>
      </p:sp>
    </p:spTree>
    <p:extLst>
      <p:ext uri="{BB962C8B-B14F-4D97-AF65-F5344CB8AC3E}">
        <p14:creationId xmlns:p14="http://schemas.microsoft.com/office/powerpoint/2010/main" val="352859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9701066E-9E45-2747-A63E-4217F0956033}" type="slidenum">
              <a:rPr lang="de-DE" smtClean="0"/>
              <a:t>3</a:t>
            </a:fld>
            <a:endParaRPr lang="de-DE"/>
          </a:p>
        </p:txBody>
      </p:sp>
    </p:spTree>
    <p:extLst>
      <p:ext uri="{BB962C8B-B14F-4D97-AF65-F5344CB8AC3E}">
        <p14:creationId xmlns:p14="http://schemas.microsoft.com/office/powerpoint/2010/main" val="389419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Derzeit in ca. 15 Ländern auf vier </a:t>
            </a:r>
            <a:r>
              <a:rPr lang="de-AT" dirty="0" err="1"/>
              <a:t>Kontonenten</a:t>
            </a:r>
            <a:r>
              <a:rPr lang="de-AT" dirty="0"/>
              <a:t> aktiv</a:t>
            </a:r>
            <a:endParaRPr lang="en-AT" dirty="0"/>
          </a:p>
        </p:txBody>
      </p:sp>
      <p:sp>
        <p:nvSpPr>
          <p:cNvPr id="4" name="Foliennummernplatzhalter 3"/>
          <p:cNvSpPr>
            <a:spLocks noGrp="1"/>
          </p:cNvSpPr>
          <p:nvPr>
            <p:ph type="sldNum" sz="quarter" idx="5"/>
          </p:nvPr>
        </p:nvSpPr>
        <p:spPr/>
        <p:txBody>
          <a:bodyPr/>
          <a:lstStyle/>
          <a:p>
            <a:fld id="{9701066E-9E45-2747-A63E-4217F0956033}" type="slidenum">
              <a:rPr lang="de-DE" smtClean="0"/>
              <a:t>4</a:t>
            </a:fld>
            <a:endParaRPr lang="de-DE"/>
          </a:p>
        </p:txBody>
      </p:sp>
    </p:spTree>
    <p:extLst>
      <p:ext uri="{BB962C8B-B14F-4D97-AF65-F5344CB8AC3E}">
        <p14:creationId xmlns:p14="http://schemas.microsoft.com/office/powerpoint/2010/main" val="154760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Some criteria for choosing conten. Not all of them might be relevant to you. Eg. When you get ready made content</a:t>
            </a:r>
          </a:p>
          <a:p>
            <a:endParaRPr lang="de-AT"/>
          </a:p>
          <a:p>
            <a:r>
              <a:rPr lang="de-AT"/>
              <a:t>Typical size: how large can content be? Video vs. Text</a:t>
            </a:r>
          </a:p>
          <a:p>
            <a:r>
              <a:rPr lang="de-AT"/>
              <a:t>Playable devices: Is this content useable on the preferred devices. Video vs. Text</a:t>
            </a:r>
          </a:p>
          <a:p>
            <a:r>
              <a:rPr lang="de-AT"/>
              <a:t>Resources for production: How many resources do you need for production and adaption.  Consider also localization</a:t>
            </a:r>
          </a:p>
          <a:p>
            <a:r>
              <a:rPr lang="de-AT"/>
              <a:t>Integration: Is it easy to integrate content into your onlien learning especially on the LMS. Interactive content may be more complicated to integrate than eg. textfiles</a:t>
            </a:r>
            <a:endParaRPr lang="de-AT"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7B1DC7EC-CB42-4039-99BE-CE5B5F25E871}" type="slidenum">
              <a:rPr lang="de-DE" smtClean="0"/>
              <a:t>9</a:t>
            </a:fld>
            <a:endParaRPr lang="de-DE"/>
          </a:p>
        </p:txBody>
      </p:sp>
    </p:spTree>
    <p:extLst>
      <p:ext uri="{BB962C8B-B14F-4D97-AF65-F5344CB8AC3E}">
        <p14:creationId xmlns:p14="http://schemas.microsoft.com/office/powerpoint/2010/main" val="239929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2,8mb vs. 660k</a:t>
            </a:r>
            <a:r>
              <a:rPr lang="de-AT" dirty="0"/>
              <a:t>: Faktor 5 </a:t>
            </a:r>
          </a:p>
        </p:txBody>
      </p:sp>
      <p:sp>
        <p:nvSpPr>
          <p:cNvPr id="4" name="Foliennummernplatzhalter 3"/>
          <p:cNvSpPr>
            <a:spLocks noGrp="1"/>
          </p:cNvSpPr>
          <p:nvPr>
            <p:ph type="sldNum" sz="quarter" idx="5"/>
          </p:nvPr>
        </p:nvSpPr>
        <p:spPr/>
        <p:txBody>
          <a:bodyPr/>
          <a:lstStyle/>
          <a:p>
            <a:fld id="{9ACD0B51-29C9-D34F-B161-FBB5632817E2}" type="slidenum">
              <a:rPr lang="en-AT" smtClean="0"/>
              <a:t>10</a:t>
            </a:fld>
            <a:endParaRPr lang="en-AT"/>
          </a:p>
        </p:txBody>
      </p:sp>
    </p:spTree>
    <p:extLst>
      <p:ext uri="{BB962C8B-B14F-4D97-AF65-F5344CB8AC3E}">
        <p14:creationId xmlns:p14="http://schemas.microsoft.com/office/powerpoint/2010/main" val="123750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7B1DC7EC-CB42-4039-99BE-CE5B5F25E871}" type="slidenum">
              <a:rPr lang="de-DE" smtClean="0"/>
              <a:t>11</a:t>
            </a:fld>
            <a:endParaRPr lang="de-DE"/>
          </a:p>
        </p:txBody>
      </p:sp>
    </p:spTree>
    <p:extLst>
      <p:ext uri="{BB962C8B-B14F-4D97-AF65-F5344CB8AC3E}">
        <p14:creationId xmlns:p14="http://schemas.microsoft.com/office/powerpoint/2010/main" val="407683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a:t>Usability: for the participant. Can you use the interactivity straight forward or do you need to introduce it explicitly to the participant</a:t>
            </a:r>
          </a:p>
          <a:p>
            <a:r>
              <a:rPr lang="de-AT"/>
              <a:t>Management resources: What effort is needed to manage, tutor, moderate this interactivity.</a:t>
            </a:r>
          </a:p>
          <a:p>
            <a:pPr marL="0" marR="0" lvl="0" indent="0" algn="l" defTabSz="1042873" rtl="0" eaLnBrk="1" fontAlgn="auto" latinLnBrk="0" hangingPunct="1">
              <a:lnSpc>
                <a:spcPct val="100000"/>
              </a:lnSpc>
              <a:spcBef>
                <a:spcPts val="0"/>
              </a:spcBef>
              <a:spcAft>
                <a:spcPts val="0"/>
              </a:spcAft>
              <a:buClrTx/>
              <a:buSzTx/>
              <a:buFontTx/>
              <a:buNone/>
              <a:tabLst/>
              <a:defRPr/>
            </a:pPr>
            <a:r>
              <a:rPr lang="de-AT"/>
              <a:t>Synchronous vs. Asynchronous: Impact on the responsetimes and the offline availability.</a:t>
            </a:r>
          </a:p>
          <a:p>
            <a:pPr marL="0" marR="0" lvl="0" indent="0" algn="l" defTabSz="1042873" rtl="0" eaLnBrk="1" fontAlgn="auto" latinLnBrk="0" hangingPunct="1">
              <a:lnSpc>
                <a:spcPct val="100000"/>
              </a:lnSpc>
              <a:spcBef>
                <a:spcPts val="0"/>
              </a:spcBef>
              <a:spcAft>
                <a:spcPts val="0"/>
              </a:spcAft>
              <a:buClrTx/>
              <a:buSzTx/>
              <a:buFontTx/>
              <a:buNone/>
              <a:tabLst/>
              <a:defRPr/>
            </a:pPr>
            <a:r>
              <a:rPr lang="de-AT"/>
              <a:t>Offline capable: Is this interactivity available offline. Relevant if you use offline learning. Relates trongly to the sync and async capabilities of the </a:t>
            </a:r>
          </a:p>
          <a:p>
            <a:r>
              <a:rPr lang="de-AT"/>
              <a:t>Devices: Depends mostly on the LMS implementation. Eg. If the LMS offers also an App version which can provide downloadable content.</a:t>
            </a:r>
          </a:p>
          <a:p>
            <a:endParaRPr lang="de-AT"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7B1DC7EC-CB42-4039-99BE-CE5B5F25E871}" type="slidenum">
              <a:rPr lang="de-DE" smtClean="0"/>
              <a:t>12</a:t>
            </a:fld>
            <a:endParaRPr lang="de-DE"/>
          </a:p>
        </p:txBody>
      </p:sp>
    </p:spTree>
    <p:extLst>
      <p:ext uri="{BB962C8B-B14F-4D97-AF65-F5344CB8AC3E}">
        <p14:creationId xmlns:p14="http://schemas.microsoft.com/office/powerpoint/2010/main" val="409450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7B1DC7EC-CB42-4039-99BE-CE5B5F25E871}" type="slidenum">
              <a:rPr lang="de-DE" smtClean="0"/>
              <a:t>13</a:t>
            </a:fld>
            <a:endParaRPr lang="de-DE"/>
          </a:p>
        </p:txBody>
      </p:sp>
    </p:spTree>
    <p:extLst>
      <p:ext uri="{BB962C8B-B14F-4D97-AF65-F5344CB8AC3E}">
        <p14:creationId xmlns:p14="http://schemas.microsoft.com/office/powerpoint/2010/main" val="2556611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Technology</a:t>
            </a:r>
          </a:p>
          <a:p>
            <a:r>
              <a:rPr lang="de-AT" dirty="0" err="1"/>
              <a:t>Didactics</a:t>
            </a:r>
            <a:endParaRPr lang="de-AT" dirty="0"/>
          </a:p>
          <a:p>
            <a:r>
              <a:rPr lang="de-AT" dirty="0"/>
              <a:t>Content</a:t>
            </a:r>
          </a:p>
          <a:p>
            <a:r>
              <a:rPr lang="de-AT" dirty="0" err="1"/>
              <a:t>Delivery</a:t>
            </a:r>
            <a:endParaRPr lang="de-AT" dirty="0"/>
          </a:p>
          <a:p>
            <a:endParaRPr lang="de-AT" dirty="0"/>
          </a:p>
        </p:txBody>
      </p:sp>
      <p:sp>
        <p:nvSpPr>
          <p:cNvPr id="4" name="Foliennummernplatzhalter 3"/>
          <p:cNvSpPr>
            <a:spLocks noGrp="1"/>
          </p:cNvSpPr>
          <p:nvPr>
            <p:ph type="sldNum" sz="quarter" idx="5"/>
          </p:nvPr>
        </p:nvSpPr>
        <p:spPr/>
        <p:txBody>
          <a:bodyPr/>
          <a:lstStyle/>
          <a:p>
            <a:fld id="{9ACD0B51-29C9-D34F-B161-FBB5632817E2}" type="slidenum">
              <a:rPr lang="en-AT" smtClean="0"/>
              <a:t>15</a:t>
            </a:fld>
            <a:endParaRPr lang="en-AT"/>
          </a:p>
        </p:txBody>
      </p:sp>
    </p:spTree>
    <p:extLst>
      <p:ext uri="{BB962C8B-B14F-4D97-AF65-F5344CB8AC3E}">
        <p14:creationId xmlns:p14="http://schemas.microsoft.com/office/powerpoint/2010/main" val="349750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CC75-F01D-D8F5-B4DD-38341CFBD46A}"/>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AT" dirty="0"/>
          </a:p>
        </p:txBody>
      </p:sp>
      <p:sp>
        <p:nvSpPr>
          <p:cNvPr id="3" name="Subtitle 2">
            <a:extLst>
              <a:ext uri="{FF2B5EF4-FFF2-40B4-BE49-F238E27FC236}">
                <a16:creationId xmlns:a16="http://schemas.microsoft.com/office/drawing/2014/main" id="{6D33560B-9996-162B-88B4-B31A7B9D1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T" dirty="0"/>
          </a:p>
        </p:txBody>
      </p:sp>
      <p:sp>
        <p:nvSpPr>
          <p:cNvPr id="4" name="Date Placeholder 3">
            <a:extLst>
              <a:ext uri="{FF2B5EF4-FFF2-40B4-BE49-F238E27FC236}">
                <a16:creationId xmlns:a16="http://schemas.microsoft.com/office/drawing/2014/main" id="{5E5C1088-B3FA-9C69-62EB-4CD943D4CA61}"/>
              </a:ext>
            </a:extLst>
          </p:cNvPr>
          <p:cNvSpPr>
            <a:spLocks noGrp="1"/>
          </p:cNvSpPr>
          <p:nvPr>
            <p:ph type="dt" sz="half" idx="10"/>
          </p:nvPr>
        </p:nvSpPr>
        <p:spPr/>
        <p:txBody>
          <a:bodyPr/>
          <a:lstStyle>
            <a:lvl1pPr>
              <a:defRPr>
                <a:latin typeface="Muli" panose="00000500000000000000" pitchFamily="2" charset="0"/>
              </a:defRPr>
            </a:lvl1pPr>
          </a:lstStyle>
          <a:p>
            <a:fld id="{00A57328-BDE6-4379-B5E1-F0D3765B5FB6}" type="datetime1">
              <a:rPr lang="en-US" smtClean="0"/>
              <a:t>9/27/2022</a:t>
            </a:fld>
            <a:endParaRPr lang="en-US" dirty="0"/>
          </a:p>
        </p:txBody>
      </p:sp>
      <p:sp>
        <p:nvSpPr>
          <p:cNvPr id="5" name="Footer Placeholder 4">
            <a:extLst>
              <a:ext uri="{FF2B5EF4-FFF2-40B4-BE49-F238E27FC236}">
                <a16:creationId xmlns:a16="http://schemas.microsoft.com/office/drawing/2014/main" id="{1E9AF0A9-8655-3AA2-AA1D-2937EB0F8E7D}"/>
              </a:ext>
            </a:extLst>
          </p:cNvPr>
          <p:cNvSpPr>
            <a:spLocks noGrp="1"/>
          </p:cNvSpPr>
          <p:nvPr>
            <p:ph type="ftr" sz="quarter" idx="11"/>
          </p:nvPr>
        </p:nvSpPr>
        <p:spPr/>
        <p:txBody>
          <a:bodyPr/>
          <a:lstStyle>
            <a:lvl1pPr>
              <a:defRPr>
                <a:latin typeface="Muli"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95294E1-368D-057F-EEDD-F8A552932BB7}"/>
              </a:ext>
            </a:extLst>
          </p:cNvPr>
          <p:cNvSpPr>
            <a:spLocks noGrp="1"/>
          </p:cNvSpPr>
          <p:nvPr>
            <p:ph type="sldNum" sz="quarter" idx="12"/>
          </p:nvPr>
        </p:nvSpPr>
        <p:spPr/>
        <p:txBody>
          <a:bodyPr/>
          <a:lstStyle>
            <a:lvl1pPr>
              <a:defRPr>
                <a:latin typeface="Muli" panose="00000500000000000000" pitchFamily="2" charset="0"/>
              </a:defRPr>
            </a:lvl1pPr>
          </a:lstStyle>
          <a:p>
            <a:fld id="{49ABCAEC-7D34-E549-A96E-FCEDAADBE4B0}" type="slidenum">
              <a:rPr lang="en-US" smtClean="0"/>
              <a:pPr/>
              <a:t>‹Nr.›</a:t>
            </a:fld>
            <a:endParaRPr lang="en-US" dirty="0"/>
          </a:p>
        </p:txBody>
      </p:sp>
    </p:spTree>
    <p:extLst>
      <p:ext uri="{BB962C8B-B14F-4D97-AF65-F5344CB8AC3E}">
        <p14:creationId xmlns:p14="http://schemas.microsoft.com/office/powerpoint/2010/main" val="26850834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AA60-4BA2-9FB4-A990-F9F2D37CDD27}"/>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59D9B35F-DA3F-4C93-29FB-D03D60EEDFB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EB5F0407-1428-D0ED-12A0-C4530FDABD6E}"/>
              </a:ext>
            </a:extLst>
          </p:cNvPr>
          <p:cNvSpPr>
            <a:spLocks noGrp="1"/>
          </p:cNvSpPr>
          <p:nvPr>
            <p:ph type="dt" sz="half" idx="10"/>
          </p:nvPr>
        </p:nvSpPr>
        <p:spPr/>
        <p:txBody>
          <a:bodyPr/>
          <a:lstStyle/>
          <a:p>
            <a:fld id="{3941DCB5-7D92-4BC2-B37D-AF66FDB8155B}" type="datetime1">
              <a:rPr lang="en-US" smtClean="0"/>
              <a:t>9/27/2022</a:t>
            </a:fld>
            <a:endParaRPr lang="en-US"/>
          </a:p>
        </p:txBody>
      </p:sp>
      <p:sp>
        <p:nvSpPr>
          <p:cNvPr id="5" name="Footer Placeholder 4">
            <a:extLst>
              <a:ext uri="{FF2B5EF4-FFF2-40B4-BE49-F238E27FC236}">
                <a16:creationId xmlns:a16="http://schemas.microsoft.com/office/drawing/2014/main" id="{F357B3D5-2FB3-ACE3-BA36-BC60F1234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610E7-1D38-D670-E0A1-F335ADF62A6A}"/>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16735011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A2BB66-A10E-1D54-C15F-48C96565B8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B22D2DE0-9960-A609-26E5-D2897C2D01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ACF6F76-9C17-A867-6497-13658104ACD7}"/>
              </a:ext>
            </a:extLst>
          </p:cNvPr>
          <p:cNvSpPr>
            <a:spLocks noGrp="1"/>
          </p:cNvSpPr>
          <p:nvPr>
            <p:ph type="dt" sz="half" idx="10"/>
          </p:nvPr>
        </p:nvSpPr>
        <p:spPr/>
        <p:txBody>
          <a:bodyPr/>
          <a:lstStyle/>
          <a:p>
            <a:fld id="{7D389B7F-AF66-4DBA-BB72-326C3F0489E2}" type="datetime1">
              <a:rPr lang="en-US" smtClean="0"/>
              <a:t>9/27/2022</a:t>
            </a:fld>
            <a:endParaRPr lang="en-US"/>
          </a:p>
        </p:txBody>
      </p:sp>
      <p:sp>
        <p:nvSpPr>
          <p:cNvPr id="5" name="Footer Placeholder 4">
            <a:extLst>
              <a:ext uri="{FF2B5EF4-FFF2-40B4-BE49-F238E27FC236}">
                <a16:creationId xmlns:a16="http://schemas.microsoft.com/office/drawing/2014/main" id="{B6F9B81C-BA95-77FE-F745-480E0F7F6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9AAF5-E1DA-5F38-B4F9-4C4A6D37F7E4}"/>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21988988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HL #Partner German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a:t>Headline, Source Sans Pro </a:t>
            </a:r>
            <a:r>
              <a:rPr lang="de-DE" err="1"/>
              <a:t>Bold</a:t>
            </a:r>
            <a:r>
              <a:rPr lang="de-DE"/>
              <a:t>, 36pt.</a:t>
            </a:r>
          </a:p>
        </p:txBody>
      </p:sp>
      <p:sp>
        <p:nvSpPr>
          <p:cNvPr id="3" name="Textplatzhalter 2"/>
          <p:cNvSpPr>
            <a:spLocks noGrp="1"/>
          </p:cNvSpPr>
          <p:nvPr>
            <p:ph type="body" idx="1" hasCustomPrompt="1"/>
          </p:nvPr>
        </p:nvSpPr>
        <p:spPr>
          <a:xfrm>
            <a:off x="595672" y="431093"/>
            <a:ext cx="10970266" cy="195951"/>
          </a:xfrm>
        </p:spPr>
        <p:txBody>
          <a:bodyPr/>
          <a:lstStyle>
            <a:lvl1pPr marL="0" indent="0">
              <a:buFont typeface="Arial" panose="020B0604020202020204" pitchFamily="34" charset="0"/>
              <a:buNone/>
              <a:defRPr sz="1814"/>
            </a:lvl1pPr>
          </a:lstStyle>
          <a:p>
            <a:pPr lvl="0"/>
            <a:r>
              <a:rPr lang="de-DE"/>
              <a:t>SUBHEADLINE, SOURCE SANS PRO, 20PT., EINZEILIG</a:t>
            </a:r>
            <a:endParaRPr lang="en-US"/>
          </a:p>
        </p:txBody>
      </p:sp>
      <p:sp>
        <p:nvSpPr>
          <p:cNvPr id="4" name="Foliennummernplatzhalter 3"/>
          <p:cNvSpPr>
            <a:spLocks noGrp="1"/>
          </p:cNvSpPr>
          <p:nvPr>
            <p:ph type="sldNum" sz="quarter" idx="10"/>
          </p:nvPr>
        </p:nvSpPr>
        <p:spPr/>
        <p:txBody>
          <a:bodyPr/>
          <a:lstStyle/>
          <a:p>
            <a:fld id="{404C72D9-F22C-476E-BE22-E9114CCC8A80}" type="slidenum">
              <a:rPr lang="de-DE" smtClean="0"/>
              <a:pPr/>
              <a:t>‹Nr.›</a:t>
            </a:fld>
            <a:endParaRPr lang="de-DE"/>
          </a:p>
        </p:txBody>
      </p:sp>
    </p:spTree>
    <p:extLst>
      <p:ext uri="{BB962C8B-B14F-4D97-AF65-F5344CB8AC3E}">
        <p14:creationId xmlns:p14="http://schemas.microsoft.com/office/powerpoint/2010/main" val="15621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L Fliesstex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‹Nr.›</a:t>
            </a:fld>
            <a:endParaRPr lang="de-DE"/>
          </a:p>
        </p:txBody>
      </p:sp>
      <p:sp>
        <p:nvSpPr>
          <p:cNvPr id="10" name="Textplatzhalter 10"/>
          <p:cNvSpPr>
            <a:spLocks noGrp="1"/>
          </p:cNvSpPr>
          <p:nvPr>
            <p:ph type="body" sz="quarter" idx="14" hasCustomPrompt="1"/>
          </p:nvPr>
        </p:nvSpPr>
        <p:spPr>
          <a:xfrm>
            <a:off x="635396" y="4652839"/>
            <a:ext cx="2289333" cy="213433"/>
          </a:xfrm>
        </p:spPr>
        <p:txBody>
          <a:bodyPr wrap="none" lIns="36000" tIns="0" rIns="0" bIns="0">
            <a:noAutofit/>
          </a:bodyPr>
          <a:lstStyle>
            <a:lvl1pPr marL="0" indent="0">
              <a:lnSpc>
                <a:spcPts val="2041"/>
              </a:lnSpc>
              <a:buFontTx/>
              <a:buNone/>
              <a:defRPr sz="2540" baseline="0">
                <a:solidFill>
                  <a:schemeClr val="tx1"/>
                </a:solidFill>
                <a:latin typeface="+mn-lt"/>
                <a:ea typeface="Source Sans Pro" panose="020B0503030403020204" pitchFamily="34" charset="0"/>
                <a:cs typeface="Arial" panose="020B0604020202020204" pitchFamily="34" charset="0"/>
              </a:defRPr>
            </a:lvl1pPr>
            <a:lvl2pPr marL="457153" indent="0">
              <a:buFontTx/>
              <a:buNone/>
              <a:defRPr sz="2000">
                <a:solidFill>
                  <a:schemeClr val="bg1"/>
                </a:solidFill>
              </a:defRPr>
            </a:lvl2pPr>
            <a:lvl3pPr marL="914302" indent="0">
              <a:buFontTx/>
              <a:buNone/>
              <a:defRPr sz="2000">
                <a:solidFill>
                  <a:schemeClr val="bg1"/>
                </a:solidFill>
              </a:defRPr>
            </a:lvl3pPr>
            <a:lvl4pPr marL="1371454" indent="0">
              <a:buFontTx/>
              <a:buNone/>
              <a:defRPr sz="2000">
                <a:solidFill>
                  <a:schemeClr val="bg1"/>
                </a:solidFill>
              </a:defRPr>
            </a:lvl4pPr>
            <a:lvl5pPr marL="1828605" indent="0">
              <a:buFontTx/>
              <a:buNone/>
              <a:defRPr sz="2000">
                <a:solidFill>
                  <a:schemeClr val="bg1"/>
                </a:solidFill>
              </a:defRPr>
            </a:lvl5pPr>
          </a:lstStyle>
          <a:p>
            <a:pPr lvl="0"/>
            <a:r>
              <a:rPr lang="de-DE"/>
              <a:t>www.ahk.de</a:t>
            </a:r>
          </a:p>
        </p:txBody>
      </p:sp>
      <p:sp>
        <p:nvSpPr>
          <p:cNvPr id="11" name="Title Placeholder 1"/>
          <p:cNvSpPr>
            <a:spLocks noGrp="1"/>
          </p:cNvSpPr>
          <p:nvPr>
            <p:ph type="title" hasCustomPrompt="1"/>
          </p:nvPr>
        </p:nvSpPr>
        <p:spPr>
          <a:xfrm>
            <a:off x="619877" y="748492"/>
            <a:ext cx="10936731" cy="428917"/>
          </a:xfrm>
          <a:prstGeom prst="rect">
            <a:avLst/>
          </a:prstGeom>
        </p:spPr>
        <p:txBody>
          <a:bodyPr vert="horz" wrap="none" lIns="0" tIns="0" rIns="0" bIns="0" rtlCol="0" anchor="t" anchorCtr="0">
            <a:noAutofit/>
          </a:bodyPr>
          <a:lstStyle>
            <a:lvl1pPr>
              <a:defRPr/>
            </a:lvl1pPr>
          </a:lstStyle>
          <a:p>
            <a:r>
              <a:rPr lang="de-DE"/>
              <a:t>Headline, Source Sans Pro </a:t>
            </a:r>
            <a:r>
              <a:rPr lang="de-DE" err="1"/>
              <a:t>Bold</a:t>
            </a:r>
            <a:r>
              <a:rPr lang="de-DE"/>
              <a:t>, 36pt.</a:t>
            </a:r>
            <a:endParaRPr lang="en-US"/>
          </a:p>
        </p:txBody>
      </p:sp>
      <p:sp>
        <p:nvSpPr>
          <p:cNvPr id="12" name="Text Placeholder 2"/>
          <p:cNvSpPr>
            <a:spLocks noGrp="1"/>
          </p:cNvSpPr>
          <p:nvPr>
            <p:ph idx="1" hasCustomPrompt="1"/>
          </p:nvPr>
        </p:nvSpPr>
        <p:spPr>
          <a:xfrm>
            <a:off x="595672" y="431093"/>
            <a:ext cx="10970266" cy="195951"/>
          </a:xfrm>
          <a:prstGeom prst="rect">
            <a:avLst/>
          </a:prstGeom>
        </p:spPr>
        <p:txBody>
          <a:bodyPr vert="horz" wrap="none" lIns="36000" tIns="0" rIns="0" bIns="0" rtlCol="0">
            <a:noAutofit/>
          </a:bodyPr>
          <a:lstStyle>
            <a:lvl1pPr>
              <a:defRPr sz="1814"/>
            </a:lvl1pPr>
          </a:lstStyle>
          <a:p>
            <a:pPr lvl="0"/>
            <a:r>
              <a:rPr lang="de-DE"/>
              <a:t>SUBHEADLINE, SOURCE SANS PRO, 20PT., EINZEILIG</a:t>
            </a:r>
            <a:endParaRPr lang="en-US"/>
          </a:p>
        </p:txBody>
      </p:sp>
      <p:sp>
        <p:nvSpPr>
          <p:cNvPr id="13" name="Textplatzhalter 10"/>
          <p:cNvSpPr>
            <a:spLocks noGrp="1"/>
          </p:cNvSpPr>
          <p:nvPr>
            <p:ph type="body" sz="quarter" idx="13" hasCustomPrompt="1"/>
          </p:nvPr>
        </p:nvSpPr>
        <p:spPr>
          <a:xfrm>
            <a:off x="635398" y="1386658"/>
            <a:ext cx="9033122" cy="2925967"/>
          </a:xfrm>
        </p:spPr>
        <p:txBody>
          <a:bodyPr wrap="square" lIns="0" tIns="0" rIns="0" bIns="0">
            <a:noAutofit/>
          </a:bodyPr>
          <a:lstStyle>
            <a:lvl1pPr marL="0" indent="0">
              <a:lnSpc>
                <a:spcPts val="2041"/>
              </a:lnSpc>
              <a:buFontTx/>
              <a:buNone/>
              <a:defRPr sz="1814" baseline="0">
                <a:solidFill>
                  <a:schemeClr val="tx1"/>
                </a:solidFill>
                <a:latin typeface="+mn-lt"/>
                <a:ea typeface="Source Sans Pro" panose="020B0503030403020204" pitchFamily="34" charset="0"/>
                <a:cs typeface="Arial" panose="020B0604020202020204" pitchFamily="34" charset="0"/>
              </a:defRPr>
            </a:lvl1pPr>
            <a:lvl2pPr marL="457153" indent="0">
              <a:buFontTx/>
              <a:buNone/>
              <a:defRPr sz="2000">
                <a:solidFill>
                  <a:schemeClr val="bg1"/>
                </a:solidFill>
              </a:defRPr>
            </a:lvl2pPr>
            <a:lvl3pPr marL="914302" indent="0">
              <a:buFontTx/>
              <a:buNone/>
              <a:defRPr sz="2000">
                <a:solidFill>
                  <a:schemeClr val="bg1"/>
                </a:solidFill>
              </a:defRPr>
            </a:lvl3pPr>
            <a:lvl4pPr marL="1371454" indent="0">
              <a:buFontTx/>
              <a:buNone/>
              <a:defRPr sz="2000">
                <a:solidFill>
                  <a:schemeClr val="bg1"/>
                </a:solidFill>
              </a:defRPr>
            </a:lvl4pPr>
            <a:lvl5pPr marL="1828605" indent="0">
              <a:buFontTx/>
              <a:buNone/>
              <a:defRPr sz="2000">
                <a:solidFill>
                  <a:schemeClr val="bg1"/>
                </a:solidFill>
              </a:defRPr>
            </a:lvl5pPr>
          </a:lstStyle>
          <a:p>
            <a:pPr lvl="0"/>
            <a:r>
              <a:rPr lang="de-DE"/>
              <a:t>Fließtext, Source Sans Pro, 20 </a:t>
            </a:r>
            <a:r>
              <a:rPr lang="de-DE" err="1"/>
              <a:t>pt</a:t>
            </a:r>
            <a:r>
              <a:rPr lang="de-DE"/>
              <a:t>.</a:t>
            </a:r>
            <a:br>
              <a:rPr lang="de-DE"/>
            </a:br>
            <a:r>
              <a:rPr lang="de-DE"/>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err="1"/>
              <a:t>daß</a:t>
            </a:r>
            <a:r>
              <a:rPr lang="de-DE"/>
              <a:t> meine Kunst darunter leidet. Ich könnte jetzt nicht zeichnen, nicht einen Strich, und bin nie ein größerer Maler gewesen als in diesen Augenblicken.</a:t>
            </a:r>
          </a:p>
        </p:txBody>
      </p:sp>
    </p:spTree>
    <p:extLst>
      <p:ext uri="{BB962C8B-B14F-4D97-AF65-F5344CB8AC3E}">
        <p14:creationId xmlns:p14="http://schemas.microsoft.com/office/powerpoint/2010/main" val="15868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439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E13E8-86C7-4FDF-4D9F-1CB8B1A0EA7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8EE5EFA1-3275-6617-4ADE-3D87AEECB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CF528C16-935D-7CC9-D771-EB77DF057B19}"/>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1B7DF27A-1A75-E4F7-F60A-834D796A65C0}"/>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113CC8C-F656-2C0E-1370-21675BC5A742}"/>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16463421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64F16-CCF2-574E-B4FC-8CA198B0894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2A96BC0-7B78-25A2-5578-83D1F7A06EB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3C94354-4E9C-4833-1699-580BB18D2D3E}"/>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63E0CBD4-7FC8-E4B6-6955-AE1B18A79A2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4BE15F12-2A12-04DA-2079-9095A3BDBCEB}"/>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40059235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F084A-7DD1-881D-8C27-62C1B9F9609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E5D1EAAC-7359-B40D-3F9F-A5FA765F69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0D45070-866C-9CA0-BB05-8B81CC28258C}"/>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8DDD5152-F3F8-8FEF-DAA7-1B89CE4234F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7F131181-1627-005E-4596-8A782A32E4D9}"/>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41022208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19161-7209-02F0-1DFE-24E0B8A7594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243FEA87-FE4A-BBE1-01D8-EF8E3126E94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68C8A282-1B5D-A05A-4165-F6842066BB0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A2E0D8F9-8FC6-F030-7C15-232E079E90EC}"/>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6" name="Fußzeilenplatzhalter 5">
            <a:extLst>
              <a:ext uri="{FF2B5EF4-FFF2-40B4-BE49-F238E27FC236}">
                <a16:creationId xmlns:a16="http://schemas.microsoft.com/office/drawing/2014/main" id="{2EAA6C80-631A-DD5E-0BE6-2FE0CB33E6F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25F78F6-0D58-11D8-7DD4-BDF67054E79E}"/>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353349763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78972-29BF-3BF4-1F5A-88196BD51D58}"/>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F7F5ABAF-4E95-A071-78A5-E88CFE092A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EBFDDEC-60A9-6DBD-BFB2-36B0975E3C6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1142DC75-BBC7-93D5-2D48-D9CBD5377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7A75B8-06CE-7F9B-B978-C78FB95DE1F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3587E535-6E02-8FEA-A8A0-AF1EDD6E14A8}"/>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8" name="Fußzeilenplatzhalter 7">
            <a:extLst>
              <a:ext uri="{FF2B5EF4-FFF2-40B4-BE49-F238E27FC236}">
                <a16:creationId xmlns:a16="http://schemas.microsoft.com/office/drawing/2014/main" id="{149E9D35-1AE2-AABB-6DB2-6089BBDDF3FE}"/>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B360ABD2-525A-7952-36D1-34F985C4C098}"/>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3955883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6657D-0EA5-0415-AF19-54B7BE307177}"/>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E0169C92-FE44-FC4A-C477-D3828188B9D1}"/>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4" name="Fußzeilenplatzhalter 3">
            <a:extLst>
              <a:ext uri="{FF2B5EF4-FFF2-40B4-BE49-F238E27FC236}">
                <a16:creationId xmlns:a16="http://schemas.microsoft.com/office/drawing/2014/main" id="{325F6812-4246-D3BA-96EC-B8DD00211149}"/>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9D3F8986-C045-8E05-69A0-1E1B3024BCA7}"/>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5547656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941FF-15BD-F575-D1EF-00CA879773B4}"/>
              </a:ext>
            </a:extLst>
          </p:cNvPr>
          <p:cNvSpPr>
            <a:spLocks noGrp="1"/>
          </p:cNvSpPr>
          <p:nvPr>
            <p:ph idx="1"/>
          </p:nvPr>
        </p:nvSpPr>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T" dirty="0"/>
          </a:p>
        </p:txBody>
      </p:sp>
      <p:sp>
        <p:nvSpPr>
          <p:cNvPr id="2" name="Title 1">
            <a:extLst>
              <a:ext uri="{FF2B5EF4-FFF2-40B4-BE49-F238E27FC236}">
                <a16:creationId xmlns:a16="http://schemas.microsoft.com/office/drawing/2014/main" id="{90E7D13C-7928-404D-06B5-B8FE1DB2C64D}"/>
              </a:ext>
            </a:extLst>
          </p:cNvPr>
          <p:cNvSpPr>
            <a:spLocks noGrp="1"/>
          </p:cNvSpPr>
          <p:nvPr>
            <p:ph type="title"/>
          </p:nvPr>
        </p:nvSpPr>
        <p:spPr/>
        <p:txBody>
          <a:bodyPr>
            <a:normAutofit/>
          </a:bodyPr>
          <a:lstStyle>
            <a:lvl1pPr algn="l">
              <a:defRPr sz="4000">
                <a:solidFill>
                  <a:srgbClr val="FF0000"/>
                </a:solidFill>
                <a:latin typeface="Zilla Slab" pitchFamily="2" charset="77"/>
                <a:ea typeface="Zilla Slab" pitchFamily="2" charset="77"/>
              </a:defRPr>
            </a:lvl1pPr>
          </a:lstStyle>
          <a:p>
            <a:r>
              <a:rPr lang="en-GB" dirty="0"/>
              <a:t>Click to edit Master title style</a:t>
            </a:r>
            <a:endParaRPr lang="en-AT" dirty="0"/>
          </a:p>
        </p:txBody>
      </p:sp>
      <p:sp>
        <p:nvSpPr>
          <p:cNvPr id="4" name="Date Placeholder 3">
            <a:extLst>
              <a:ext uri="{FF2B5EF4-FFF2-40B4-BE49-F238E27FC236}">
                <a16:creationId xmlns:a16="http://schemas.microsoft.com/office/drawing/2014/main" id="{736468CA-A0BC-C834-1D15-0AE9CA06FA36}"/>
              </a:ext>
            </a:extLst>
          </p:cNvPr>
          <p:cNvSpPr>
            <a:spLocks noGrp="1"/>
          </p:cNvSpPr>
          <p:nvPr>
            <p:ph type="dt" sz="half" idx="10"/>
          </p:nvPr>
        </p:nvSpPr>
        <p:spPr/>
        <p:txBody>
          <a:bodyPr/>
          <a:lstStyle/>
          <a:p>
            <a:fld id="{EFAE3255-5E90-420C-B33D-91555C7B724E}" type="datetime1">
              <a:rPr lang="en-US" smtClean="0"/>
              <a:t>9/27/2022</a:t>
            </a:fld>
            <a:endParaRPr lang="en-US"/>
          </a:p>
        </p:txBody>
      </p:sp>
      <p:sp>
        <p:nvSpPr>
          <p:cNvPr id="5" name="Footer Placeholder 4">
            <a:extLst>
              <a:ext uri="{FF2B5EF4-FFF2-40B4-BE49-F238E27FC236}">
                <a16:creationId xmlns:a16="http://schemas.microsoft.com/office/drawing/2014/main" id="{B4D30D83-E618-A3F9-929E-BB238C7F1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721BE-18CD-B867-5D16-7046FD8AA1C3}"/>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31766912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B36E2C3-E54E-283B-C816-0C5D71EF77F9}"/>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3" name="Fußzeilenplatzhalter 2">
            <a:extLst>
              <a:ext uri="{FF2B5EF4-FFF2-40B4-BE49-F238E27FC236}">
                <a16:creationId xmlns:a16="http://schemas.microsoft.com/office/drawing/2014/main" id="{5B1DED34-EBE5-480F-D446-1F75B492F163}"/>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7F2181B-B848-C2A9-9127-1A46B92DD1CB}"/>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1451037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D5AD6-562E-AF8C-B78D-2EC25333A04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5C91BC3A-BEF8-FC08-8659-7D253A051D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E2469F3C-7431-A6D8-C9E0-1C1662528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78B6FBB-7F50-C178-4BDB-ADDEC8027213}"/>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6" name="Fußzeilenplatzhalter 5">
            <a:extLst>
              <a:ext uri="{FF2B5EF4-FFF2-40B4-BE49-F238E27FC236}">
                <a16:creationId xmlns:a16="http://schemas.microsoft.com/office/drawing/2014/main" id="{1DD133D2-98FA-437D-EFF3-EDA6727E9AE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89EF88C-1F1F-4F17-24C2-9865CB9B5E0F}"/>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11862076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F24A8-FBB6-1E39-20E0-C8DF6622BDA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D745AE0A-6732-43B5-ABFE-31A1BDB74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1B7CBA52-5E08-2D26-844C-22E3C43F6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307F189-409E-B6C4-5B00-477D70AA67B5}"/>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6" name="Fußzeilenplatzhalter 5">
            <a:extLst>
              <a:ext uri="{FF2B5EF4-FFF2-40B4-BE49-F238E27FC236}">
                <a16:creationId xmlns:a16="http://schemas.microsoft.com/office/drawing/2014/main" id="{D551D76A-B255-062B-F250-3DC6BE078A17}"/>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BFE756F0-7711-1307-5C9D-DFBFF6E79B4C}"/>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625524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72EE2-61E2-3C0C-251C-2CC39927B0A1}"/>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9139977C-0EDF-7261-7682-3D60F367494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FF1748-00E6-8A5D-A580-37813D5F2403}"/>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F5615F2D-428E-129C-A7C4-C6E4D5950DC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06B5474-A7FD-5BFA-AB2E-DC9A4B39F101}"/>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7974093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F34EC38-BEBA-CFE8-8534-161B460A46B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F176932D-5571-1DD0-2CD7-C967EA0C5D5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E3018E1-AB41-B9A8-4F56-118962C059C3}"/>
              </a:ext>
            </a:extLst>
          </p:cNvPr>
          <p:cNvSpPr>
            <a:spLocks noGrp="1"/>
          </p:cNvSpPr>
          <p:nvPr>
            <p:ph type="dt" sz="half" idx="10"/>
          </p:nvPr>
        </p:nvSpPr>
        <p:spPr/>
        <p:txBody>
          <a:body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C24F0BE3-C4D6-15E2-A995-205337844AD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800ABC9-91F6-3228-757E-5A355C6CCB05}"/>
              </a:ext>
            </a:extLst>
          </p:cNvPr>
          <p:cNvSpPr>
            <a:spLocks noGrp="1"/>
          </p:cNvSpPr>
          <p:nvPr>
            <p:ph type="sldNum" sz="quarter" idx="12"/>
          </p:nvPr>
        </p:nvSpPr>
        <p:spPr/>
        <p:txBody>
          <a:bodyPr/>
          <a:lstStyle/>
          <a:p>
            <a:fld id="{2BC0D98A-7B68-44ED-B37D-188BFF8C2E8F}" type="slidenum">
              <a:rPr lang="de-AT" smtClean="0"/>
              <a:t>‹Nr.›</a:t>
            </a:fld>
            <a:endParaRPr lang="de-AT"/>
          </a:p>
        </p:txBody>
      </p:sp>
    </p:spTree>
    <p:extLst>
      <p:ext uri="{BB962C8B-B14F-4D97-AF65-F5344CB8AC3E}">
        <p14:creationId xmlns:p14="http://schemas.microsoft.com/office/powerpoint/2010/main" val="19498833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5DE6E-D2A7-BA21-A247-6EB473978E2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937541B6-F374-E0D1-CEF0-621479DD8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525997-BF41-316A-4CFA-4262B7E09364}"/>
              </a:ext>
            </a:extLst>
          </p:cNvPr>
          <p:cNvSpPr>
            <a:spLocks noGrp="1"/>
          </p:cNvSpPr>
          <p:nvPr>
            <p:ph type="dt" sz="half" idx="10"/>
          </p:nvPr>
        </p:nvSpPr>
        <p:spPr/>
        <p:txBody>
          <a:bodyPr/>
          <a:lstStyle/>
          <a:p>
            <a:fld id="{103D1FD7-2B78-4E70-86C4-B1AE1C9E81F6}" type="datetime1">
              <a:rPr lang="en-US" smtClean="0"/>
              <a:t>9/27/2022</a:t>
            </a:fld>
            <a:endParaRPr lang="en-US"/>
          </a:p>
        </p:txBody>
      </p:sp>
      <p:sp>
        <p:nvSpPr>
          <p:cNvPr id="5" name="Footer Placeholder 4">
            <a:extLst>
              <a:ext uri="{FF2B5EF4-FFF2-40B4-BE49-F238E27FC236}">
                <a16:creationId xmlns:a16="http://schemas.microsoft.com/office/drawing/2014/main" id="{D9FAAD3F-3153-2D40-E7EE-015FC2903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3C83F-FD26-30B5-62DD-AAA6E8563BE7}"/>
              </a:ext>
            </a:extLst>
          </p:cNvPr>
          <p:cNvSpPr>
            <a:spLocks noGrp="1"/>
          </p:cNvSpPr>
          <p:nvPr>
            <p:ph type="sldNum" sz="quarter" idx="12"/>
          </p:nvPr>
        </p:nvSpPr>
        <p:spPr/>
        <p:txBody>
          <a:bodyPr/>
          <a:lstStyle/>
          <a:p>
            <a:fld id="{49ABCAEC-7D34-E549-A96E-FCEDAADBE4B0}" type="slidenum">
              <a:rPr lang="en-US" smtClean="0"/>
              <a:t>‹Nr.›</a:t>
            </a:fld>
            <a:endParaRPr lang="en-US"/>
          </a:p>
        </p:txBody>
      </p:sp>
    </p:spTree>
    <p:extLst>
      <p:ext uri="{BB962C8B-B14F-4D97-AF65-F5344CB8AC3E}">
        <p14:creationId xmlns:p14="http://schemas.microsoft.com/office/powerpoint/2010/main" val="39873857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7EE6-16AE-946C-FA1B-0917DE8AC430}"/>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4AF61E59-6843-5797-49FC-C4817B0910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39B6951E-C24D-3DC5-B9BA-BF3163CF9E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69C366F2-161F-5598-EBE2-995AE9A0A425}"/>
              </a:ext>
            </a:extLst>
          </p:cNvPr>
          <p:cNvSpPr>
            <a:spLocks noGrp="1"/>
          </p:cNvSpPr>
          <p:nvPr>
            <p:ph type="dt" sz="half" idx="10"/>
          </p:nvPr>
        </p:nvSpPr>
        <p:spPr/>
        <p:txBody>
          <a:bodyPr/>
          <a:lstStyle/>
          <a:p>
            <a:fld id="{FB3EB7A5-0477-4352-BA21-4144CEC49A50}" type="datetime1">
              <a:rPr lang="en-US" smtClean="0"/>
              <a:t>9/27/2022</a:t>
            </a:fld>
            <a:endParaRPr lang="en-US"/>
          </a:p>
        </p:txBody>
      </p:sp>
      <p:sp>
        <p:nvSpPr>
          <p:cNvPr id="6" name="Footer Placeholder 5">
            <a:extLst>
              <a:ext uri="{FF2B5EF4-FFF2-40B4-BE49-F238E27FC236}">
                <a16:creationId xmlns:a16="http://schemas.microsoft.com/office/drawing/2014/main" id="{9C87B3F2-CAD8-9F73-884F-04898691E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F5F1D-1696-6377-95A1-8A4C06DFB009}"/>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1840966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528B-1744-8BC4-A55C-9A99969E931A}"/>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E5511DF8-550F-41FD-E6E1-02EB136A5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B440498-C7A1-C915-79B8-5205613C4FA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C5E20514-24B5-C017-9ACE-5E30FE6923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926E29-BF51-81F0-703B-945222178F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1DB6AAF0-3ABA-9EA5-B403-DBE1C47301AC}"/>
              </a:ext>
            </a:extLst>
          </p:cNvPr>
          <p:cNvSpPr>
            <a:spLocks noGrp="1"/>
          </p:cNvSpPr>
          <p:nvPr>
            <p:ph type="dt" sz="half" idx="10"/>
          </p:nvPr>
        </p:nvSpPr>
        <p:spPr/>
        <p:txBody>
          <a:bodyPr/>
          <a:lstStyle/>
          <a:p>
            <a:fld id="{0FC498F4-0B70-44BA-A3FE-A3269CE7B8CB}" type="datetime1">
              <a:rPr lang="en-US" smtClean="0"/>
              <a:t>9/27/2022</a:t>
            </a:fld>
            <a:endParaRPr lang="en-US"/>
          </a:p>
        </p:txBody>
      </p:sp>
      <p:sp>
        <p:nvSpPr>
          <p:cNvPr id="8" name="Footer Placeholder 7">
            <a:extLst>
              <a:ext uri="{FF2B5EF4-FFF2-40B4-BE49-F238E27FC236}">
                <a16:creationId xmlns:a16="http://schemas.microsoft.com/office/drawing/2014/main" id="{3ABD3469-1B39-E821-7368-DE51A601CB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D4907-BFC0-FB23-AA39-F192C83D0568}"/>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9489992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E301-8C04-8059-51DB-8708A46EB926}"/>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03BF00B6-D7A4-0F36-2A62-01569CEE6EC7}"/>
              </a:ext>
            </a:extLst>
          </p:cNvPr>
          <p:cNvSpPr>
            <a:spLocks noGrp="1"/>
          </p:cNvSpPr>
          <p:nvPr>
            <p:ph type="dt" sz="half" idx="10"/>
          </p:nvPr>
        </p:nvSpPr>
        <p:spPr/>
        <p:txBody>
          <a:bodyPr/>
          <a:lstStyle/>
          <a:p>
            <a:fld id="{5B009303-7563-4806-AC4C-7A48AA52C493}" type="datetime1">
              <a:rPr lang="en-US" smtClean="0"/>
              <a:t>9/27/2022</a:t>
            </a:fld>
            <a:endParaRPr lang="en-US"/>
          </a:p>
        </p:txBody>
      </p:sp>
      <p:sp>
        <p:nvSpPr>
          <p:cNvPr id="4" name="Footer Placeholder 3">
            <a:extLst>
              <a:ext uri="{FF2B5EF4-FFF2-40B4-BE49-F238E27FC236}">
                <a16:creationId xmlns:a16="http://schemas.microsoft.com/office/drawing/2014/main" id="{EA89C55E-0A2C-842F-B5D2-146CCD5893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34AC5D-8A62-833C-89E2-35B0A3CDDA82}"/>
              </a:ext>
            </a:extLst>
          </p:cNvPr>
          <p:cNvSpPr>
            <a:spLocks noGrp="1"/>
          </p:cNvSpPr>
          <p:nvPr>
            <p:ph type="sldNum" sz="quarter" idx="12"/>
          </p:nvPr>
        </p:nvSpPr>
        <p:spPr/>
        <p:txBody>
          <a:bodyPr/>
          <a:lstStyle/>
          <a:p>
            <a:fld id="{49ABCAEC-7D34-E549-A96E-FCEDAADBE4B0}" type="slidenum">
              <a:rPr lang="en-US" smtClean="0"/>
              <a:t>‹Nr.›</a:t>
            </a:fld>
            <a:endParaRPr lang="en-US"/>
          </a:p>
        </p:txBody>
      </p:sp>
    </p:spTree>
    <p:extLst>
      <p:ext uri="{BB962C8B-B14F-4D97-AF65-F5344CB8AC3E}">
        <p14:creationId xmlns:p14="http://schemas.microsoft.com/office/powerpoint/2010/main" val="26110324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469E0-0428-97B2-CBE8-6CD9C8BE3982}"/>
              </a:ext>
            </a:extLst>
          </p:cNvPr>
          <p:cNvSpPr>
            <a:spLocks noGrp="1"/>
          </p:cNvSpPr>
          <p:nvPr>
            <p:ph type="dt" sz="half" idx="10"/>
          </p:nvPr>
        </p:nvSpPr>
        <p:spPr/>
        <p:txBody>
          <a:bodyPr/>
          <a:lstStyle/>
          <a:p>
            <a:fld id="{53871A86-B63C-40EA-8FDE-9E3109BF6079}" type="datetime1">
              <a:rPr lang="en-US" smtClean="0"/>
              <a:t>9/27/2022</a:t>
            </a:fld>
            <a:endParaRPr lang="en-US"/>
          </a:p>
        </p:txBody>
      </p:sp>
      <p:sp>
        <p:nvSpPr>
          <p:cNvPr id="3" name="Footer Placeholder 2">
            <a:extLst>
              <a:ext uri="{FF2B5EF4-FFF2-40B4-BE49-F238E27FC236}">
                <a16:creationId xmlns:a16="http://schemas.microsoft.com/office/drawing/2014/main" id="{5EFF4796-7CFC-0438-1D30-D82B0AA6D4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0E3DE-5C67-8089-B39B-ADF0A8C0D115}"/>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13037688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4773-A89D-3784-11AC-0AFD63A590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7E5B0482-17B3-C216-FACC-157279891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20890DBD-1218-35BF-AC5D-59890BFAC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815C6B-13EC-9CC0-CFFE-4B6506B720AC}"/>
              </a:ext>
            </a:extLst>
          </p:cNvPr>
          <p:cNvSpPr>
            <a:spLocks noGrp="1"/>
          </p:cNvSpPr>
          <p:nvPr>
            <p:ph type="dt" sz="half" idx="10"/>
          </p:nvPr>
        </p:nvSpPr>
        <p:spPr/>
        <p:txBody>
          <a:bodyPr/>
          <a:lstStyle/>
          <a:p>
            <a:fld id="{C27D6022-6C8A-48FD-BEC5-FE3EC50D33B3}" type="datetime1">
              <a:rPr lang="en-US" smtClean="0"/>
              <a:t>9/27/2022</a:t>
            </a:fld>
            <a:endParaRPr lang="en-US"/>
          </a:p>
        </p:txBody>
      </p:sp>
      <p:sp>
        <p:nvSpPr>
          <p:cNvPr id="6" name="Footer Placeholder 5">
            <a:extLst>
              <a:ext uri="{FF2B5EF4-FFF2-40B4-BE49-F238E27FC236}">
                <a16:creationId xmlns:a16="http://schemas.microsoft.com/office/drawing/2014/main" id="{B9608255-17EE-FB51-59A3-DEDB18C49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FED7F-4EFE-DA18-2220-3EB6775F41C6}"/>
              </a:ext>
            </a:extLst>
          </p:cNvPr>
          <p:cNvSpPr>
            <a:spLocks noGrp="1"/>
          </p:cNvSpPr>
          <p:nvPr>
            <p:ph type="sldNum" sz="quarter" idx="12"/>
          </p:nvPr>
        </p:nvSpPr>
        <p:spPr/>
        <p:txBody>
          <a:bodyPr/>
          <a:lstStyle/>
          <a:p>
            <a:fld id="{49ABCAEC-7D34-E549-A96E-FCEDAADBE4B0}" type="slidenum">
              <a:rPr lang="en-US" smtClean="0"/>
              <a:pPr/>
              <a:t>‹Nr.›</a:t>
            </a:fld>
            <a:endParaRPr lang="en-US"/>
          </a:p>
        </p:txBody>
      </p:sp>
    </p:spTree>
    <p:extLst>
      <p:ext uri="{BB962C8B-B14F-4D97-AF65-F5344CB8AC3E}">
        <p14:creationId xmlns:p14="http://schemas.microsoft.com/office/powerpoint/2010/main" val="36839363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52F7-1265-62E5-02F6-70EE13D5BF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5934EB97-85E8-5C88-F8DB-D1C939DBD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C1E25F14-6B6B-7BE5-3B6C-B9059316E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4B9404-C699-6625-A65C-34FE6E1234EC}"/>
              </a:ext>
            </a:extLst>
          </p:cNvPr>
          <p:cNvSpPr>
            <a:spLocks noGrp="1"/>
          </p:cNvSpPr>
          <p:nvPr>
            <p:ph type="dt" sz="half" idx="10"/>
          </p:nvPr>
        </p:nvSpPr>
        <p:spPr/>
        <p:txBody>
          <a:bodyPr/>
          <a:lstStyle/>
          <a:p>
            <a:fld id="{C3143209-A314-4449-A3B6-E10CA70BE92D}" type="datetime1">
              <a:rPr lang="en-US" smtClean="0"/>
              <a:t>9/27/2022</a:t>
            </a:fld>
            <a:endParaRPr lang="en-US"/>
          </a:p>
        </p:txBody>
      </p:sp>
      <p:sp>
        <p:nvSpPr>
          <p:cNvPr id="6" name="Footer Placeholder 5">
            <a:extLst>
              <a:ext uri="{FF2B5EF4-FFF2-40B4-BE49-F238E27FC236}">
                <a16:creationId xmlns:a16="http://schemas.microsoft.com/office/drawing/2014/main" id="{5E5CB4C4-1506-AA1A-27BC-0B6E3B7C62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82C5E-A82E-5FDE-F3AE-4DA76E30BFE9}"/>
              </a:ext>
            </a:extLst>
          </p:cNvPr>
          <p:cNvSpPr>
            <a:spLocks noGrp="1"/>
          </p:cNvSpPr>
          <p:nvPr>
            <p:ph type="sldNum" sz="quarter" idx="12"/>
          </p:nvPr>
        </p:nvSpPr>
        <p:spPr/>
        <p:txBody>
          <a:bodyPr/>
          <a:lstStyle/>
          <a:p>
            <a:fld id="{49ABCAEC-7D34-E549-A96E-FCEDAADBE4B0}" type="slidenum">
              <a:rPr lang="en-US" smtClean="0"/>
              <a:t>‹Nr.›</a:t>
            </a:fld>
            <a:endParaRPr lang="en-US"/>
          </a:p>
        </p:txBody>
      </p:sp>
    </p:spTree>
    <p:extLst>
      <p:ext uri="{BB962C8B-B14F-4D97-AF65-F5344CB8AC3E}">
        <p14:creationId xmlns:p14="http://schemas.microsoft.com/office/powerpoint/2010/main" val="49581265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AF61A3E-409C-DC50-F651-D894C7A67588}"/>
              </a:ext>
            </a:extLst>
          </p:cNvPr>
          <p:cNvPicPr>
            <a:picLocks noChangeAspect="1"/>
          </p:cNvPicPr>
          <p:nvPr userDrawn="1"/>
        </p:nvPicPr>
        <p:blipFill>
          <a:blip r:embed="rId15">
            <a:alphaModFix amt="5000"/>
          </a:blip>
          <a:stretch>
            <a:fillRect/>
          </a:stretch>
        </p:blipFill>
        <p:spPr>
          <a:xfrm>
            <a:off x="0" y="-5316"/>
            <a:ext cx="12192000" cy="6858000"/>
          </a:xfrm>
          <a:prstGeom prst="rect">
            <a:avLst/>
          </a:prstGeom>
        </p:spPr>
      </p:pic>
      <p:sp>
        <p:nvSpPr>
          <p:cNvPr id="2" name="Title Placeholder 1">
            <a:extLst>
              <a:ext uri="{FF2B5EF4-FFF2-40B4-BE49-F238E27FC236}">
                <a16:creationId xmlns:a16="http://schemas.microsoft.com/office/drawing/2014/main" id="{100332B6-78D1-0D08-CB53-B9A8754A8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AT" dirty="0"/>
          </a:p>
        </p:txBody>
      </p:sp>
      <p:sp>
        <p:nvSpPr>
          <p:cNvPr id="3" name="Text Placeholder 2">
            <a:extLst>
              <a:ext uri="{FF2B5EF4-FFF2-40B4-BE49-F238E27FC236}">
                <a16:creationId xmlns:a16="http://schemas.microsoft.com/office/drawing/2014/main" id="{9BDB3A91-DC6A-4AC9-A325-12CF146F6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T" dirty="0"/>
          </a:p>
        </p:txBody>
      </p:sp>
      <p:sp>
        <p:nvSpPr>
          <p:cNvPr id="4" name="Date Placeholder 3">
            <a:extLst>
              <a:ext uri="{FF2B5EF4-FFF2-40B4-BE49-F238E27FC236}">
                <a16:creationId xmlns:a16="http://schemas.microsoft.com/office/drawing/2014/main" id="{ADB47198-AD7F-5DAA-292E-3B7E1C095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uli" panose="00000500000000000000" pitchFamily="2" charset="0"/>
              </a:defRPr>
            </a:lvl1pPr>
          </a:lstStyle>
          <a:p>
            <a:fld id="{2A4974BE-76F4-4C4D-A299-1D388BA0BDBC}" type="datetime1">
              <a:rPr lang="en-US" smtClean="0"/>
              <a:t>9/27/2022</a:t>
            </a:fld>
            <a:endParaRPr lang="en-US" dirty="0"/>
          </a:p>
        </p:txBody>
      </p:sp>
      <p:sp>
        <p:nvSpPr>
          <p:cNvPr id="5" name="Footer Placeholder 4">
            <a:extLst>
              <a:ext uri="{FF2B5EF4-FFF2-40B4-BE49-F238E27FC236}">
                <a16:creationId xmlns:a16="http://schemas.microsoft.com/office/drawing/2014/main" id="{B63C4911-14AF-E74D-76E3-DA97D99C6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uli"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2865A6B9-0959-D2D9-884C-3D789E5F7D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uli" panose="00000500000000000000" pitchFamily="2" charset="0"/>
              </a:defRPr>
            </a:lvl1pPr>
          </a:lstStyle>
          <a:p>
            <a:fld id="{49ABCAEC-7D34-E549-A96E-FCEDAADBE4B0}" type="slidenum">
              <a:rPr lang="en-US" smtClean="0"/>
              <a:pPr/>
              <a:t>‹Nr.›</a:t>
            </a:fld>
            <a:endParaRPr lang="en-US" dirty="0"/>
          </a:p>
        </p:txBody>
      </p:sp>
      <p:pic>
        <p:nvPicPr>
          <p:cNvPr id="12" name="Grafik 11">
            <a:extLst>
              <a:ext uri="{FF2B5EF4-FFF2-40B4-BE49-F238E27FC236}">
                <a16:creationId xmlns:a16="http://schemas.microsoft.com/office/drawing/2014/main" id="{6558D75B-53C4-457B-B476-55A635657836}"/>
              </a:ext>
            </a:extLst>
          </p:cNvPr>
          <p:cNvPicPr>
            <a:picLocks noChangeAspect="1"/>
          </p:cNvPicPr>
          <p:nvPr userDrawn="1"/>
        </p:nvPicPr>
        <p:blipFill>
          <a:blip r:embed="rId16"/>
          <a:stretch>
            <a:fillRect/>
          </a:stretch>
        </p:blipFill>
        <p:spPr>
          <a:xfrm>
            <a:off x="11353800" y="365125"/>
            <a:ext cx="463314" cy="278145"/>
          </a:xfrm>
          <a:prstGeom prst="rect">
            <a:avLst/>
          </a:prstGeom>
        </p:spPr>
      </p:pic>
    </p:spTree>
    <p:extLst>
      <p:ext uri="{BB962C8B-B14F-4D97-AF65-F5344CB8AC3E}">
        <p14:creationId xmlns:p14="http://schemas.microsoft.com/office/powerpoint/2010/main" val="187597575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65" r:id="rId12"/>
    <p:sldLayoutId id="2147483866" r:id="rId13"/>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hdr="0" ftr="0" dt="0"/>
  <p:txStyles>
    <p:titleStyle>
      <a:lvl1pPr algn="ctr" defTabSz="914400" rtl="0" eaLnBrk="1" latinLnBrk="0" hangingPunct="1">
        <a:lnSpc>
          <a:spcPct val="90000"/>
        </a:lnSpc>
        <a:spcBef>
          <a:spcPct val="0"/>
        </a:spcBef>
        <a:buNone/>
        <a:defRPr sz="3200" kern="1200">
          <a:solidFill>
            <a:schemeClr val="bg1">
              <a:lumMod val="50000"/>
            </a:schemeClr>
          </a:solidFill>
          <a:latin typeface="Muli"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D5B6D8F-494A-8CE1-3A9C-700FB9735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C1A0631A-6983-E6EC-B3A6-4B7AD157D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938CE08-EB10-13E1-8BAE-4D54BE4DD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99BEF-0AA4-49C8-8FAE-7F94D4327EF2}" type="datetimeFigureOut">
              <a:rPr lang="de-AT" smtClean="0"/>
              <a:t>27.09.2022</a:t>
            </a:fld>
            <a:endParaRPr lang="de-AT"/>
          </a:p>
        </p:txBody>
      </p:sp>
      <p:sp>
        <p:nvSpPr>
          <p:cNvPr id="5" name="Fußzeilenplatzhalter 4">
            <a:extLst>
              <a:ext uri="{FF2B5EF4-FFF2-40B4-BE49-F238E27FC236}">
                <a16:creationId xmlns:a16="http://schemas.microsoft.com/office/drawing/2014/main" id="{3337E71B-D34F-F708-5A45-FAE9CCCCF7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9D35989E-32B1-D12F-DCBE-A89317EE4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0D98A-7B68-44ED-B37D-188BFF8C2E8F}" type="slidenum">
              <a:rPr lang="de-AT" smtClean="0"/>
              <a:t>‹Nr.›</a:t>
            </a:fld>
            <a:endParaRPr lang="de-AT"/>
          </a:p>
        </p:txBody>
      </p:sp>
    </p:spTree>
    <p:extLst>
      <p:ext uri="{BB962C8B-B14F-4D97-AF65-F5344CB8AC3E}">
        <p14:creationId xmlns:p14="http://schemas.microsoft.com/office/powerpoint/2010/main" val="27253468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15.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4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hotos.google.com/search/box/photo/AF1QipMMnHQLWNDq5c6UAkRO7PTh1LgbTQ8wch-upRMd"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3A635FE-75D4-D1A4-CC79-2B6DC6F5EE21}"/>
              </a:ext>
            </a:extLst>
          </p:cNvPr>
          <p:cNvPicPr>
            <a:picLocks noChangeAspect="1"/>
          </p:cNvPicPr>
          <p:nvPr/>
        </p:nvPicPr>
        <p:blipFill>
          <a:blip r:embed="rId3">
            <a:alphaModFix amt="14000"/>
          </a:blip>
          <a:stretch>
            <a:fillRect/>
          </a:stretch>
        </p:blipFill>
        <p:spPr>
          <a:xfrm flipH="1">
            <a:off x="3791771" y="-792126"/>
            <a:ext cx="12387945" cy="6858000"/>
          </a:xfrm>
          <a:prstGeom prst="rect">
            <a:avLst/>
          </a:prstGeom>
        </p:spPr>
      </p:pic>
      <p:sp>
        <p:nvSpPr>
          <p:cNvPr id="2" name="Title 1">
            <a:extLst>
              <a:ext uri="{FF2B5EF4-FFF2-40B4-BE49-F238E27FC236}">
                <a16:creationId xmlns:a16="http://schemas.microsoft.com/office/drawing/2014/main" id="{F94180F0-BC4F-DEFF-1E6C-9C95F9C844BC}"/>
              </a:ext>
            </a:extLst>
          </p:cNvPr>
          <p:cNvSpPr>
            <a:spLocks noGrp="1"/>
          </p:cNvSpPr>
          <p:nvPr>
            <p:ph type="ctrTitle"/>
          </p:nvPr>
        </p:nvSpPr>
        <p:spPr/>
        <p:txBody>
          <a:bodyPr>
            <a:normAutofit/>
          </a:bodyPr>
          <a:lstStyle/>
          <a:p>
            <a:r>
              <a:rPr lang="en-GB" sz="7200" dirty="0">
                <a:solidFill>
                  <a:srgbClr val="FF0000"/>
                </a:solidFill>
                <a:latin typeface="Zilla Slab" pitchFamily="2" charset="77"/>
                <a:ea typeface="Zilla Slab" pitchFamily="2" charset="77"/>
              </a:rPr>
              <a:t>t</a:t>
            </a:r>
            <a:r>
              <a:rPr lang="en-AT" sz="7200" dirty="0">
                <a:solidFill>
                  <a:srgbClr val="FF0000"/>
                </a:solidFill>
                <a:latin typeface="Zilla Slab" pitchFamily="2" charset="77"/>
                <a:ea typeface="Zilla Slab" pitchFamily="2" charset="77"/>
              </a:rPr>
              <a:t>hink modular</a:t>
            </a:r>
          </a:p>
        </p:txBody>
      </p:sp>
      <p:sp>
        <p:nvSpPr>
          <p:cNvPr id="3" name="Subtitle 2">
            <a:extLst>
              <a:ext uri="{FF2B5EF4-FFF2-40B4-BE49-F238E27FC236}">
                <a16:creationId xmlns:a16="http://schemas.microsoft.com/office/drawing/2014/main" id="{4D846352-B6FE-6118-6AA6-8F996EBD9694}"/>
              </a:ext>
            </a:extLst>
          </p:cNvPr>
          <p:cNvSpPr>
            <a:spLocks noGrp="1"/>
          </p:cNvSpPr>
          <p:nvPr>
            <p:ph type="subTitle" idx="1"/>
          </p:nvPr>
        </p:nvSpPr>
        <p:spPr/>
        <p:txBody>
          <a:bodyPr>
            <a:normAutofit/>
          </a:bodyPr>
          <a:lstStyle/>
          <a:p>
            <a:r>
              <a:rPr lang="en-AT" sz="4000" dirty="0">
                <a:latin typeface="Muli" panose="00000500000000000000" pitchFamily="2" charset="0"/>
              </a:rPr>
              <a:t>Digital Learning Agency</a:t>
            </a:r>
          </a:p>
        </p:txBody>
      </p:sp>
      <p:pic>
        <p:nvPicPr>
          <p:cNvPr id="7" name="Grafik 6">
            <a:extLst>
              <a:ext uri="{FF2B5EF4-FFF2-40B4-BE49-F238E27FC236}">
                <a16:creationId xmlns:a16="http://schemas.microsoft.com/office/drawing/2014/main" id="{DB332AEE-F802-ACC9-EBC3-5A5420FCDD3A}"/>
              </a:ext>
            </a:extLst>
          </p:cNvPr>
          <p:cNvPicPr>
            <a:picLocks noChangeAspect="1"/>
          </p:cNvPicPr>
          <p:nvPr/>
        </p:nvPicPr>
        <p:blipFill>
          <a:blip r:embed="rId4">
            <a:alphaModFix amt="10000"/>
          </a:blip>
          <a:stretch>
            <a:fillRect/>
          </a:stretch>
        </p:blipFill>
        <p:spPr>
          <a:xfrm>
            <a:off x="-1616655" y="806411"/>
            <a:ext cx="8726123" cy="4908444"/>
          </a:xfrm>
          <a:prstGeom prst="rect">
            <a:avLst/>
          </a:prstGeom>
        </p:spPr>
      </p:pic>
      <p:sp>
        <p:nvSpPr>
          <p:cNvPr id="4" name="Textfeld 3">
            <a:extLst>
              <a:ext uri="{FF2B5EF4-FFF2-40B4-BE49-F238E27FC236}">
                <a16:creationId xmlns:a16="http://schemas.microsoft.com/office/drawing/2014/main" id="{E79A7241-804A-F240-A408-080F2E6FD6ED}"/>
              </a:ext>
            </a:extLst>
          </p:cNvPr>
          <p:cNvSpPr txBox="1"/>
          <p:nvPr/>
        </p:nvSpPr>
        <p:spPr>
          <a:xfrm flipH="1">
            <a:off x="1646281" y="4824287"/>
            <a:ext cx="8899437" cy="1200329"/>
          </a:xfrm>
          <a:prstGeom prst="rect">
            <a:avLst/>
          </a:prstGeom>
          <a:noFill/>
        </p:spPr>
        <p:txBody>
          <a:bodyPr wrap="square" rtlCol="0">
            <a:spAutoFit/>
          </a:bodyPr>
          <a:lstStyle/>
          <a:p>
            <a:pPr algn="ctr"/>
            <a:r>
              <a:rPr lang="en-US" sz="3600" dirty="0">
                <a:solidFill>
                  <a:srgbClr val="000000"/>
                </a:solidFill>
                <a:effectLst/>
                <a:latin typeface="Rockwell" panose="02060603020205020403" pitchFamily="18" charset="0"/>
              </a:rPr>
              <a:t>Using Moodle in Developing Countries</a:t>
            </a:r>
            <a:endParaRPr lang="en-US" sz="3600" dirty="0">
              <a:solidFill>
                <a:srgbClr val="000000"/>
              </a:solidFill>
              <a:latin typeface="Rockwell" panose="02060603020205020403" pitchFamily="18" charset="0"/>
            </a:endParaRPr>
          </a:p>
          <a:p>
            <a:pPr algn="ctr"/>
            <a:r>
              <a:rPr lang="en-US" sz="3600" dirty="0">
                <a:solidFill>
                  <a:srgbClr val="000000"/>
                </a:solidFill>
                <a:latin typeface="Rockwell" panose="02060603020205020403" pitchFamily="18" charset="0"/>
              </a:rPr>
              <a:t>Gerald Henzinger</a:t>
            </a:r>
            <a:endParaRPr lang="de-AT" sz="3600" dirty="0">
              <a:latin typeface="Rockwell" panose="02060603020205020403" pitchFamily="18" charset="0"/>
            </a:endParaRPr>
          </a:p>
        </p:txBody>
      </p:sp>
      <p:pic>
        <p:nvPicPr>
          <p:cNvPr id="1026" name="Picture 2" descr="MoodleMoot Global 2022 (@mootglobal) / Twitter">
            <a:extLst>
              <a:ext uri="{FF2B5EF4-FFF2-40B4-BE49-F238E27FC236}">
                <a16:creationId xmlns:a16="http://schemas.microsoft.com/office/drawing/2014/main" id="{D92DCE00-3AB8-D4B3-38F4-7D3E8B507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099" y="314289"/>
            <a:ext cx="1701801" cy="170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65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703A145-851A-B05D-DA27-FE4E102A626F}"/>
              </a:ext>
            </a:extLst>
          </p:cNvPr>
          <p:cNvSpPr>
            <a:spLocks noGrp="1"/>
          </p:cNvSpPr>
          <p:nvPr>
            <p:ph idx="1"/>
          </p:nvPr>
        </p:nvSpPr>
        <p:spPr/>
        <p:txBody>
          <a:bodyPr/>
          <a:lstStyle/>
          <a:p>
            <a:r>
              <a:rPr lang="de-DE" dirty="0"/>
              <a:t>Vergleich </a:t>
            </a:r>
            <a:r>
              <a:rPr lang="de-DE" dirty="0" err="1"/>
              <a:t>video</a:t>
            </a:r>
            <a:endParaRPr lang="de-AT" dirty="0"/>
          </a:p>
        </p:txBody>
      </p:sp>
      <p:sp>
        <p:nvSpPr>
          <p:cNvPr id="3" name="Titel 2">
            <a:extLst>
              <a:ext uri="{FF2B5EF4-FFF2-40B4-BE49-F238E27FC236}">
                <a16:creationId xmlns:a16="http://schemas.microsoft.com/office/drawing/2014/main" id="{9EC23E83-B21C-9825-A0C6-5DF7CCBBAABF}"/>
              </a:ext>
            </a:extLst>
          </p:cNvPr>
          <p:cNvSpPr>
            <a:spLocks noGrp="1"/>
          </p:cNvSpPr>
          <p:nvPr>
            <p:ph type="title"/>
          </p:nvPr>
        </p:nvSpPr>
        <p:spPr/>
        <p:txBody>
          <a:bodyPr/>
          <a:lstStyle/>
          <a:p>
            <a:r>
              <a:rPr lang="de-DE" dirty="0" err="1"/>
              <a:t>Example</a:t>
            </a:r>
            <a:r>
              <a:rPr lang="de-DE" dirty="0"/>
              <a:t>: Video</a:t>
            </a:r>
            <a:endParaRPr lang="de-AT" dirty="0"/>
          </a:p>
        </p:txBody>
      </p:sp>
      <p:sp>
        <p:nvSpPr>
          <p:cNvPr id="4" name="Foliennummernplatzhalter 3">
            <a:extLst>
              <a:ext uri="{FF2B5EF4-FFF2-40B4-BE49-F238E27FC236}">
                <a16:creationId xmlns:a16="http://schemas.microsoft.com/office/drawing/2014/main" id="{DEEDF363-A195-5873-9374-0A8BAE1CE74A}"/>
              </a:ext>
            </a:extLst>
          </p:cNvPr>
          <p:cNvSpPr>
            <a:spLocks noGrp="1"/>
          </p:cNvSpPr>
          <p:nvPr>
            <p:ph type="sldNum" sz="quarter" idx="12"/>
          </p:nvPr>
        </p:nvSpPr>
        <p:spPr/>
        <p:txBody>
          <a:bodyPr/>
          <a:lstStyle/>
          <a:p>
            <a:fld id="{49ABCAEC-7D34-E549-A96E-FCEDAADBE4B0}" type="slidenum">
              <a:rPr lang="en-US" smtClean="0"/>
              <a:pPr/>
              <a:t>10</a:t>
            </a:fld>
            <a:endParaRPr lang="en-US"/>
          </a:p>
        </p:txBody>
      </p:sp>
      <p:pic>
        <p:nvPicPr>
          <p:cNvPr id="5" name="Film 1 Master(1)_preview_RF8">
            <a:hlinkClick r:id="" action="ppaction://media"/>
            <a:extLst>
              <a:ext uri="{FF2B5EF4-FFF2-40B4-BE49-F238E27FC236}">
                <a16:creationId xmlns:a16="http://schemas.microsoft.com/office/drawing/2014/main" id="{1EE3633F-1E24-8180-962C-266A3DCBD8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400247"/>
            <a:ext cx="6022057" cy="3387407"/>
          </a:xfrm>
          <a:prstGeom prst="rect">
            <a:avLst/>
          </a:prstGeom>
        </p:spPr>
      </p:pic>
      <p:pic>
        <p:nvPicPr>
          <p:cNvPr id="6" name="Film 1 Master(1)_preview_RF30">
            <a:hlinkClick r:id="" action="ppaction://media"/>
            <a:extLst>
              <a:ext uri="{FF2B5EF4-FFF2-40B4-BE49-F238E27FC236}">
                <a16:creationId xmlns:a16="http://schemas.microsoft.com/office/drawing/2014/main" id="{BACDC46C-B498-1217-D49F-764E50DDB0B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69943" y="1400247"/>
            <a:ext cx="6022057" cy="3387407"/>
          </a:xfrm>
          <a:prstGeom prst="rect">
            <a:avLst/>
          </a:prstGeom>
        </p:spPr>
      </p:pic>
    </p:spTree>
    <p:extLst>
      <p:ext uri="{BB962C8B-B14F-4D97-AF65-F5344CB8AC3E}">
        <p14:creationId xmlns:p14="http://schemas.microsoft.com/office/powerpoint/2010/main" val="1253242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6" fill="hold"/>
                                        <p:tgtEl>
                                          <p:spTgt spid="5"/>
                                        </p:tgtEl>
                                      </p:cBhvr>
                                    </p:cmd>
                                  </p:childTnLst>
                                </p:cTn>
                              </p:par>
                              <p:par>
                                <p:cTn id="7" presetID="1" presetClass="mediacall" presetSubtype="0" fill="hold" nodeType="withEffect">
                                  <p:stCondLst>
                                    <p:cond delay="0"/>
                                  </p:stCondLst>
                                  <p:childTnLst>
                                    <p:cmd type="call" cmd="playFrom(0.0)">
                                      <p:cBhvr>
                                        <p:cTn id="8" dur="10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0147B-9EE5-4ACE-B434-B4FCC974BEC0}"/>
              </a:ext>
            </a:extLst>
          </p:cNvPr>
          <p:cNvSpPr>
            <a:spLocks noGrp="1"/>
          </p:cNvSpPr>
          <p:nvPr>
            <p:ph type="title"/>
          </p:nvPr>
        </p:nvSpPr>
        <p:spPr/>
        <p:txBody>
          <a:bodyPr/>
          <a:lstStyle/>
          <a:p>
            <a:r>
              <a:rPr lang="de-AT" err="1"/>
              <a:t>content</a:t>
            </a:r>
            <a:endParaRPr lang="de-AT"/>
          </a:p>
        </p:txBody>
      </p:sp>
      <p:sp>
        <p:nvSpPr>
          <p:cNvPr id="8" name="Text Placeholder 7">
            <a:extLst>
              <a:ext uri="{FF2B5EF4-FFF2-40B4-BE49-F238E27FC236}">
                <a16:creationId xmlns:a16="http://schemas.microsoft.com/office/drawing/2014/main" id="{BB3B0A9A-C79A-4D36-8B88-62E84758CCA0}"/>
              </a:ext>
            </a:extLst>
          </p:cNvPr>
          <p:cNvSpPr>
            <a:spLocks noGrp="1"/>
          </p:cNvSpPr>
          <p:nvPr>
            <p:ph type="body" idx="1"/>
          </p:nvPr>
        </p:nvSpPr>
        <p:spPr/>
        <p:txBody>
          <a:bodyPr>
            <a:normAutofit fontScale="47500" lnSpcReduction="20000"/>
          </a:bodyPr>
          <a:lstStyle/>
          <a:p>
            <a:endParaRPr lang="de-AT"/>
          </a:p>
        </p:txBody>
      </p:sp>
      <p:graphicFrame>
        <p:nvGraphicFramePr>
          <p:cNvPr id="9" name="Inhaltsplatzhalter 3">
            <a:extLst>
              <a:ext uri="{FF2B5EF4-FFF2-40B4-BE49-F238E27FC236}">
                <a16:creationId xmlns:a16="http://schemas.microsoft.com/office/drawing/2014/main" id="{010D29D9-D385-49BC-B8DD-00DDA8768999}"/>
              </a:ext>
            </a:extLst>
          </p:cNvPr>
          <p:cNvGraphicFramePr>
            <a:graphicFrameLocks/>
          </p:cNvGraphicFramePr>
          <p:nvPr/>
        </p:nvGraphicFramePr>
        <p:xfrm>
          <a:off x="175838" y="238284"/>
          <a:ext cx="11840323" cy="6229167"/>
        </p:xfrm>
        <a:graphic>
          <a:graphicData uri="http://schemas.openxmlformats.org/drawingml/2006/table">
            <a:tbl>
              <a:tblPr firstRow="1" bandRow="1">
                <a:tableStyleId>{5C22544A-7EE6-4342-B048-85BDC9FD1C3A}</a:tableStyleId>
              </a:tblPr>
              <a:tblGrid>
                <a:gridCol w="1360906">
                  <a:extLst>
                    <a:ext uri="{9D8B030D-6E8A-4147-A177-3AD203B41FA5}">
                      <a16:colId xmlns:a16="http://schemas.microsoft.com/office/drawing/2014/main" val="4194206594"/>
                    </a:ext>
                  </a:extLst>
                </a:gridCol>
                <a:gridCol w="1187377">
                  <a:extLst>
                    <a:ext uri="{9D8B030D-6E8A-4147-A177-3AD203B41FA5}">
                      <a16:colId xmlns:a16="http://schemas.microsoft.com/office/drawing/2014/main" val="45704042"/>
                    </a:ext>
                  </a:extLst>
                </a:gridCol>
                <a:gridCol w="1054355">
                  <a:extLst>
                    <a:ext uri="{9D8B030D-6E8A-4147-A177-3AD203B41FA5}">
                      <a16:colId xmlns:a16="http://schemas.microsoft.com/office/drawing/2014/main" val="4149377714"/>
                    </a:ext>
                  </a:extLst>
                </a:gridCol>
                <a:gridCol w="1695294">
                  <a:extLst>
                    <a:ext uri="{9D8B030D-6E8A-4147-A177-3AD203B41FA5}">
                      <a16:colId xmlns:a16="http://schemas.microsoft.com/office/drawing/2014/main" val="1613514296"/>
                    </a:ext>
                  </a:extLst>
                </a:gridCol>
                <a:gridCol w="4006939">
                  <a:extLst>
                    <a:ext uri="{9D8B030D-6E8A-4147-A177-3AD203B41FA5}">
                      <a16:colId xmlns:a16="http://schemas.microsoft.com/office/drawing/2014/main" val="3177604065"/>
                    </a:ext>
                  </a:extLst>
                </a:gridCol>
                <a:gridCol w="2535452">
                  <a:extLst>
                    <a:ext uri="{9D8B030D-6E8A-4147-A177-3AD203B41FA5}">
                      <a16:colId xmlns:a16="http://schemas.microsoft.com/office/drawing/2014/main" val="871717164"/>
                    </a:ext>
                  </a:extLst>
                </a:gridCol>
              </a:tblGrid>
              <a:tr h="902582">
                <a:tc>
                  <a:txBody>
                    <a:bodyPr/>
                    <a:lstStyle/>
                    <a:p>
                      <a:r>
                        <a:rPr lang="de-AT" sz="2000"/>
                        <a:t>Media</a:t>
                      </a:r>
                    </a:p>
                  </a:txBody>
                  <a:tcPr marL="91438" marR="91438" marT="45719" marB="45719"/>
                </a:tc>
                <a:tc>
                  <a:txBody>
                    <a:bodyPr/>
                    <a:lstStyle/>
                    <a:p>
                      <a:r>
                        <a:rPr lang="de-AT" sz="2000" err="1"/>
                        <a:t>Typical</a:t>
                      </a:r>
                      <a:r>
                        <a:rPr lang="de-AT" sz="2000"/>
                        <a:t> </a:t>
                      </a:r>
                      <a:r>
                        <a:rPr lang="de-AT" sz="2000" err="1"/>
                        <a:t>size</a:t>
                      </a:r>
                      <a:endParaRPr lang="de-AT" sz="2000"/>
                    </a:p>
                  </a:txBody>
                  <a:tcPr marL="91438" marR="91438" marT="45719" marB="45719"/>
                </a:tc>
                <a:tc>
                  <a:txBody>
                    <a:bodyPr/>
                    <a:lstStyle/>
                    <a:p>
                      <a:r>
                        <a:rPr lang="de-AT" sz="2000" dirty="0"/>
                        <a:t>Devices</a:t>
                      </a:r>
                    </a:p>
                  </a:txBody>
                  <a:tcPr marL="91438" marR="91438" marT="45719" marB="45719"/>
                </a:tc>
                <a:tc>
                  <a:txBody>
                    <a:bodyPr/>
                    <a:lstStyle/>
                    <a:p>
                      <a:r>
                        <a:rPr lang="de-AT" sz="2000"/>
                        <a:t>Resources </a:t>
                      </a:r>
                      <a:r>
                        <a:rPr lang="de-AT" sz="2000" err="1"/>
                        <a:t>for</a:t>
                      </a:r>
                      <a:r>
                        <a:rPr lang="de-AT" sz="2000"/>
                        <a:t> </a:t>
                      </a:r>
                      <a:r>
                        <a:rPr lang="de-AT" sz="2000" err="1"/>
                        <a:t>production</a:t>
                      </a:r>
                      <a:endParaRPr lang="de-AT" sz="2000"/>
                    </a:p>
                  </a:txBody>
                  <a:tcPr marL="91438" marR="91438" marT="45719" marB="45719"/>
                </a:tc>
                <a:tc>
                  <a:txBody>
                    <a:bodyPr/>
                    <a:lstStyle/>
                    <a:p>
                      <a:r>
                        <a:rPr lang="de-AT" sz="2000" dirty="0"/>
                        <a:t>Added value</a:t>
                      </a:r>
                    </a:p>
                  </a:txBody>
                  <a:tcPr marL="91438" marR="91438" marT="45719" marB="45719"/>
                </a:tc>
                <a:tc>
                  <a:txBody>
                    <a:bodyPr/>
                    <a:lstStyle/>
                    <a:p>
                      <a:r>
                        <a:rPr lang="de-AT" sz="2000"/>
                        <a:t>Comment</a:t>
                      </a:r>
                    </a:p>
                  </a:txBody>
                  <a:tcPr marL="91438" marR="91438" marT="45719" marB="45719"/>
                </a:tc>
                <a:extLst>
                  <a:ext uri="{0D108BD9-81ED-4DB2-BD59-A6C34878D82A}">
                    <a16:rowId xmlns:a16="http://schemas.microsoft.com/office/drawing/2014/main" val="988782156"/>
                  </a:ext>
                </a:extLst>
              </a:tr>
              <a:tr h="699742">
                <a:tc>
                  <a:txBody>
                    <a:bodyPr/>
                    <a:lstStyle/>
                    <a:p>
                      <a:r>
                        <a:rPr lang="de-AT" sz="2000"/>
                        <a:t>Images</a:t>
                      </a:r>
                    </a:p>
                  </a:txBody>
                  <a:tcPr marL="91438" marR="91438" marT="45719" marB="45719"/>
                </a:tc>
                <a:tc>
                  <a:txBody>
                    <a:bodyPr/>
                    <a:lstStyle/>
                    <a:p>
                      <a:r>
                        <a:rPr lang="de-AT" sz="2000" dirty="0"/>
                        <a:t>100kb – 5mb</a:t>
                      </a:r>
                    </a:p>
                  </a:txBody>
                  <a:tcPr marL="91438" marR="91438" marT="45719" marB="45719"/>
                </a:tc>
                <a:tc>
                  <a:txBody>
                    <a:bodyPr/>
                    <a:lstStyle/>
                    <a:p>
                      <a:r>
                        <a:rPr lang="de-AT" sz="2000"/>
                        <a:t>Mobile, </a:t>
                      </a:r>
                      <a:r>
                        <a:rPr lang="de-AT" sz="2000" err="1"/>
                        <a:t>desktop</a:t>
                      </a:r>
                      <a:endParaRPr lang="de-AT" sz="2000"/>
                    </a:p>
                  </a:txBody>
                  <a:tcPr marL="91438" marR="91438" marT="45719" marB="45719"/>
                </a:tc>
                <a:tc>
                  <a:txBody>
                    <a:bodyPr/>
                    <a:lstStyle/>
                    <a:p>
                      <a:r>
                        <a:rPr lang="de-AT" sz="2000"/>
                        <a:t>Low-</a:t>
                      </a:r>
                      <a:r>
                        <a:rPr lang="de-AT" sz="2000" err="1"/>
                        <a:t>mid</a:t>
                      </a:r>
                      <a:endParaRPr lang="de-AT" sz="2000"/>
                    </a:p>
                  </a:txBody>
                  <a:tcPr marL="91438" marR="91438" marT="45719" marB="45719"/>
                </a:tc>
                <a:tc>
                  <a:txBody>
                    <a:bodyPr/>
                    <a:lstStyle/>
                    <a:p>
                      <a:r>
                        <a:rPr lang="de-AT" sz="2000" dirty="0"/>
                        <a:t>Images are sometimes easier to understand than text</a:t>
                      </a:r>
                    </a:p>
                  </a:txBody>
                  <a:tcPr marL="91438" marR="91438" marT="45719" marB="45719"/>
                </a:tc>
                <a:tc>
                  <a:txBody>
                    <a:bodyPr/>
                    <a:lstStyle/>
                    <a:p>
                      <a:r>
                        <a:rPr lang="de-AT" sz="2000" dirty="0"/>
                        <a:t>Compress for saving bandwith</a:t>
                      </a:r>
                    </a:p>
                  </a:txBody>
                  <a:tcPr marL="91438" marR="91438" marT="45719" marB="45719"/>
                </a:tc>
                <a:extLst>
                  <a:ext uri="{0D108BD9-81ED-4DB2-BD59-A6C34878D82A}">
                    <a16:rowId xmlns:a16="http://schemas.microsoft.com/office/drawing/2014/main" val="155433203"/>
                  </a:ext>
                </a:extLst>
              </a:tr>
              <a:tr h="1176041">
                <a:tc>
                  <a:txBody>
                    <a:bodyPr/>
                    <a:lstStyle/>
                    <a:p>
                      <a:r>
                        <a:rPr lang="de-AT" sz="2000"/>
                        <a:t>Video</a:t>
                      </a:r>
                    </a:p>
                  </a:txBody>
                  <a:tcPr marL="91438" marR="91438" marT="45719" marB="45719"/>
                </a:tc>
                <a:tc>
                  <a:txBody>
                    <a:bodyPr/>
                    <a:lstStyle/>
                    <a:p>
                      <a:r>
                        <a:rPr lang="de-AT" sz="2000" dirty="0"/>
                        <a:t>3mb(screen casts) – </a:t>
                      </a:r>
                      <a:r>
                        <a:rPr lang="de-AT" sz="2000" dirty="0">
                          <a:solidFill>
                            <a:schemeClr val="tx1"/>
                          </a:solidFill>
                        </a:rPr>
                        <a:t>50mb</a:t>
                      </a:r>
                    </a:p>
                  </a:txBody>
                  <a:tcPr marL="91438" marR="91438" marT="45719" marB="45719"/>
                </a:tc>
                <a:tc>
                  <a:txBody>
                    <a:bodyPr/>
                    <a:lstStyle/>
                    <a:p>
                      <a:r>
                        <a:rPr lang="de-AT" sz="2000"/>
                        <a:t>Mobile, </a:t>
                      </a:r>
                      <a:r>
                        <a:rPr lang="de-AT" sz="2000" err="1"/>
                        <a:t>desktop</a:t>
                      </a:r>
                      <a:endParaRPr lang="de-AT" sz="2000"/>
                    </a:p>
                  </a:txBody>
                  <a:tcPr marL="91438" marR="91438" marT="45719" marB="45719"/>
                </a:tc>
                <a:tc>
                  <a:txBody>
                    <a:bodyPr/>
                    <a:lstStyle/>
                    <a:p>
                      <a:r>
                        <a:rPr lang="de-AT" sz="2000"/>
                        <a:t>Mid-high</a:t>
                      </a:r>
                    </a:p>
                  </a:txBody>
                  <a:tcPr marL="91438" marR="91438" marT="45719" marB="45719"/>
                </a:tc>
                <a:tc>
                  <a:txBody>
                    <a:bodyPr/>
                    <a:lstStyle/>
                    <a:p>
                      <a:r>
                        <a:rPr lang="de-AT" sz="2000" dirty="0"/>
                        <a:t>Keep videos short - max. 5 min</a:t>
                      </a:r>
                    </a:p>
                  </a:txBody>
                  <a:tcPr marL="91438" marR="91438" marT="45719" marB="45719"/>
                </a:tc>
                <a:tc>
                  <a:txBody>
                    <a:bodyPr/>
                    <a:lstStyle/>
                    <a:p>
                      <a:r>
                        <a:rPr lang="de-AT" sz="2000" dirty="0"/>
                        <a:t>Transcode for saving bandwith. Bear in mind the resolution</a:t>
                      </a:r>
                    </a:p>
                  </a:txBody>
                  <a:tcPr marL="91438" marR="91438" marT="45719" marB="45719"/>
                </a:tc>
                <a:extLst>
                  <a:ext uri="{0D108BD9-81ED-4DB2-BD59-A6C34878D82A}">
                    <a16:rowId xmlns:a16="http://schemas.microsoft.com/office/drawing/2014/main" val="1591512307"/>
                  </a:ext>
                </a:extLst>
              </a:tr>
              <a:tr h="699742">
                <a:tc>
                  <a:txBody>
                    <a:bodyPr/>
                    <a:lstStyle/>
                    <a:p>
                      <a:r>
                        <a:rPr lang="de-AT" sz="2000"/>
                        <a:t>Audio</a:t>
                      </a:r>
                    </a:p>
                  </a:txBody>
                  <a:tcPr marL="91438" marR="91438" marT="45719" marB="45719"/>
                </a:tc>
                <a:tc>
                  <a:txBody>
                    <a:bodyPr/>
                    <a:lstStyle/>
                    <a:p>
                      <a:r>
                        <a:rPr lang="de-AT" sz="2000" dirty="0"/>
                        <a:t>100kb – 3mb</a:t>
                      </a:r>
                    </a:p>
                  </a:txBody>
                  <a:tcPr marL="91438" marR="91438" marT="45719" marB="45719"/>
                </a:tc>
                <a:tc>
                  <a:txBody>
                    <a:bodyPr/>
                    <a:lstStyle/>
                    <a:p>
                      <a:r>
                        <a:rPr lang="de-AT" sz="2000"/>
                        <a:t>Mobile, desktop</a:t>
                      </a:r>
                    </a:p>
                  </a:txBody>
                  <a:tcPr marL="91438" marR="91438" marT="45719" marB="45719"/>
                </a:tc>
                <a:tc>
                  <a:txBody>
                    <a:bodyPr/>
                    <a:lstStyle/>
                    <a:p>
                      <a:r>
                        <a:rPr lang="de-AT" sz="2000"/>
                        <a:t>Mid-high</a:t>
                      </a:r>
                    </a:p>
                  </a:txBody>
                  <a:tcPr marL="91438" marR="91438" marT="45719" marB="45719"/>
                </a:tc>
                <a:tc>
                  <a:txBody>
                    <a:bodyPr/>
                    <a:lstStyle/>
                    <a:p>
                      <a:endParaRPr lang="de-AT" sz="2000"/>
                    </a:p>
                  </a:txBody>
                  <a:tcPr marL="91438" marR="91438" marT="45719" marB="45719"/>
                </a:tc>
                <a:tc>
                  <a:txBody>
                    <a:bodyPr/>
                    <a:lstStyle/>
                    <a:p>
                      <a:endParaRPr lang="de-AT" sz="2000"/>
                    </a:p>
                  </a:txBody>
                  <a:tcPr marL="91438" marR="91438" marT="45719" marB="45719"/>
                </a:tc>
                <a:extLst>
                  <a:ext uri="{0D108BD9-81ED-4DB2-BD59-A6C34878D82A}">
                    <a16:rowId xmlns:a16="http://schemas.microsoft.com/office/drawing/2014/main" val="4209868871"/>
                  </a:ext>
                </a:extLst>
              </a:tr>
              <a:tr h="1003894">
                <a:tc>
                  <a:txBody>
                    <a:bodyPr/>
                    <a:lstStyle/>
                    <a:p>
                      <a:r>
                        <a:rPr lang="de-AT" sz="2000"/>
                        <a:t>PDF</a:t>
                      </a:r>
                    </a:p>
                  </a:txBody>
                  <a:tcPr marL="91438" marR="91438" marT="45719" marB="45719"/>
                </a:tc>
                <a:tc>
                  <a:txBody>
                    <a:bodyPr/>
                    <a:lstStyle/>
                    <a:p>
                      <a:r>
                        <a:rPr lang="de-AT" sz="2000" dirty="0"/>
                        <a:t>50kb – 10mb</a:t>
                      </a:r>
                    </a:p>
                  </a:txBody>
                  <a:tcPr marL="91438" marR="91438" marT="45719" marB="45719"/>
                </a:tc>
                <a:tc>
                  <a:txBody>
                    <a:bodyPr/>
                    <a:lstStyle/>
                    <a:p>
                      <a:r>
                        <a:rPr lang="de-AT" sz="2000" dirty="0"/>
                        <a:t>Mobile, desktop</a:t>
                      </a:r>
                    </a:p>
                  </a:txBody>
                  <a:tcPr marL="91438" marR="91438" marT="45719" marB="45719"/>
                </a:tc>
                <a:tc>
                  <a:txBody>
                    <a:bodyPr/>
                    <a:lstStyle/>
                    <a:p>
                      <a:r>
                        <a:rPr lang="de-AT" sz="2000"/>
                        <a:t>Low-</a:t>
                      </a:r>
                      <a:r>
                        <a:rPr lang="de-AT" sz="2000" err="1"/>
                        <a:t>mid</a:t>
                      </a:r>
                      <a:endParaRPr lang="de-AT" sz="2000"/>
                    </a:p>
                  </a:txBody>
                  <a:tcPr marL="91438" marR="91438" marT="45719" marB="45719"/>
                </a:tc>
                <a:tc>
                  <a:txBody>
                    <a:bodyPr/>
                    <a:lstStyle/>
                    <a:p>
                      <a:r>
                        <a:rPr lang="de-AT" sz="2000" dirty="0"/>
                        <a:t>Text and images. Maintains the integrity of the document. Document cannot be edited.</a:t>
                      </a:r>
                    </a:p>
                  </a:txBody>
                  <a:tcPr marL="91438" marR="91438" marT="45719" marB="45719"/>
                </a:tc>
                <a:tc>
                  <a:txBody>
                    <a:bodyPr/>
                    <a:lstStyle/>
                    <a:p>
                      <a:r>
                        <a:rPr lang="de-AT" sz="2000"/>
                        <a:t>Easy </a:t>
                      </a:r>
                      <a:r>
                        <a:rPr lang="de-AT" sz="2000" err="1"/>
                        <a:t>to</a:t>
                      </a:r>
                      <a:r>
                        <a:rPr lang="de-AT" sz="2000"/>
                        <a:t> </a:t>
                      </a:r>
                      <a:r>
                        <a:rPr lang="de-AT" sz="2000" err="1"/>
                        <a:t>create</a:t>
                      </a:r>
                      <a:r>
                        <a:rPr lang="de-AT" sz="2000"/>
                        <a:t>. </a:t>
                      </a:r>
                      <a:r>
                        <a:rPr lang="de-AT" sz="2000" err="1"/>
                        <a:t>No</a:t>
                      </a:r>
                      <a:r>
                        <a:rPr lang="de-AT" sz="2000"/>
                        <a:t> </a:t>
                      </a:r>
                      <a:r>
                        <a:rPr lang="de-AT" sz="2000" err="1"/>
                        <a:t>video</a:t>
                      </a:r>
                      <a:r>
                        <a:rPr lang="de-AT" sz="2000"/>
                        <a:t> and </a:t>
                      </a:r>
                      <a:r>
                        <a:rPr lang="de-AT" sz="2000" err="1"/>
                        <a:t>sound</a:t>
                      </a:r>
                      <a:endParaRPr lang="de-AT" sz="2000"/>
                    </a:p>
                  </a:txBody>
                  <a:tcPr marL="91438" marR="91438" marT="45719" marB="45719"/>
                </a:tc>
                <a:extLst>
                  <a:ext uri="{0D108BD9-81ED-4DB2-BD59-A6C34878D82A}">
                    <a16:rowId xmlns:a16="http://schemas.microsoft.com/office/drawing/2014/main" val="82882002"/>
                  </a:ext>
                </a:extLst>
              </a:tr>
              <a:tr h="1742630">
                <a:tc>
                  <a:txBody>
                    <a:bodyPr/>
                    <a:lstStyle/>
                    <a:p>
                      <a:r>
                        <a:rPr lang="de-AT" sz="2000"/>
                        <a:t>Interactive Video</a:t>
                      </a:r>
                    </a:p>
                  </a:txBody>
                  <a:tcPr marL="91438" marR="91438" marT="45719" marB="45719"/>
                </a:tc>
                <a:tc>
                  <a:txBody>
                    <a:bodyPr/>
                    <a:lstStyle/>
                    <a:p>
                      <a:r>
                        <a:rPr lang="de-AT" sz="2000" dirty="0"/>
                        <a:t>Same as video</a:t>
                      </a:r>
                    </a:p>
                  </a:txBody>
                  <a:tcPr marL="91438" marR="91438" marT="45719" marB="45719"/>
                </a:tc>
                <a:tc>
                  <a:txBody>
                    <a:bodyPr/>
                    <a:lstStyle/>
                    <a:p>
                      <a:r>
                        <a:rPr lang="de-AT" sz="2000"/>
                        <a:t>Mobile, </a:t>
                      </a:r>
                      <a:r>
                        <a:rPr lang="de-AT" sz="2000" err="1"/>
                        <a:t>desktop</a:t>
                      </a:r>
                      <a:endParaRPr lang="de-AT" sz="2000"/>
                    </a:p>
                  </a:txBody>
                  <a:tcPr marL="91438" marR="91438" marT="45719" marB="45719"/>
                </a:tc>
                <a:tc>
                  <a:txBody>
                    <a:bodyPr/>
                    <a:lstStyle/>
                    <a:p>
                      <a:r>
                        <a:rPr lang="de-AT" sz="2000"/>
                        <a:t>Mid-high</a:t>
                      </a:r>
                    </a:p>
                  </a:txBody>
                  <a:tcPr marL="91438" marR="91438" marT="45719" marB="45719"/>
                </a:tc>
                <a:tc>
                  <a:txBody>
                    <a:bodyPr/>
                    <a:lstStyle/>
                    <a:p>
                      <a:r>
                        <a:rPr lang="de-AT" sz="2000" dirty="0"/>
                        <a:t>Very effective. Hotspots to external links, quizzes…content creation needs to be executed well</a:t>
                      </a:r>
                    </a:p>
                  </a:txBody>
                  <a:tcPr marL="91438" marR="91438" marT="45719" marB="45719"/>
                </a:tc>
                <a:tc>
                  <a:txBody>
                    <a:bodyPr/>
                    <a:lstStyle/>
                    <a:p>
                      <a:r>
                        <a:rPr lang="de-AT" sz="2000" dirty="0"/>
                        <a:t>Same as video. Offline with Camtasia, otherwise just online</a:t>
                      </a:r>
                    </a:p>
                  </a:txBody>
                  <a:tcPr marL="91438" marR="91438" marT="45719" marB="45719"/>
                </a:tc>
                <a:extLst>
                  <a:ext uri="{0D108BD9-81ED-4DB2-BD59-A6C34878D82A}">
                    <a16:rowId xmlns:a16="http://schemas.microsoft.com/office/drawing/2014/main" val="202009164"/>
                  </a:ext>
                </a:extLst>
              </a:tr>
            </a:tbl>
          </a:graphicData>
        </a:graphic>
      </p:graphicFrame>
    </p:spTree>
    <p:extLst>
      <p:ext uri="{BB962C8B-B14F-4D97-AF65-F5344CB8AC3E}">
        <p14:creationId xmlns:p14="http://schemas.microsoft.com/office/powerpoint/2010/main" val="3002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DEB85-161B-4DBC-A2FA-269D14C41BC4}"/>
              </a:ext>
            </a:extLst>
          </p:cNvPr>
          <p:cNvSpPr>
            <a:spLocks noGrp="1"/>
          </p:cNvSpPr>
          <p:nvPr>
            <p:ph type="title"/>
          </p:nvPr>
        </p:nvSpPr>
        <p:spPr/>
        <p:txBody>
          <a:bodyPr/>
          <a:lstStyle/>
          <a:p>
            <a:r>
              <a:rPr lang="de-AT" dirty="0"/>
              <a:t>Criteria activities</a:t>
            </a:r>
          </a:p>
        </p:txBody>
      </p:sp>
      <p:graphicFrame>
        <p:nvGraphicFramePr>
          <p:cNvPr id="8" name="Diagram 7">
            <a:extLst>
              <a:ext uri="{FF2B5EF4-FFF2-40B4-BE49-F238E27FC236}">
                <a16:creationId xmlns:a16="http://schemas.microsoft.com/office/drawing/2014/main" id="{11D4675D-FCAB-47B4-8F9C-E1CC34C8139B}"/>
              </a:ext>
            </a:extLst>
          </p:cNvPr>
          <p:cNvGraphicFramePr/>
          <p:nvPr/>
        </p:nvGraphicFramePr>
        <p:xfrm>
          <a:off x="635398" y="1386712"/>
          <a:ext cx="10936731" cy="4948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957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F50D6-20E3-423E-8823-D29B6C7AEA3F}"/>
              </a:ext>
            </a:extLst>
          </p:cNvPr>
          <p:cNvSpPr>
            <a:spLocks noGrp="1"/>
          </p:cNvSpPr>
          <p:nvPr>
            <p:ph type="title"/>
          </p:nvPr>
        </p:nvSpPr>
        <p:spPr/>
        <p:txBody>
          <a:bodyPr/>
          <a:lstStyle/>
          <a:p>
            <a:r>
              <a:rPr lang="de-AT"/>
              <a:t>Interactions</a:t>
            </a:r>
          </a:p>
        </p:txBody>
      </p:sp>
      <p:graphicFrame>
        <p:nvGraphicFramePr>
          <p:cNvPr id="4" name="Inhaltsplatzhalter 3">
            <a:extLst>
              <a:ext uri="{FF2B5EF4-FFF2-40B4-BE49-F238E27FC236}">
                <a16:creationId xmlns:a16="http://schemas.microsoft.com/office/drawing/2014/main" id="{F6FBABE1-D91C-4C21-92A4-04A0EA84175B}"/>
              </a:ext>
            </a:extLst>
          </p:cNvPr>
          <p:cNvGraphicFramePr>
            <a:graphicFrameLocks noGrp="1"/>
          </p:cNvGraphicFramePr>
          <p:nvPr>
            <p:ph idx="4294967295"/>
          </p:nvPr>
        </p:nvGraphicFramePr>
        <p:xfrm>
          <a:off x="252188" y="627118"/>
          <a:ext cx="11806626" cy="5420258"/>
        </p:xfrm>
        <a:graphic>
          <a:graphicData uri="http://schemas.openxmlformats.org/drawingml/2006/table">
            <a:tbl>
              <a:tblPr firstRow="1" bandRow="1">
                <a:tableStyleId>{5C22544A-7EE6-4342-B048-85BDC9FD1C3A}</a:tableStyleId>
              </a:tblPr>
              <a:tblGrid>
                <a:gridCol w="1547264">
                  <a:extLst>
                    <a:ext uri="{9D8B030D-6E8A-4147-A177-3AD203B41FA5}">
                      <a16:colId xmlns:a16="http://schemas.microsoft.com/office/drawing/2014/main" val="3304092068"/>
                    </a:ext>
                  </a:extLst>
                </a:gridCol>
                <a:gridCol w="2517312">
                  <a:extLst>
                    <a:ext uri="{9D8B030D-6E8A-4147-A177-3AD203B41FA5}">
                      <a16:colId xmlns:a16="http://schemas.microsoft.com/office/drawing/2014/main" val="2605372146"/>
                    </a:ext>
                  </a:extLst>
                </a:gridCol>
                <a:gridCol w="3456272">
                  <a:extLst>
                    <a:ext uri="{9D8B030D-6E8A-4147-A177-3AD203B41FA5}">
                      <a16:colId xmlns:a16="http://schemas.microsoft.com/office/drawing/2014/main" val="3118319530"/>
                    </a:ext>
                  </a:extLst>
                </a:gridCol>
                <a:gridCol w="1327209">
                  <a:extLst>
                    <a:ext uri="{9D8B030D-6E8A-4147-A177-3AD203B41FA5}">
                      <a16:colId xmlns:a16="http://schemas.microsoft.com/office/drawing/2014/main" val="3610914574"/>
                    </a:ext>
                  </a:extLst>
                </a:gridCol>
                <a:gridCol w="1705906">
                  <a:extLst>
                    <a:ext uri="{9D8B030D-6E8A-4147-A177-3AD203B41FA5}">
                      <a16:colId xmlns:a16="http://schemas.microsoft.com/office/drawing/2014/main" val="1989701717"/>
                    </a:ext>
                  </a:extLst>
                </a:gridCol>
                <a:gridCol w="1252663">
                  <a:extLst>
                    <a:ext uri="{9D8B030D-6E8A-4147-A177-3AD203B41FA5}">
                      <a16:colId xmlns:a16="http://schemas.microsoft.com/office/drawing/2014/main" val="2095573935"/>
                    </a:ext>
                  </a:extLst>
                </a:gridCol>
              </a:tblGrid>
              <a:tr h="450890">
                <a:tc>
                  <a:txBody>
                    <a:bodyPr/>
                    <a:lstStyle/>
                    <a:p>
                      <a:r>
                        <a:rPr lang="de-AT" sz="1200" err="1"/>
                        <a:t>interaction</a:t>
                      </a:r>
                      <a:endParaRPr lang="de-AT" sz="1200"/>
                    </a:p>
                  </a:txBody>
                  <a:tcPr marL="91438" marR="91438" marT="45719" marB="45719">
                    <a:solidFill>
                      <a:schemeClr val="accent2"/>
                    </a:solidFill>
                  </a:tcPr>
                </a:tc>
                <a:tc>
                  <a:txBody>
                    <a:bodyPr/>
                    <a:lstStyle/>
                    <a:p>
                      <a:r>
                        <a:rPr lang="de-AT" sz="1200" err="1"/>
                        <a:t>usability</a:t>
                      </a:r>
                      <a:endParaRPr lang="de-AT" sz="1200"/>
                    </a:p>
                  </a:txBody>
                  <a:tcPr marL="91438" marR="91438" marT="45719" marB="45719">
                    <a:solidFill>
                      <a:schemeClr val="accent2"/>
                    </a:solidFill>
                  </a:tcPr>
                </a:tc>
                <a:tc>
                  <a:txBody>
                    <a:bodyPr/>
                    <a:lstStyle/>
                    <a:p>
                      <a:r>
                        <a:rPr lang="de-AT" sz="1200"/>
                        <a:t>Management </a:t>
                      </a:r>
                      <a:r>
                        <a:rPr lang="de-AT" sz="1200" err="1"/>
                        <a:t>resources</a:t>
                      </a:r>
                      <a:endParaRPr lang="de-AT" sz="1200"/>
                    </a:p>
                  </a:txBody>
                  <a:tcPr marL="91438" marR="91438" marT="45719" marB="45719">
                    <a:solidFill>
                      <a:schemeClr val="accent2"/>
                    </a:solidFill>
                  </a:tcPr>
                </a:tc>
                <a:tc>
                  <a:txBody>
                    <a:bodyPr/>
                    <a:lstStyle/>
                    <a:p>
                      <a:r>
                        <a:rPr lang="de-AT" sz="1200" err="1"/>
                        <a:t>Synchronous</a:t>
                      </a:r>
                      <a:r>
                        <a:rPr lang="de-AT" sz="1200"/>
                        <a:t> vs. </a:t>
                      </a:r>
                      <a:r>
                        <a:rPr lang="de-AT" sz="1200" err="1"/>
                        <a:t>asynchronous</a:t>
                      </a:r>
                      <a:endParaRPr lang="de-AT" sz="1200"/>
                    </a:p>
                  </a:txBody>
                  <a:tcPr marL="91438" marR="91438" marT="45719" marB="45719">
                    <a:solidFill>
                      <a:schemeClr val="accent2"/>
                    </a:solidFill>
                  </a:tcPr>
                </a:tc>
                <a:tc>
                  <a:txBody>
                    <a:bodyPr/>
                    <a:lstStyle/>
                    <a:p>
                      <a:r>
                        <a:rPr lang="de-AT" sz="1200"/>
                        <a:t>Devices</a:t>
                      </a:r>
                    </a:p>
                  </a:txBody>
                  <a:tcPr marL="91438" marR="91438" marT="45719" marB="45719">
                    <a:solidFill>
                      <a:schemeClr val="accent2"/>
                    </a:solidFill>
                  </a:tcPr>
                </a:tc>
                <a:tc>
                  <a:txBody>
                    <a:bodyPr/>
                    <a:lstStyle/>
                    <a:p>
                      <a:r>
                        <a:rPr lang="de-AT" sz="1200"/>
                        <a:t>Offline</a:t>
                      </a:r>
                    </a:p>
                  </a:txBody>
                  <a:tcPr marL="91438" marR="91438" marT="45719" marB="45719">
                    <a:solidFill>
                      <a:schemeClr val="accent2"/>
                    </a:solidFill>
                  </a:tcPr>
                </a:tc>
                <a:extLst>
                  <a:ext uri="{0D108BD9-81ED-4DB2-BD59-A6C34878D82A}">
                    <a16:rowId xmlns:a16="http://schemas.microsoft.com/office/drawing/2014/main" val="1178987346"/>
                  </a:ext>
                </a:extLst>
              </a:tr>
              <a:tr h="457188">
                <a:tc>
                  <a:txBody>
                    <a:bodyPr/>
                    <a:lstStyle/>
                    <a:p>
                      <a:r>
                        <a:rPr lang="de-AT" sz="1200" b="1"/>
                        <a:t>Forum</a:t>
                      </a:r>
                    </a:p>
                  </a:txBody>
                  <a:tcPr marL="91438" marR="91438" marT="45719" marB="45719"/>
                </a:tc>
                <a:tc>
                  <a:txBody>
                    <a:bodyPr/>
                    <a:lstStyle/>
                    <a:p>
                      <a:r>
                        <a:rPr lang="de-AT" sz="1200"/>
                        <a:t>Yes, but needs an introduction</a:t>
                      </a:r>
                    </a:p>
                  </a:txBody>
                  <a:tcPr marL="91438" marR="91438" marT="45719" marB="45719"/>
                </a:tc>
                <a:tc>
                  <a:txBody>
                    <a:bodyPr/>
                    <a:lstStyle/>
                    <a:p>
                      <a:r>
                        <a:rPr lang="de-AT" sz="1200"/>
                        <a:t>Moderation can be challenging</a:t>
                      </a:r>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In </a:t>
                      </a:r>
                      <a:r>
                        <a:rPr lang="de-AT" sz="1200" err="1"/>
                        <a:t>Moodle</a:t>
                      </a:r>
                      <a:r>
                        <a:rPr lang="de-AT" sz="1200"/>
                        <a:t> App: Yes</a:t>
                      </a:r>
                    </a:p>
                  </a:txBody>
                  <a:tcPr marL="91438" marR="91438" marT="45719" marB="45719"/>
                </a:tc>
                <a:extLst>
                  <a:ext uri="{0D108BD9-81ED-4DB2-BD59-A6C34878D82A}">
                    <a16:rowId xmlns:a16="http://schemas.microsoft.com/office/drawing/2014/main" val="665195151"/>
                  </a:ext>
                </a:extLst>
              </a:tr>
              <a:tr h="457188">
                <a:tc>
                  <a:txBody>
                    <a:bodyPr/>
                    <a:lstStyle/>
                    <a:p>
                      <a:r>
                        <a:rPr lang="de-AT" sz="1200" b="1"/>
                        <a:t>Assessment</a:t>
                      </a:r>
                    </a:p>
                  </a:txBody>
                  <a:tcPr marL="91438" marR="91438" marT="45719" marB="45719"/>
                </a:tc>
                <a:tc>
                  <a:txBody>
                    <a:bodyPr/>
                    <a:lstStyle/>
                    <a:p>
                      <a:r>
                        <a:rPr lang="de-AT" sz="1200"/>
                        <a:t>Needs introduction</a:t>
                      </a:r>
                    </a:p>
                  </a:txBody>
                  <a:tcPr marL="91438" marR="91438" marT="45719" marB="45719"/>
                </a:tc>
                <a:tc>
                  <a:txBody>
                    <a:bodyPr/>
                    <a:lstStyle/>
                    <a:p>
                      <a:endParaRPr lang="de-AT" sz="1200"/>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In Moodle App: Yes</a:t>
                      </a:r>
                    </a:p>
                  </a:txBody>
                  <a:tcPr marL="91438" marR="91438" marT="45719" marB="45719"/>
                </a:tc>
                <a:extLst>
                  <a:ext uri="{0D108BD9-81ED-4DB2-BD59-A6C34878D82A}">
                    <a16:rowId xmlns:a16="http://schemas.microsoft.com/office/drawing/2014/main" val="3350292657"/>
                  </a:ext>
                </a:extLst>
              </a:tr>
              <a:tr h="457188">
                <a:tc>
                  <a:txBody>
                    <a:bodyPr/>
                    <a:lstStyle/>
                    <a:p>
                      <a:r>
                        <a:rPr lang="de-AT" sz="1200" b="1"/>
                        <a:t>Whatsapp group</a:t>
                      </a:r>
                    </a:p>
                  </a:txBody>
                  <a:tcPr marL="91438" marR="91438" marT="45719" marB="45719"/>
                </a:tc>
                <a:tc>
                  <a:txBody>
                    <a:bodyPr/>
                    <a:lstStyle/>
                    <a:p>
                      <a:r>
                        <a:rPr lang="de-AT" sz="1200"/>
                        <a:t>Very easy</a:t>
                      </a:r>
                    </a:p>
                  </a:txBody>
                  <a:tcPr marL="91438" marR="91438" marT="45719" marB="45719"/>
                </a:tc>
                <a:tc>
                  <a:txBody>
                    <a:bodyPr/>
                    <a:lstStyle/>
                    <a:p>
                      <a:r>
                        <a:rPr lang="de-AT" sz="1200"/>
                        <a:t>Moderation </a:t>
                      </a:r>
                      <a:r>
                        <a:rPr lang="de-AT" sz="1200" err="1"/>
                        <a:t>can</a:t>
                      </a:r>
                      <a:r>
                        <a:rPr lang="de-AT" sz="1200"/>
                        <a:t> </a:t>
                      </a:r>
                      <a:r>
                        <a:rPr lang="de-AT" sz="1200" err="1"/>
                        <a:t>be</a:t>
                      </a:r>
                      <a:r>
                        <a:rPr lang="de-AT" sz="1200"/>
                        <a:t> </a:t>
                      </a:r>
                      <a:r>
                        <a:rPr lang="de-AT" sz="1200" err="1"/>
                        <a:t>challenging</a:t>
                      </a:r>
                      <a:endParaRPr lang="de-AT" sz="1200"/>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a:t>
                      </a:r>
                    </a:p>
                  </a:txBody>
                  <a:tcPr marL="91438" marR="91438" marT="45719" marB="45719"/>
                </a:tc>
                <a:tc>
                  <a:txBody>
                    <a:bodyPr/>
                    <a:lstStyle/>
                    <a:p>
                      <a:r>
                        <a:rPr lang="de-AT" sz="1200"/>
                        <a:t>Yes</a:t>
                      </a:r>
                    </a:p>
                  </a:txBody>
                  <a:tcPr marL="91438" marR="91438" marT="45719" marB="45719"/>
                </a:tc>
                <a:extLst>
                  <a:ext uri="{0D108BD9-81ED-4DB2-BD59-A6C34878D82A}">
                    <a16:rowId xmlns:a16="http://schemas.microsoft.com/office/drawing/2014/main" val="4155809937"/>
                  </a:ext>
                </a:extLst>
              </a:tr>
              <a:tr h="370830">
                <a:tc>
                  <a:txBody>
                    <a:bodyPr/>
                    <a:lstStyle/>
                    <a:p>
                      <a:r>
                        <a:rPr lang="de-AT" sz="1200" b="1"/>
                        <a:t>Moodle Chat</a:t>
                      </a:r>
                    </a:p>
                  </a:txBody>
                  <a:tcPr marL="91438" marR="91438" marT="45719" marB="45719"/>
                </a:tc>
                <a:tc>
                  <a:txBody>
                    <a:bodyPr/>
                    <a:lstStyle/>
                    <a:p>
                      <a:r>
                        <a:rPr lang="de-AT" sz="1200"/>
                        <a:t>Easy to use</a:t>
                      </a:r>
                    </a:p>
                  </a:txBody>
                  <a:tcPr marL="91438" marR="91438" marT="45719" marB="45719"/>
                </a:tc>
                <a:tc>
                  <a:txBody>
                    <a:bodyPr/>
                    <a:lstStyle/>
                    <a:p>
                      <a:r>
                        <a:rPr lang="de-AT" sz="1200"/>
                        <a:t>Moderation </a:t>
                      </a:r>
                      <a:r>
                        <a:rPr lang="de-AT" sz="1200" err="1"/>
                        <a:t>can</a:t>
                      </a:r>
                      <a:r>
                        <a:rPr lang="de-AT" sz="1200"/>
                        <a:t> </a:t>
                      </a:r>
                      <a:r>
                        <a:rPr lang="de-AT" sz="1200" err="1"/>
                        <a:t>be</a:t>
                      </a:r>
                      <a:r>
                        <a:rPr lang="de-AT" sz="1200"/>
                        <a:t> </a:t>
                      </a:r>
                      <a:r>
                        <a:rPr lang="de-AT" sz="1200" err="1"/>
                        <a:t>challenging</a:t>
                      </a:r>
                      <a:endParaRPr lang="de-AT" sz="1200"/>
                    </a:p>
                  </a:txBody>
                  <a:tcPr marL="91438" marR="91438" marT="45719" marB="45719"/>
                </a:tc>
                <a:tc>
                  <a:txBody>
                    <a:bodyPr/>
                    <a:lstStyle/>
                    <a:p>
                      <a:r>
                        <a:rPr lang="de-AT" sz="1200" err="1"/>
                        <a:t>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err="1"/>
                        <a:t>No</a:t>
                      </a:r>
                      <a:endParaRPr lang="de-AT" sz="1200"/>
                    </a:p>
                  </a:txBody>
                  <a:tcPr marL="91438" marR="91438" marT="45719" marB="45719"/>
                </a:tc>
                <a:extLst>
                  <a:ext uri="{0D108BD9-81ED-4DB2-BD59-A6C34878D82A}">
                    <a16:rowId xmlns:a16="http://schemas.microsoft.com/office/drawing/2014/main" val="2167586872"/>
                  </a:ext>
                </a:extLst>
              </a:tr>
              <a:tr h="370830">
                <a:tc>
                  <a:txBody>
                    <a:bodyPr/>
                    <a:lstStyle/>
                    <a:p>
                      <a:r>
                        <a:rPr lang="de-AT" sz="1200" b="1"/>
                        <a:t>Feedback</a:t>
                      </a:r>
                    </a:p>
                  </a:txBody>
                  <a:tcPr marL="91438" marR="91438" marT="45719" marB="45719"/>
                </a:tc>
                <a:tc>
                  <a:txBody>
                    <a:bodyPr/>
                    <a:lstStyle/>
                    <a:p>
                      <a:r>
                        <a:rPr lang="de-AT" sz="1200"/>
                        <a:t>Easy to use</a:t>
                      </a:r>
                    </a:p>
                  </a:txBody>
                  <a:tcPr marL="91438" marR="91438" marT="45719" marB="45719"/>
                </a:tc>
                <a:tc>
                  <a:txBody>
                    <a:bodyPr/>
                    <a:lstStyle/>
                    <a:p>
                      <a:r>
                        <a:rPr lang="de-AT" sz="1200"/>
                        <a:t>Support </a:t>
                      </a:r>
                      <a:r>
                        <a:rPr lang="de-AT" sz="1200" err="1"/>
                        <a:t>to</a:t>
                      </a:r>
                      <a:r>
                        <a:rPr lang="de-AT" sz="1200"/>
                        <a:t> </a:t>
                      </a:r>
                      <a:r>
                        <a:rPr lang="de-AT" sz="1200" err="1"/>
                        <a:t>the</a:t>
                      </a:r>
                      <a:r>
                        <a:rPr lang="de-AT" sz="1200"/>
                        <a:t> </a:t>
                      </a:r>
                      <a:r>
                        <a:rPr lang="de-AT" sz="1200" err="1"/>
                        <a:t>participant</a:t>
                      </a:r>
                      <a:endParaRPr lang="de-AT" sz="1200"/>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Yes</a:t>
                      </a:r>
                    </a:p>
                  </a:txBody>
                  <a:tcPr marL="91438" marR="91438" marT="45719" marB="45719"/>
                </a:tc>
                <a:extLst>
                  <a:ext uri="{0D108BD9-81ED-4DB2-BD59-A6C34878D82A}">
                    <a16:rowId xmlns:a16="http://schemas.microsoft.com/office/drawing/2014/main" val="2665590833"/>
                  </a:ext>
                </a:extLst>
              </a:tr>
              <a:tr h="370830">
                <a:tc>
                  <a:txBody>
                    <a:bodyPr/>
                    <a:lstStyle/>
                    <a:p>
                      <a:r>
                        <a:rPr lang="de-AT" sz="1200" b="1"/>
                        <a:t>Checklist</a:t>
                      </a:r>
                    </a:p>
                  </a:txBody>
                  <a:tcPr marL="91438" marR="91438" marT="45719" marB="45719"/>
                </a:tc>
                <a:tc>
                  <a:txBody>
                    <a:bodyPr/>
                    <a:lstStyle/>
                    <a:p>
                      <a:r>
                        <a:rPr lang="de-AT" sz="1200"/>
                        <a:t>Easy to use</a:t>
                      </a:r>
                    </a:p>
                  </a:txBody>
                  <a:tcPr marL="91438" marR="91438" marT="45719" marB="45719"/>
                </a:tc>
                <a:tc>
                  <a:txBody>
                    <a:bodyPr/>
                    <a:lstStyle/>
                    <a:p>
                      <a:r>
                        <a:rPr lang="de-AT" sz="1200"/>
                        <a:t>Trainer </a:t>
                      </a:r>
                      <a:r>
                        <a:rPr lang="de-AT" sz="1200" err="1"/>
                        <a:t>needs</a:t>
                      </a:r>
                      <a:r>
                        <a:rPr lang="de-AT" sz="1200"/>
                        <a:t> </a:t>
                      </a:r>
                      <a:r>
                        <a:rPr lang="de-AT" sz="1200" err="1"/>
                        <a:t>to</a:t>
                      </a:r>
                      <a:r>
                        <a:rPr lang="de-AT" sz="1200"/>
                        <a:t> support and </a:t>
                      </a:r>
                      <a:r>
                        <a:rPr lang="de-AT" sz="1200" err="1"/>
                        <a:t>evaluate</a:t>
                      </a:r>
                      <a:endParaRPr lang="de-AT" sz="1200"/>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err="1"/>
                        <a:t>No</a:t>
                      </a:r>
                      <a:endParaRPr lang="de-AT" sz="1200"/>
                    </a:p>
                  </a:txBody>
                  <a:tcPr marL="91438" marR="91438" marT="45719" marB="45719"/>
                </a:tc>
                <a:extLst>
                  <a:ext uri="{0D108BD9-81ED-4DB2-BD59-A6C34878D82A}">
                    <a16:rowId xmlns:a16="http://schemas.microsoft.com/office/drawing/2014/main" val="3240234465"/>
                  </a:ext>
                </a:extLst>
              </a:tr>
              <a:tr h="370830">
                <a:tc>
                  <a:txBody>
                    <a:bodyPr/>
                    <a:lstStyle/>
                    <a:p>
                      <a:r>
                        <a:rPr lang="de-AT" sz="1200" b="1"/>
                        <a:t>Peer review</a:t>
                      </a:r>
                    </a:p>
                  </a:txBody>
                  <a:tcPr marL="91438" marR="91438" marT="45719" marB="45719"/>
                </a:tc>
                <a:tc>
                  <a:txBody>
                    <a:bodyPr/>
                    <a:lstStyle/>
                    <a:p>
                      <a:r>
                        <a:rPr lang="de-AT" sz="1200"/>
                        <a:t>Needs introduction</a:t>
                      </a:r>
                    </a:p>
                  </a:txBody>
                  <a:tcPr marL="91438" marR="91438" marT="45719" marB="45719"/>
                </a:tc>
                <a:tc>
                  <a:txBody>
                    <a:bodyPr/>
                    <a:lstStyle/>
                    <a:p>
                      <a:r>
                        <a:rPr lang="de-AT" sz="1200"/>
                        <a:t>Trainer </a:t>
                      </a:r>
                      <a:r>
                        <a:rPr lang="de-AT" sz="1200" err="1"/>
                        <a:t>needs</a:t>
                      </a:r>
                      <a:r>
                        <a:rPr lang="de-AT" sz="1200"/>
                        <a:t> </a:t>
                      </a:r>
                      <a:r>
                        <a:rPr lang="de-AT" sz="1200" err="1"/>
                        <a:t>to</a:t>
                      </a:r>
                      <a:r>
                        <a:rPr lang="de-AT" sz="1200"/>
                        <a:t> support</a:t>
                      </a:r>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Desktop</a:t>
                      </a:r>
                    </a:p>
                  </a:txBody>
                  <a:tcPr marL="91438" marR="91438" marT="45719" marB="45719"/>
                </a:tc>
                <a:tc>
                  <a:txBody>
                    <a:bodyPr/>
                    <a:lstStyle/>
                    <a:p>
                      <a:r>
                        <a:rPr lang="de-AT" sz="1200" err="1"/>
                        <a:t>No</a:t>
                      </a:r>
                      <a:endParaRPr lang="de-AT" sz="1200"/>
                    </a:p>
                  </a:txBody>
                  <a:tcPr marL="91438" marR="91438" marT="45719" marB="45719"/>
                </a:tc>
                <a:extLst>
                  <a:ext uri="{0D108BD9-81ED-4DB2-BD59-A6C34878D82A}">
                    <a16:rowId xmlns:a16="http://schemas.microsoft.com/office/drawing/2014/main" val="4083780536"/>
                  </a:ext>
                </a:extLst>
              </a:tr>
              <a:tr h="370830">
                <a:tc>
                  <a:txBody>
                    <a:bodyPr/>
                    <a:lstStyle/>
                    <a:p>
                      <a:r>
                        <a:rPr lang="de-AT" sz="1200" b="1"/>
                        <a:t>Messaging</a:t>
                      </a:r>
                    </a:p>
                  </a:txBody>
                  <a:tcPr marL="91438" marR="91438" marT="45719" marB="45719"/>
                </a:tc>
                <a:tc>
                  <a:txBody>
                    <a:bodyPr/>
                    <a:lstStyle/>
                    <a:p>
                      <a:r>
                        <a:rPr lang="de-AT" sz="1200"/>
                        <a:t>Easy </a:t>
                      </a:r>
                      <a:r>
                        <a:rPr lang="de-AT" sz="1200" err="1"/>
                        <a:t>to</a:t>
                      </a:r>
                      <a:r>
                        <a:rPr lang="de-AT" sz="1200"/>
                        <a:t> </a:t>
                      </a:r>
                      <a:r>
                        <a:rPr lang="de-AT" sz="1200" err="1"/>
                        <a:t>use</a:t>
                      </a:r>
                      <a:endParaRPr lang="de-AT" sz="1200"/>
                    </a:p>
                  </a:txBody>
                  <a:tcPr marL="91438" marR="91438" marT="45719" marB="45719"/>
                </a:tc>
                <a:tc>
                  <a:txBody>
                    <a:bodyPr/>
                    <a:lstStyle/>
                    <a:p>
                      <a:r>
                        <a:rPr lang="de-AT" sz="1200" err="1"/>
                        <a:t>Reponse</a:t>
                      </a:r>
                      <a:r>
                        <a:rPr lang="de-AT" sz="1200"/>
                        <a:t> </a:t>
                      </a:r>
                      <a:r>
                        <a:rPr lang="de-AT" sz="1200" err="1"/>
                        <a:t>times</a:t>
                      </a:r>
                      <a:r>
                        <a:rPr lang="de-AT" sz="1200"/>
                        <a:t> </a:t>
                      </a:r>
                      <a:r>
                        <a:rPr lang="de-AT" sz="1200" err="1"/>
                        <a:t>should</a:t>
                      </a:r>
                      <a:r>
                        <a:rPr lang="de-AT" sz="1200"/>
                        <a:t> not </a:t>
                      </a:r>
                      <a:r>
                        <a:rPr lang="de-AT" sz="1200" err="1"/>
                        <a:t>be</a:t>
                      </a:r>
                      <a:r>
                        <a:rPr lang="de-AT" sz="1200"/>
                        <a:t> </a:t>
                      </a:r>
                      <a:r>
                        <a:rPr lang="de-AT" sz="1200" err="1"/>
                        <a:t>too</a:t>
                      </a:r>
                      <a:r>
                        <a:rPr lang="de-AT" sz="1200"/>
                        <a:t> </a:t>
                      </a:r>
                      <a:r>
                        <a:rPr lang="de-AT" sz="1200" err="1"/>
                        <a:t>long</a:t>
                      </a:r>
                      <a:endParaRPr lang="de-AT" sz="1200"/>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Yes</a:t>
                      </a:r>
                    </a:p>
                  </a:txBody>
                  <a:tcPr marL="91438" marR="91438" marT="45719" marB="45719"/>
                </a:tc>
                <a:extLst>
                  <a:ext uri="{0D108BD9-81ED-4DB2-BD59-A6C34878D82A}">
                    <a16:rowId xmlns:a16="http://schemas.microsoft.com/office/drawing/2014/main" val="3178654394"/>
                  </a:ext>
                </a:extLst>
              </a:tr>
              <a:tr h="457188">
                <a:tc>
                  <a:txBody>
                    <a:bodyPr/>
                    <a:lstStyle/>
                    <a:p>
                      <a:r>
                        <a:rPr lang="de-AT" sz="1200" b="1"/>
                        <a:t>Self learning Modules </a:t>
                      </a:r>
                    </a:p>
                  </a:txBody>
                  <a:tcPr marL="91438" marR="91438" marT="45719" marB="45719"/>
                </a:tc>
                <a:tc>
                  <a:txBody>
                    <a:bodyPr/>
                    <a:lstStyle/>
                    <a:p>
                      <a:r>
                        <a:rPr lang="de-AT" sz="1200" err="1"/>
                        <a:t>Depend</a:t>
                      </a:r>
                      <a:r>
                        <a:rPr lang="de-AT" sz="1200"/>
                        <a:t> on </a:t>
                      </a:r>
                      <a:r>
                        <a:rPr lang="de-AT" sz="1200" err="1"/>
                        <a:t>the</a:t>
                      </a:r>
                      <a:r>
                        <a:rPr lang="de-AT" sz="1200"/>
                        <a:t> ID </a:t>
                      </a:r>
                      <a:r>
                        <a:rPr lang="de-AT" sz="1200" err="1"/>
                        <a:t>of</a:t>
                      </a:r>
                      <a:r>
                        <a:rPr lang="de-AT" sz="1200"/>
                        <a:t> </a:t>
                      </a:r>
                      <a:r>
                        <a:rPr lang="de-AT" sz="1200" err="1"/>
                        <a:t>the</a:t>
                      </a:r>
                      <a:r>
                        <a:rPr lang="de-AT" sz="1200"/>
                        <a:t> Module</a:t>
                      </a:r>
                    </a:p>
                  </a:txBody>
                  <a:tcPr marL="91438" marR="91438" marT="45719" marB="45719"/>
                </a:tc>
                <a:tc>
                  <a:txBody>
                    <a:bodyPr/>
                    <a:lstStyle/>
                    <a:p>
                      <a:r>
                        <a:rPr lang="de-AT" sz="1200" err="1"/>
                        <a:t>Effort</a:t>
                      </a:r>
                      <a:r>
                        <a:rPr lang="de-AT" sz="1200"/>
                        <a:t> in </a:t>
                      </a:r>
                      <a:r>
                        <a:rPr lang="de-AT" sz="1200" err="1"/>
                        <a:t>content</a:t>
                      </a:r>
                      <a:r>
                        <a:rPr lang="de-AT" sz="1200"/>
                        <a:t> </a:t>
                      </a:r>
                      <a:r>
                        <a:rPr lang="de-AT" sz="1200" err="1"/>
                        <a:t>creation</a:t>
                      </a:r>
                      <a:r>
                        <a:rPr lang="de-AT" sz="1200"/>
                        <a:t>. </a:t>
                      </a:r>
                      <a:r>
                        <a:rPr lang="de-AT" sz="1200" err="1"/>
                        <a:t>No</a:t>
                      </a:r>
                      <a:r>
                        <a:rPr lang="de-AT" sz="1200"/>
                        <a:t> </a:t>
                      </a:r>
                      <a:r>
                        <a:rPr lang="de-AT" sz="1200" err="1"/>
                        <a:t>effort</a:t>
                      </a:r>
                      <a:r>
                        <a:rPr lang="de-AT" sz="1200"/>
                        <a:t> in </a:t>
                      </a:r>
                      <a:r>
                        <a:rPr lang="de-AT" sz="1200" err="1"/>
                        <a:t>using</a:t>
                      </a:r>
                      <a:r>
                        <a:rPr lang="de-AT" sz="1200"/>
                        <a:t> </a:t>
                      </a:r>
                      <a:r>
                        <a:rPr lang="de-AT" sz="1200" err="1"/>
                        <a:t>it</a:t>
                      </a:r>
                      <a:endParaRPr lang="de-AT" sz="1200"/>
                    </a:p>
                  </a:txBody>
                  <a:tcPr marL="91438" marR="91438" marT="45719" marB="45719"/>
                </a:tc>
                <a:tc>
                  <a:txBody>
                    <a:bodyPr/>
                    <a:lstStyle/>
                    <a:p>
                      <a:r>
                        <a:rPr lang="de-AT" sz="1200" err="1"/>
                        <a:t>asyn</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In Moodle App: Yes</a:t>
                      </a:r>
                    </a:p>
                  </a:txBody>
                  <a:tcPr marL="91438" marR="91438" marT="45719" marB="45719"/>
                </a:tc>
                <a:extLst>
                  <a:ext uri="{0D108BD9-81ED-4DB2-BD59-A6C34878D82A}">
                    <a16:rowId xmlns:a16="http://schemas.microsoft.com/office/drawing/2014/main" val="4132483132"/>
                  </a:ext>
                </a:extLst>
              </a:tr>
              <a:tr h="640064">
                <a:tc>
                  <a:txBody>
                    <a:bodyPr/>
                    <a:lstStyle/>
                    <a:p>
                      <a:r>
                        <a:rPr lang="de-AT" sz="1200" b="1" err="1"/>
                        <a:t>Quizzes</a:t>
                      </a:r>
                      <a:endParaRPr lang="de-AT" sz="1200" b="1"/>
                    </a:p>
                  </a:txBody>
                  <a:tcPr marL="91438" marR="91438" marT="45719" marB="45719"/>
                </a:tc>
                <a:tc>
                  <a:txBody>
                    <a:bodyPr/>
                    <a:lstStyle/>
                    <a:p>
                      <a:r>
                        <a:rPr lang="de-AT" sz="1200"/>
                        <a:t>Easy </a:t>
                      </a:r>
                      <a:r>
                        <a:rPr lang="de-AT" sz="1200" err="1"/>
                        <a:t>to</a:t>
                      </a:r>
                      <a:r>
                        <a:rPr lang="de-AT" sz="1200"/>
                        <a:t> </a:t>
                      </a:r>
                      <a:r>
                        <a:rPr lang="de-AT" sz="1200" err="1"/>
                        <a:t>use</a:t>
                      </a:r>
                      <a:r>
                        <a:rPr lang="de-AT" sz="1200"/>
                        <a:t>, </a:t>
                      </a:r>
                      <a:r>
                        <a:rPr lang="de-AT" sz="1200" err="1"/>
                        <a:t>needs</a:t>
                      </a:r>
                      <a:r>
                        <a:rPr lang="de-AT" sz="1200"/>
                        <a:t> </a:t>
                      </a:r>
                      <a:r>
                        <a:rPr lang="de-AT" sz="1200" err="1"/>
                        <a:t>introduction</a:t>
                      </a:r>
                      <a:endParaRPr lang="de-AT" sz="1200"/>
                    </a:p>
                  </a:txBody>
                  <a:tcPr marL="91438" marR="91438" marT="45719" marB="45719"/>
                </a:tc>
                <a:tc>
                  <a:txBody>
                    <a:bodyPr/>
                    <a:lstStyle/>
                    <a:p>
                      <a:r>
                        <a:rPr lang="de-AT" sz="1200"/>
                        <a:t>Development </a:t>
                      </a:r>
                      <a:r>
                        <a:rPr lang="de-AT" sz="1200" err="1"/>
                        <a:t>of</a:t>
                      </a:r>
                      <a:r>
                        <a:rPr lang="de-AT" sz="1200"/>
                        <a:t> </a:t>
                      </a:r>
                      <a:r>
                        <a:rPr lang="de-AT" sz="1200" err="1"/>
                        <a:t>questions</a:t>
                      </a:r>
                      <a:r>
                        <a:rPr lang="de-AT" sz="1200"/>
                        <a:t> </a:t>
                      </a:r>
                      <a:r>
                        <a:rPr lang="de-AT" sz="1200" err="1"/>
                        <a:t>can</a:t>
                      </a:r>
                      <a:r>
                        <a:rPr lang="de-AT" sz="1200"/>
                        <a:t> </a:t>
                      </a:r>
                      <a:r>
                        <a:rPr lang="de-AT" sz="1200" err="1"/>
                        <a:t>be</a:t>
                      </a:r>
                      <a:r>
                        <a:rPr lang="de-AT" sz="1200"/>
                        <a:t> </a:t>
                      </a:r>
                      <a:r>
                        <a:rPr lang="de-AT" sz="1200" err="1"/>
                        <a:t>challenging</a:t>
                      </a:r>
                      <a:r>
                        <a:rPr lang="de-AT" sz="1200"/>
                        <a:t>.</a:t>
                      </a:r>
                    </a:p>
                  </a:txBody>
                  <a:tcPr marL="91438" marR="91438" marT="45719" marB="45719"/>
                </a:tc>
                <a:tc>
                  <a:txBody>
                    <a:bodyPr/>
                    <a:lstStyle/>
                    <a:p>
                      <a:r>
                        <a:rPr lang="de-AT" sz="1200" err="1"/>
                        <a:t>asynchronous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a:t>In Moodle App: Yes</a:t>
                      </a:r>
                    </a:p>
                  </a:txBody>
                  <a:tcPr marL="91438" marR="91438" marT="45719" marB="45719"/>
                </a:tc>
                <a:extLst>
                  <a:ext uri="{0D108BD9-81ED-4DB2-BD59-A6C34878D82A}">
                    <a16:rowId xmlns:a16="http://schemas.microsoft.com/office/drawing/2014/main" val="4047086044"/>
                  </a:ext>
                </a:extLst>
              </a:tr>
              <a:tr h="640064">
                <a:tc>
                  <a:txBody>
                    <a:bodyPr/>
                    <a:lstStyle/>
                    <a:p>
                      <a:r>
                        <a:rPr lang="de-AT" sz="1200" b="1"/>
                        <a:t>Video </a:t>
                      </a:r>
                      <a:r>
                        <a:rPr lang="de-AT" sz="1200" b="1" err="1"/>
                        <a:t>conferencing</a:t>
                      </a:r>
                      <a:endParaRPr lang="de-AT" sz="1200" b="1"/>
                    </a:p>
                  </a:txBody>
                  <a:tcPr marL="91438" marR="91438" marT="45719" marB="45719"/>
                </a:tc>
                <a:tc>
                  <a:txBody>
                    <a:bodyPr/>
                    <a:lstStyle/>
                    <a:p>
                      <a:r>
                        <a:rPr lang="de-AT" sz="1200" err="1"/>
                        <a:t>Vc</a:t>
                      </a:r>
                      <a:r>
                        <a:rPr lang="de-AT" sz="1200"/>
                        <a:t> </a:t>
                      </a:r>
                      <a:r>
                        <a:rPr lang="de-AT" sz="1200" err="1"/>
                        <a:t>is</a:t>
                      </a:r>
                      <a:r>
                        <a:rPr lang="de-AT" sz="1200"/>
                        <a:t> </a:t>
                      </a:r>
                      <a:r>
                        <a:rPr lang="de-AT" sz="1200" err="1"/>
                        <a:t>very</a:t>
                      </a:r>
                      <a:r>
                        <a:rPr lang="de-AT" sz="1200"/>
                        <a:t> common in </a:t>
                      </a:r>
                      <a:r>
                        <a:rPr lang="de-AT" sz="1200" err="1"/>
                        <a:t>the</a:t>
                      </a:r>
                      <a:r>
                        <a:rPr lang="de-AT" sz="1200"/>
                        <a:t> </a:t>
                      </a:r>
                      <a:r>
                        <a:rPr lang="de-AT" sz="1200" err="1"/>
                        <a:t>meanwhile</a:t>
                      </a:r>
                      <a:endParaRPr lang="de-AT" sz="1200"/>
                    </a:p>
                  </a:txBody>
                  <a:tcPr marL="91438" marR="91438" marT="45719" marB="45719"/>
                </a:tc>
                <a:tc>
                  <a:txBody>
                    <a:bodyPr/>
                    <a:lstStyle/>
                    <a:p>
                      <a:r>
                        <a:rPr lang="de-AT" sz="1200" err="1"/>
                        <a:t>Good</a:t>
                      </a:r>
                      <a:r>
                        <a:rPr lang="de-AT" sz="1200"/>
                        <a:t> </a:t>
                      </a:r>
                      <a:r>
                        <a:rPr lang="de-AT" sz="1200" err="1"/>
                        <a:t>bandwith</a:t>
                      </a:r>
                      <a:r>
                        <a:rPr lang="de-AT" sz="1200"/>
                        <a:t>, </a:t>
                      </a:r>
                      <a:r>
                        <a:rPr lang="de-AT" sz="1200" err="1"/>
                        <a:t>headset</a:t>
                      </a:r>
                      <a:r>
                        <a:rPr lang="de-AT" sz="1200"/>
                        <a:t>, </a:t>
                      </a:r>
                      <a:r>
                        <a:rPr lang="de-AT" sz="1200" err="1"/>
                        <a:t>moderating</a:t>
                      </a:r>
                      <a:endParaRPr lang="de-AT" sz="1200"/>
                    </a:p>
                  </a:txBody>
                  <a:tcPr marL="91438" marR="91438" marT="45719" marB="45719"/>
                </a:tc>
                <a:tc>
                  <a:txBody>
                    <a:bodyPr/>
                    <a:lstStyle/>
                    <a:p>
                      <a:r>
                        <a:rPr lang="de-AT" sz="1200" err="1"/>
                        <a:t>synchronous</a:t>
                      </a:r>
                      <a:endParaRPr lang="de-AT" sz="1200"/>
                    </a:p>
                  </a:txBody>
                  <a:tcPr marL="91438" marR="91438" marT="45719" marB="45719"/>
                </a:tc>
                <a:tc>
                  <a:txBody>
                    <a:bodyPr/>
                    <a:lstStyle/>
                    <a:p>
                      <a:r>
                        <a:rPr lang="de-AT" sz="1200"/>
                        <a:t>Mobile,  Desktop</a:t>
                      </a:r>
                    </a:p>
                  </a:txBody>
                  <a:tcPr marL="91438" marR="91438" marT="45719" marB="45719"/>
                </a:tc>
                <a:tc>
                  <a:txBody>
                    <a:bodyPr/>
                    <a:lstStyle/>
                    <a:p>
                      <a:r>
                        <a:rPr lang="de-AT" sz="1200" err="1"/>
                        <a:t>No</a:t>
                      </a:r>
                      <a:endParaRPr lang="de-AT" sz="1200"/>
                    </a:p>
                  </a:txBody>
                  <a:tcPr marL="91438" marR="91438" marT="45719" marB="45719"/>
                </a:tc>
                <a:extLst>
                  <a:ext uri="{0D108BD9-81ED-4DB2-BD59-A6C34878D82A}">
                    <a16:rowId xmlns:a16="http://schemas.microsoft.com/office/drawing/2014/main" val="1421735456"/>
                  </a:ext>
                </a:extLst>
              </a:tr>
            </a:tbl>
          </a:graphicData>
        </a:graphic>
      </p:graphicFrame>
      <p:graphicFrame>
        <p:nvGraphicFramePr>
          <p:cNvPr id="5" name="Inhaltsplatzhalter 3">
            <a:extLst>
              <a:ext uri="{FF2B5EF4-FFF2-40B4-BE49-F238E27FC236}">
                <a16:creationId xmlns:a16="http://schemas.microsoft.com/office/drawing/2014/main" id="{41103930-9DCA-46C4-813A-7B26B701F9E8}"/>
              </a:ext>
            </a:extLst>
          </p:cNvPr>
          <p:cNvGraphicFramePr>
            <a:graphicFrameLocks/>
          </p:cNvGraphicFramePr>
          <p:nvPr/>
        </p:nvGraphicFramePr>
        <p:xfrm>
          <a:off x="265425" y="627118"/>
          <a:ext cx="11925555" cy="5420258"/>
        </p:xfrm>
        <a:graphic>
          <a:graphicData uri="http://schemas.openxmlformats.org/drawingml/2006/table">
            <a:tbl>
              <a:tblPr firstRow="1" bandRow="1">
                <a:tableStyleId>{5C22544A-7EE6-4342-B048-85BDC9FD1C3A}</a:tableStyleId>
              </a:tblPr>
              <a:tblGrid>
                <a:gridCol w="1666193">
                  <a:extLst>
                    <a:ext uri="{9D8B030D-6E8A-4147-A177-3AD203B41FA5}">
                      <a16:colId xmlns:a16="http://schemas.microsoft.com/office/drawing/2014/main" val="3304092068"/>
                    </a:ext>
                  </a:extLst>
                </a:gridCol>
                <a:gridCol w="2517312">
                  <a:extLst>
                    <a:ext uri="{9D8B030D-6E8A-4147-A177-3AD203B41FA5}">
                      <a16:colId xmlns:a16="http://schemas.microsoft.com/office/drawing/2014/main" val="2605372146"/>
                    </a:ext>
                  </a:extLst>
                </a:gridCol>
                <a:gridCol w="3456272">
                  <a:extLst>
                    <a:ext uri="{9D8B030D-6E8A-4147-A177-3AD203B41FA5}">
                      <a16:colId xmlns:a16="http://schemas.microsoft.com/office/drawing/2014/main" val="3118319530"/>
                    </a:ext>
                  </a:extLst>
                </a:gridCol>
                <a:gridCol w="1327209">
                  <a:extLst>
                    <a:ext uri="{9D8B030D-6E8A-4147-A177-3AD203B41FA5}">
                      <a16:colId xmlns:a16="http://schemas.microsoft.com/office/drawing/2014/main" val="3610914574"/>
                    </a:ext>
                  </a:extLst>
                </a:gridCol>
                <a:gridCol w="1705906">
                  <a:extLst>
                    <a:ext uri="{9D8B030D-6E8A-4147-A177-3AD203B41FA5}">
                      <a16:colId xmlns:a16="http://schemas.microsoft.com/office/drawing/2014/main" val="1989701717"/>
                    </a:ext>
                  </a:extLst>
                </a:gridCol>
                <a:gridCol w="1252663">
                  <a:extLst>
                    <a:ext uri="{9D8B030D-6E8A-4147-A177-3AD203B41FA5}">
                      <a16:colId xmlns:a16="http://schemas.microsoft.com/office/drawing/2014/main" val="2095573935"/>
                    </a:ext>
                  </a:extLst>
                </a:gridCol>
              </a:tblGrid>
              <a:tr h="450890">
                <a:tc>
                  <a:txBody>
                    <a:bodyPr/>
                    <a:lstStyle/>
                    <a:p>
                      <a:r>
                        <a:rPr lang="de-AT" sz="1200" dirty="0"/>
                        <a:t>Activity</a:t>
                      </a:r>
                    </a:p>
                  </a:txBody>
                  <a:tcPr marL="91438" marR="91438" marT="45719" marB="45719">
                    <a:solidFill>
                      <a:schemeClr val="accent2"/>
                    </a:solidFill>
                  </a:tcPr>
                </a:tc>
                <a:tc>
                  <a:txBody>
                    <a:bodyPr/>
                    <a:lstStyle/>
                    <a:p>
                      <a:r>
                        <a:rPr lang="de-AT" sz="1200" dirty="0"/>
                        <a:t>Usability</a:t>
                      </a:r>
                    </a:p>
                  </a:txBody>
                  <a:tcPr marL="91438" marR="91438" marT="45719" marB="45719">
                    <a:solidFill>
                      <a:schemeClr val="accent2"/>
                    </a:solidFill>
                  </a:tcPr>
                </a:tc>
                <a:tc>
                  <a:txBody>
                    <a:bodyPr/>
                    <a:lstStyle/>
                    <a:p>
                      <a:r>
                        <a:rPr lang="de-AT" sz="1200"/>
                        <a:t>Management </a:t>
                      </a:r>
                      <a:r>
                        <a:rPr lang="de-AT" sz="1200" err="1"/>
                        <a:t>resources</a:t>
                      </a:r>
                      <a:endParaRPr lang="de-AT" sz="1200"/>
                    </a:p>
                  </a:txBody>
                  <a:tcPr marL="91438" marR="91438" marT="45719" marB="45719">
                    <a:solidFill>
                      <a:schemeClr val="accent2"/>
                    </a:solidFill>
                  </a:tcPr>
                </a:tc>
                <a:tc>
                  <a:txBody>
                    <a:bodyPr/>
                    <a:lstStyle/>
                    <a:p>
                      <a:r>
                        <a:rPr lang="de-AT" sz="1200" err="1"/>
                        <a:t>Synchronous</a:t>
                      </a:r>
                      <a:r>
                        <a:rPr lang="de-AT" sz="1200"/>
                        <a:t> vs. </a:t>
                      </a:r>
                      <a:r>
                        <a:rPr lang="de-AT" sz="1200" err="1"/>
                        <a:t>asynchronous</a:t>
                      </a:r>
                      <a:endParaRPr lang="de-AT" sz="1200"/>
                    </a:p>
                  </a:txBody>
                  <a:tcPr marL="91438" marR="91438" marT="45719" marB="45719">
                    <a:solidFill>
                      <a:schemeClr val="accent2"/>
                    </a:solidFill>
                  </a:tcPr>
                </a:tc>
                <a:tc>
                  <a:txBody>
                    <a:bodyPr/>
                    <a:lstStyle/>
                    <a:p>
                      <a:r>
                        <a:rPr lang="de-AT" sz="1200"/>
                        <a:t>Devices</a:t>
                      </a:r>
                    </a:p>
                  </a:txBody>
                  <a:tcPr marL="91438" marR="91438" marT="45719" marB="45719">
                    <a:solidFill>
                      <a:schemeClr val="accent2"/>
                    </a:solidFill>
                  </a:tcPr>
                </a:tc>
                <a:tc>
                  <a:txBody>
                    <a:bodyPr/>
                    <a:lstStyle/>
                    <a:p>
                      <a:r>
                        <a:rPr lang="de-AT" sz="1200"/>
                        <a:t>Offline</a:t>
                      </a:r>
                    </a:p>
                  </a:txBody>
                  <a:tcPr marL="91438" marR="91438" marT="45719" marB="45719">
                    <a:solidFill>
                      <a:schemeClr val="accent2"/>
                    </a:solidFill>
                  </a:tcPr>
                </a:tc>
                <a:extLst>
                  <a:ext uri="{0D108BD9-81ED-4DB2-BD59-A6C34878D82A}">
                    <a16:rowId xmlns:a16="http://schemas.microsoft.com/office/drawing/2014/main" val="1178987346"/>
                  </a:ext>
                </a:extLst>
              </a:tr>
              <a:tr h="457188">
                <a:tc>
                  <a:txBody>
                    <a:bodyPr/>
                    <a:lstStyle/>
                    <a:p>
                      <a:r>
                        <a:rPr lang="de-AT" sz="1200" b="1"/>
                        <a:t>Forum</a:t>
                      </a:r>
                    </a:p>
                  </a:txBody>
                  <a:tcPr marL="91438" marR="91438" marT="45719" marB="45719">
                    <a:solidFill>
                      <a:schemeClr val="accent2">
                        <a:lumMod val="40000"/>
                        <a:lumOff val="60000"/>
                      </a:schemeClr>
                    </a:solidFill>
                  </a:tcPr>
                </a:tc>
                <a:tc>
                  <a:txBody>
                    <a:bodyPr/>
                    <a:lstStyle/>
                    <a:p>
                      <a:r>
                        <a:rPr lang="de-AT" sz="1200"/>
                        <a:t>Yes, but needs an introduction</a:t>
                      </a:r>
                    </a:p>
                  </a:txBody>
                  <a:tcPr marL="91438" marR="91438" marT="45719" marB="45719">
                    <a:solidFill>
                      <a:schemeClr val="accent2">
                        <a:lumMod val="40000"/>
                        <a:lumOff val="60000"/>
                      </a:schemeClr>
                    </a:solidFill>
                  </a:tcPr>
                </a:tc>
                <a:tc>
                  <a:txBody>
                    <a:bodyPr/>
                    <a:lstStyle/>
                    <a:p>
                      <a:r>
                        <a:rPr lang="de-AT" sz="1200"/>
                        <a:t>Moderation can be challenging</a:t>
                      </a:r>
                    </a:p>
                  </a:txBody>
                  <a:tcPr marL="91438" marR="91438" marT="45719" marB="45719">
                    <a:solidFill>
                      <a:schemeClr val="accent2">
                        <a:lumMod val="40000"/>
                        <a:lumOff val="60000"/>
                      </a:schemeClr>
                    </a:solidFill>
                  </a:tcPr>
                </a:tc>
                <a:tc>
                  <a:txBody>
                    <a:bodyPr/>
                    <a:lstStyle/>
                    <a:p>
                      <a:r>
                        <a:rPr lang="de-AT" sz="1200" dirty="0"/>
                        <a:t>Asynchronous</a:t>
                      </a:r>
                    </a:p>
                  </a:txBody>
                  <a:tcPr marL="91438" marR="91438" marT="45719" marB="45719">
                    <a:solidFill>
                      <a:schemeClr val="accent2">
                        <a:lumMod val="40000"/>
                        <a:lumOff val="60000"/>
                      </a:schemeClr>
                    </a:solidFill>
                  </a:tcPr>
                </a:tc>
                <a:tc>
                  <a:txBody>
                    <a:bodyPr/>
                    <a:lstStyle/>
                    <a:p>
                      <a:r>
                        <a:rPr lang="de-AT" sz="1200"/>
                        <a:t>Mobile, desktop</a:t>
                      </a:r>
                    </a:p>
                  </a:txBody>
                  <a:tcPr marL="91438" marR="91438" marT="45719" marB="45719">
                    <a:solidFill>
                      <a:schemeClr val="accent2">
                        <a:lumMod val="40000"/>
                        <a:lumOff val="60000"/>
                      </a:schemeClr>
                    </a:solidFill>
                  </a:tcPr>
                </a:tc>
                <a:tc>
                  <a:txBody>
                    <a:bodyPr/>
                    <a:lstStyle/>
                    <a:p>
                      <a:r>
                        <a:rPr lang="de-AT" sz="1200" dirty="0"/>
                        <a:t>In Moodle app: Yes</a:t>
                      </a:r>
                    </a:p>
                  </a:txBody>
                  <a:tcPr marL="91438" marR="91438" marT="45719" marB="45719">
                    <a:solidFill>
                      <a:schemeClr val="accent2">
                        <a:lumMod val="40000"/>
                        <a:lumOff val="60000"/>
                      </a:schemeClr>
                    </a:solidFill>
                  </a:tcPr>
                </a:tc>
                <a:extLst>
                  <a:ext uri="{0D108BD9-81ED-4DB2-BD59-A6C34878D82A}">
                    <a16:rowId xmlns:a16="http://schemas.microsoft.com/office/drawing/2014/main" val="665195151"/>
                  </a:ext>
                </a:extLst>
              </a:tr>
              <a:tr h="457188">
                <a:tc>
                  <a:txBody>
                    <a:bodyPr/>
                    <a:lstStyle/>
                    <a:p>
                      <a:r>
                        <a:rPr lang="de-AT" sz="1200" b="1"/>
                        <a:t>Assessment</a:t>
                      </a:r>
                    </a:p>
                  </a:txBody>
                  <a:tcPr marL="91438" marR="91438" marT="45719" marB="45719">
                    <a:solidFill>
                      <a:schemeClr val="accent2">
                        <a:lumMod val="20000"/>
                        <a:lumOff val="80000"/>
                      </a:schemeClr>
                    </a:solidFill>
                  </a:tcPr>
                </a:tc>
                <a:tc>
                  <a:txBody>
                    <a:bodyPr/>
                    <a:lstStyle/>
                    <a:p>
                      <a:r>
                        <a:rPr lang="de-AT" sz="1200"/>
                        <a:t>Needs </a:t>
                      </a:r>
                      <a:r>
                        <a:rPr lang="de-AT" sz="1200" err="1"/>
                        <a:t>introduction</a:t>
                      </a:r>
                      <a:endParaRPr lang="de-AT" sz="1200"/>
                    </a:p>
                  </a:txBody>
                  <a:tcPr marL="91438" marR="91438" marT="45719" marB="45719">
                    <a:solidFill>
                      <a:schemeClr val="accent2">
                        <a:lumMod val="20000"/>
                        <a:lumOff val="80000"/>
                      </a:schemeClr>
                    </a:solidFill>
                  </a:tcPr>
                </a:tc>
                <a:tc>
                  <a:txBody>
                    <a:bodyPr/>
                    <a:lstStyle/>
                    <a:p>
                      <a:endParaRPr lang="de-AT" sz="1200"/>
                    </a:p>
                  </a:txBody>
                  <a:tcPr marL="91438" marR="91438" marT="45719" marB="45719">
                    <a:solidFill>
                      <a:schemeClr val="accent2">
                        <a:lumMod val="20000"/>
                        <a:lumOff val="80000"/>
                      </a:schemeClr>
                    </a:solidFill>
                  </a:tcPr>
                </a:tc>
                <a:tc>
                  <a:txBody>
                    <a:bodyPr/>
                    <a:lstStyle/>
                    <a:p>
                      <a:r>
                        <a:rPr lang="de-AT" sz="1200" dirty="0"/>
                        <a:t>Asynchronous</a:t>
                      </a:r>
                    </a:p>
                  </a:txBody>
                  <a:tcPr marL="91438" marR="91438" marT="45719" marB="45719">
                    <a:solidFill>
                      <a:schemeClr val="accent2">
                        <a:lumMod val="20000"/>
                        <a:lumOff val="80000"/>
                      </a:schemeClr>
                    </a:solidFill>
                  </a:tcPr>
                </a:tc>
                <a:tc>
                  <a:txBody>
                    <a:bodyPr/>
                    <a:lstStyle/>
                    <a:p>
                      <a:r>
                        <a:rPr lang="de-AT" sz="1200" dirty="0"/>
                        <a:t>Mobile, desktop</a:t>
                      </a:r>
                    </a:p>
                  </a:txBody>
                  <a:tcPr marL="91438" marR="91438" marT="45719" marB="45719">
                    <a:solidFill>
                      <a:schemeClr val="accent2">
                        <a:lumMod val="20000"/>
                        <a:lumOff val="80000"/>
                      </a:schemeClr>
                    </a:solidFill>
                  </a:tcPr>
                </a:tc>
                <a:tc>
                  <a:txBody>
                    <a:bodyPr/>
                    <a:lstStyle/>
                    <a:p>
                      <a:r>
                        <a:rPr lang="de-AT" sz="1200" dirty="0"/>
                        <a:t>In Moodle app: Yes</a:t>
                      </a:r>
                    </a:p>
                  </a:txBody>
                  <a:tcPr marL="91438" marR="91438" marT="45719" marB="45719">
                    <a:solidFill>
                      <a:schemeClr val="accent2">
                        <a:lumMod val="20000"/>
                        <a:lumOff val="80000"/>
                      </a:schemeClr>
                    </a:solidFill>
                  </a:tcPr>
                </a:tc>
                <a:extLst>
                  <a:ext uri="{0D108BD9-81ED-4DB2-BD59-A6C34878D82A}">
                    <a16:rowId xmlns:a16="http://schemas.microsoft.com/office/drawing/2014/main" val="3350292657"/>
                  </a:ext>
                </a:extLst>
              </a:tr>
              <a:tr h="457188">
                <a:tc>
                  <a:txBody>
                    <a:bodyPr/>
                    <a:lstStyle/>
                    <a:p>
                      <a:r>
                        <a:rPr lang="de-AT" sz="1200" b="1" dirty="0"/>
                        <a:t>WhatsApp group</a:t>
                      </a:r>
                    </a:p>
                  </a:txBody>
                  <a:tcPr marL="91438" marR="91438" marT="45719" marB="45719">
                    <a:solidFill>
                      <a:schemeClr val="accent2">
                        <a:lumMod val="40000"/>
                        <a:lumOff val="60000"/>
                      </a:schemeClr>
                    </a:solidFill>
                  </a:tcPr>
                </a:tc>
                <a:tc>
                  <a:txBody>
                    <a:bodyPr/>
                    <a:lstStyle/>
                    <a:p>
                      <a:r>
                        <a:rPr lang="de-AT" sz="1200"/>
                        <a:t>Very easy</a:t>
                      </a:r>
                    </a:p>
                  </a:txBody>
                  <a:tcPr marL="91438" marR="91438" marT="45719" marB="45719">
                    <a:solidFill>
                      <a:schemeClr val="accent2">
                        <a:lumMod val="40000"/>
                        <a:lumOff val="60000"/>
                      </a:schemeClr>
                    </a:solidFill>
                  </a:tcPr>
                </a:tc>
                <a:tc>
                  <a:txBody>
                    <a:bodyPr/>
                    <a:lstStyle/>
                    <a:p>
                      <a:r>
                        <a:rPr lang="de-AT" sz="1200"/>
                        <a:t>Moderation </a:t>
                      </a:r>
                      <a:r>
                        <a:rPr lang="de-AT" sz="1200" err="1"/>
                        <a:t>can</a:t>
                      </a:r>
                      <a:r>
                        <a:rPr lang="de-AT" sz="1200"/>
                        <a:t> </a:t>
                      </a:r>
                      <a:r>
                        <a:rPr lang="de-AT" sz="1200" err="1"/>
                        <a:t>be</a:t>
                      </a:r>
                      <a:r>
                        <a:rPr lang="de-AT" sz="1200"/>
                        <a:t> </a:t>
                      </a:r>
                      <a:r>
                        <a:rPr lang="de-AT" sz="1200" err="1"/>
                        <a:t>challenging</a:t>
                      </a:r>
                      <a:endParaRPr lang="de-AT" sz="1200"/>
                    </a:p>
                  </a:txBody>
                  <a:tcPr marL="91438" marR="91438" marT="45719" marB="45719">
                    <a:solidFill>
                      <a:schemeClr val="accent2">
                        <a:lumMod val="40000"/>
                        <a:lumOff val="60000"/>
                      </a:schemeClr>
                    </a:solidFill>
                  </a:tcPr>
                </a:tc>
                <a:tc>
                  <a:txBody>
                    <a:bodyPr/>
                    <a:lstStyle/>
                    <a:p>
                      <a:r>
                        <a:rPr lang="de-AT" sz="1200" dirty="0"/>
                        <a:t>Asynchronous</a:t>
                      </a:r>
                    </a:p>
                  </a:txBody>
                  <a:tcPr marL="91438" marR="91438" marT="45719" marB="45719">
                    <a:solidFill>
                      <a:schemeClr val="accent2">
                        <a:lumMod val="40000"/>
                        <a:lumOff val="60000"/>
                      </a:schemeClr>
                    </a:solidFill>
                  </a:tcPr>
                </a:tc>
                <a:tc>
                  <a:txBody>
                    <a:bodyPr/>
                    <a:lstStyle/>
                    <a:p>
                      <a:r>
                        <a:rPr lang="de-AT" sz="1200"/>
                        <a:t>Mobile</a:t>
                      </a:r>
                    </a:p>
                  </a:txBody>
                  <a:tcPr marL="91438" marR="91438" marT="45719" marB="45719">
                    <a:solidFill>
                      <a:schemeClr val="accent2">
                        <a:lumMod val="40000"/>
                        <a:lumOff val="60000"/>
                      </a:schemeClr>
                    </a:solidFill>
                  </a:tcPr>
                </a:tc>
                <a:tc>
                  <a:txBody>
                    <a:bodyPr/>
                    <a:lstStyle/>
                    <a:p>
                      <a:r>
                        <a:rPr lang="de-AT" sz="1200"/>
                        <a:t>Yes</a:t>
                      </a:r>
                    </a:p>
                  </a:txBody>
                  <a:tcPr marL="91438" marR="91438" marT="45719" marB="45719">
                    <a:solidFill>
                      <a:schemeClr val="accent2">
                        <a:lumMod val="40000"/>
                        <a:lumOff val="60000"/>
                      </a:schemeClr>
                    </a:solidFill>
                  </a:tcPr>
                </a:tc>
                <a:extLst>
                  <a:ext uri="{0D108BD9-81ED-4DB2-BD59-A6C34878D82A}">
                    <a16:rowId xmlns:a16="http://schemas.microsoft.com/office/drawing/2014/main" val="4155809937"/>
                  </a:ext>
                </a:extLst>
              </a:tr>
              <a:tr h="370830">
                <a:tc>
                  <a:txBody>
                    <a:bodyPr/>
                    <a:lstStyle/>
                    <a:p>
                      <a:r>
                        <a:rPr lang="de-AT" sz="1200" b="1" dirty="0"/>
                        <a:t>Moodle chat</a:t>
                      </a:r>
                    </a:p>
                  </a:txBody>
                  <a:tcPr marL="91438" marR="91438" marT="45719" marB="45719">
                    <a:solidFill>
                      <a:schemeClr val="accent2">
                        <a:lumMod val="20000"/>
                        <a:lumOff val="80000"/>
                      </a:schemeClr>
                    </a:solidFill>
                  </a:tcPr>
                </a:tc>
                <a:tc>
                  <a:txBody>
                    <a:bodyPr/>
                    <a:lstStyle/>
                    <a:p>
                      <a:r>
                        <a:rPr lang="de-AT" sz="1200"/>
                        <a:t>Easy </a:t>
                      </a:r>
                      <a:r>
                        <a:rPr lang="de-AT" sz="1200" err="1"/>
                        <a:t>to</a:t>
                      </a:r>
                      <a:r>
                        <a:rPr lang="de-AT" sz="1200"/>
                        <a:t> </a:t>
                      </a:r>
                      <a:r>
                        <a:rPr lang="de-AT" sz="1200" err="1"/>
                        <a:t>use</a:t>
                      </a:r>
                      <a:endParaRPr lang="de-AT" sz="1200"/>
                    </a:p>
                  </a:txBody>
                  <a:tcPr marL="91438" marR="91438" marT="45719" marB="45719">
                    <a:solidFill>
                      <a:schemeClr val="accent2">
                        <a:lumMod val="20000"/>
                        <a:lumOff val="80000"/>
                      </a:schemeClr>
                    </a:solidFill>
                  </a:tcPr>
                </a:tc>
                <a:tc>
                  <a:txBody>
                    <a:bodyPr/>
                    <a:lstStyle/>
                    <a:p>
                      <a:r>
                        <a:rPr lang="de-AT" sz="1200"/>
                        <a:t>Moderation </a:t>
                      </a:r>
                      <a:r>
                        <a:rPr lang="de-AT" sz="1200" err="1"/>
                        <a:t>can</a:t>
                      </a:r>
                      <a:r>
                        <a:rPr lang="de-AT" sz="1200"/>
                        <a:t> </a:t>
                      </a:r>
                      <a:r>
                        <a:rPr lang="de-AT" sz="1200" err="1"/>
                        <a:t>be</a:t>
                      </a:r>
                      <a:r>
                        <a:rPr lang="de-AT" sz="1200"/>
                        <a:t> </a:t>
                      </a:r>
                      <a:r>
                        <a:rPr lang="de-AT" sz="1200" err="1"/>
                        <a:t>challenging</a:t>
                      </a:r>
                      <a:endParaRPr lang="de-AT" sz="1200"/>
                    </a:p>
                  </a:txBody>
                  <a:tcPr marL="91438" marR="91438" marT="45719" marB="45719">
                    <a:solidFill>
                      <a:schemeClr val="accent2">
                        <a:lumMod val="20000"/>
                        <a:lumOff val="80000"/>
                      </a:schemeClr>
                    </a:solidFill>
                  </a:tcPr>
                </a:tc>
                <a:tc>
                  <a:txBody>
                    <a:bodyPr/>
                    <a:lstStyle/>
                    <a:p>
                      <a:r>
                        <a:rPr lang="de-AT" sz="1200" dirty="0"/>
                        <a:t>Synchronous</a:t>
                      </a:r>
                    </a:p>
                  </a:txBody>
                  <a:tcPr marL="91438" marR="91438" marT="45719" marB="45719">
                    <a:solidFill>
                      <a:schemeClr val="accent2">
                        <a:lumMod val="20000"/>
                        <a:lumOff val="80000"/>
                      </a:schemeClr>
                    </a:solidFill>
                  </a:tcPr>
                </a:tc>
                <a:tc>
                  <a:txBody>
                    <a:bodyPr/>
                    <a:lstStyle/>
                    <a:p>
                      <a:r>
                        <a:rPr lang="de-AT" sz="1200" dirty="0"/>
                        <a:t>Mobile, desktop</a:t>
                      </a:r>
                    </a:p>
                  </a:txBody>
                  <a:tcPr marL="91438" marR="91438" marT="45719" marB="45719">
                    <a:solidFill>
                      <a:schemeClr val="accent2">
                        <a:lumMod val="20000"/>
                        <a:lumOff val="80000"/>
                      </a:schemeClr>
                    </a:solidFill>
                  </a:tcPr>
                </a:tc>
                <a:tc>
                  <a:txBody>
                    <a:bodyPr/>
                    <a:lstStyle/>
                    <a:p>
                      <a:r>
                        <a:rPr lang="de-AT" sz="1200" err="1"/>
                        <a:t>No</a:t>
                      </a:r>
                      <a:endParaRPr lang="de-AT" sz="1200"/>
                    </a:p>
                  </a:txBody>
                  <a:tcPr marL="91438" marR="91438" marT="45719" marB="45719">
                    <a:solidFill>
                      <a:schemeClr val="accent2">
                        <a:lumMod val="20000"/>
                        <a:lumOff val="80000"/>
                      </a:schemeClr>
                    </a:solidFill>
                  </a:tcPr>
                </a:tc>
                <a:extLst>
                  <a:ext uri="{0D108BD9-81ED-4DB2-BD59-A6C34878D82A}">
                    <a16:rowId xmlns:a16="http://schemas.microsoft.com/office/drawing/2014/main" val="2167586872"/>
                  </a:ext>
                </a:extLst>
              </a:tr>
              <a:tr h="370830">
                <a:tc>
                  <a:txBody>
                    <a:bodyPr/>
                    <a:lstStyle/>
                    <a:p>
                      <a:r>
                        <a:rPr lang="de-AT" sz="1200" b="1"/>
                        <a:t>Feedback</a:t>
                      </a:r>
                    </a:p>
                  </a:txBody>
                  <a:tcPr marL="91438" marR="91438" marT="45719" marB="45719">
                    <a:solidFill>
                      <a:schemeClr val="accent2">
                        <a:lumMod val="40000"/>
                        <a:lumOff val="60000"/>
                      </a:schemeClr>
                    </a:solidFill>
                  </a:tcPr>
                </a:tc>
                <a:tc>
                  <a:txBody>
                    <a:bodyPr/>
                    <a:lstStyle/>
                    <a:p>
                      <a:r>
                        <a:rPr lang="de-AT" sz="1200"/>
                        <a:t>Easy to use</a:t>
                      </a:r>
                    </a:p>
                  </a:txBody>
                  <a:tcPr marL="91438" marR="91438" marT="45719" marB="45719">
                    <a:solidFill>
                      <a:schemeClr val="accent2">
                        <a:lumMod val="40000"/>
                        <a:lumOff val="60000"/>
                      </a:schemeClr>
                    </a:solidFill>
                  </a:tcPr>
                </a:tc>
                <a:tc>
                  <a:txBody>
                    <a:bodyPr/>
                    <a:lstStyle/>
                    <a:p>
                      <a:r>
                        <a:rPr lang="de-AT" sz="1200" dirty="0"/>
                        <a:t>Participant support</a:t>
                      </a:r>
                    </a:p>
                  </a:txBody>
                  <a:tcPr marL="91438" marR="91438" marT="45719" marB="45719">
                    <a:solidFill>
                      <a:schemeClr val="accent2">
                        <a:lumMod val="40000"/>
                        <a:lumOff val="60000"/>
                      </a:schemeClr>
                    </a:solidFill>
                  </a:tcPr>
                </a:tc>
                <a:tc>
                  <a:txBody>
                    <a:bodyPr/>
                    <a:lstStyle/>
                    <a:p>
                      <a:r>
                        <a:rPr lang="de-AT" sz="1200" dirty="0"/>
                        <a:t>Asynchronous</a:t>
                      </a:r>
                    </a:p>
                  </a:txBody>
                  <a:tcPr marL="91438" marR="91438" marT="45719" marB="45719">
                    <a:solidFill>
                      <a:schemeClr val="accent2">
                        <a:lumMod val="40000"/>
                        <a:lumOff val="60000"/>
                      </a:schemeClr>
                    </a:solidFill>
                  </a:tcPr>
                </a:tc>
                <a:tc>
                  <a:txBody>
                    <a:bodyPr/>
                    <a:lstStyle/>
                    <a:p>
                      <a:r>
                        <a:rPr lang="de-AT" sz="1200" dirty="0"/>
                        <a:t>Mobile, desktop</a:t>
                      </a:r>
                    </a:p>
                  </a:txBody>
                  <a:tcPr marL="91438" marR="91438" marT="45719" marB="45719">
                    <a:solidFill>
                      <a:schemeClr val="accent2">
                        <a:lumMod val="40000"/>
                        <a:lumOff val="60000"/>
                      </a:schemeClr>
                    </a:solidFill>
                  </a:tcPr>
                </a:tc>
                <a:tc>
                  <a:txBody>
                    <a:bodyPr/>
                    <a:lstStyle/>
                    <a:p>
                      <a:r>
                        <a:rPr lang="de-AT" sz="1200"/>
                        <a:t>Yes</a:t>
                      </a:r>
                    </a:p>
                  </a:txBody>
                  <a:tcPr marL="91438" marR="91438" marT="45719" marB="45719">
                    <a:solidFill>
                      <a:schemeClr val="accent2">
                        <a:lumMod val="40000"/>
                        <a:lumOff val="60000"/>
                      </a:schemeClr>
                    </a:solidFill>
                  </a:tcPr>
                </a:tc>
                <a:extLst>
                  <a:ext uri="{0D108BD9-81ED-4DB2-BD59-A6C34878D82A}">
                    <a16:rowId xmlns:a16="http://schemas.microsoft.com/office/drawing/2014/main" val="2665590833"/>
                  </a:ext>
                </a:extLst>
              </a:tr>
              <a:tr h="370830">
                <a:tc>
                  <a:txBody>
                    <a:bodyPr/>
                    <a:lstStyle/>
                    <a:p>
                      <a:r>
                        <a:rPr lang="de-AT" sz="1200" b="1"/>
                        <a:t>Checklist</a:t>
                      </a:r>
                    </a:p>
                  </a:txBody>
                  <a:tcPr marL="91438" marR="91438" marT="45719" marB="45719">
                    <a:solidFill>
                      <a:schemeClr val="accent2">
                        <a:lumMod val="20000"/>
                        <a:lumOff val="80000"/>
                      </a:schemeClr>
                    </a:solidFill>
                  </a:tcPr>
                </a:tc>
                <a:tc>
                  <a:txBody>
                    <a:bodyPr/>
                    <a:lstStyle/>
                    <a:p>
                      <a:r>
                        <a:rPr lang="de-AT" sz="1200"/>
                        <a:t>Easy to use</a:t>
                      </a:r>
                    </a:p>
                  </a:txBody>
                  <a:tcPr marL="91438" marR="91438" marT="45719" marB="45719">
                    <a:solidFill>
                      <a:schemeClr val="accent2">
                        <a:lumMod val="20000"/>
                        <a:lumOff val="80000"/>
                      </a:schemeClr>
                    </a:solidFill>
                  </a:tcPr>
                </a:tc>
                <a:tc>
                  <a:txBody>
                    <a:bodyPr/>
                    <a:lstStyle/>
                    <a:p>
                      <a:r>
                        <a:rPr lang="de-AT" sz="1200" dirty="0"/>
                        <a:t>Trainer to support and evaluate</a:t>
                      </a:r>
                    </a:p>
                  </a:txBody>
                  <a:tcPr marL="91438" marR="91438" marT="45719" marB="45719">
                    <a:solidFill>
                      <a:schemeClr val="accent2">
                        <a:lumMod val="20000"/>
                        <a:lumOff val="80000"/>
                      </a:schemeClr>
                    </a:solidFill>
                  </a:tcPr>
                </a:tc>
                <a:tc>
                  <a:txBody>
                    <a:bodyPr/>
                    <a:lstStyle/>
                    <a:p>
                      <a:r>
                        <a:rPr lang="de-AT" sz="1200" dirty="0"/>
                        <a:t>Asynchronous</a:t>
                      </a:r>
                    </a:p>
                  </a:txBody>
                  <a:tcPr marL="91438" marR="91438" marT="45719" marB="45719">
                    <a:solidFill>
                      <a:schemeClr val="accent2">
                        <a:lumMod val="20000"/>
                        <a:lumOff val="80000"/>
                      </a:schemeClr>
                    </a:solidFill>
                  </a:tcPr>
                </a:tc>
                <a:tc>
                  <a:txBody>
                    <a:bodyPr/>
                    <a:lstStyle/>
                    <a:p>
                      <a:r>
                        <a:rPr lang="de-AT" sz="1200" dirty="0"/>
                        <a:t>Mobile, desktop</a:t>
                      </a:r>
                    </a:p>
                  </a:txBody>
                  <a:tcPr marL="91438" marR="91438" marT="45719" marB="45719">
                    <a:solidFill>
                      <a:schemeClr val="accent2">
                        <a:lumMod val="20000"/>
                        <a:lumOff val="80000"/>
                      </a:schemeClr>
                    </a:solidFill>
                  </a:tcPr>
                </a:tc>
                <a:tc>
                  <a:txBody>
                    <a:bodyPr/>
                    <a:lstStyle/>
                    <a:p>
                      <a:r>
                        <a:rPr lang="de-AT" sz="1200" err="1"/>
                        <a:t>No</a:t>
                      </a:r>
                      <a:endParaRPr lang="de-AT" sz="1200"/>
                    </a:p>
                  </a:txBody>
                  <a:tcPr marL="91438" marR="91438" marT="45719" marB="45719">
                    <a:solidFill>
                      <a:schemeClr val="accent2">
                        <a:lumMod val="20000"/>
                        <a:lumOff val="80000"/>
                      </a:schemeClr>
                    </a:solidFill>
                  </a:tcPr>
                </a:tc>
                <a:extLst>
                  <a:ext uri="{0D108BD9-81ED-4DB2-BD59-A6C34878D82A}">
                    <a16:rowId xmlns:a16="http://schemas.microsoft.com/office/drawing/2014/main" val="3240234465"/>
                  </a:ext>
                </a:extLst>
              </a:tr>
              <a:tr h="370830">
                <a:tc>
                  <a:txBody>
                    <a:bodyPr/>
                    <a:lstStyle/>
                    <a:p>
                      <a:r>
                        <a:rPr lang="de-AT" sz="1200" b="1"/>
                        <a:t>Peer review</a:t>
                      </a:r>
                    </a:p>
                  </a:txBody>
                  <a:tcPr marL="91438" marR="91438" marT="45719" marB="45719">
                    <a:solidFill>
                      <a:schemeClr val="accent2">
                        <a:lumMod val="40000"/>
                        <a:lumOff val="60000"/>
                      </a:schemeClr>
                    </a:solidFill>
                  </a:tcPr>
                </a:tc>
                <a:tc>
                  <a:txBody>
                    <a:bodyPr/>
                    <a:lstStyle/>
                    <a:p>
                      <a:r>
                        <a:rPr lang="de-AT" sz="1200"/>
                        <a:t>Needs introduction</a:t>
                      </a:r>
                    </a:p>
                  </a:txBody>
                  <a:tcPr marL="91438" marR="91438" marT="45719" marB="45719">
                    <a:solidFill>
                      <a:schemeClr val="accent2">
                        <a:lumMod val="40000"/>
                        <a:lumOff val="60000"/>
                      </a:schemeClr>
                    </a:solidFill>
                  </a:tcPr>
                </a:tc>
                <a:tc>
                  <a:txBody>
                    <a:bodyPr/>
                    <a:lstStyle/>
                    <a:p>
                      <a:r>
                        <a:rPr lang="de-AT" sz="1200" dirty="0"/>
                        <a:t>Trainer to support</a:t>
                      </a:r>
                    </a:p>
                  </a:txBody>
                  <a:tcPr marL="91438" marR="91438" marT="45719" marB="45719">
                    <a:solidFill>
                      <a:schemeClr val="accent2">
                        <a:lumMod val="40000"/>
                        <a:lumOff val="60000"/>
                      </a:schemeClr>
                    </a:solidFill>
                  </a:tcPr>
                </a:tc>
                <a:tc>
                  <a:txBody>
                    <a:bodyPr/>
                    <a:lstStyle/>
                    <a:p>
                      <a:r>
                        <a:rPr lang="de-AT" sz="1200" dirty="0"/>
                        <a:t>Asynchronous</a:t>
                      </a:r>
                    </a:p>
                  </a:txBody>
                  <a:tcPr marL="91438" marR="91438" marT="45719" marB="45719">
                    <a:solidFill>
                      <a:schemeClr val="accent2">
                        <a:lumMod val="40000"/>
                        <a:lumOff val="60000"/>
                      </a:schemeClr>
                    </a:solidFill>
                  </a:tcPr>
                </a:tc>
                <a:tc>
                  <a:txBody>
                    <a:bodyPr/>
                    <a:lstStyle/>
                    <a:p>
                      <a:r>
                        <a:rPr lang="de-AT" sz="1200"/>
                        <a:t>Desktop</a:t>
                      </a:r>
                    </a:p>
                  </a:txBody>
                  <a:tcPr marL="91438" marR="91438" marT="45719" marB="45719">
                    <a:solidFill>
                      <a:schemeClr val="accent2">
                        <a:lumMod val="40000"/>
                        <a:lumOff val="60000"/>
                      </a:schemeClr>
                    </a:solidFill>
                  </a:tcPr>
                </a:tc>
                <a:tc>
                  <a:txBody>
                    <a:bodyPr/>
                    <a:lstStyle/>
                    <a:p>
                      <a:r>
                        <a:rPr lang="de-AT" sz="1200" err="1"/>
                        <a:t>No</a:t>
                      </a:r>
                      <a:endParaRPr lang="de-AT" sz="1200"/>
                    </a:p>
                  </a:txBody>
                  <a:tcPr marL="91438" marR="91438" marT="45719" marB="45719">
                    <a:solidFill>
                      <a:schemeClr val="accent2">
                        <a:lumMod val="40000"/>
                        <a:lumOff val="60000"/>
                      </a:schemeClr>
                    </a:solidFill>
                  </a:tcPr>
                </a:tc>
                <a:extLst>
                  <a:ext uri="{0D108BD9-81ED-4DB2-BD59-A6C34878D82A}">
                    <a16:rowId xmlns:a16="http://schemas.microsoft.com/office/drawing/2014/main" val="4083780536"/>
                  </a:ext>
                </a:extLst>
              </a:tr>
              <a:tr h="370830">
                <a:tc>
                  <a:txBody>
                    <a:bodyPr/>
                    <a:lstStyle/>
                    <a:p>
                      <a:r>
                        <a:rPr lang="de-AT" sz="1200" b="1"/>
                        <a:t>Messaging</a:t>
                      </a:r>
                    </a:p>
                  </a:txBody>
                  <a:tcPr marL="91438" marR="91438" marT="45719" marB="45719">
                    <a:solidFill>
                      <a:schemeClr val="accent2">
                        <a:lumMod val="20000"/>
                        <a:lumOff val="80000"/>
                      </a:schemeClr>
                    </a:solidFill>
                  </a:tcPr>
                </a:tc>
                <a:tc>
                  <a:txBody>
                    <a:bodyPr/>
                    <a:lstStyle/>
                    <a:p>
                      <a:r>
                        <a:rPr lang="de-AT" sz="1200"/>
                        <a:t>Easy </a:t>
                      </a:r>
                      <a:r>
                        <a:rPr lang="de-AT" sz="1200" err="1"/>
                        <a:t>to</a:t>
                      </a:r>
                      <a:r>
                        <a:rPr lang="de-AT" sz="1200"/>
                        <a:t> </a:t>
                      </a:r>
                      <a:r>
                        <a:rPr lang="de-AT" sz="1200" err="1"/>
                        <a:t>use</a:t>
                      </a:r>
                      <a:endParaRPr lang="de-AT" sz="1200"/>
                    </a:p>
                  </a:txBody>
                  <a:tcPr marL="91438" marR="91438" marT="45719" marB="45719">
                    <a:solidFill>
                      <a:schemeClr val="accent2">
                        <a:lumMod val="20000"/>
                        <a:lumOff val="80000"/>
                      </a:schemeClr>
                    </a:solidFill>
                  </a:tcPr>
                </a:tc>
                <a:tc>
                  <a:txBody>
                    <a:bodyPr/>
                    <a:lstStyle/>
                    <a:p>
                      <a:r>
                        <a:rPr lang="de-AT" sz="1200" dirty="0"/>
                        <a:t>Response times should not be too long</a:t>
                      </a:r>
                    </a:p>
                  </a:txBody>
                  <a:tcPr marL="91438" marR="91438" marT="45719" marB="45719">
                    <a:solidFill>
                      <a:schemeClr val="accent2">
                        <a:lumMod val="20000"/>
                        <a:lumOff val="80000"/>
                      </a:schemeClr>
                    </a:solidFill>
                  </a:tcPr>
                </a:tc>
                <a:tc>
                  <a:txBody>
                    <a:bodyPr/>
                    <a:lstStyle/>
                    <a:p>
                      <a:r>
                        <a:rPr lang="de-AT" sz="1200" dirty="0"/>
                        <a:t>Asynchronous</a:t>
                      </a:r>
                    </a:p>
                  </a:txBody>
                  <a:tcPr marL="91438" marR="91438" marT="45719" marB="45719">
                    <a:solidFill>
                      <a:schemeClr val="accent2">
                        <a:lumMod val="20000"/>
                        <a:lumOff val="80000"/>
                      </a:schemeClr>
                    </a:solidFill>
                  </a:tcPr>
                </a:tc>
                <a:tc>
                  <a:txBody>
                    <a:bodyPr/>
                    <a:lstStyle/>
                    <a:p>
                      <a:r>
                        <a:rPr lang="de-AT" sz="1200" dirty="0"/>
                        <a:t>Mobile, desktop</a:t>
                      </a:r>
                    </a:p>
                  </a:txBody>
                  <a:tcPr marL="91438" marR="91438" marT="45719" marB="45719">
                    <a:solidFill>
                      <a:schemeClr val="accent2">
                        <a:lumMod val="20000"/>
                        <a:lumOff val="80000"/>
                      </a:schemeClr>
                    </a:solidFill>
                  </a:tcPr>
                </a:tc>
                <a:tc>
                  <a:txBody>
                    <a:bodyPr/>
                    <a:lstStyle/>
                    <a:p>
                      <a:r>
                        <a:rPr lang="de-AT" sz="1200"/>
                        <a:t>Yes</a:t>
                      </a:r>
                    </a:p>
                  </a:txBody>
                  <a:tcPr marL="91438" marR="91438" marT="45719" marB="45719">
                    <a:solidFill>
                      <a:schemeClr val="accent2">
                        <a:lumMod val="20000"/>
                        <a:lumOff val="80000"/>
                      </a:schemeClr>
                    </a:solidFill>
                  </a:tcPr>
                </a:tc>
                <a:extLst>
                  <a:ext uri="{0D108BD9-81ED-4DB2-BD59-A6C34878D82A}">
                    <a16:rowId xmlns:a16="http://schemas.microsoft.com/office/drawing/2014/main" val="3178654394"/>
                  </a:ext>
                </a:extLst>
              </a:tr>
              <a:tr h="457188">
                <a:tc>
                  <a:txBody>
                    <a:bodyPr/>
                    <a:lstStyle/>
                    <a:p>
                      <a:r>
                        <a:rPr lang="de-AT" sz="1200" b="1" dirty="0"/>
                        <a:t>Self learning modules </a:t>
                      </a:r>
                    </a:p>
                  </a:txBody>
                  <a:tcPr marL="91438" marR="91438" marT="45719" marB="45719">
                    <a:solidFill>
                      <a:schemeClr val="accent2">
                        <a:lumMod val="40000"/>
                        <a:lumOff val="60000"/>
                      </a:schemeClr>
                    </a:solidFill>
                  </a:tcPr>
                </a:tc>
                <a:tc>
                  <a:txBody>
                    <a:bodyPr/>
                    <a:lstStyle/>
                    <a:p>
                      <a:r>
                        <a:rPr lang="de-AT" sz="1200" dirty="0"/>
                        <a:t>Depends on the ID of the module</a:t>
                      </a:r>
                    </a:p>
                  </a:txBody>
                  <a:tcPr marL="91438" marR="91438" marT="45719" marB="45719">
                    <a:solidFill>
                      <a:schemeClr val="accent2">
                        <a:lumMod val="40000"/>
                        <a:lumOff val="60000"/>
                      </a:schemeClr>
                    </a:solidFill>
                  </a:tcPr>
                </a:tc>
                <a:tc>
                  <a:txBody>
                    <a:bodyPr/>
                    <a:lstStyle/>
                    <a:p>
                      <a:r>
                        <a:rPr lang="de-AT" sz="1200" err="1"/>
                        <a:t>Effort</a:t>
                      </a:r>
                      <a:r>
                        <a:rPr lang="de-AT" sz="1200"/>
                        <a:t> in </a:t>
                      </a:r>
                      <a:r>
                        <a:rPr lang="de-AT" sz="1200" err="1"/>
                        <a:t>content</a:t>
                      </a:r>
                      <a:r>
                        <a:rPr lang="de-AT" sz="1200"/>
                        <a:t> </a:t>
                      </a:r>
                      <a:r>
                        <a:rPr lang="de-AT" sz="1200" err="1"/>
                        <a:t>creation</a:t>
                      </a:r>
                      <a:r>
                        <a:rPr lang="de-AT" sz="1200"/>
                        <a:t>. </a:t>
                      </a:r>
                      <a:r>
                        <a:rPr lang="de-AT" sz="1200" err="1"/>
                        <a:t>No</a:t>
                      </a:r>
                      <a:r>
                        <a:rPr lang="de-AT" sz="1200"/>
                        <a:t> </a:t>
                      </a:r>
                      <a:r>
                        <a:rPr lang="de-AT" sz="1200" err="1"/>
                        <a:t>effort</a:t>
                      </a:r>
                      <a:r>
                        <a:rPr lang="de-AT" sz="1200"/>
                        <a:t> in </a:t>
                      </a:r>
                      <a:r>
                        <a:rPr lang="de-AT" sz="1200" err="1"/>
                        <a:t>using</a:t>
                      </a:r>
                      <a:r>
                        <a:rPr lang="de-AT" sz="1200"/>
                        <a:t> </a:t>
                      </a:r>
                      <a:r>
                        <a:rPr lang="de-AT" sz="1200" err="1"/>
                        <a:t>it</a:t>
                      </a:r>
                      <a:endParaRPr lang="de-AT" sz="1200"/>
                    </a:p>
                  </a:txBody>
                  <a:tcPr marL="91438" marR="91438" marT="45719" marB="45719">
                    <a:solidFill>
                      <a:schemeClr val="accent2">
                        <a:lumMod val="40000"/>
                        <a:lumOff val="60000"/>
                      </a:schemeClr>
                    </a:solidFill>
                  </a:tcPr>
                </a:tc>
                <a:tc>
                  <a:txBody>
                    <a:bodyPr/>
                    <a:lstStyle/>
                    <a:p>
                      <a:r>
                        <a:rPr lang="de-AT" sz="1200" dirty="0"/>
                        <a:t>Asynchronous</a:t>
                      </a:r>
                    </a:p>
                  </a:txBody>
                  <a:tcPr marL="91438" marR="91438" marT="45719" marB="45719">
                    <a:solidFill>
                      <a:schemeClr val="accent2">
                        <a:lumMod val="40000"/>
                        <a:lumOff val="60000"/>
                      </a:schemeClr>
                    </a:solidFill>
                  </a:tcPr>
                </a:tc>
                <a:tc>
                  <a:txBody>
                    <a:bodyPr/>
                    <a:lstStyle/>
                    <a:p>
                      <a:r>
                        <a:rPr lang="de-AT" sz="1200" dirty="0"/>
                        <a:t>Mobile, desktop</a:t>
                      </a:r>
                    </a:p>
                  </a:txBody>
                  <a:tcPr marL="91438" marR="91438" marT="45719" marB="45719">
                    <a:solidFill>
                      <a:schemeClr val="accent2">
                        <a:lumMod val="40000"/>
                        <a:lumOff val="60000"/>
                      </a:schemeClr>
                    </a:solidFill>
                  </a:tcPr>
                </a:tc>
                <a:tc>
                  <a:txBody>
                    <a:bodyPr/>
                    <a:lstStyle/>
                    <a:p>
                      <a:r>
                        <a:rPr lang="de-AT" sz="1200" dirty="0"/>
                        <a:t>In Moodle app: Yes</a:t>
                      </a:r>
                    </a:p>
                  </a:txBody>
                  <a:tcPr marL="91438" marR="91438" marT="45719" marB="45719">
                    <a:solidFill>
                      <a:schemeClr val="accent2">
                        <a:lumMod val="40000"/>
                        <a:lumOff val="60000"/>
                      </a:schemeClr>
                    </a:solidFill>
                  </a:tcPr>
                </a:tc>
                <a:extLst>
                  <a:ext uri="{0D108BD9-81ED-4DB2-BD59-A6C34878D82A}">
                    <a16:rowId xmlns:a16="http://schemas.microsoft.com/office/drawing/2014/main" val="4132483132"/>
                  </a:ext>
                </a:extLst>
              </a:tr>
              <a:tr h="640064">
                <a:tc>
                  <a:txBody>
                    <a:bodyPr/>
                    <a:lstStyle/>
                    <a:p>
                      <a:r>
                        <a:rPr lang="de-AT" sz="1200" b="1" err="1"/>
                        <a:t>Quizzes</a:t>
                      </a:r>
                      <a:endParaRPr lang="de-AT" sz="1200" b="1"/>
                    </a:p>
                  </a:txBody>
                  <a:tcPr marL="91438" marR="91438" marT="45719" marB="45719">
                    <a:solidFill>
                      <a:schemeClr val="accent2">
                        <a:lumMod val="20000"/>
                        <a:lumOff val="80000"/>
                      </a:schemeClr>
                    </a:solidFill>
                  </a:tcPr>
                </a:tc>
                <a:tc>
                  <a:txBody>
                    <a:bodyPr/>
                    <a:lstStyle/>
                    <a:p>
                      <a:r>
                        <a:rPr lang="de-AT" sz="1200"/>
                        <a:t>Easy </a:t>
                      </a:r>
                      <a:r>
                        <a:rPr lang="de-AT" sz="1200" err="1"/>
                        <a:t>to</a:t>
                      </a:r>
                      <a:r>
                        <a:rPr lang="de-AT" sz="1200"/>
                        <a:t> </a:t>
                      </a:r>
                      <a:r>
                        <a:rPr lang="de-AT" sz="1200" err="1"/>
                        <a:t>use</a:t>
                      </a:r>
                      <a:r>
                        <a:rPr lang="de-AT" sz="1200"/>
                        <a:t>, </a:t>
                      </a:r>
                      <a:r>
                        <a:rPr lang="de-AT" sz="1200" err="1"/>
                        <a:t>needs</a:t>
                      </a:r>
                      <a:r>
                        <a:rPr lang="de-AT" sz="1200"/>
                        <a:t> </a:t>
                      </a:r>
                      <a:r>
                        <a:rPr lang="de-AT" sz="1200" err="1"/>
                        <a:t>introduction</a:t>
                      </a:r>
                      <a:endParaRPr lang="de-AT" sz="1200"/>
                    </a:p>
                  </a:txBody>
                  <a:tcPr marL="91438" marR="91438" marT="45719" marB="45719">
                    <a:solidFill>
                      <a:schemeClr val="accent2">
                        <a:lumMod val="20000"/>
                        <a:lumOff val="80000"/>
                      </a:schemeClr>
                    </a:solidFill>
                  </a:tcPr>
                </a:tc>
                <a:tc>
                  <a:txBody>
                    <a:bodyPr/>
                    <a:lstStyle/>
                    <a:p>
                      <a:r>
                        <a:rPr lang="de-AT" sz="1200"/>
                        <a:t>Development </a:t>
                      </a:r>
                      <a:r>
                        <a:rPr lang="de-AT" sz="1200" err="1"/>
                        <a:t>of</a:t>
                      </a:r>
                      <a:r>
                        <a:rPr lang="de-AT" sz="1200"/>
                        <a:t> </a:t>
                      </a:r>
                      <a:r>
                        <a:rPr lang="de-AT" sz="1200" err="1"/>
                        <a:t>questions</a:t>
                      </a:r>
                      <a:r>
                        <a:rPr lang="de-AT" sz="1200"/>
                        <a:t> </a:t>
                      </a:r>
                      <a:r>
                        <a:rPr lang="de-AT" sz="1200" err="1"/>
                        <a:t>can</a:t>
                      </a:r>
                      <a:r>
                        <a:rPr lang="de-AT" sz="1200"/>
                        <a:t> </a:t>
                      </a:r>
                      <a:r>
                        <a:rPr lang="de-AT" sz="1200" err="1"/>
                        <a:t>be</a:t>
                      </a:r>
                      <a:r>
                        <a:rPr lang="de-AT" sz="1200"/>
                        <a:t> </a:t>
                      </a:r>
                      <a:r>
                        <a:rPr lang="de-AT" sz="1200" err="1"/>
                        <a:t>challenging</a:t>
                      </a:r>
                      <a:r>
                        <a:rPr lang="de-AT" sz="1200"/>
                        <a:t>.</a:t>
                      </a:r>
                    </a:p>
                  </a:txBody>
                  <a:tcPr marL="91438" marR="91438" marT="45719" marB="45719">
                    <a:solidFill>
                      <a:schemeClr val="accent2">
                        <a:lumMod val="20000"/>
                        <a:lumOff val="80000"/>
                      </a:schemeClr>
                    </a:solidFill>
                  </a:tcPr>
                </a:tc>
                <a:tc>
                  <a:txBody>
                    <a:bodyPr/>
                    <a:lstStyle/>
                    <a:p>
                      <a:r>
                        <a:rPr lang="de-AT" sz="1200" dirty="0"/>
                        <a:t>Asynchronous</a:t>
                      </a:r>
                    </a:p>
                  </a:txBody>
                  <a:tcPr marL="91438" marR="91438" marT="45719" marB="45719">
                    <a:solidFill>
                      <a:schemeClr val="accent2">
                        <a:lumMod val="20000"/>
                        <a:lumOff val="80000"/>
                      </a:schemeClr>
                    </a:solidFill>
                  </a:tcPr>
                </a:tc>
                <a:tc>
                  <a:txBody>
                    <a:bodyPr/>
                    <a:lstStyle/>
                    <a:p>
                      <a:r>
                        <a:rPr lang="de-AT" sz="1200" dirty="0"/>
                        <a:t>Mobile, desktop</a:t>
                      </a:r>
                    </a:p>
                  </a:txBody>
                  <a:tcPr marL="91438" marR="91438" marT="45719" marB="45719">
                    <a:solidFill>
                      <a:schemeClr val="accent2">
                        <a:lumMod val="20000"/>
                        <a:lumOff val="80000"/>
                      </a:schemeClr>
                    </a:solidFill>
                  </a:tcPr>
                </a:tc>
                <a:tc>
                  <a:txBody>
                    <a:bodyPr/>
                    <a:lstStyle/>
                    <a:p>
                      <a:r>
                        <a:rPr lang="de-AT" sz="1200" dirty="0"/>
                        <a:t>In Moodle app: Yes</a:t>
                      </a:r>
                    </a:p>
                  </a:txBody>
                  <a:tcPr marL="91438" marR="91438" marT="45719" marB="45719">
                    <a:solidFill>
                      <a:schemeClr val="accent2">
                        <a:lumMod val="20000"/>
                        <a:lumOff val="80000"/>
                      </a:schemeClr>
                    </a:solidFill>
                  </a:tcPr>
                </a:tc>
                <a:extLst>
                  <a:ext uri="{0D108BD9-81ED-4DB2-BD59-A6C34878D82A}">
                    <a16:rowId xmlns:a16="http://schemas.microsoft.com/office/drawing/2014/main" val="4047086044"/>
                  </a:ext>
                </a:extLst>
              </a:tr>
              <a:tr h="640064">
                <a:tc>
                  <a:txBody>
                    <a:bodyPr/>
                    <a:lstStyle/>
                    <a:p>
                      <a:r>
                        <a:rPr lang="de-AT" sz="1200" b="1" dirty="0"/>
                        <a:t>Video conferencing</a:t>
                      </a:r>
                    </a:p>
                  </a:txBody>
                  <a:tcPr marL="91438" marR="91438" marT="45719" marB="45719">
                    <a:solidFill>
                      <a:schemeClr val="accent2">
                        <a:lumMod val="40000"/>
                        <a:lumOff val="60000"/>
                      </a:schemeClr>
                    </a:solidFill>
                  </a:tcPr>
                </a:tc>
                <a:tc>
                  <a:txBody>
                    <a:bodyPr/>
                    <a:lstStyle/>
                    <a:p>
                      <a:r>
                        <a:rPr lang="de-AT" sz="1200" dirty="0"/>
                        <a:t>VC is very popular</a:t>
                      </a:r>
                    </a:p>
                  </a:txBody>
                  <a:tcPr marL="91438" marR="91438" marT="45719" marB="45719">
                    <a:solidFill>
                      <a:schemeClr val="accent2">
                        <a:lumMod val="40000"/>
                        <a:lumOff val="60000"/>
                      </a:schemeClr>
                    </a:solidFill>
                  </a:tcPr>
                </a:tc>
                <a:tc>
                  <a:txBody>
                    <a:bodyPr/>
                    <a:lstStyle/>
                    <a:p>
                      <a:r>
                        <a:rPr lang="de-AT" sz="1200" dirty="0"/>
                        <a:t>Good bandwith, headset and requires moderating</a:t>
                      </a:r>
                    </a:p>
                  </a:txBody>
                  <a:tcPr marL="91438" marR="91438" marT="45719" marB="45719">
                    <a:solidFill>
                      <a:schemeClr val="accent2">
                        <a:lumMod val="40000"/>
                        <a:lumOff val="60000"/>
                      </a:schemeClr>
                    </a:solidFill>
                  </a:tcPr>
                </a:tc>
                <a:tc>
                  <a:txBody>
                    <a:bodyPr/>
                    <a:lstStyle/>
                    <a:p>
                      <a:r>
                        <a:rPr lang="de-AT" sz="1200" dirty="0"/>
                        <a:t>Synchronous</a:t>
                      </a:r>
                    </a:p>
                  </a:txBody>
                  <a:tcPr marL="91438" marR="91438" marT="45719" marB="45719">
                    <a:solidFill>
                      <a:schemeClr val="accent2">
                        <a:lumMod val="40000"/>
                        <a:lumOff val="60000"/>
                      </a:schemeClr>
                    </a:solidFill>
                  </a:tcPr>
                </a:tc>
                <a:tc>
                  <a:txBody>
                    <a:bodyPr/>
                    <a:lstStyle/>
                    <a:p>
                      <a:r>
                        <a:rPr lang="de-AT" sz="1200" dirty="0"/>
                        <a:t>Mobile,  desktop</a:t>
                      </a:r>
                    </a:p>
                  </a:txBody>
                  <a:tcPr marL="91438" marR="91438" marT="45719" marB="45719">
                    <a:solidFill>
                      <a:schemeClr val="accent2">
                        <a:lumMod val="40000"/>
                        <a:lumOff val="60000"/>
                      </a:schemeClr>
                    </a:solidFill>
                  </a:tcPr>
                </a:tc>
                <a:tc>
                  <a:txBody>
                    <a:bodyPr/>
                    <a:lstStyle/>
                    <a:p>
                      <a:r>
                        <a:rPr lang="de-AT" sz="1200" dirty="0"/>
                        <a:t>No</a:t>
                      </a:r>
                    </a:p>
                  </a:txBody>
                  <a:tcPr marL="91438" marR="91438" marT="45719" marB="45719">
                    <a:solidFill>
                      <a:schemeClr val="accent2">
                        <a:lumMod val="40000"/>
                        <a:lumOff val="60000"/>
                      </a:schemeClr>
                    </a:solidFill>
                  </a:tcPr>
                </a:tc>
                <a:extLst>
                  <a:ext uri="{0D108BD9-81ED-4DB2-BD59-A6C34878D82A}">
                    <a16:rowId xmlns:a16="http://schemas.microsoft.com/office/drawing/2014/main" val="1421735456"/>
                  </a:ext>
                </a:extLst>
              </a:tr>
            </a:tbl>
          </a:graphicData>
        </a:graphic>
      </p:graphicFrame>
    </p:spTree>
    <p:extLst>
      <p:ext uri="{BB962C8B-B14F-4D97-AF65-F5344CB8AC3E}">
        <p14:creationId xmlns:p14="http://schemas.microsoft.com/office/powerpoint/2010/main" val="170402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DEB4AD8-6143-C047-5AC2-DD059C0E861C}"/>
              </a:ext>
            </a:extLst>
          </p:cNvPr>
          <p:cNvSpPr>
            <a:spLocks noGrp="1"/>
          </p:cNvSpPr>
          <p:nvPr>
            <p:ph idx="1"/>
          </p:nvPr>
        </p:nvSpPr>
        <p:spPr/>
        <p:txBody>
          <a:bodyPr/>
          <a:lstStyle/>
          <a:p>
            <a:endParaRPr lang="de-AT" dirty="0">
              <a:hlinkClick r:id="rId2"/>
            </a:endParaRPr>
          </a:p>
          <a:p>
            <a:endParaRPr lang="de-DE" dirty="0"/>
          </a:p>
        </p:txBody>
      </p:sp>
      <p:sp>
        <p:nvSpPr>
          <p:cNvPr id="3" name="Titel 2">
            <a:extLst>
              <a:ext uri="{FF2B5EF4-FFF2-40B4-BE49-F238E27FC236}">
                <a16:creationId xmlns:a16="http://schemas.microsoft.com/office/drawing/2014/main" id="{75FA7B3F-4D98-1FBD-4F3F-9DC8C9F4D098}"/>
              </a:ext>
            </a:extLst>
          </p:cNvPr>
          <p:cNvSpPr>
            <a:spLocks noGrp="1"/>
          </p:cNvSpPr>
          <p:nvPr>
            <p:ph type="title"/>
          </p:nvPr>
        </p:nvSpPr>
        <p:spPr/>
        <p:txBody>
          <a:bodyPr/>
          <a:lstStyle/>
          <a:p>
            <a:r>
              <a:rPr lang="de-DE" dirty="0"/>
              <a:t>Moodle?</a:t>
            </a:r>
            <a:endParaRPr lang="de-AT" dirty="0"/>
          </a:p>
        </p:txBody>
      </p:sp>
      <p:sp>
        <p:nvSpPr>
          <p:cNvPr id="4" name="Foliennummernplatzhalter 3">
            <a:extLst>
              <a:ext uri="{FF2B5EF4-FFF2-40B4-BE49-F238E27FC236}">
                <a16:creationId xmlns:a16="http://schemas.microsoft.com/office/drawing/2014/main" id="{F6C8F339-9C36-59B6-9C29-27FDCE1C20BC}"/>
              </a:ext>
            </a:extLst>
          </p:cNvPr>
          <p:cNvSpPr>
            <a:spLocks noGrp="1"/>
          </p:cNvSpPr>
          <p:nvPr>
            <p:ph type="sldNum" sz="quarter" idx="12"/>
          </p:nvPr>
        </p:nvSpPr>
        <p:spPr/>
        <p:txBody>
          <a:bodyPr/>
          <a:lstStyle/>
          <a:p>
            <a:fld id="{49ABCAEC-7D34-E549-A96E-FCEDAADBE4B0}" type="slidenum">
              <a:rPr lang="en-US" smtClean="0"/>
              <a:pPr/>
              <a:t>14</a:t>
            </a:fld>
            <a:endParaRPr lang="en-US"/>
          </a:p>
        </p:txBody>
      </p:sp>
      <p:pic>
        <p:nvPicPr>
          <p:cNvPr id="5" name="Grafik 4">
            <a:extLst>
              <a:ext uri="{FF2B5EF4-FFF2-40B4-BE49-F238E27FC236}">
                <a16:creationId xmlns:a16="http://schemas.microsoft.com/office/drawing/2014/main" id="{E6708269-2780-8E7F-3CC5-1EAF96312C02}"/>
              </a:ext>
            </a:extLst>
          </p:cNvPr>
          <p:cNvPicPr>
            <a:picLocks noChangeAspect="1"/>
          </p:cNvPicPr>
          <p:nvPr/>
        </p:nvPicPr>
        <p:blipFill>
          <a:blip r:embed="rId3"/>
          <a:stretch>
            <a:fillRect/>
          </a:stretch>
        </p:blipFill>
        <p:spPr>
          <a:xfrm>
            <a:off x="3922106" y="1462897"/>
            <a:ext cx="2940565" cy="4714066"/>
          </a:xfrm>
          <a:prstGeom prst="rect">
            <a:avLst/>
          </a:prstGeom>
        </p:spPr>
      </p:pic>
      <p:pic>
        <p:nvPicPr>
          <p:cNvPr id="7" name="Grafik 6" descr="Ein Bild, das drinnen enthält.">
            <a:extLst>
              <a:ext uri="{FF2B5EF4-FFF2-40B4-BE49-F238E27FC236}">
                <a16:creationId xmlns:a16="http://schemas.microsoft.com/office/drawing/2014/main" id="{FB7C9883-F475-4783-B4B0-CA5DCDA70A9A}"/>
              </a:ext>
            </a:extLst>
          </p:cNvPr>
          <p:cNvPicPr>
            <a:picLocks noChangeAspect="1"/>
          </p:cNvPicPr>
          <p:nvPr/>
        </p:nvPicPr>
        <p:blipFill rotWithShape="1">
          <a:blip r:embed="rId4"/>
          <a:srcRect l="15309" t="28136" r="9449" b="20515"/>
          <a:stretch/>
        </p:blipFill>
        <p:spPr>
          <a:xfrm>
            <a:off x="7029451" y="1690688"/>
            <a:ext cx="4887768" cy="4447583"/>
          </a:xfrm>
          <a:prstGeom prst="rect">
            <a:avLst/>
          </a:prstGeom>
        </p:spPr>
      </p:pic>
      <p:pic>
        <p:nvPicPr>
          <p:cNvPr id="1026" name="Picture 2" descr="49065 | Verbatim USB Stick, PinStripe, 64GB, USB 2.0, Black | Distrelec  Export Shop">
            <a:extLst>
              <a:ext uri="{FF2B5EF4-FFF2-40B4-BE49-F238E27FC236}">
                <a16:creationId xmlns:a16="http://schemas.microsoft.com/office/drawing/2014/main" id="{1C43C9F8-6C1A-83F8-BF6C-CC18C4CC3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 y="2663190"/>
            <a:ext cx="3938739" cy="220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79828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D951E76-85C8-7294-4A45-5B618383063C}"/>
              </a:ext>
            </a:extLst>
          </p:cNvPr>
          <p:cNvSpPr>
            <a:spLocks noGrp="1"/>
          </p:cNvSpPr>
          <p:nvPr>
            <p:ph idx="1"/>
          </p:nvPr>
        </p:nvSpPr>
        <p:spPr>
          <a:xfrm>
            <a:off x="838200" y="1825625"/>
            <a:ext cx="7480775" cy="4351338"/>
          </a:xfrm>
        </p:spPr>
        <p:txBody>
          <a:bodyPr/>
          <a:lstStyle/>
          <a:p>
            <a:r>
              <a:rPr lang="en-GB" dirty="0"/>
              <a:t>Training of medical staff (doctors and medical technicians) in Malawi</a:t>
            </a:r>
          </a:p>
          <a:p>
            <a:r>
              <a:rPr lang="en-GB" dirty="0"/>
              <a:t>Ultrasound POCUS training</a:t>
            </a:r>
          </a:p>
          <a:p>
            <a:r>
              <a:rPr lang="en-GB" dirty="0"/>
              <a:t>Targeted audience: different medical areas</a:t>
            </a:r>
          </a:p>
        </p:txBody>
      </p:sp>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GB" b="1" dirty="0" err="1"/>
              <a:t>epocus</a:t>
            </a:r>
            <a:r>
              <a:rPr lang="en-GB" b="1" dirty="0"/>
              <a:t>:</a:t>
            </a:r>
            <a:r>
              <a:rPr lang="en-GB" dirty="0"/>
              <a:t> offline learning in health</a:t>
            </a:r>
          </a:p>
        </p:txBody>
      </p:sp>
      <p:sp>
        <p:nvSpPr>
          <p:cNvPr id="4" name="Foliennummernplatzhalter 3">
            <a:extLst>
              <a:ext uri="{FF2B5EF4-FFF2-40B4-BE49-F238E27FC236}">
                <a16:creationId xmlns:a16="http://schemas.microsoft.com/office/drawing/2014/main" id="{AC045F4D-8A83-5173-C8D3-555018F9D918}"/>
              </a:ext>
            </a:extLst>
          </p:cNvPr>
          <p:cNvSpPr>
            <a:spLocks noGrp="1"/>
          </p:cNvSpPr>
          <p:nvPr>
            <p:ph type="sldNum" sz="quarter" idx="12"/>
          </p:nvPr>
        </p:nvSpPr>
        <p:spPr/>
        <p:txBody>
          <a:bodyPr/>
          <a:lstStyle/>
          <a:p>
            <a:fld id="{49ABCAEC-7D34-E549-A96E-FCEDAADBE4B0}" type="slidenum">
              <a:rPr lang="en-GB" smtClean="0"/>
              <a:pPr/>
              <a:t>15</a:t>
            </a:fld>
            <a:endParaRPr lang="en-GB"/>
          </a:p>
        </p:txBody>
      </p:sp>
      <p:pic>
        <p:nvPicPr>
          <p:cNvPr id="11" name="Grafik 10">
            <a:extLst>
              <a:ext uri="{FF2B5EF4-FFF2-40B4-BE49-F238E27FC236}">
                <a16:creationId xmlns:a16="http://schemas.microsoft.com/office/drawing/2014/main" id="{54B901C6-5BC4-C70C-48D7-E4DAB729E240}"/>
              </a:ext>
            </a:extLst>
          </p:cNvPr>
          <p:cNvPicPr>
            <a:picLocks noChangeAspect="1"/>
          </p:cNvPicPr>
          <p:nvPr/>
        </p:nvPicPr>
        <p:blipFill>
          <a:blip r:embed="rId3"/>
          <a:stretch>
            <a:fillRect/>
          </a:stretch>
        </p:blipFill>
        <p:spPr>
          <a:xfrm>
            <a:off x="8318975" y="49428"/>
            <a:ext cx="4277919" cy="6858000"/>
          </a:xfrm>
          <a:prstGeom prst="rect">
            <a:avLst/>
          </a:prstGeom>
        </p:spPr>
      </p:pic>
      <p:pic>
        <p:nvPicPr>
          <p:cNvPr id="5" name="Grafik 4">
            <a:extLst>
              <a:ext uri="{FF2B5EF4-FFF2-40B4-BE49-F238E27FC236}">
                <a16:creationId xmlns:a16="http://schemas.microsoft.com/office/drawing/2014/main" id="{E0140971-55F7-BD97-7009-B20733DACD78}"/>
              </a:ext>
            </a:extLst>
          </p:cNvPr>
          <p:cNvPicPr>
            <a:picLocks noChangeAspect="1"/>
          </p:cNvPicPr>
          <p:nvPr/>
        </p:nvPicPr>
        <p:blipFill>
          <a:blip r:embed="rId4"/>
          <a:stretch>
            <a:fillRect/>
          </a:stretch>
        </p:blipFill>
        <p:spPr>
          <a:xfrm>
            <a:off x="838200" y="5198648"/>
            <a:ext cx="2071554" cy="1159452"/>
          </a:xfrm>
          <a:prstGeom prst="rect">
            <a:avLst/>
          </a:prstGeom>
        </p:spPr>
      </p:pic>
      <p:sp>
        <p:nvSpPr>
          <p:cNvPr id="6" name="AutoShape 4">
            <a:extLst>
              <a:ext uri="{FF2B5EF4-FFF2-40B4-BE49-F238E27FC236}">
                <a16:creationId xmlns:a16="http://schemas.microsoft.com/office/drawing/2014/main" id="{58D7E7F6-C1B6-DABD-BACB-A15D19CD3F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a:p>
        </p:txBody>
      </p:sp>
      <p:pic>
        <p:nvPicPr>
          <p:cNvPr id="10" name="Grafik 9">
            <a:extLst>
              <a:ext uri="{FF2B5EF4-FFF2-40B4-BE49-F238E27FC236}">
                <a16:creationId xmlns:a16="http://schemas.microsoft.com/office/drawing/2014/main" id="{D169FD96-66C6-2B5F-9465-F1A1F3742616}"/>
              </a:ext>
            </a:extLst>
          </p:cNvPr>
          <p:cNvPicPr>
            <a:picLocks noChangeAspect="1"/>
          </p:cNvPicPr>
          <p:nvPr/>
        </p:nvPicPr>
        <p:blipFill>
          <a:blip r:embed="rId5"/>
          <a:stretch>
            <a:fillRect/>
          </a:stretch>
        </p:blipFill>
        <p:spPr>
          <a:xfrm>
            <a:off x="681449" y="3829645"/>
            <a:ext cx="2133459" cy="1274348"/>
          </a:xfrm>
          <a:prstGeom prst="rect">
            <a:avLst/>
          </a:prstGeom>
        </p:spPr>
      </p:pic>
      <p:pic>
        <p:nvPicPr>
          <p:cNvPr id="13" name="Grafik 12">
            <a:extLst>
              <a:ext uri="{FF2B5EF4-FFF2-40B4-BE49-F238E27FC236}">
                <a16:creationId xmlns:a16="http://schemas.microsoft.com/office/drawing/2014/main" id="{152D979E-0759-14B7-524A-E9FFD09DCD7A}"/>
              </a:ext>
            </a:extLst>
          </p:cNvPr>
          <p:cNvPicPr>
            <a:picLocks noChangeAspect="1"/>
          </p:cNvPicPr>
          <p:nvPr/>
        </p:nvPicPr>
        <p:blipFill>
          <a:blip r:embed="rId6"/>
          <a:stretch>
            <a:fillRect/>
          </a:stretch>
        </p:blipFill>
        <p:spPr>
          <a:xfrm>
            <a:off x="2596675" y="3924300"/>
            <a:ext cx="1799867" cy="946945"/>
          </a:xfrm>
          <a:prstGeom prst="rect">
            <a:avLst/>
          </a:prstGeom>
        </p:spPr>
      </p:pic>
      <p:pic>
        <p:nvPicPr>
          <p:cNvPr id="17" name="Grafik 16">
            <a:extLst>
              <a:ext uri="{FF2B5EF4-FFF2-40B4-BE49-F238E27FC236}">
                <a16:creationId xmlns:a16="http://schemas.microsoft.com/office/drawing/2014/main" id="{DAE181FA-F11B-8A37-45C2-C468FD6E79CE}"/>
              </a:ext>
            </a:extLst>
          </p:cNvPr>
          <p:cNvPicPr>
            <a:picLocks noChangeAspect="1"/>
          </p:cNvPicPr>
          <p:nvPr/>
        </p:nvPicPr>
        <p:blipFill>
          <a:blip r:embed="rId7"/>
          <a:stretch>
            <a:fillRect/>
          </a:stretch>
        </p:blipFill>
        <p:spPr>
          <a:xfrm>
            <a:off x="3201379" y="5198648"/>
            <a:ext cx="1233487" cy="1233487"/>
          </a:xfrm>
          <a:prstGeom prst="rect">
            <a:avLst/>
          </a:prstGeom>
        </p:spPr>
      </p:pic>
      <p:pic>
        <p:nvPicPr>
          <p:cNvPr id="19" name="Grafik 18">
            <a:extLst>
              <a:ext uri="{FF2B5EF4-FFF2-40B4-BE49-F238E27FC236}">
                <a16:creationId xmlns:a16="http://schemas.microsoft.com/office/drawing/2014/main" id="{4312A6E9-8C06-2C45-AFA6-18A8804E2775}"/>
              </a:ext>
            </a:extLst>
          </p:cNvPr>
          <p:cNvPicPr>
            <a:picLocks noChangeAspect="1"/>
          </p:cNvPicPr>
          <p:nvPr/>
        </p:nvPicPr>
        <p:blipFill>
          <a:blip r:embed="rId8"/>
          <a:stretch>
            <a:fillRect/>
          </a:stretch>
        </p:blipFill>
        <p:spPr>
          <a:xfrm>
            <a:off x="4980329" y="4710221"/>
            <a:ext cx="2011254" cy="2011254"/>
          </a:xfrm>
          <a:prstGeom prst="rect">
            <a:avLst/>
          </a:prstGeom>
        </p:spPr>
      </p:pic>
    </p:spTree>
    <p:extLst>
      <p:ext uri="{BB962C8B-B14F-4D97-AF65-F5344CB8AC3E}">
        <p14:creationId xmlns:p14="http://schemas.microsoft.com/office/powerpoint/2010/main" val="42195214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53E6603-3A83-E751-6944-927B91FC7C29}"/>
              </a:ext>
            </a:extLst>
          </p:cNvPr>
          <p:cNvSpPr>
            <a:spLocks noGrp="1"/>
          </p:cNvSpPr>
          <p:nvPr>
            <p:ph idx="1"/>
          </p:nvPr>
        </p:nvSpPr>
        <p:spPr/>
        <p:txBody>
          <a:bodyPr/>
          <a:lstStyle/>
          <a:p>
            <a:r>
              <a:rPr lang="de-DE" dirty="0"/>
              <a:t>8h </a:t>
            </a:r>
            <a:r>
              <a:rPr lang="de-DE" dirty="0" err="1"/>
              <a:t>learningtime</a:t>
            </a:r>
            <a:endParaRPr lang="de-DE" dirty="0"/>
          </a:p>
          <a:p>
            <a:r>
              <a:rPr lang="de-DE" dirty="0"/>
              <a:t>Mobile </a:t>
            </a:r>
            <a:r>
              <a:rPr lang="de-DE" dirty="0" err="1"/>
              <a:t>devices</a:t>
            </a:r>
            <a:r>
              <a:rPr lang="de-DE" dirty="0"/>
              <a:t> </a:t>
            </a:r>
            <a:r>
              <a:rPr lang="de-DE" dirty="0" err="1"/>
              <a:t>well</a:t>
            </a:r>
            <a:r>
              <a:rPr lang="de-DE" dirty="0"/>
              <a:t> </a:t>
            </a:r>
            <a:r>
              <a:rPr lang="de-DE" dirty="0" err="1"/>
              <a:t>available</a:t>
            </a:r>
            <a:endParaRPr lang="de-DE" dirty="0"/>
          </a:p>
          <a:p>
            <a:r>
              <a:rPr lang="de-DE" dirty="0"/>
              <a:t>Content </a:t>
            </a:r>
            <a:r>
              <a:rPr lang="de-DE" dirty="0" err="1"/>
              <a:t>production</a:t>
            </a:r>
            <a:r>
              <a:rPr lang="de-DE" dirty="0"/>
              <a:t> </a:t>
            </a:r>
            <a:r>
              <a:rPr lang="de-DE" dirty="0" err="1"/>
              <a:t>with</a:t>
            </a:r>
            <a:r>
              <a:rPr lang="de-DE" dirty="0"/>
              <a:t> </a:t>
            </a:r>
            <a:r>
              <a:rPr lang="de-DE" dirty="0" err="1"/>
              <a:t>Camtasia</a:t>
            </a:r>
            <a:r>
              <a:rPr lang="de-DE" dirty="0"/>
              <a:t>, PPT and H5P</a:t>
            </a:r>
          </a:p>
          <a:p>
            <a:r>
              <a:rPr lang="de-DE" dirty="0" err="1"/>
              <a:t>Accordeon</a:t>
            </a:r>
            <a:r>
              <a:rPr lang="de-DE" dirty="0"/>
              <a:t> Course </a:t>
            </a:r>
            <a:r>
              <a:rPr lang="de-DE" dirty="0" err="1"/>
              <a:t>format</a:t>
            </a:r>
            <a:endParaRPr lang="de-DE" dirty="0"/>
          </a:p>
          <a:p>
            <a:r>
              <a:rPr lang="de-AT" dirty="0"/>
              <a:t>Course </a:t>
            </a:r>
            <a:r>
              <a:rPr lang="de-AT" dirty="0" err="1"/>
              <a:t>colorkey</a:t>
            </a:r>
            <a:endParaRPr lang="de-AT" dirty="0"/>
          </a:p>
          <a:p>
            <a:endParaRPr lang="de-AT" dirty="0"/>
          </a:p>
        </p:txBody>
      </p:sp>
      <p:sp>
        <p:nvSpPr>
          <p:cNvPr id="3" name="Titel 2">
            <a:extLst>
              <a:ext uri="{FF2B5EF4-FFF2-40B4-BE49-F238E27FC236}">
                <a16:creationId xmlns:a16="http://schemas.microsoft.com/office/drawing/2014/main" id="{3A4C2701-84A3-6834-8B63-6A34D2844182}"/>
              </a:ext>
            </a:extLst>
          </p:cNvPr>
          <p:cNvSpPr>
            <a:spLocks noGrp="1"/>
          </p:cNvSpPr>
          <p:nvPr>
            <p:ph type="title"/>
          </p:nvPr>
        </p:nvSpPr>
        <p:spPr>
          <a:xfrm>
            <a:off x="838200" y="307975"/>
            <a:ext cx="10515600" cy="1325563"/>
          </a:xfrm>
        </p:spPr>
        <p:txBody>
          <a:bodyPr/>
          <a:lstStyle/>
          <a:p>
            <a:r>
              <a:rPr lang="de-DE" dirty="0" err="1"/>
              <a:t>epocus</a:t>
            </a:r>
            <a:endParaRPr lang="de-AT" dirty="0"/>
          </a:p>
        </p:txBody>
      </p:sp>
      <p:sp>
        <p:nvSpPr>
          <p:cNvPr id="4" name="Foliennummernplatzhalter 3">
            <a:extLst>
              <a:ext uri="{FF2B5EF4-FFF2-40B4-BE49-F238E27FC236}">
                <a16:creationId xmlns:a16="http://schemas.microsoft.com/office/drawing/2014/main" id="{3CA87E4D-3219-8273-8F33-953061E53A54}"/>
              </a:ext>
            </a:extLst>
          </p:cNvPr>
          <p:cNvSpPr>
            <a:spLocks noGrp="1"/>
          </p:cNvSpPr>
          <p:nvPr>
            <p:ph type="sldNum" sz="quarter" idx="12"/>
          </p:nvPr>
        </p:nvSpPr>
        <p:spPr/>
        <p:txBody>
          <a:bodyPr/>
          <a:lstStyle/>
          <a:p>
            <a:fld id="{49ABCAEC-7D34-E549-A96E-FCEDAADBE4B0}" type="slidenum">
              <a:rPr lang="en-US" smtClean="0"/>
              <a:pPr/>
              <a:t>16</a:t>
            </a:fld>
            <a:endParaRPr lang="en-US"/>
          </a:p>
        </p:txBody>
      </p:sp>
      <p:pic>
        <p:nvPicPr>
          <p:cNvPr id="10" name="Grafik 9" descr="Ein Bild, das Text, Monitor, Screenshot enthält.&#10;&#10;Automatisch generierte Beschreibung">
            <a:extLst>
              <a:ext uri="{FF2B5EF4-FFF2-40B4-BE49-F238E27FC236}">
                <a16:creationId xmlns:a16="http://schemas.microsoft.com/office/drawing/2014/main" id="{2F98B420-DAD5-2F62-3CBA-1A9D8068BB1C}"/>
              </a:ext>
            </a:extLst>
          </p:cNvPr>
          <p:cNvPicPr>
            <a:picLocks noChangeAspect="1"/>
          </p:cNvPicPr>
          <p:nvPr/>
        </p:nvPicPr>
        <p:blipFill>
          <a:blip r:embed="rId2"/>
          <a:stretch>
            <a:fillRect/>
          </a:stretch>
        </p:blipFill>
        <p:spPr>
          <a:xfrm>
            <a:off x="8434229" y="136525"/>
            <a:ext cx="4078921" cy="6858000"/>
          </a:xfrm>
          <a:prstGeom prst="rect">
            <a:avLst/>
          </a:prstGeom>
        </p:spPr>
      </p:pic>
    </p:spTree>
    <p:extLst>
      <p:ext uri="{BB962C8B-B14F-4D97-AF65-F5344CB8AC3E}">
        <p14:creationId xmlns:p14="http://schemas.microsoft.com/office/powerpoint/2010/main" val="336937368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819F749-7FCE-A2EE-0035-D82BEF78DC07}"/>
              </a:ext>
            </a:extLst>
          </p:cNvPr>
          <p:cNvSpPr>
            <a:spLocks noGrp="1"/>
          </p:cNvSpPr>
          <p:nvPr>
            <p:ph idx="1"/>
          </p:nvPr>
        </p:nvSpPr>
        <p:spPr>
          <a:xfrm>
            <a:off x="838200" y="1825625"/>
            <a:ext cx="5257800" cy="4351338"/>
          </a:xfrm>
        </p:spPr>
        <p:txBody>
          <a:bodyPr/>
          <a:lstStyle/>
          <a:p>
            <a:r>
              <a:rPr lang="de-DE" dirty="0"/>
              <a:t>Embedded in a large </a:t>
            </a:r>
            <a:r>
              <a:rPr lang="de-DE" dirty="0" err="1"/>
              <a:t>capacity</a:t>
            </a:r>
            <a:r>
              <a:rPr lang="de-DE" dirty="0"/>
              <a:t> </a:t>
            </a:r>
            <a:r>
              <a:rPr lang="de-DE" dirty="0" err="1"/>
              <a:t>building</a:t>
            </a:r>
            <a:r>
              <a:rPr lang="de-DE" dirty="0"/>
              <a:t> </a:t>
            </a:r>
            <a:r>
              <a:rPr lang="de-DE" dirty="0" err="1"/>
              <a:t>project</a:t>
            </a:r>
            <a:endParaRPr lang="de-DE" dirty="0"/>
          </a:p>
          <a:p>
            <a:r>
              <a:rPr lang="de-DE" dirty="0"/>
              <a:t>High </a:t>
            </a:r>
            <a:r>
              <a:rPr lang="de-DE" dirty="0" err="1"/>
              <a:t>student</a:t>
            </a:r>
            <a:r>
              <a:rPr lang="de-DE" dirty="0"/>
              <a:t> </a:t>
            </a:r>
            <a:r>
              <a:rPr lang="de-DE" dirty="0" err="1"/>
              <a:t>numbers</a:t>
            </a:r>
            <a:endParaRPr lang="de-DE" dirty="0"/>
          </a:p>
          <a:p>
            <a:r>
              <a:rPr lang="de-AT" dirty="0"/>
              <a:t>Moodle </a:t>
            </a:r>
            <a:r>
              <a:rPr lang="de-AT" dirty="0" err="1"/>
              <a:t>as</a:t>
            </a:r>
            <a:r>
              <a:rPr lang="de-AT" dirty="0"/>
              <a:t> </a:t>
            </a:r>
            <a:r>
              <a:rPr lang="de-AT" dirty="0" err="1"/>
              <a:t>backbone</a:t>
            </a:r>
            <a:endParaRPr lang="de-AT" dirty="0"/>
          </a:p>
          <a:p>
            <a:r>
              <a:rPr lang="de-AT" dirty="0"/>
              <a:t>High </a:t>
            </a:r>
            <a:r>
              <a:rPr lang="de-AT" dirty="0" err="1"/>
              <a:t>peaks</a:t>
            </a:r>
            <a:r>
              <a:rPr lang="de-AT" dirty="0"/>
              <a:t> in </a:t>
            </a:r>
            <a:r>
              <a:rPr lang="de-AT" dirty="0" err="1"/>
              <a:t>usage</a:t>
            </a:r>
            <a:endParaRPr lang="de-AT" dirty="0"/>
          </a:p>
          <a:p>
            <a:r>
              <a:rPr lang="de-AT" dirty="0"/>
              <a:t>Online </a:t>
            </a:r>
            <a:r>
              <a:rPr lang="de-AT" dirty="0" err="1"/>
              <a:t>only</a:t>
            </a:r>
            <a:r>
              <a:rPr lang="de-AT" dirty="0"/>
              <a:t>. Laptops </a:t>
            </a:r>
            <a:r>
              <a:rPr lang="de-AT" dirty="0" err="1"/>
              <a:t>available</a:t>
            </a:r>
            <a:endParaRPr lang="de-AT" dirty="0"/>
          </a:p>
          <a:p>
            <a:r>
              <a:rPr lang="de-AT" dirty="0"/>
              <a:t>Challenges </a:t>
            </a:r>
            <a:r>
              <a:rPr lang="de-AT" dirty="0" err="1"/>
              <a:t>with</a:t>
            </a:r>
            <a:r>
              <a:rPr lang="de-AT" dirty="0"/>
              <a:t> </a:t>
            </a:r>
            <a:r>
              <a:rPr lang="de-AT" dirty="0" err="1"/>
              <a:t>access</a:t>
            </a:r>
            <a:endParaRPr lang="de-AT" dirty="0"/>
          </a:p>
          <a:p>
            <a:endParaRPr lang="de-AT" dirty="0"/>
          </a:p>
        </p:txBody>
      </p:sp>
      <p:sp>
        <p:nvSpPr>
          <p:cNvPr id="3" name="Titel 2">
            <a:extLst>
              <a:ext uri="{FF2B5EF4-FFF2-40B4-BE49-F238E27FC236}">
                <a16:creationId xmlns:a16="http://schemas.microsoft.com/office/drawing/2014/main" id="{A413428F-BAFE-E7C0-652E-AA1E89CD4F6B}"/>
              </a:ext>
            </a:extLst>
          </p:cNvPr>
          <p:cNvSpPr>
            <a:spLocks noGrp="1"/>
          </p:cNvSpPr>
          <p:nvPr>
            <p:ph type="title"/>
          </p:nvPr>
        </p:nvSpPr>
        <p:spPr>
          <a:xfrm>
            <a:off x="838200" y="365125"/>
            <a:ext cx="6099810" cy="1325563"/>
          </a:xfrm>
        </p:spPr>
        <p:txBody>
          <a:bodyPr/>
          <a:lstStyle/>
          <a:p>
            <a:r>
              <a:rPr lang="de-DE" dirty="0"/>
              <a:t>Moodle </a:t>
            </a:r>
            <a:r>
              <a:rPr lang="de-DE" dirty="0" err="1"/>
              <a:t>for</a:t>
            </a:r>
            <a:r>
              <a:rPr lang="de-DE" dirty="0"/>
              <a:t> </a:t>
            </a:r>
            <a:r>
              <a:rPr lang="de-DE" dirty="0" err="1"/>
              <a:t>Schoolteachers</a:t>
            </a:r>
            <a:r>
              <a:rPr lang="de-DE" dirty="0"/>
              <a:t> in Rwanda</a:t>
            </a:r>
            <a:endParaRPr lang="de-AT" dirty="0"/>
          </a:p>
        </p:txBody>
      </p:sp>
      <p:sp>
        <p:nvSpPr>
          <p:cNvPr id="4" name="Foliennummernplatzhalter 3">
            <a:extLst>
              <a:ext uri="{FF2B5EF4-FFF2-40B4-BE49-F238E27FC236}">
                <a16:creationId xmlns:a16="http://schemas.microsoft.com/office/drawing/2014/main" id="{99C9B8E7-27E1-9C7D-8AB0-F21F0B6211B4}"/>
              </a:ext>
            </a:extLst>
          </p:cNvPr>
          <p:cNvSpPr>
            <a:spLocks noGrp="1"/>
          </p:cNvSpPr>
          <p:nvPr>
            <p:ph type="sldNum" sz="quarter" idx="12"/>
          </p:nvPr>
        </p:nvSpPr>
        <p:spPr/>
        <p:txBody>
          <a:bodyPr/>
          <a:lstStyle/>
          <a:p>
            <a:fld id="{49ABCAEC-7D34-E549-A96E-FCEDAADBE4B0}" type="slidenum">
              <a:rPr lang="en-US" smtClean="0"/>
              <a:pPr/>
              <a:t>17</a:t>
            </a:fld>
            <a:endParaRPr lang="en-US"/>
          </a:p>
        </p:txBody>
      </p:sp>
      <p:pic>
        <p:nvPicPr>
          <p:cNvPr id="6" name="Grafik 5" descr="Ein Bild, das Text, Person, Personen, drinnen enthält.&#10;&#10;Automatisch generierte Beschreibung">
            <a:extLst>
              <a:ext uri="{FF2B5EF4-FFF2-40B4-BE49-F238E27FC236}">
                <a16:creationId xmlns:a16="http://schemas.microsoft.com/office/drawing/2014/main" id="{9F6339DB-FC56-F57A-11EA-8C703C77D547}"/>
              </a:ext>
            </a:extLst>
          </p:cNvPr>
          <p:cNvPicPr>
            <a:picLocks noChangeAspect="1"/>
          </p:cNvPicPr>
          <p:nvPr/>
        </p:nvPicPr>
        <p:blipFill rotWithShape="1">
          <a:blip r:embed="rId2"/>
          <a:srcRect l="20849" r="23002"/>
          <a:stretch/>
        </p:blipFill>
        <p:spPr>
          <a:xfrm>
            <a:off x="6934200" y="0"/>
            <a:ext cx="5775480" cy="6858000"/>
          </a:xfrm>
          <a:prstGeom prst="rect">
            <a:avLst/>
          </a:prstGeom>
        </p:spPr>
      </p:pic>
    </p:spTree>
    <p:extLst>
      <p:ext uri="{BB962C8B-B14F-4D97-AF65-F5344CB8AC3E}">
        <p14:creationId xmlns:p14="http://schemas.microsoft.com/office/powerpoint/2010/main" val="29901382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2B4992CB-1C26-8847-F16D-F4C390F55076}"/>
              </a:ext>
            </a:extLst>
          </p:cNvPr>
          <p:cNvSpPr>
            <a:spLocks noGrp="1"/>
          </p:cNvSpPr>
          <p:nvPr>
            <p:ph idx="1"/>
          </p:nvPr>
        </p:nvSpPr>
        <p:spPr>
          <a:xfrm>
            <a:off x="838200" y="1825625"/>
            <a:ext cx="7054516" cy="4351338"/>
          </a:xfrm>
        </p:spPr>
        <p:txBody>
          <a:bodyPr/>
          <a:lstStyle/>
          <a:p>
            <a:r>
              <a:rPr lang="de-DE" dirty="0"/>
              <a:t>Focus on Trainingsmanagement</a:t>
            </a:r>
          </a:p>
          <a:p>
            <a:r>
              <a:rPr lang="de-DE" dirty="0"/>
              <a:t>Internal LMS </a:t>
            </a:r>
            <a:r>
              <a:rPr lang="de-DE" dirty="0" err="1"/>
              <a:t>for</a:t>
            </a:r>
            <a:r>
              <a:rPr lang="de-DE" dirty="0"/>
              <a:t> </a:t>
            </a:r>
            <a:r>
              <a:rPr lang="de-DE" dirty="0" err="1"/>
              <a:t>administration</a:t>
            </a:r>
            <a:r>
              <a:rPr lang="de-DE" dirty="0"/>
              <a:t> and </a:t>
            </a:r>
            <a:r>
              <a:rPr lang="de-DE" dirty="0" err="1"/>
              <a:t>evaluation</a:t>
            </a:r>
            <a:r>
              <a:rPr lang="de-DE" dirty="0"/>
              <a:t> </a:t>
            </a:r>
          </a:p>
          <a:p>
            <a:r>
              <a:rPr lang="de-DE" dirty="0"/>
              <a:t>Internet ok-</a:t>
            </a:r>
            <a:r>
              <a:rPr lang="de-DE" dirty="0" err="1"/>
              <a:t>good</a:t>
            </a:r>
            <a:endParaRPr lang="de-DE" dirty="0"/>
          </a:p>
          <a:p>
            <a:r>
              <a:rPr lang="de-DE" dirty="0" err="1"/>
              <a:t>Delivery</a:t>
            </a:r>
            <a:r>
              <a:rPr lang="de-DE" dirty="0"/>
              <a:t> on </a:t>
            </a:r>
            <a:r>
              <a:rPr lang="de-DE" dirty="0" err="1"/>
              <a:t>campus</a:t>
            </a:r>
            <a:r>
              <a:rPr lang="de-DE" dirty="0"/>
              <a:t> possible</a:t>
            </a:r>
          </a:p>
          <a:p>
            <a:r>
              <a:rPr lang="de-DE" dirty="0" err="1"/>
              <a:t>Delivery</a:t>
            </a:r>
            <a:r>
              <a:rPr lang="de-DE" dirty="0"/>
              <a:t> outside: </a:t>
            </a:r>
            <a:r>
              <a:rPr lang="de-DE" dirty="0" err="1"/>
              <a:t>unstable</a:t>
            </a:r>
            <a:endParaRPr lang="de-DE" dirty="0"/>
          </a:p>
          <a:p>
            <a:endParaRPr lang="de-AT" dirty="0"/>
          </a:p>
        </p:txBody>
      </p:sp>
      <p:sp>
        <p:nvSpPr>
          <p:cNvPr id="2" name="Titel 1">
            <a:extLst>
              <a:ext uri="{FF2B5EF4-FFF2-40B4-BE49-F238E27FC236}">
                <a16:creationId xmlns:a16="http://schemas.microsoft.com/office/drawing/2014/main" id="{7774635B-7BAC-4DEE-A2E3-5F68E8DFE395}"/>
              </a:ext>
            </a:extLst>
          </p:cNvPr>
          <p:cNvSpPr>
            <a:spLocks noGrp="1"/>
          </p:cNvSpPr>
          <p:nvPr>
            <p:ph type="title"/>
          </p:nvPr>
        </p:nvSpPr>
        <p:spPr/>
        <p:txBody>
          <a:bodyPr/>
          <a:lstStyle/>
          <a:p>
            <a:r>
              <a:rPr lang="de-DE" dirty="0" err="1"/>
              <a:t>Trainingcenter</a:t>
            </a:r>
            <a:r>
              <a:rPr lang="de-DE" dirty="0"/>
              <a:t> KAIPTC</a:t>
            </a:r>
            <a:endParaRPr lang="de-AT" dirty="0"/>
          </a:p>
        </p:txBody>
      </p:sp>
      <p:sp>
        <p:nvSpPr>
          <p:cNvPr id="4" name="Foliennummernplatzhalter 3">
            <a:extLst>
              <a:ext uri="{FF2B5EF4-FFF2-40B4-BE49-F238E27FC236}">
                <a16:creationId xmlns:a16="http://schemas.microsoft.com/office/drawing/2014/main" id="{9EA9A34F-EFD8-9B1E-4854-4D96B7103DB1}"/>
              </a:ext>
            </a:extLst>
          </p:cNvPr>
          <p:cNvSpPr>
            <a:spLocks noGrp="1"/>
          </p:cNvSpPr>
          <p:nvPr>
            <p:ph type="sldNum" sz="quarter" idx="12"/>
          </p:nvPr>
        </p:nvSpPr>
        <p:spPr/>
        <p:txBody>
          <a:bodyPr/>
          <a:lstStyle/>
          <a:p>
            <a:fld id="{404C72D9-F22C-476E-BE22-E9114CCC8A80}" type="slidenum">
              <a:rPr lang="de-DE" smtClean="0"/>
              <a:pPr/>
              <a:t>18</a:t>
            </a:fld>
            <a:endParaRPr lang="de-DE"/>
          </a:p>
        </p:txBody>
      </p:sp>
      <p:pic>
        <p:nvPicPr>
          <p:cNvPr id="6" name="Grafik 5">
            <a:extLst>
              <a:ext uri="{FF2B5EF4-FFF2-40B4-BE49-F238E27FC236}">
                <a16:creationId xmlns:a16="http://schemas.microsoft.com/office/drawing/2014/main" id="{4648621E-C8FC-D348-E048-D9A590EC877B}"/>
              </a:ext>
            </a:extLst>
          </p:cNvPr>
          <p:cNvPicPr>
            <a:picLocks noChangeAspect="1"/>
          </p:cNvPicPr>
          <p:nvPr/>
        </p:nvPicPr>
        <p:blipFill rotWithShape="1">
          <a:blip r:embed="rId2"/>
          <a:srcRect l="23776" t="1991" r="39781" b="-1991"/>
          <a:stretch/>
        </p:blipFill>
        <p:spPr>
          <a:xfrm>
            <a:off x="7748337" y="0"/>
            <a:ext cx="4441857" cy="6858000"/>
          </a:xfrm>
          <a:prstGeom prst="rect">
            <a:avLst/>
          </a:prstGeom>
        </p:spPr>
      </p:pic>
    </p:spTree>
    <p:extLst>
      <p:ext uri="{BB962C8B-B14F-4D97-AF65-F5344CB8AC3E}">
        <p14:creationId xmlns:p14="http://schemas.microsoft.com/office/powerpoint/2010/main" val="33585154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EE540EC-628E-0776-76AA-52B5625B2856}"/>
              </a:ext>
            </a:extLst>
          </p:cNvPr>
          <p:cNvSpPr>
            <a:spLocks noGrp="1"/>
          </p:cNvSpPr>
          <p:nvPr>
            <p:ph idx="1"/>
          </p:nvPr>
        </p:nvSpPr>
        <p:spPr/>
        <p:txBody>
          <a:bodyPr/>
          <a:lstStyle/>
          <a:p>
            <a:r>
              <a:rPr lang="de-DE" dirty="0" err="1"/>
              <a:t>Standalone</a:t>
            </a:r>
            <a:r>
              <a:rPr lang="de-DE" dirty="0"/>
              <a:t> box</a:t>
            </a:r>
          </a:p>
          <a:p>
            <a:r>
              <a:rPr lang="de-DE" dirty="0"/>
              <a:t>Open</a:t>
            </a:r>
          </a:p>
          <a:p>
            <a:r>
              <a:rPr lang="de-AT" dirty="0" err="1"/>
              <a:t>Scaleable</a:t>
            </a:r>
            <a:endParaRPr lang="de-AT" dirty="0"/>
          </a:p>
          <a:p>
            <a:r>
              <a:rPr lang="de-AT" dirty="0" err="1"/>
              <a:t>Based</a:t>
            </a:r>
            <a:r>
              <a:rPr lang="de-AT" dirty="0"/>
              <a:t> on </a:t>
            </a:r>
            <a:r>
              <a:rPr lang="de-AT" dirty="0" err="1"/>
              <a:t>moodlebox</a:t>
            </a:r>
            <a:r>
              <a:rPr lang="de-AT" dirty="0"/>
              <a:t> initiative</a:t>
            </a:r>
          </a:p>
          <a:p>
            <a:endParaRPr lang="de-AT" dirty="0"/>
          </a:p>
        </p:txBody>
      </p:sp>
      <p:sp>
        <p:nvSpPr>
          <p:cNvPr id="2" name="Titel 1">
            <a:extLst>
              <a:ext uri="{FF2B5EF4-FFF2-40B4-BE49-F238E27FC236}">
                <a16:creationId xmlns:a16="http://schemas.microsoft.com/office/drawing/2014/main" id="{32F1A6D7-6DD7-F752-DD69-17A811B30DC4}"/>
              </a:ext>
            </a:extLst>
          </p:cNvPr>
          <p:cNvSpPr>
            <a:spLocks noGrp="1"/>
          </p:cNvSpPr>
          <p:nvPr>
            <p:ph type="title"/>
          </p:nvPr>
        </p:nvSpPr>
        <p:spPr/>
        <p:txBody>
          <a:bodyPr/>
          <a:lstStyle/>
          <a:p>
            <a:r>
              <a:rPr lang="de-DE" dirty="0" err="1"/>
              <a:t>contentbox</a:t>
            </a:r>
            <a:endParaRPr lang="de-AT" dirty="0"/>
          </a:p>
        </p:txBody>
      </p:sp>
      <p:sp>
        <p:nvSpPr>
          <p:cNvPr id="4" name="Foliennummernplatzhalter 3">
            <a:extLst>
              <a:ext uri="{FF2B5EF4-FFF2-40B4-BE49-F238E27FC236}">
                <a16:creationId xmlns:a16="http://schemas.microsoft.com/office/drawing/2014/main" id="{A838E4EC-3CB5-FAD0-D703-D04A7D1A15BA}"/>
              </a:ext>
            </a:extLst>
          </p:cNvPr>
          <p:cNvSpPr>
            <a:spLocks noGrp="1"/>
          </p:cNvSpPr>
          <p:nvPr>
            <p:ph type="sldNum" sz="quarter" idx="12"/>
          </p:nvPr>
        </p:nvSpPr>
        <p:spPr/>
        <p:txBody>
          <a:bodyPr/>
          <a:lstStyle/>
          <a:p>
            <a:fld id="{404C72D9-F22C-476E-BE22-E9114CCC8A80}" type="slidenum">
              <a:rPr lang="de-DE" smtClean="0"/>
              <a:pPr/>
              <a:t>19</a:t>
            </a:fld>
            <a:endParaRPr lang="de-DE"/>
          </a:p>
        </p:txBody>
      </p:sp>
      <p:pic>
        <p:nvPicPr>
          <p:cNvPr id="8" name="Grafik 7" descr="Ein Bild, das Text, drinnen enthält.&#10;&#10;Automatisch generierte Beschreibung">
            <a:extLst>
              <a:ext uri="{FF2B5EF4-FFF2-40B4-BE49-F238E27FC236}">
                <a16:creationId xmlns:a16="http://schemas.microsoft.com/office/drawing/2014/main" id="{2F84C4CD-05B9-8448-EE61-7A8D15CFB34D}"/>
              </a:ext>
            </a:extLst>
          </p:cNvPr>
          <p:cNvPicPr>
            <a:picLocks noChangeAspect="1"/>
          </p:cNvPicPr>
          <p:nvPr/>
        </p:nvPicPr>
        <p:blipFill rotWithShape="1">
          <a:blip r:embed="rId2"/>
          <a:srcRect l="20187" r="22110"/>
          <a:stretch/>
        </p:blipFill>
        <p:spPr>
          <a:xfrm>
            <a:off x="6256020" y="0"/>
            <a:ext cx="5935980" cy="6858000"/>
          </a:xfrm>
          <a:prstGeom prst="rect">
            <a:avLst/>
          </a:prstGeom>
        </p:spPr>
      </p:pic>
    </p:spTree>
    <p:extLst>
      <p:ext uri="{BB962C8B-B14F-4D97-AF65-F5344CB8AC3E}">
        <p14:creationId xmlns:p14="http://schemas.microsoft.com/office/powerpoint/2010/main" val="26525418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1622-78A3-4C43-A63B-38F02FF15D84}"/>
              </a:ext>
            </a:extLst>
          </p:cNvPr>
          <p:cNvSpPr>
            <a:spLocks noGrp="1"/>
          </p:cNvSpPr>
          <p:nvPr>
            <p:ph type="title"/>
          </p:nvPr>
        </p:nvSpPr>
        <p:spPr/>
        <p:txBody>
          <a:bodyPr/>
          <a:lstStyle/>
          <a:p>
            <a:r>
              <a:rPr lang="en-US" dirty="0"/>
              <a:t>About us</a:t>
            </a:r>
            <a:endParaRPr lang="es-ES" dirty="0"/>
          </a:p>
        </p:txBody>
      </p:sp>
      <p:sp>
        <p:nvSpPr>
          <p:cNvPr id="3" name="Content Placeholder 2">
            <a:extLst>
              <a:ext uri="{FF2B5EF4-FFF2-40B4-BE49-F238E27FC236}">
                <a16:creationId xmlns:a16="http://schemas.microsoft.com/office/drawing/2014/main" id="{28584567-5A42-42CD-84F3-DFB131F74AA7}"/>
              </a:ext>
            </a:extLst>
          </p:cNvPr>
          <p:cNvSpPr>
            <a:spLocks noGrp="1"/>
          </p:cNvSpPr>
          <p:nvPr>
            <p:ph idx="1"/>
          </p:nvPr>
        </p:nvSpPr>
        <p:spPr>
          <a:xfrm>
            <a:off x="850507" y="1611473"/>
            <a:ext cx="5847473" cy="4351338"/>
          </a:xfrm>
        </p:spPr>
        <p:txBody>
          <a:bodyPr/>
          <a:lstStyle/>
          <a:p>
            <a:r>
              <a:rPr lang="en-US" dirty="0"/>
              <a:t>Creating engaging eLearning environment since 2019 </a:t>
            </a:r>
          </a:p>
          <a:p>
            <a:r>
              <a:rPr lang="en-US" dirty="0"/>
              <a:t>Based in Vienna/Austria</a:t>
            </a:r>
          </a:p>
          <a:p>
            <a:r>
              <a:rPr lang="en-US" dirty="0"/>
              <a:t>3 founders and 10 eLearning experts, programmers, instructional designers…</a:t>
            </a:r>
          </a:p>
          <a:p>
            <a:endParaRPr lang="en-US" dirty="0"/>
          </a:p>
        </p:txBody>
      </p:sp>
      <p:pic>
        <p:nvPicPr>
          <p:cNvPr id="5" name="Picture 4" descr="A group of men standing outside a building&#10;&#10;Description automatically generated with low confidence">
            <a:extLst>
              <a:ext uri="{FF2B5EF4-FFF2-40B4-BE49-F238E27FC236}">
                <a16:creationId xmlns:a16="http://schemas.microsoft.com/office/drawing/2014/main" id="{00E23D04-C00A-4429-A82A-F4DF6ABFF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768" y="0"/>
            <a:ext cx="4574232" cy="6858000"/>
          </a:xfrm>
          <a:prstGeom prst="rect">
            <a:avLst/>
          </a:prstGeom>
        </p:spPr>
      </p:pic>
    </p:spTree>
    <p:extLst>
      <p:ext uri="{BB962C8B-B14F-4D97-AF65-F5344CB8AC3E}">
        <p14:creationId xmlns:p14="http://schemas.microsoft.com/office/powerpoint/2010/main" val="19664571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C09C2F3-8484-43C5-04F7-1FEF8049E4B5}"/>
              </a:ext>
            </a:extLst>
          </p:cNvPr>
          <p:cNvSpPr>
            <a:spLocks noGrp="1"/>
          </p:cNvSpPr>
          <p:nvPr>
            <p:ph type="title"/>
          </p:nvPr>
        </p:nvSpPr>
        <p:spPr/>
        <p:txBody>
          <a:bodyPr/>
          <a:lstStyle/>
          <a:p>
            <a:r>
              <a:rPr lang="de-AT" dirty="0" err="1"/>
              <a:t>Thank</a:t>
            </a:r>
            <a:r>
              <a:rPr lang="de-AT" dirty="0"/>
              <a:t> </a:t>
            </a:r>
            <a:r>
              <a:rPr lang="de-AT" dirty="0" err="1"/>
              <a:t>you</a:t>
            </a:r>
            <a:endParaRPr lang="de-AT" dirty="0"/>
          </a:p>
        </p:txBody>
      </p:sp>
      <p:sp>
        <p:nvSpPr>
          <p:cNvPr id="6" name="Textplatzhalter 5">
            <a:extLst>
              <a:ext uri="{FF2B5EF4-FFF2-40B4-BE49-F238E27FC236}">
                <a16:creationId xmlns:a16="http://schemas.microsoft.com/office/drawing/2014/main" id="{A4F88E8A-AFFE-B106-24D0-0950088C6B59}"/>
              </a:ext>
            </a:extLst>
          </p:cNvPr>
          <p:cNvSpPr>
            <a:spLocks noGrp="1"/>
          </p:cNvSpPr>
          <p:nvPr>
            <p:ph type="body" idx="1"/>
          </p:nvPr>
        </p:nvSpPr>
        <p:spPr/>
        <p:txBody>
          <a:bodyPr/>
          <a:lstStyle/>
          <a:p>
            <a:r>
              <a:rPr lang="de-AT" dirty="0"/>
              <a:t>g.henzinger@think-modular.com</a:t>
            </a:r>
          </a:p>
        </p:txBody>
      </p:sp>
      <p:sp>
        <p:nvSpPr>
          <p:cNvPr id="4" name="Foliennummernplatzhalter 3">
            <a:extLst>
              <a:ext uri="{FF2B5EF4-FFF2-40B4-BE49-F238E27FC236}">
                <a16:creationId xmlns:a16="http://schemas.microsoft.com/office/drawing/2014/main" id="{06A8EEF6-63FA-1CA7-2ECB-FD650CD85EDF}"/>
              </a:ext>
            </a:extLst>
          </p:cNvPr>
          <p:cNvSpPr>
            <a:spLocks noGrp="1"/>
          </p:cNvSpPr>
          <p:nvPr>
            <p:ph type="sldNum" sz="quarter" idx="12"/>
          </p:nvPr>
        </p:nvSpPr>
        <p:spPr/>
        <p:txBody>
          <a:bodyPr/>
          <a:lstStyle/>
          <a:p>
            <a:fld id="{49ABCAEC-7D34-E549-A96E-FCEDAADBE4B0}" type="slidenum">
              <a:rPr lang="en-US" smtClean="0"/>
              <a:pPr/>
              <a:t>20</a:t>
            </a:fld>
            <a:endParaRPr lang="en-US"/>
          </a:p>
        </p:txBody>
      </p:sp>
      <p:pic>
        <p:nvPicPr>
          <p:cNvPr id="2050" name="Picture 2" descr="MoodleMoot Global 2022 (@mootglobal) / Twitter">
            <a:extLst>
              <a:ext uri="{FF2B5EF4-FFF2-40B4-BE49-F238E27FC236}">
                <a16:creationId xmlns:a16="http://schemas.microsoft.com/office/drawing/2014/main" id="{3FCEA933-C100-88E7-4544-FC2B86A83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855" y="508000"/>
            <a:ext cx="2921000" cy="2921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6A9CC68E-AE38-32C0-83D4-3CE1F0D8CE93}"/>
              </a:ext>
            </a:extLst>
          </p:cNvPr>
          <p:cNvPicPr>
            <a:picLocks noChangeAspect="1"/>
          </p:cNvPicPr>
          <p:nvPr/>
        </p:nvPicPr>
        <p:blipFill>
          <a:blip r:embed="rId3"/>
          <a:stretch>
            <a:fillRect/>
          </a:stretch>
        </p:blipFill>
        <p:spPr>
          <a:xfrm>
            <a:off x="844550" y="1074546"/>
            <a:ext cx="5098473" cy="1552032"/>
          </a:xfrm>
          <a:prstGeom prst="rect">
            <a:avLst/>
          </a:prstGeom>
        </p:spPr>
      </p:pic>
    </p:spTree>
    <p:extLst>
      <p:ext uri="{BB962C8B-B14F-4D97-AF65-F5344CB8AC3E}">
        <p14:creationId xmlns:p14="http://schemas.microsoft.com/office/powerpoint/2010/main" val="297053282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A44EA-E464-510C-8922-22CD89B9797B}"/>
              </a:ext>
            </a:extLst>
          </p:cNvPr>
          <p:cNvSpPr>
            <a:spLocks noGrp="1"/>
          </p:cNvSpPr>
          <p:nvPr>
            <p:ph idx="1"/>
          </p:nvPr>
        </p:nvSpPr>
        <p:spPr>
          <a:xfrm>
            <a:off x="838200" y="1825625"/>
            <a:ext cx="7370379" cy="4351338"/>
          </a:xfrm>
        </p:spPr>
        <p:txBody>
          <a:bodyPr/>
          <a:lstStyle/>
          <a:p>
            <a:r>
              <a:rPr lang="en-AT" dirty="0"/>
              <a:t>Implementation of a </a:t>
            </a:r>
            <a:r>
              <a:rPr lang="en-AT" b="1" dirty="0">
                <a:solidFill>
                  <a:srgbClr val="FF0000"/>
                </a:solidFill>
              </a:rPr>
              <a:t>digital library </a:t>
            </a:r>
            <a:r>
              <a:rPr lang="en-AT" dirty="0"/>
              <a:t>for Malawi Teacher Training Collegues</a:t>
            </a:r>
          </a:p>
          <a:p>
            <a:r>
              <a:rPr lang="en-AT" dirty="0"/>
              <a:t>Providing a digital </a:t>
            </a:r>
            <a:r>
              <a:rPr lang="en-AT" b="1" dirty="0">
                <a:solidFill>
                  <a:srgbClr val="FF0000"/>
                </a:solidFill>
              </a:rPr>
              <a:t>multimedia repository </a:t>
            </a:r>
            <a:r>
              <a:rPr lang="en-AT" dirty="0"/>
              <a:t>and asset management system</a:t>
            </a:r>
          </a:p>
        </p:txBody>
      </p:sp>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AT" dirty="0"/>
              <a:t>Digital Library for Teacher Training</a:t>
            </a:r>
          </a:p>
        </p:txBody>
      </p:sp>
      <p:sp>
        <p:nvSpPr>
          <p:cNvPr id="4" name="Foliennummernplatzhalter 3">
            <a:extLst>
              <a:ext uri="{FF2B5EF4-FFF2-40B4-BE49-F238E27FC236}">
                <a16:creationId xmlns:a16="http://schemas.microsoft.com/office/drawing/2014/main" id="{85D4FE03-BC42-D8EF-76B6-99387E87B588}"/>
              </a:ext>
            </a:extLst>
          </p:cNvPr>
          <p:cNvSpPr>
            <a:spLocks noGrp="1"/>
          </p:cNvSpPr>
          <p:nvPr>
            <p:ph type="sldNum" sz="quarter" idx="12"/>
          </p:nvPr>
        </p:nvSpPr>
        <p:spPr/>
        <p:txBody>
          <a:bodyPr/>
          <a:lstStyle/>
          <a:p>
            <a:fld id="{49ABCAEC-7D34-E549-A96E-FCEDAADBE4B0}" type="slidenum">
              <a:rPr lang="en-US" smtClean="0"/>
              <a:pPr/>
              <a:t>21</a:t>
            </a:fld>
            <a:endParaRPr lang="en-US"/>
          </a:p>
        </p:txBody>
      </p:sp>
      <p:pic>
        <p:nvPicPr>
          <p:cNvPr id="6" name="Picture 5" descr="A picture containing text, clipart&#10;&#10;Description automatically generated">
            <a:extLst>
              <a:ext uri="{FF2B5EF4-FFF2-40B4-BE49-F238E27FC236}">
                <a16:creationId xmlns:a16="http://schemas.microsoft.com/office/drawing/2014/main" id="{BE07446C-6ACD-6245-D976-163967B2793C}"/>
              </a:ext>
            </a:extLst>
          </p:cNvPr>
          <p:cNvPicPr>
            <a:picLocks noChangeAspect="1"/>
          </p:cNvPicPr>
          <p:nvPr/>
        </p:nvPicPr>
        <p:blipFill>
          <a:blip r:embed="rId2"/>
          <a:stretch>
            <a:fillRect/>
          </a:stretch>
        </p:blipFill>
        <p:spPr>
          <a:xfrm>
            <a:off x="1176798" y="5529497"/>
            <a:ext cx="1030013" cy="375898"/>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9C9AA53A-28A9-EE38-20E6-FAAF2F657EB1}"/>
              </a:ext>
            </a:extLst>
          </p:cNvPr>
          <p:cNvPicPr>
            <a:picLocks noChangeAspect="1"/>
          </p:cNvPicPr>
          <p:nvPr/>
        </p:nvPicPr>
        <p:blipFill>
          <a:blip r:embed="rId3"/>
          <a:stretch>
            <a:fillRect/>
          </a:stretch>
        </p:blipFill>
        <p:spPr>
          <a:xfrm>
            <a:off x="924205" y="3734637"/>
            <a:ext cx="4063657" cy="1349961"/>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6D50DB2B-18F9-DD30-DAD8-E1715F81C0ED}"/>
              </a:ext>
            </a:extLst>
          </p:cNvPr>
          <p:cNvPicPr>
            <a:picLocks noChangeAspect="1"/>
          </p:cNvPicPr>
          <p:nvPr/>
        </p:nvPicPr>
        <p:blipFill>
          <a:blip r:embed="rId4"/>
          <a:stretch>
            <a:fillRect/>
          </a:stretch>
        </p:blipFill>
        <p:spPr>
          <a:xfrm>
            <a:off x="8494261" y="1690688"/>
            <a:ext cx="3374545" cy="7171808"/>
          </a:xfrm>
          <a:prstGeom prst="rect">
            <a:avLst/>
          </a:prstGeom>
          <a:effectLst>
            <a:outerShdw blurRad="50800" dist="38100" dir="18900000" algn="bl" rotWithShape="0">
              <a:prstClr val="black">
                <a:alpha val="40000"/>
              </a:prstClr>
            </a:outerShdw>
          </a:effectLst>
        </p:spPr>
      </p:pic>
      <p:pic>
        <p:nvPicPr>
          <p:cNvPr id="12" name="Picture 11" descr="Text&#10;&#10;Description automatically generated">
            <a:extLst>
              <a:ext uri="{FF2B5EF4-FFF2-40B4-BE49-F238E27FC236}">
                <a16:creationId xmlns:a16="http://schemas.microsoft.com/office/drawing/2014/main" id="{AD19909D-B2C2-1FB5-F95D-E45277AEDFC3}"/>
              </a:ext>
            </a:extLst>
          </p:cNvPr>
          <p:cNvPicPr>
            <a:picLocks noChangeAspect="1"/>
          </p:cNvPicPr>
          <p:nvPr/>
        </p:nvPicPr>
        <p:blipFill>
          <a:blip r:embed="rId5"/>
          <a:stretch>
            <a:fillRect/>
          </a:stretch>
        </p:blipFill>
        <p:spPr>
          <a:xfrm>
            <a:off x="2545409" y="5567142"/>
            <a:ext cx="2002440" cy="300608"/>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824F6DA-2F88-8CA2-C3A5-CAC4D303E121}"/>
              </a:ext>
            </a:extLst>
          </p:cNvPr>
          <p:cNvPicPr>
            <a:picLocks noChangeAspect="1"/>
          </p:cNvPicPr>
          <p:nvPr/>
        </p:nvPicPr>
        <p:blipFill>
          <a:blip r:embed="rId6"/>
          <a:stretch>
            <a:fillRect/>
          </a:stretch>
        </p:blipFill>
        <p:spPr>
          <a:xfrm>
            <a:off x="4886447" y="5396988"/>
            <a:ext cx="1543028" cy="467584"/>
          </a:xfrm>
          <a:prstGeom prst="rect">
            <a:avLst/>
          </a:prstGeom>
        </p:spPr>
      </p:pic>
    </p:spTree>
    <p:extLst>
      <p:ext uri="{BB962C8B-B14F-4D97-AF65-F5344CB8AC3E}">
        <p14:creationId xmlns:p14="http://schemas.microsoft.com/office/powerpoint/2010/main" val="11237571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BB4215-6F41-5767-F19C-8A3AB416626F}"/>
              </a:ext>
            </a:extLst>
          </p:cNvPr>
          <p:cNvSpPr>
            <a:spLocks noGrp="1"/>
          </p:cNvSpPr>
          <p:nvPr>
            <p:ph type="sldNum" sz="quarter" idx="12"/>
          </p:nvPr>
        </p:nvSpPr>
        <p:spPr/>
        <p:txBody>
          <a:bodyPr/>
          <a:lstStyle/>
          <a:p>
            <a:fld id="{49ABCAEC-7D34-E549-A96E-FCEDAADBE4B0}" type="slidenum">
              <a:rPr lang="en-US" smtClean="0"/>
              <a:pPr/>
              <a:t>22</a:t>
            </a:fld>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949D5319-CD71-9A5E-6B0B-345298F5E7EA}"/>
              </a:ext>
            </a:extLst>
          </p:cNvPr>
          <p:cNvPicPr>
            <a:picLocks noChangeAspect="1"/>
          </p:cNvPicPr>
          <p:nvPr/>
        </p:nvPicPr>
        <p:blipFill rotWithShape="1">
          <a:blip r:embed="rId2"/>
          <a:srcRect t="2590"/>
          <a:stretch/>
        </p:blipFill>
        <p:spPr>
          <a:xfrm>
            <a:off x="1208520" y="136525"/>
            <a:ext cx="9774959" cy="20236188"/>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7940455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AT" b="1" dirty="0"/>
              <a:t>Digital Library </a:t>
            </a:r>
            <a:br>
              <a:rPr lang="en-AT" dirty="0"/>
            </a:br>
            <a:r>
              <a:rPr lang="en-AT" dirty="0"/>
              <a:t>Value proposition</a:t>
            </a:r>
          </a:p>
        </p:txBody>
      </p:sp>
      <p:sp>
        <p:nvSpPr>
          <p:cNvPr id="3" name="Content Placeholder 2">
            <a:extLst>
              <a:ext uri="{FF2B5EF4-FFF2-40B4-BE49-F238E27FC236}">
                <a16:creationId xmlns:a16="http://schemas.microsoft.com/office/drawing/2014/main" id="{199A44EA-E464-510C-8922-22CD89B9797B}"/>
              </a:ext>
            </a:extLst>
          </p:cNvPr>
          <p:cNvSpPr>
            <a:spLocks noGrp="1"/>
          </p:cNvSpPr>
          <p:nvPr>
            <p:ph idx="1"/>
          </p:nvPr>
        </p:nvSpPr>
        <p:spPr>
          <a:xfrm>
            <a:off x="838199" y="1825625"/>
            <a:ext cx="7431741" cy="4351338"/>
          </a:xfrm>
        </p:spPr>
        <p:txBody>
          <a:bodyPr>
            <a:normAutofit fontScale="62500" lnSpcReduction="20000"/>
          </a:bodyPr>
          <a:lstStyle/>
          <a:p>
            <a:pPr>
              <a:lnSpc>
                <a:spcPct val="120000"/>
              </a:lnSpc>
            </a:pPr>
            <a:r>
              <a:rPr lang="en-AT" b="1" dirty="0">
                <a:solidFill>
                  <a:srgbClr val="FF0000"/>
                </a:solidFill>
              </a:rPr>
              <a:t>Multimedia: </a:t>
            </a:r>
            <a:r>
              <a:rPr lang="en-AT" dirty="0"/>
              <a:t>supports any media type and provides player for Video, Audio, Pictures, SCORM etc.</a:t>
            </a:r>
          </a:p>
          <a:p>
            <a:pPr>
              <a:lnSpc>
                <a:spcPct val="120000"/>
              </a:lnSpc>
            </a:pPr>
            <a:r>
              <a:rPr lang="en-AT" b="1" dirty="0">
                <a:solidFill>
                  <a:srgbClr val="FF0000"/>
                </a:solidFill>
              </a:rPr>
              <a:t>Search, Drill-Down OR Browse – you decide</a:t>
            </a:r>
          </a:p>
          <a:p>
            <a:pPr lvl="1">
              <a:lnSpc>
                <a:spcPct val="120000"/>
              </a:lnSpc>
            </a:pPr>
            <a:r>
              <a:rPr lang="en-AT" b="1" dirty="0"/>
              <a:t>Search: Full-text </a:t>
            </a:r>
            <a:r>
              <a:rPr lang="en-AT" dirty="0"/>
              <a:t>search (includes text inside of media)</a:t>
            </a:r>
          </a:p>
          <a:p>
            <a:pPr lvl="1">
              <a:lnSpc>
                <a:spcPct val="120000"/>
              </a:lnSpc>
            </a:pPr>
            <a:r>
              <a:rPr lang="en-AT" b="1" dirty="0"/>
              <a:t>Drill-Down:</a:t>
            </a:r>
            <a:r>
              <a:rPr lang="en-AT" dirty="0"/>
              <a:t> Powerfull </a:t>
            </a:r>
            <a:r>
              <a:rPr lang="en-AT" b="1" dirty="0"/>
              <a:t>facetted</a:t>
            </a:r>
            <a:r>
              <a:rPr lang="en-AT" dirty="0"/>
              <a:t> search</a:t>
            </a:r>
          </a:p>
          <a:p>
            <a:pPr lvl="1">
              <a:lnSpc>
                <a:spcPct val="120000"/>
              </a:lnSpc>
            </a:pPr>
            <a:r>
              <a:rPr lang="en-AT" dirty="0"/>
              <a:t>Browse: Hierarchical structure of </a:t>
            </a:r>
            <a:r>
              <a:rPr lang="en-AT" b="1" dirty="0"/>
              <a:t>content collections</a:t>
            </a:r>
          </a:p>
          <a:p>
            <a:pPr>
              <a:lnSpc>
                <a:spcPct val="120000"/>
              </a:lnSpc>
            </a:pPr>
            <a:r>
              <a:rPr lang="en-AT" dirty="0"/>
              <a:t>Automatic </a:t>
            </a:r>
            <a:r>
              <a:rPr lang="en-AT" b="1" dirty="0">
                <a:solidFill>
                  <a:srgbClr val="FF0000"/>
                </a:solidFill>
              </a:rPr>
              <a:t>Text-Recognition</a:t>
            </a:r>
          </a:p>
          <a:p>
            <a:pPr>
              <a:lnSpc>
                <a:spcPct val="120000"/>
              </a:lnSpc>
            </a:pPr>
            <a:r>
              <a:rPr lang="en-AT" b="1" dirty="0">
                <a:solidFill>
                  <a:srgbClr val="FF0000"/>
                </a:solidFill>
              </a:rPr>
              <a:t>Meta-Data / Information Architecture</a:t>
            </a:r>
            <a:r>
              <a:rPr lang="en-AT" b="1" dirty="0"/>
              <a:t> </a:t>
            </a:r>
            <a:r>
              <a:rPr lang="en-AT" dirty="0"/>
              <a:t>freely adaptable</a:t>
            </a:r>
          </a:p>
          <a:p>
            <a:pPr>
              <a:lnSpc>
                <a:spcPct val="120000"/>
              </a:lnSpc>
            </a:pPr>
            <a:r>
              <a:rPr lang="en-AT" dirty="0"/>
              <a:t>Freely configurable </a:t>
            </a:r>
            <a:r>
              <a:rPr lang="en-AT" b="1" dirty="0">
                <a:solidFill>
                  <a:srgbClr val="FF0000"/>
                </a:solidFill>
              </a:rPr>
              <a:t>permissions and roles</a:t>
            </a:r>
          </a:p>
          <a:p>
            <a:pPr>
              <a:lnSpc>
                <a:spcPct val="120000"/>
              </a:lnSpc>
            </a:pPr>
            <a:r>
              <a:rPr lang="en-AT" dirty="0"/>
              <a:t>Supports </a:t>
            </a:r>
            <a:r>
              <a:rPr lang="en-AT" b="1" dirty="0">
                <a:solidFill>
                  <a:srgbClr val="FF0000"/>
                </a:solidFill>
              </a:rPr>
              <a:t>data and content preservation</a:t>
            </a:r>
            <a:r>
              <a:rPr lang="en-AT" b="1" dirty="0"/>
              <a:t> (based on Fedora) </a:t>
            </a:r>
            <a:r>
              <a:rPr lang="en-AT" dirty="0"/>
              <a:t>for serious asset management and digital library systems, cultural hertiage etc.</a:t>
            </a:r>
          </a:p>
          <a:p>
            <a:pPr>
              <a:lnSpc>
                <a:spcPct val="120000"/>
              </a:lnSpc>
            </a:pPr>
            <a:r>
              <a:rPr lang="en-AT" dirty="0"/>
              <a:t>Bookmarking, commenting, e-commerce integration and much more etc.</a:t>
            </a:r>
          </a:p>
          <a:p>
            <a:endParaRPr lang="en-AT" dirty="0"/>
          </a:p>
        </p:txBody>
      </p:sp>
      <p:sp>
        <p:nvSpPr>
          <p:cNvPr id="4" name="Foliennummernplatzhalter 3">
            <a:extLst>
              <a:ext uri="{FF2B5EF4-FFF2-40B4-BE49-F238E27FC236}">
                <a16:creationId xmlns:a16="http://schemas.microsoft.com/office/drawing/2014/main" id="{0F15763E-15D9-5EA2-6A91-035367B0B954}"/>
              </a:ext>
            </a:extLst>
          </p:cNvPr>
          <p:cNvSpPr>
            <a:spLocks noGrp="1"/>
          </p:cNvSpPr>
          <p:nvPr>
            <p:ph type="sldNum" sz="quarter" idx="12"/>
          </p:nvPr>
        </p:nvSpPr>
        <p:spPr/>
        <p:txBody>
          <a:bodyPr/>
          <a:lstStyle/>
          <a:p>
            <a:fld id="{49ABCAEC-7D34-E549-A96E-FCEDAADBE4B0}" type="slidenum">
              <a:rPr lang="en-US" smtClean="0"/>
              <a:pPr/>
              <a:t>23</a:t>
            </a:fld>
            <a:endParaRPr lang="en-US"/>
          </a:p>
        </p:txBody>
      </p:sp>
      <p:pic>
        <p:nvPicPr>
          <p:cNvPr id="5" name="Picture 4" descr="Graphical user interface, application, Teams&#10;&#10;Description automatically generated">
            <a:extLst>
              <a:ext uri="{FF2B5EF4-FFF2-40B4-BE49-F238E27FC236}">
                <a16:creationId xmlns:a16="http://schemas.microsoft.com/office/drawing/2014/main" id="{A0C5D5E0-FFF8-32FE-36F7-F02946761F64}"/>
              </a:ext>
            </a:extLst>
          </p:cNvPr>
          <p:cNvPicPr>
            <a:picLocks noChangeAspect="1"/>
          </p:cNvPicPr>
          <p:nvPr/>
        </p:nvPicPr>
        <p:blipFill>
          <a:blip r:embed="rId2"/>
          <a:stretch>
            <a:fillRect/>
          </a:stretch>
        </p:blipFill>
        <p:spPr>
          <a:xfrm>
            <a:off x="8494261" y="1690688"/>
            <a:ext cx="3374545" cy="7171808"/>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2132650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normAutofit fontScale="90000"/>
          </a:bodyPr>
          <a:lstStyle/>
          <a:p>
            <a:r>
              <a:rPr lang="en-AT" b="1" dirty="0"/>
              <a:t>Connective Cities Community</a:t>
            </a:r>
            <a:br>
              <a:rPr lang="en-AT" b="1" dirty="0"/>
            </a:br>
            <a:r>
              <a:rPr lang="en-AT" dirty="0"/>
              <a:t>Social platform for collaboration and networking</a:t>
            </a:r>
          </a:p>
        </p:txBody>
      </p:sp>
      <p:sp>
        <p:nvSpPr>
          <p:cNvPr id="3" name="Content Placeholder 2">
            <a:extLst>
              <a:ext uri="{FF2B5EF4-FFF2-40B4-BE49-F238E27FC236}">
                <a16:creationId xmlns:a16="http://schemas.microsoft.com/office/drawing/2014/main" id="{199A44EA-E464-510C-8922-22CD89B9797B}"/>
              </a:ext>
            </a:extLst>
          </p:cNvPr>
          <p:cNvSpPr>
            <a:spLocks noGrp="1"/>
          </p:cNvSpPr>
          <p:nvPr>
            <p:ph idx="1"/>
          </p:nvPr>
        </p:nvSpPr>
        <p:spPr>
          <a:xfrm>
            <a:off x="838200" y="1825625"/>
            <a:ext cx="6860059" cy="4351338"/>
          </a:xfrm>
        </p:spPr>
        <p:txBody>
          <a:bodyPr>
            <a:normAutofit/>
          </a:bodyPr>
          <a:lstStyle/>
          <a:p>
            <a:pPr>
              <a:lnSpc>
                <a:spcPct val="110000"/>
              </a:lnSpc>
            </a:pPr>
            <a:r>
              <a:rPr lang="en-AT" dirty="0"/>
              <a:t>Flexible digital space for </a:t>
            </a:r>
            <a:r>
              <a:rPr lang="en-AT" b="1" dirty="0">
                <a:solidFill>
                  <a:srgbClr val="FF0000"/>
                </a:solidFill>
              </a:rPr>
              <a:t>digital learning events </a:t>
            </a:r>
            <a:r>
              <a:rPr lang="en-AT" dirty="0">
                <a:solidFill>
                  <a:schemeClr val="tx1"/>
                </a:solidFill>
              </a:rPr>
              <a:t>and</a:t>
            </a:r>
            <a:r>
              <a:rPr lang="en-AT" b="1" dirty="0">
                <a:solidFill>
                  <a:srgbClr val="FF0000"/>
                </a:solidFill>
              </a:rPr>
              <a:t> community management</a:t>
            </a:r>
          </a:p>
          <a:p>
            <a:pPr>
              <a:lnSpc>
                <a:spcPct val="110000"/>
              </a:lnSpc>
            </a:pPr>
            <a:r>
              <a:rPr lang="en-AT" dirty="0"/>
              <a:t>Hosting </a:t>
            </a:r>
            <a:r>
              <a:rPr lang="en-AT" b="1" dirty="0">
                <a:solidFill>
                  <a:srgbClr val="FF0000"/>
                </a:solidFill>
              </a:rPr>
              <a:t>all virtual and hybrid </a:t>
            </a:r>
            <a:r>
              <a:rPr lang="en-AT" dirty="0"/>
              <a:t>connective cities conferences incl. video-conferencing and interpretation</a:t>
            </a:r>
          </a:p>
          <a:p>
            <a:pPr marL="0" indent="0">
              <a:lnSpc>
                <a:spcPct val="110000"/>
              </a:lnSpc>
              <a:buNone/>
            </a:pPr>
            <a:endParaRPr lang="en-AT" dirty="0"/>
          </a:p>
          <a:p>
            <a:pPr>
              <a:lnSpc>
                <a:spcPct val="110000"/>
              </a:lnSpc>
            </a:pPr>
            <a:endParaRPr lang="en-AT" b="1" dirty="0">
              <a:solidFill>
                <a:srgbClr val="FF0000"/>
              </a:solidFill>
            </a:endParaRPr>
          </a:p>
        </p:txBody>
      </p:sp>
      <p:sp>
        <p:nvSpPr>
          <p:cNvPr id="4" name="Foliennummernplatzhalter 3">
            <a:extLst>
              <a:ext uri="{FF2B5EF4-FFF2-40B4-BE49-F238E27FC236}">
                <a16:creationId xmlns:a16="http://schemas.microsoft.com/office/drawing/2014/main" id="{5BF5BA8A-6DF3-D2EC-ED35-88336850B3E8}"/>
              </a:ext>
            </a:extLst>
          </p:cNvPr>
          <p:cNvSpPr>
            <a:spLocks noGrp="1"/>
          </p:cNvSpPr>
          <p:nvPr>
            <p:ph type="sldNum" sz="quarter" idx="12"/>
          </p:nvPr>
        </p:nvSpPr>
        <p:spPr/>
        <p:txBody>
          <a:bodyPr/>
          <a:lstStyle/>
          <a:p>
            <a:fld id="{49ABCAEC-7D34-E549-A96E-FCEDAADBE4B0}" type="slidenum">
              <a:rPr lang="en-US" smtClean="0"/>
              <a:pPr/>
              <a:t>24</a:t>
            </a:fld>
            <a:endParaRPr lang="en-US"/>
          </a:p>
        </p:txBody>
      </p:sp>
      <p:pic>
        <p:nvPicPr>
          <p:cNvPr id="5" name="Content Placeholder 7" descr="Graphical user interface, website&#10;&#10;Description automatically generated">
            <a:extLst>
              <a:ext uri="{FF2B5EF4-FFF2-40B4-BE49-F238E27FC236}">
                <a16:creationId xmlns:a16="http://schemas.microsoft.com/office/drawing/2014/main" id="{A2585766-71AC-E44C-6EFF-EBFA21E4322B}"/>
              </a:ext>
            </a:extLst>
          </p:cNvPr>
          <p:cNvPicPr>
            <a:picLocks noChangeAspect="1"/>
          </p:cNvPicPr>
          <p:nvPr/>
        </p:nvPicPr>
        <p:blipFill>
          <a:blip r:embed="rId2"/>
          <a:stretch>
            <a:fillRect/>
          </a:stretch>
        </p:blipFill>
        <p:spPr>
          <a:xfrm>
            <a:off x="8175492" y="1801457"/>
            <a:ext cx="3613415" cy="8646485"/>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5C96554A-C8EC-FDC4-0F89-DDBC59E204C7}"/>
              </a:ext>
            </a:extLst>
          </p:cNvPr>
          <p:cNvPicPr>
            <a:picLocks noChangeAspect="1"/>
          </p:cNvPicPr>
          <p:nvPr/>
        </p:nvPicPr>
        <p:blipFill>
          <a:blip r:embed="rId3"/>
          <a:stretch>
            <a:fillRect/>
          </a:stretch>
        </p:blipFill>
        <p:spPr>
          <a:xfrm>
            <a:off x="386223" y="4179655"/>
            <a:ext cx="7764012" cy="132556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C0A7C13B-69E2-67B7-1EA8-FCAAF16F31C4}"/>
              </a:ext>
            </a:extLst>
          </p:cNvPr>
          <p:cNvPicPr>
            <a:picLocks noChangeAspect="1"/>
          </p:cNvPicPr>
          <p:nvPr/>
        </p:nvPicPr>
        <p:blipFill>
          <a:blip r:embed="rId4"/>
          <a:stretch>
            <a:fillRect/>
          </a:stretch>
        </p:blipFill>
        <p:spPr>
          <a:xfrm>
            <a:off x="6768662" y="5323759"/>
            <a:ext cx="1197626" cy="362917"/>
          </a:xfrm>
          <a:prstGeom prst="rect">
            <a:avLst/>
          </a:prstGeom>
        </p:spPr>
      </p:pic>
    </p:spTree>
    <p:extLst>
      <p:ext uri="{BB962C8B-B14F-4D97-AF65-F5344CB8AC3E}">
        <p14:creationId xmlns:p14="http://schemas.microsoft.com/office/powerpoint/2010/main" val="22499076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BFB929-3FED-7704-594C-D9265FB3E4BC}"/>
              </a:ext>
            </a:extLst>
          </p:cNvPr>
          <p:cNvSpPr>
            <a:spLocks noGrp="1"/>
          </p:cNvSpPr>
          <p:nvPr>
            <p:ph idx="1"/>
          </p:nvPr>
        </p:nvSpPr>
        <p:spPr/>
        <p:txBody>
          <a:bodyPr/>
          <a:lstStyle/>
          <a:p>
            <a:r>
              <a:rPr lang="de-DE" dirty="0" err="1"/>
              <a:t>How</a:t>
            </a:r>
            <a:r>
              <a:rPr lang="de-DE" dirty="0"/>
              <a:t> Connectivity </a:t>
            </a:r>
            <a:r>
              <a:rPr lang="de-DE" dirty="0" err="1"/>
              <a:t>may</a:t>
            </a:r>
            <a:r>
              <a:rPr lang="de-DE" dirty="0"/>
              <a:t> </a:t>
            </a:r>
            <a:r>
              <a:rPr lang="de-DE" dirty="0" err="1"/>
              <a:t>be</a:t>
            </a:r>
            <a:endParaRPr lang="de-DE" dirty="0"/>
          </a:p>
          <a:p>
            <a:r>
              <a:rPr lang="de-DE" dirty="0"/>
              <a:t>Gipfel: Wer macht dort schon </a:t>
            </a:r>
            <a:r>
              <a:rPr lang="de-DE" dirty="0" err="1"/>
              <a:t>elearning</a:t>
            </a:r>
            <a:r>
              <a:rPr lang="de-DE" dirty="0"/>
              <a:t>?</a:t>
            </a:r>
          </a:p>
          <a:p>
            <a:r>
              <a:rPr lang="de-DE" dirty="0"/>
              <a:t>10 Bezirk</a:t>
            </a:r>
          </a:p>
          <a:p>
            <a:r>
              <a:rPr lang="de-DE" dirty="0"/>
              <a:t>Wer? </a:t>
            </a:r>
          </a:p>
        </p:txBody>
      </p:sp>
      <p:sp>
        <p:nvSpPr>
          <p:cNvPr id="3" name="Titel 2">
            <a:extLst>
              <a:ext uri="{FF2B5EF4-FFF2-40B4-BE49-F238E27FC236}">
                <a16:creationId xmlns:a16="http://schemas.microsoft.com/office/drawing/2014/main" id="{107933CE-3FC6-1A7F-EFD4-B88451E362C2}"/>
              </a:ext>
            </a:extLst>
          </p:cNvPr>
          <p:cNvSpPr>
            <a:spLocks noGrp="1"/>
          </p:cNvSpPr>
          <p:nvPr>
            <p:ph type="title"/>
          </p:nvPr>
        </p:nvSpPr>
        <p:spPr/>
        <p:txBody>
          <a:bodyPr/>
          <a:lstStyle/>
          <a:p>
            <a:r>
              <a:rPr lang="de-DE" dirty="0"/>
              <a:t>Travel Vienna - Barcelona</a:t>
            </a:r>
            <a:endParaRPr lang="de-AT" dirty="0"/>
          </a:p>
        </p:txBody>
      </p:sp>
      <p:sp>
        <p:nvSpPr>
          <p:cNvPr id="4" name="Foliennummernplatzhalter 3">
            <a:extLst>
              <a:ext uri="{FF2B5EF4-FFF2-40B4-BE49-F238E27FC236}">
                <a16:creationId xmlns:a16="http://schemas.microsoft.com/office/drawing/2014/main" id="{55121DF3-E727-7D95-F2B5-B40C40AB4C56}"/>
              </a:ext>
            </a:extLst>
          </p:cNvPr>
          <p:cNvSpPr>
            <a:spLocks noGrp="1"/>
          </p:cNvSpPr>
          <p:nvPr>
            <p:ph type="sldNum" sz="quarter" idx="12"/>
          </p:nvPr>
        </p:nvSpPr>
        <p:spPr/>
        <p:txBody>
          <a:bodyPr/>
          <a:lstStyle/>
          <a:p>
            <a:fld id="{49ABCAEC-7D34-E549-A96E-FCEDAADBE4B0}" type="slidenum">
              <a:rPr lang="en-US" smtClean="0"/>
              <a:pPr/>
              <a:t>25</a:t>
            </a:fld>
            <a:endParaRPr lang="en-US"/>
          </a:p>
        </p:txBody>
      </p:sp>
    </p:spTree>
    <p:extLst>
      <p:ext uri="{BB962C8B-B14F-4D97-AF65-F5344CB8AC3E}">
        <p14:creationId xmlns:p14="http://schemas.microsoft.com/office/powerpoint/2010/main" val="6116168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AT" dirty="0"/>
              <a:t>Connective Cities</a:t>
            </a:r>
          </a:p>
        </p:txBody>
      </p:sp>
      <p:sp>
        <p:nvSpPr>
          <p:cNvPr id="4" name="Foliennummernplatzhalter 3">
            <a:extLst>
              <a:ext uri="{FF2B5EF4-FFF2-40B4-BE49-F238E27FC236}">
                <a16:creationId xmlns:a16="http://schemas.microsoft.com/office/drawing/2014/main" id="{70465D49-D3CD-6151-B911-DA902A966886}"/>
              </a:ext>
            </a:extLst>
          </p:cNvPr>
          <p:cNvSpPr>
            <a:spLocks noGrp="1"/>
          </p:cNvSpPr>
          <p:nvPr>
            <p:ph type="sldNum" sz="quarter" idx="12"/>
          </p:nvPr>
        </p:nvSpPr>
        <p:spPr/>
        <p:txBody>
          <a:bodyPr/>
          <a:lstStyle/>
          <a:p>
            <a:fld id="{49ABCAEC-7D34-E549-A96E-FCEDAADBE4B0}" type="slidenum">
              <a:rPr lang="en-US" smtClean="0"/>
              <a:pPr/>
              <a:t>26</a:t>
            </a:fld>
            <a:endParaRPr lang="en-US"/>
          </a:p>
        </p:txBody>
      </p:sp>
      <p:pic>
        <p:nvPicPr>
          <p:cNvPr id="8" name="Content Placeholder 7" descr="Graphical user interface, website&#10;&#10;Description automatically generated">
            <a:extLst>
              <a:ext uri="{FF2B5EF4-FFF2-40B4-BE49-F238E27FC236}">
                <a16:creationId xmlns:a16="http://schemas.microsoft.com/office/drawing/2014/main" id="{1939938F-DB7E-1D10-4199-86A45C6E4689}"/>
              </a:ext>
            </a:extLst>
          </p:cNvPr>
          <p:cNvPicPr>
            <a:picLocks noGrp="1" noChangeAspect="1"/>
          </p:cNvPicPr>
          <p:nvPr>
            <p:ph idx="1"/>
          </p:nvPr>
        </p:nvPicPr>
        <p:blipFill>
          <a:blip r:embed="rId2"/>
          <a:stretch>
            <a:fillRect/>
          </a:stretch>
        </p:blipFill>
        <p:spPr>
          <a:xfrm>
            <a:off x="234778" y="223022"/>
            <a:ext cx="6106866" cy="14613023"/>
          </a:xfrm>
          <a:effectLst>
            <a:outerShdw blurRad="50800" dist="38100" dir="18900000" algn="bl" rotWithShape="0">
              <a:prstClr val="black">
                <a:alpha val="40000"/>
              </a:prstClr>
            </a:outerShdw>
          </a:effectLst>
        </p:spPr>
      </p:pic>
      <p:pic>
        <p:nvPicPr>
          <p:cNvPr id="10" name="Picture 9" descr="Graphical user interface, website&#10;&#10;Description automatically generated">
            <a:extLst>
              <a:ext uri="{FF2B5EF4-FFF2-40B4-BE49-F238E27FC236}">
                <a16:creationId xmlns:a16="http://schemas.microsoft.com/office/drawing/2014/main" id="{37F22C4D-9D70-AB3E-D341-0E13C22E710A}"/>
              </a:ext>
            </a:extLst>
          </p:cNvPr>
          <p:cNvPicPr>
            <a:picLocks noChangeAspect="1"/>
          </p:cNvPicPr>
          <p:nvPr/>
        </p:nvPicPr>
        <p:blipFill>
          <a:blip r:embed="rId3"/>
          <a:stretch>
            <a:fillRect/>
          </a:stretch>
        </p:blipFill>
        <p:spPr>
          <a:xfrm>
            <a:off x="6487298" y="223022"/>
            <a:ext cx="5469924" cy="1525583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7317506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AT" b="1" dirty="0"/>
              <a:t>Community Connective Cities</a:t>
            </a:r>
            <a:br>
              <a:rPr lang="en-AT" b="1" dirty="0"/>
            </a:br>
            <a:r>
              <a:rPr lang="en-AT" dirty="0"/>
              <a:t>Value Proposition</a:t>
            </a:r>
          </a:p>
        </p:txBody>
      </p:sp>
      <p:sp>
        <p:nvSpPr>
          <p:cNvPr id="3" name="Content Placeholder 2">
            <a:extLst>
              <a:ext uri="{FF2B5EF4-FFF2-40B4-BE49-F238E27FC236}">
                <a16:creationId xmlns:a16="http://schemas.microsoft.com/office/drawing/2014/main" id="{199A44EA-E464-510C-8922-22CD89B9797B}"/>
              </a:ext>
            </a:extLst>
          </p:cNvPr>
          <p:cNvSpPr>
            <a:spLocks noGrp="1"/>
          </p:cNvSpPr>
          <p:nvPr>
            <p:ph idx="1"/>
          </p:nvPr>
        </p:nvSpPr>
        <p:spPr>
          <a:xfrm>
            <a:off x="838200" y="1825625"/>
            <a:ext cx="6860059" cy="4351338"/>
          </a:xfrm>
        </p:spPr>
        <p:txBody>
          <a:bodyPr>
            <a:normAutofit lnSpcReduction="10000"/>
          </a:bodyPr>
          <a:lstStyle/>
          <a:p>
            <a:pPr>
              <a:lnSpc>
                <a:spcPct val="110000"/>
              </a:lnSpc>
            </a:pPr>
            <a:r>
              <a:rPr lang="en-AT" dirty="0"/>
              <a:t>Flexible digital space for </a:t>
            </a:r>
            <a:r>
              <a:rPr lang="en-AT" b="1" dirty="0">
                <a:solidFill>
                  <a:srgbClr val="FF0000"/>
                </a:solidFill>
              </a:rPr>
              <a:t>digital learning events </a:t>
            </a:r>
            <a:r>
              <a:rPr lang="en-AT" dirty="0">
                <a:solidFill>
                  <a:schemeClr val="tx1"/>
                </a:solidFill>
              </a:rPr>
              <a:t>and</a:t>
            </a:r>
            <a:r>
              <a:rPr lang="en-AT" b="1" dirty="0">
                <a:solidFill>
                  <a:srgbClr val="FF0000"/>
                </a:solidFill>
              </a:rPr>
              <a:t> community management</a:t>
            </a:r>
          </a:p>
          <a:p>
            <a:pPr>
              <a:lnSpc>
                <a:spcPct val="110000"/>
              </a:lnSpc>
            </a:pPr>
            <a:r>
              <a:rPr lang="en-AT" b="1" dirty="0">
                <a:solidFill>
                  <a:srgbClr val="FF0000"/>
                </a:solidFill>
              </a:rPr>
              <a:t>Bringing together cities </a:t>
            </a:r>
            <a:r>
              <a:rPr lang="en-AT" dirty="0"/>
              <a:t>from all continents</a:t>
            </a:r>
          </a:p>
          <a:p>
            <a:pPr>
              <a:lnSpc>
                <a:spcPct val="110000"/>
              </a:lnSpc>
            </a:pPr>
            <a:r>
              <a:rPr lang="en-AT" b="1" dirty="0">
                <a:solidFill>
                  <a:srgbClr val="FF0000"/>
                </a:solidFill>
              </a:rPr>
              <a:t>Social Stream </a:t>
            </a:r>
            <a:r>
              <a:rPr lang="en-AT" dirty="0"/>
              <a:t>advertises relevant content to the community members</a:t>
            </a:r>
          </a:p>
          <a:p>
            <a:pPr>
              <a:lnSpc>
                <a:spcPct val="110000"/>
              </a:lnSpc>
            </a:pPr>
            <a:r>
              <a:rPr lang="en-AT" dirty="0"/>
              <a:t>Providing all required </a:t>
            </a:r>
            <a:r>
              <a:rPr lang="en-AT" b="1" dirty="0">
                <a:solidFill>
                  <a:srgbClr val="FF0000"/>
                </a:solidFill>
              </a:rPr>
              <a:t>digital tools </a:t>
            </a:r>
            <a:r>
              <a:rPr lang="en-AT" dirty="0"/>
              <a:t>for the community on one single platform: Event management, Video-Conferencing (incl. interpretation), Surveys, E-Learning Modules, Knowledge Library, Document Sharing etc.</a:t>
            </a:r>
          </a:p>
        </p:txBody>
      </p:sp>
      <p:sp>
        <p:nvSpPr>
          <p:cNvPr id="4" name="Foliennummernplatzhalter 3">
            <a:extLst>
              <a:ext uri="{FF2B5EF4-FFF2-40B4-BE49-F238E27FC236}">
                <a16:creationId xmlns:a16="http://schemas.microsoft.com/office/drawing/2014/main" id="{5BF5BA8A-6DF3-D2EC-ED35-88336850B3E8}"/>
              </a:ext>
            </a:extLst>
          </p:cNvPr>
          <p:cNvSpPr>
            <a:spLocks noGrp="1"/>
          </p:cNvSpPr>
          <p:nvPr>
            <p:ph type="sldNum" sz="quarter" idx="12"/>
          </p:nvPr>
        </p:nvSpPr>
        <p:spPr/>
        <p:txBody>
          <a:bodyPr/>
          <a:lstStyle/>
          <a:p>
            <a:fld id="{49ABCAEC-7D34-E549-A96E-FCEDAADBE4B0}" type="slidenum">
              <a:rPr lang="en-US" smtClean="0"/>
              <a:pPr/>
              <a:t>27</a:t>
            </a:fld>
            <a:endParaRPr lang="en-US"/>
          </a:p>
        </p:txBody>
      </p:sp>
      <p:pic>
        <p:nvPicPr>
          <p:cNvPr id="5" name="Content Placeholder 7" descr="Graphical user interface, website&#10;&#10;Description automatically generated">
            <a:extLst>
              <a:ext uri="{FF2B5EF4-FFF2-40B4-BE49-F238E27FC236}">
                <a16:creationId xmlns:a16="http://schemas.microsoft.com/office/drawing/2014/main" id="{A2585766-71AC-E44C-6EFF-EBFA21E4322B}"/>
              </a:ext>
            </a:extLst>
          </p:cNvPr>
          <p:cNvPicPr>
            <a:picLocks noChangeAspect="1"/>
          </p:cNvPicPr>
          <p:nvPr/>
        </p:nvPicPr>
        <p:blipFill>
          <a:blip r:embed="rId2"/>
          <a:stretch>
            <a:fillRect/>
          </a:stretch>
        </p:blipFill>
        <p:spPr>
          <a:xfrm>
            <a:off x="8175492" y="1801457"/>
            <a:ext cx="3613415" cy="864648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5675658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normAutofit fontScale="90000"/>
          </a:bodyPr>
          <a:lstStyle/>
          <a:p>
            <a:r>
              <a:rPr lang="en-AT" b="1" dirty="0"/>
              <a:t>learn.au.int</a:t>
            </a:r>
            <a:br>
              <a:rPr lang="en-AT" b="1" dirty="0"/>
            </a:br>
            <a:r>
              <a:rPr lang="en-AT" dirty="0"/>
              <a:t>Digital Learning for the African Union Commission</a:t>
            </a:r>
          </a:p>
        </p:txBody>
      </p:sp>
      <p:sp>
        <p:nvSpPr>
          <p:cNvPr id="4" name="Foliennummernplatzhalter 3">
            <a:extLst>
              <a:ext uri="{FF2B5EF4-FFF2-40B4-BE49-F238E27FC236}">
                <a16:creationId xmlns:a16="http://schemas.microsoft.com/office/drawing/2014/main" id="{0A71D8D6-1032-7E57-2D71-099592AE0AAA}"/>
              </a:ext>
            </a:extLst>
          </p:cNvPr>
          <p:cNvSpPr>
            <a:spLocks noGrp="1"/>
          </p:cNvSpPr>
          <p:nvPr>
            <p:ph type="sldNum" sz="quarter" idx="12"/>
          </p:nvPr>
        </p:nvSpPr>
        <p:spPr/>
        <p:txBody>
          <a:bodyPr/>
          <a:lstStyle/>
          <a:p>
            <a:fld id="{49ABCAEC-7D34-E549-A96E-FCEDAADBE4B0}" type="slidenum">
              <a:rPr lang="en-US" smtClean="0"/>
              <a:pPr/>
              <a:t>28</a:t>
            </a:fld>
            <a:endParaRPr lang="en-US"/>
          </a:p>
        </p:txBody>
      </p:sp>
      <p:sp>
        <p:nvSpPr>
          <p:cNvPr id="12" name="Content Placeholder 11">
            <a:extLst>
              <a:ext uri="{FF2B5EF4-FFF2-40B4-BE49-F238E27FC236}">
                <a16:creationId xmlns:a16="http://schemas.microsoft.com/office/drawing/2014/main" id="{8848536A-A388-8710-8A5C-E71307C2E55A}"/>
              </a:ext>
            </a:extLst>
          </p:cNvPr>
          <p:cNvSpPr>
            <a:spLocks noGrp="1"/>
          </p:cNvSpPr>
          <p:nvPr>
            <p:ph idx="1"/>
          </p:nvPr>
        </p:nvSpPr>
        <p:spPr>
          <a:xfrm>
            <a:off x="838200" y="1825625"/>
            <a:ext cx="7086600" cy="4351338"/>
          </a:xfrm>
        </p:spPr>
        <p:txBody>
          <a:bodyPr>
            <a:normAutofit/>
          </a:bodyPr>
          <a:lstStyle/>
          <a:p>
            <a:pPr>
              <a:lnSpc>
                <a:spcPct val="110000"/>
              </a:lnSpc>
            </a:pPr>
            <a:r>
              <a:rPr lang="en-AT" dirty="0"/>
              <a:t>One </a:t>
            </a:r>
            <a:r>
              <a:rPr lang="en-AT" b="1" dirty="0">
                <a:solidFill>
                  <a:srgbClr val="FF0000"/>
                </a:solidFill>
              </a:rPr>
              <a:t>digital learning platform</a:t>
            </a:r>
            <a:r>
              <a:rPr lang="en-AT" dirty="0"/>
              <a:t> for the AU and its different bodies and suborganisations</a:t>
            </a:r>
          </a:p>
          <a:p>
            <a:pPr>
              <a:lnSpc>
                <a:spcPct val="110000"/>
              </a:lnSpc>
            </a:pPr>
            <a:r>
              <a:rPr lang="en-AT" dirty="0"/>
              <a:t>Offering </a:t>
            </a:r>
            <a:r>
              <a:rPr lang="en-AT" b="1" dirty="0">
                <a:solidFill>
                  <a:srgbClr val="FF0000"/>
                </a:solidFill>
              </a:rPr>
              <a:t>courses</a:t>
            </a:r>
            <a:r>
              <a:rPr lang="en-AT" dirty="0"/>
              <a:t> to AU-staff members, partner organisations and external stakeholders on one</a:t>
            </a:r>
          </a:p>
        </p:txBody>
      </p:sp>
      <p:pic>
        <p:nvPicPr>
          <p:cNvPr id="14" name="Content Placeholder 5">
            <a:extLst>
              <a:ext uri="{FF2B5EF4-FFF2-40B4-BE49-F238E27FC236}">
                <a16:creationId xmlns:a16="http://schemas.microsoft.com/office/drawing/2014/main" id="{6E6F9A49-1747-27F6-CE7E-AA22807B11E7}"/>
              </a:ext>
            </a:extLst>
          </p:cNvPr>
          <p:cNvPicPr>
            <a:picLocks noChangeAspect="1"/>
          </p:cNvPicPr>
          <p:nvPr/>
        </p:nvPicPr>
        <p:blipFill>
          <a:blip r:embed="rId2"/>
          <a:stretch>
            <a:fillRect/>
          </a:stretch>
        </p:blipFill>
        <p:spPr>
          <a:xfrm>
            <a:off x="8113134" y="1690689"/>
            <a:ext cx="3816151" cy="5357812"/>
          </a:xfrm>
          <a:prstGeom prst="rect">
            <a:avLst/>
          </a:prstGeom>
          <a:effectLst>
            <a:outerShdw blurRad="50800" dist="38100" dir="18900000" algn="bl" rotWithShape="0">
              <a:prstClr val="black">
                <a:alpha val="40000"/>
              </a:prstClr>
            </a:outerShdw>
          </a:effectLst>
        </p:spPr>
      </p:pic>
      <p:pic>
        <p:nvPicPr>
          <p:cNvPr id="18" name="Picture 17" descr="A picture containing text&#10;&#10;Description automatically generated">
            <a:extLst>
              <a:ext uri="{FF2B5EF4-FFF2-40B4-BE49-F238E27FC236}">
                <a16:creationId xmlns:a16="http://schemas.microsoft.com/office/drawing/2014/main" id="{3677F8DA-B64F-D0FF-C975-50DE30AE86B5}"/>
              </a:ext>
            </a:extLst>
          </p:cNvPr>
          <p:cNvPicPr>
            <a:picLocks noChangeAspect="1"/>
          </p:cNvPicPr>
          <p:nvPr/>
        </p:nvPicPr>
        <p:blipFill>
          <a:blip r:embed="rId3"/>
          <a:stretch>
            <a:fillRect/>
          </a:stretch>
        </p:blipFill>
        <p:spPr>
          <a:xfrm>
            <a:off x="838200" y="4280447"/>
            <a:ext cx="4339248" cy="898744"/>
          </a:xfrm>
          <a:prstGeom prst="rect">
            <a:avLst/>
          </a:prstGeom>
        </p:spPr>
      </p:pic>
      <p:pic>
        <p:nvPicPr>
          <p:cNvPr id="20" name="Picture 19">
            <a:extLst>
              <a:ext uri="{FF2B5EF4-FFF2-40B4-BE49-F238E27FC236}">
                <a16:creationId xmlns:a16="http://schemas.microsoft.com/office/drawing/2014/main" id="{1F7C3DAF-B5C4-D082-1E00-5545BF26E580}"/>
              </a:ext>
            </a:extLst>
          </p:cNvPr>
          <p:cNvPicPr>
            <a:picLocks noChangeAspect="1"/>
          </p:cNvPicPr>
          <p:nvPr/>
        </p:nvPicPr>
        <p:blipFill>
          <a:blip r:embed="rId4"/>
          <a:stretch>
            <a:fillRect/>
          </a:stretch>
        </p:blipFill>
        <p:spPr>
          <a:xfrm>
            <a:off x="4991100" y="4286739"/>
            <a:ext cx="2209800" cy="914400"/>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BB18EA2-B2A5-1D61-48E2-C5F084CFA578}"/>
              </a:ext>
            </a:extLst>
          </p:cNvPr>
          <p:cNvPicPr>
            <a:picLocks noChangeAspect="1"/>
          </p:cNvPicPr>
          <p:nvPr/>
        </p:nvPicPr>
        <p:blipFill>
          <a:blip r:embed="rId5"/>
          <a:stretch>
            <a:fillRect/>
          </a:stretch>
        </p:blipFill>
        <p:spPr>
          <a:xfrm>
            <a:off x="5177448" y="5336077"/>
            <a:ext cx="1467227" cy="444614"/>
          </a:xfrm>
          <a:prstGeom prst="rect">
            <a:avLst/>
          </a:prstGeom>
        </p:spPr>
      </p:pic>
    </p:spTree>
    <p:extLst>
      <p:ext uri="{BB962C8B-B14F-4D97-AF65-F5344CB8AC3E}">
        <p14:creationId xmlns:p14="http://schemas.microsoft.com/office/powerpoint/2010/main" val="35151852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276561BF-22C3-168D-6F7B-543E65E06BF7}"/>
              </a:ext>
            </a:extLst>
          </p:cNvPr>
          <p:cNvPicPr>
            <a:picLocks noGrp="1" noChangeAspect="1"/>
          </p:cNvPicPr>
          <p:nvPr>
            <p:ph idx="1"/>
          </p:nvPr>
        </p:nvPicPr>
        <p:blipFill>
          <a:blip r:embed="rId2"/>
          <a:stretch>
            <a:fillRect/>
          </a:stretch>
        </p:blipFill>
        <p:spPr>
          <a:xfrm>
            <a:off x="220717" y="186449"/>
            <a:ext cx="6096000" cy="22623574"/>
          </a:xfrm>
          <a:effectLst>
            <a:outerShdw blurRad="50800" dist="38100" dir="18900000" algn="bl" rotWithShape="0">
              <a:prstClr val="black">
                <a:alpha val="40000"/>
              </a:prstClr>
            </a:outerShdw>
          </a:effectLst>
        </p:spPr>
      </p:pic>
      <p:sp>
        <p:nvSpPr>
          <p:cNvPr id="4" name="Foliennummernplatzhalter 3">
            <a:extLst>
              <a:ext uri="{FF2B5EF4-FFF2-40B4-BE49-F238E27FC236}">
                <a16:creationId xmlns:a16="http://schemas.microsoft.com/office/drawing/2014/main" id="{847C8B7B-2F28-692E-8321-51782697FEEA}"/>
              </a:ext>
            </a:extLst>
          </p:cNvPr>
          <p:cNvSpPr>
            <a:spLocks noGrp="1"/>
          </p:cNvSpPr>
          <p:nvPr>
            <p:ph type="sldNum" sz="quarter" idx="12"/>
          </p:nvPr>
        </p:nvSpPr>
        <p:spPr/>
        <p:txBody>
          <a:bodyPr/>
          <a:lstStyle/>
          <a:p>
            <a:fld id="{49ABCAEC-7D34-E549-A96E-FCEDAADBE4B0}" type="slidenum">
              <a:rPr lang="en-US" smtClean="0"/>
              <a:pPr/>
              <a:t>29</a:t>
            </a:fld>
            <a:endParaRPr lang="en-US"/>
          </a:p>
        </p:txBody>
      </p:sp>
      <p:pic>
        <p:nvPicPr>
          <p:cNvPr id="12" name="Picture 11" descr="Graphical user interface, application, Teams&#10;&#10;Description automatically generated">
            <a:extLst>
              <a:ext uri="{FF2B5EF4-FFF2-40B4-BE49-F238E27FC236}">
                <a16:creationId xmlns:a16="http://schemas.microsoft.com/office/drawing/2014/main" id="{D75B10C8-B4D4-285C-F721-F921DF351497}"/>
              </a:ext>
            </a:extLst>
          </p:cNvPr>
          <p:cNvPicPr>
            <a:picLocks noChangeAspect="1"/>
          </p:cNvPicPr>
          <p:nvPr/>
        </p:nvPicPr>
        <p:blipFill>
          <a:blip r:embed="rId3"/>
          <a:stretch>
            <a:fillRect/>
          </a:stretch>
        </p:blipFill>
        <p:spPr>
          <a:xfrm>
            <a:off x="6489932" y="186449"/>
            <a:ext cx="5481351" cy="7987464"/>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520202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ED890-6BD1-42D0-87C7-5EF44D3ECE60}"/>
              </a:ext>
            </a:extLst>
          </p:cNvPr>
          <p:cNvSpPr>
            <a:spLocks noGrp="1"/>
          </p:cNvSpPr>
          <p:nvPr>
            <p:ph type="title"/>
          </p:nvPr>
        </p:nvSpPr>
        <p:spPr>
          <a:xfrm>
            <a:off x="787143" y="698741"/>
            <a:ext cx="10515600" cy="654050"/>
          </a:xfrm>
        </p:spPr>
        <p:txBody>
          <a:bodyPr>
            <a:noAutofit/>
          </a:bodyPr>
          <a:lstStyle/>
          <a:p>
            <a:r>
              <a:rPr lang="de-AT" dirty="0"/>
              <a:t>think modular – </a:t>
            </a:r>
            <a:r>
              <a:rPr lang="de-AT" dirty="0" err="1"/>
              <a:t>one</a:t>
            </a:r>
            <a:r>
              <a:rPr lang="de-AT" dirty="0"/>
              <a:t> </a:t>
            </a:r>
            <a:r>
              <a:rPr lang="de-AT" dirty="0" err="1"/>
              <a:t>stop</a:t>
            </a:r>
            <a:r>
              <a:rPr lang="de-AT" dirty="0"/>
              <a:t> </a:t>
            </a:r>
            <a:r>
              <a:rPr lang="de-AT" dirty="0" err="1"/>
              <a:t>shop</a:t>
            </a:r>
            <a:endParaRPr lang="en-AT" dirty="0"/>
          </a:p>
        </p:txBody>
      </p:sp>
      <p:graphicFrame>
        <p:nvGraphicFramePr>
          <p:cNvPr id="4" name="Inhaltsplatzhalter 3">
            <a:extLst>
              <a:ext uri="{FF2B5EF4-FFF2-40B4-BE49-F238E27FC236}">
                <a16:creationId xmlns:a16="http://schemas.microsoft.com/office/drawing/2014/main" id="{A0A8D2C9-5EAC-4CA4-BF8B-C4E675669BDA}"/>
              </a:ext>
            </a:extLst>
          </p:cNvPr>
          <p:cNvGraphicFramePr>
            <a:graphicFrameLocks noGrp="1"/>
          </p:cNvGraphicFramePr>
          <p:nvPr>
            <p:ph idx="1"/>
          </p:nvPr>
        </p:nvGraphicFramePr>
        <p:xfrm>
          <a:off x="799843" y="1602029"/>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51809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p:txBody>
          <a:bodyPr/>
          <a:lstStyle/>
          <a:p>
            <a:r>
              <a:rPr lang="en-AT" b="1" dirty="0"/>
              <a:t>learn.au.int</a:t>
            </a:r>
            <a:br>
              <a:rPr lang="en-AT" b="1" dirty="0"/>
            </a:br>
            <a:r>
              <a:rPr lang="en-AT" dirty="0"/>
              <a:t>Value proposition</a:t>
            </a:r>
          </a:p>
        </p:txBody>
      </p:sp>
      <p:sp>
        <p:nvSpPr>
          <p:cNvPr id="4" name="Foliennummernplatzhalter 3">
            <a:extLst>
              <a:ext uri="{FF2B5EF4-FFF2-40B4-BE49-F238E27FC236}">
                <a16:creationId xmlns:a16="http://schemas.microsoft.com/office/drawing/2014/main" id="{0A71D8D6-1032-7E57-2D71-099592AE0AAA}"/>
              </a:ext>
            </a:extLst>
          </p:cNvPr>
          <p:cNvSpPr>
            <a:spLocks noGrp="1"/>
          </p:cNvSpPr>
          <p:nvPr>
            <p:ph type="sldNum" sz="quarter" idx="12"/>
          </p:nvPr>
        </p:nvSpPr>
        <p:spPr/>
        <p:txBody>
          <a:bodyPr/>
          <a:lstStyle/>
          <a:p>
            <a:fld id="{49ABCAEC-7D34-E549-A96E-FCEDAADBE4B0}" type="slidenum">
              <a:rPr lang="en-US" smtClean="0"/>
              <a:pPr/>
              <a:t>30</a:t>
            </a:fld>
            <a:endParaRPr lang="en-US"/>
          </a:p>
        </p:txBody>
      </p:sp>
      <p:sp>
        <p:nvSpPr>
          <p:cNvPr id="12" name="Content Placeholder 11">
            <a:extLst>
              <a:ext uri="{FF2B5EF4-FFF2-40B4-BE49-F238E27FC236}">
                <a16:creationId xmlns:a16="http://schemas.microsoft.com/office/drawing/2014/main" id="{8848536A-A388-8710-8A5C-E71307C2E55A}"/>
              </a:ext>
            </a:extLst>
          </p:cNvPr>
          <p:cNvSpPr>
            <a:spLocks noGrp="1"/>
          </p:cNvSpPr>
          <p:nvPr>
            <p:ph idx="1"/>
          </p:nvPr>
        </p:nvSpPr>
        <p:spPr>
          <a:xfrm>
            <a:off x="838200" y="1825625"/>
            <a:ext cx="7086600" cy="4351338"/>
          </a:xfrm>
        </p:spPr>
        <p:txBody>
          <a:bodyPr>
            <a:normAutofit lnSpcReduction="10000"/>
          </a:bodyPr>
          <a:lstStyle/>
          <a:p>
            <a:pPr>
              <a:lnSpc>
                <a:spcPct val="110000"/>
              </a:lnSpc>
            </a:pPr>
            <a:r>
              <a:rPr lang="en-AT" dirty="0"/>
              <a:t>Offering </a:t>
            </a:r>
            <a:r>
              <a:rPr lang="en-AT" b="1" dirty="0">
                <a:solidFill>
                  <a:srgbClr val="FF0000"/>
                </a:solidFill>
              </a:rPr>
              <a:t>courses </a:t>
            </a:r>
            <a:r>
              <a:rPr lang="en-AT" dirty="0"/>
              <a:t>for AU-staff and externals on one single platform</a:t>
            </a:r>
          </a:p>
          <a:p>
            <a:pPr>
              <a:lnSpc>
                <a:spcPct val="110000"/>
              </a:lnSpc>
            </a:pPr>
            <a:r>
              <a:rPr lang="en-AT" b="1" dirty="0">
                <a:solidFill>
                  <a:srgbClr val="FF0000"/>
                </a:solidFill>
              </a:rPr>
              <a:t>Integration</a:t>
            </a:r>
            <a:r>
              <a:rPr lang="en-AT" dirty="0"/>
              <a:t> between OpenSocial (Drupal), Moodle, Active Directory and SAP</a:t>
            </a:r>
          </a:p>
          <a:p>
            <a:pPr>
              <a:lnSpc>
                <a:spcPct val="110000"/>
              </a:lnSpc>
            </a:pPr>
            <a:r>
              <a:rPr lang="en-AT" dirty="0"/>
              <a:t>Course management systems supporting the </a:t>
            </a:r>
            <a:r>
              <a:rPr lang="en-AT" b="1" dirty="0">
                <a:solidFill>
                  <a:srgbClr val="FF0000"/>
                </a:solidFill>
              </a:rPr>
              <a:t>full life-cycle</a:t>
            </a:r>
            <a:r>
              <a:rPr lang="en-AT" dirty="0"/>
              <a:t> from course development, course rollout to archiving (incl. versioning system)</a:t>
            </a:r>
          </a:p>
          <a:p>
            <a:pPr>
              <a:lnSpc>
                <a:spcPct val="110000"/>
              </a:lnSpc>
            </a:pPr>
            <a:r>
              <a:rPr lang="en-AT" b="1" dirty="0">
                <a:solidFill>
                  <a:srgbClr val="FF0000"/>
                </a:solidFill>
              </a:rPr>
              <a:t>Reporting dashboards</a:t>
            </a:r>
          </a:p>
          <a:p>
            <a:pPr>
              <a:lnSpc>
                <a:spcPct val="110000"/>
              </a:lnSpc>
            </a:pPr>
            <a:r>
              <a:rPr lang="en-AT" b="1" dirty="0">
                <a:solidFill>
                  <a:srgbClr val="FF0000"/>
                </a:solidFill>
              </a:rPr>
              <a:t>Learning communities </a:t>
            </a:r>
            <a:r>
              <a:rPr lang="en-AT" dirty="0"/>
              <a:t>and </a:t>
            </a:r>
            <a:r>
              <a:rPr lang="en-AT" b="1" dirty="0">
                <a:solidFill>
                  <a:srgbClr val="FF0000"/>
                </a:solidFill>
              </a:rPr>
              <a:t>knowledge bites </a:t>
            </a:r>
            <a:r>
              <a:rPr lang="en-AT" dirty="0"/>
              <a:t>(Mikro-Learning)</a:t>
            </a:r>
          </a:p>
        </p:txBody>
      </p:sp>
      <p:pic>
        <p:nvPicPr>
          <p:cNvPr id="14" name="Content Placeholder 5">
            <a:extLst>
              <a:ext uri="{FF2B5EF4-FFF2-40B4-BE49-F238E27FC236}">
                <a16:creationId xmlns:a16="http://schemas.microsoft.com/office/drawing/2014/main" id="{6E6F9A49-1747-27F6-CE7E-AA22807B11E7}"/>
              </a:ext>
            </a:extLst>
          </p:cNvPr>
          <p:cNvPicPr>
            <a:picLocks noChangeAspect="1"/>
          </p:cNvPicPr>
          <p:nvPr/>
        </p:nvPicPr>
        <p:blipFill>
          <a:blip r:embed="rId2"/>
          <a:stretch>
            <a:fillRect/>
          </a:stretch>
        </p:blipFill>
        <p:spPr>
          <a:xfrm>
            <a:off x="8074124" y="1825625"/>
            <a:ext cx="3816151" cy="535781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7093200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F5428-6010-D278-8AEC-28BD95B45855}"/>
              </a:ext>
            </a:extLst>
          </p:cNvPr>
          <p:cNvSpPr>
            <a:spLocks noGrp="1"/>
          </p:cNvSpPr>
          <p:nvPr>
            <p:ph type="title"/>
          </p:nvPr>
        </p:nvSpPr>
        <p:spPr>
          <a:xfrm>
            <a:off x="640080" y="325369"/>
            <a:ext cx="4368602" cy="1956841"/>
          </a:xfrm>
        </p:spPr>
        <p:txBody>
          <a:bodyPr anchor="b">
            <a:normAutofit/>
          </a:bodyPr>
          <a:lstStyle/>
          <a:p>
            <a:r>
              <a:rPr lang="en-AT" sz="3000" b="1"/>
              <a:t>Video-Conferencing Platform BigBlueButton</a:t>
            </a:r>
            <a:br>
              <a:rPr lang="en-AT" sz="3000" b="1"/>
            </a:br>
            <a:r>
              <a:rPr lang="en-AT" sz="3000"/>
              <a:t>incl. interpretation tools</a:t>
            </a: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848536A-A388-8710-8A5C-E71307C2E55A}"/>
              </a:ext>
            </a:extLst>
          </p:cNvPr>
          <p:cNvSpPr>
            <a:spLocks noGrp="1"/>
          </p:cNvSpPr>
          <p:nvPr>
            <p:ph idx="1"/>
          </p:nvPr>
        </p:nvSpPr>
        <p:spPr>
          <a:xfrm>
            <a:off x="640080" y="2872899"/>
            <a:ext cx="4243589" cy="3320668"/>
          </a:xfrm>
        </p:spPr>
        <p:txBody>
          <a:bodyPr>
            <a:normAutofit/>
          </a:bodyPr>
          <a:lstStyle/>
          <a:p>
            <a:r>
              <a:rPr lang="en-AT" sz="2200" dirty="0"/>
              <a:t>Multilingual conferences (incl. relay translation) </a:t>
            </a:r>
          </a:p>
          <a:p>
            <a:r>
              <a:rPr lang="en-AT" sz="2200" dirty="0"/>
              <a:t>Breakout rooms, Shared notes, whiteboard, quiz etc.</a:t>
            </a:r>
          </a:p>
          <a:p>
            <a:r>
              <a:rPr lang="en-AT" sz="2200" dirty="0"/>
              <a:t>Sharing of slides, documents and videos</a:t>
            </a:r>
          </a:p>
          <a:p>
            <a:r>
              <a:rPr lang="en-AT" sz="2200" dirty="0"/>
              <a:t>Public &amp; private chat</a:t>
            </a:r>
          </a:p>
          <a:p>
            <a:r>
              <a:rPr lang="en-AT" sz="2200" dirty="0"/>
              <a:t>Focused on data security and GDPR-compliance</a:t>
            </a:r>
          </a:p>
        </p:txBody>
      </p:sp>
      <p:pic>
        <p:nvPicPr>
          <p:cNvPr id="5" name="Picture 4" descr="A computer on a table&#10;&#10;Description automatically generated with medium confidence">
            <a:extLst>
              <a:ext uri="{FF2B5EF4-FFF2-40B4-BE49-F238E27FC236}">
                <a16:creationId xmlns:a16="http://schemas.microsoft.com/office/drawing/2014/main" id="{B3A62609-3A32-2C7B-D82D-7C6E07F06FBA}"/>
              </a:ext>
            </a:extLst>
          </p:cNvPr>
          <p:cNvPicPr>
            <a:picLocks noChangeAspect="1"/>
          </p:cNvPicPr>
          <p:nvPr/>
        </p:nvPicPr>
        <p:blipFill rotWithShape="1">
          <a:blip r:embed="rId2"/>
          <a:srcRect l="13914" r="1913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liennummernplatzhalter 3">
            <a:extLst>
              <a:ext uri="{FF2B5EF4-FFF2-40B4-BE49-F238E27FC236}">
                <a16:creationId xmlns:a16="http://schemas.microsoft.com/office/drawing/2014/main" id="{0A71D8D6-1032-7E57-2D71-099592AE0AAA}"/>
              </a:ext>
            </a:extLst>
          </p:cNvPr>
          <p:cNvSpPr>
            <a:spLocks noGrp="1"/>
          </p:cNvSpPr>
          <p:nvPr>
            <p:ph type="sldNum" sz="quarter" idx="12"/>
          </p:nvPr>
        </p:nvSpPr>
        <p:spPr>
          <a:xfrm>
            <a:off x="10439400" y="6356350"/>
            <a:ext cx="914400" cy="365125"/>
          </a:xfrm>
          <a:prstGeom prst="ellipse">
            <a:avLst/>
          </a:prstGeom>
        </p:spPr>
        <p:txBody>
          <a:bodyPr>
            <a:normAutofit/>
          </a:bodyPr>
          <a:lstStyle/>
          <a:p>
            <a:pPr>
              <a:lnSpc>
                <a:spcPct val="90000"/>
              </a:lnSpc>
              <a:spcAft>
                <a:spcPts val="600"/>
              </a:spcAft>
            </a:pPr>
            <a:fld id="{49ABCAEC-7D34-E549-A96E-FCEDAADBE4B0}" type="slidenum">
              <a:rPr lang="en-US">
                <a:solidFill>
                  <a:srgbClr val="FFFFFF"/>
                </a:solidFill>
              </a:rPr>
              <a:pPr>
                <a:lnSpc>
                  <a:spcPct val="90000"/>
                </a:lnSpc>
                <a:spcAft>
                  <a:spcPts val="600"/>
                </a:spcAft>
              </a:pPr>
              <a:t>31</a:t>
            </a:fld>
            <a:endParaRPr lang="en-US">
              <a:solidFill>
                <a:srgbClr val="FFFFFF"/>
              </a:solidFill>
            </a:endParaRPr>
          </a:p>
        </p:txBody>
      </p:sp>
    </p:spTree>
    <p:extLst>
      <p:ext uri="{BB962C8B-B14F-4D97-AF65-F5344CB8AC3E}">
        <p14:creationId xmlns:p14="http://schemas.microsoft.com/office/powerpoint/2010/main" val="38545393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Karte enthält.&#10;&#10;Automatisch generierte Beschreibung">
            <a:extLst>
              <a:ext uri="{FF2B5EF4-FFF2-40B4-BE49-F238E27FC236}">
                <a16:creationId xmlns:a16="http://schemas.microsoft.com/office/drawing/2014/main" id="{3BA7D2F5-D765-4C7A-9E26-2A4DF7CD573B}"/>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1639069" y="937143"/>
            <a:ext cx="8913862" cy="4983713"/>
          </a:xfrm>
          <a:effectLst>
            <a:softEdge rad="0"/>
          </a:effectLst>
        </p:spPr>
      </p:pic>
      <p:sp>
        <p:nvSpPr>
          <p:cNvPr id="2" name="Titel 1">
            <a:extLst>
              <a:ext uri="{FF2B5EF4-FFF2-40B4-BE49-F238E27FC236}">
                <a16:creationId xmlns:a16="http://schemas.microsoft.com/office/drawing/2014/main" id="{5081FCB7-4330-4FCA-AB5D-DAD9DD45647F}"/>
              </a:ext>
            </a:extLst>
          </p:cNvPr>
          <p:cNvSpPr>
            <a:spLocks noGrp="1"/>
          </p:cNvSpPr>
          <p:nvPr>
            <p:ph type="title"/>
          </p:nvPr>
        </p:nvSpPr>
        <p:spPr/>
        <p:txBody>
          <a:bodyPr/>
          <a:lstStyle/>
          <a:p>
            <a:r>
              <a:rPr lang="de-AT" dirty="0" err="1"/>
              <a:t>Where</a:t>
            </a:r>
            <a:r>
              <a:rPr lang="de-AT" dirty="0"/>
              <a:t> </a:t>
            </a:r>
            <a:r>
              <a:rPr lang="de-AT" dirty="0" err="1"/>
              <a:t>we</a:t>
            </a:r>
            <a:r>
              <a:rPr lang="de-AT" dirty="0"/>
              <a:t> </a:t>
            </a:r>
            <a:r>
              <a:rPr lang="de-AT" dirty="0" err="1"/>
              <a:t>are</a:t>
            </a:r>
            <a:endParaRPr lang="en-AT" dirty="0"/>
          </a:p>
        </p:txBody>
      </p:sp>
    </p:spTree>
    <p:extLst>
      <p:ext uri="{BB962C8B-B14F-4D97-AF65-F5344CB8AC3E}">
        <p14:creationId xmlns:p14="http://schemas.microsoft.com/office/powerpoint/2010/main" val="41971237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E9C3382-5666-FB7A-5F24-8EB19304C431}"/>
              </a:ext>
            </a:extLst>
          </p:cNvPr>
          <p:cNvSpPr>
            <a:spLocks noGrp="1"/>
          </p:cNvSpPr>
          <p:nvPr>
            <p:ph idx="1"/>
          </p:nvPr>
        </p:nvSpPr>
        <p:spPr/>
        <p:txBody>
          <a:bodyPr/>
          <a:lstStyle/>
          <a:p>
            <a:endParaRPr lang="de-AT"/>
          </a:p>
        </p:txBody>
      </p:sp>
      <p:sp>
        <p:nvSpPr>
          <p:cNvPr id="3" name="Titel 2">
            <a:extLst>
              <a:ext uri="{FF2B5EF4-FFF2-40B4-BE49-F238E27FC236}">
                <a16:creationId xmlns:a16="http://schemas.microsoft.com/office/drawing/2014/main" id="{8C8F7BD0-51E8-2558-EA3D-F4450674CD08}"/>
              </a:ext>
            </a:extLst>
          </p:cNvPr>
          <p:cNvSpPr>
            <a:spLocks noGrp="1"/>
          </p:cNvSpPr>
          <p:nvPr>
            <p:ph type="title"/>
          </p:nvPr>
        </p:nvSpPr>
        <p:spPr/>
        <p:txBody>
          <a:bodyPr/>
          <a:lstStyle/>
          <a:p>
            <a:endParaRPr lang="de-AT"/>
          </a:p>
        </p:txBody>
      </p:sp>
      <p:sp>
        <p:nvSpPr>
          <p:cNvPr id="4" name="Foliennummernplatzhalter 3">
            <a:extLst>
              <a:ext uri="{FF2B5EF4-FFF2-40B4-BE49-F238E27FC236}">
                <a16:creationId xmlns:a16="http://schemas.microsoft.com/office/drawing/2014/main" id="{FB4B2B26-923F-E8BE-29BE-2F0C5FE39A1E}"/>
              </a:ext>
            </a:extLst>
          </p:cNvPr>
          <p:cNvSpPr>
            <a:spLocks noGrp="1"/>
          </p:cNvSpPr>
          <p:nvPr>
            <p:ph type="sldNum" sz="quarter" idx="12"/>
          </p:nvPr>
        </p:nvSpPr>
        <p:spPr/>
        <p:txBody>
          <a:bodyPr/>
          <a:lstStyle/>
          <a:p>
            <a:fld id="{49ABCAEC-7D34-E549-A96E-FCEDAADBE4B0}" type="slidenum">
              <a:rPr lang="en-US" smtClean="0"/>
              <a:pPr/>
              <a:t>5</a:t>
            </a:fld>
            <a:endParaRPr lang="en-US"/>
          </a:p>
        </p:txBody>
      </p:sp>
      <p:pic>
        <p:nvPicPr>
          <p:cNvPr id="1026" name="Picture 2" descr="Internet connectivity map">
            <a:extLst>
              <a:ext uri="{FF2B5EF4-FFF2-40B4-BE49-F238E27FC236}">
                <a16:creationId xmlns:a16="http://schemas.microsoft.com/office/drawing/2014/main" id="{084A07D2-9BE1-238B-2ECC-1DB9EEF2AA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3"/>
          <a:stretch/>
        </p:blipFill>
        <p:spPr bwMode="auto">
          <a:xfrm>
            <a:off x="0" y="-802522"/>
            <a:ext cx="12192000" cy="763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696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F4D645-F975-D747-77FD-216047C804DE}"/>
              </a:ext>
            </a:extLst>
          </p:cNvPr>
          <p:cNvSpPr>
            <a:spLocks noGrp="1"/>
          </p:cNvSpPr>
          <p:nvPr>
            <p:ph idx="1"/>
          </p:nvPr>
        </p:nvSpPr>
        <p:spPr/>
        <p:txBody>
          <a:bodyPr/>
          <a:lstStyle/>
          <a:p>
            <a:pPr lvl="0"/>
            <a:r>
              <a:rPr lang="de-DE" dirty="0" err="1"/>
              <a:t>Unstable</a:t>
            </a:r>
            <a:r>
              <a:rPr lang="de-DE" dirty="0"/>
              <a:t> Internet</a:t>
            </a:r>
            <a:endParaRPr lang="de-AT" dirty="0"/>
          </a:p>
          <a:p>
            <a:pPr lvl="0"/>
            <a:r>
              <a:rPr lang="de-DE" dirty="0" err="1"/>
              <a:t>Unstable</a:t>
            </a:r>
            <a:r>
              <a:rPr lang="de-DE" dirty="0"/>
              <a:t> Power</a:t>
            </a:r>
          </a:p>
          <a:p>
            <a:pPr lvl="0"/>
            <a:r>
              <a:rPr lang="de-DE" dirty="0"/>
              <a:t>Devices </a:t>
            </a:r>
            <a:r>
              <a:rPr lang="de-DE" dirty="0" err="1"/>
              <a:t>uncertain</a:t>
            </a:r>
            <a:endParaRPr lang="de-DE" dirty="0"/>
          </a:p>
          <a:p>
            <a:pPr lvl="0"/>
            <a:r>
              <a:rPr lang="de-DE" dirty="0"/>
              <a:t>Security (</a:t>
            </a:r>
            <a:r>
              <a:rPr lang="de-DE" dirty="0" err="1"/>
              <a:t>content</a:t>
            </a:r>
            <a:r>
              <a:rPr lang="de-DE" dirty="0"/>
              <a:t>)</a:t>
            </a:r>
          </a:p>
          <a:p>
            <a:pPr lvl="0"/>
            <a:r>
              <a:rPr lang="de-DE" dirty="0" err="1"/>
              <a:t>Economic</a:t>
            </a:r>
            <a:r>
              <a:rPr lang="de-DE" dirty="0"/>
              <a:t> </a:t>
            </a:r>
            <a:r>
              <a:rPr lang="de-DE" dirty="0" err="1"/>
              <a:t>limitations</a:t>
            </a:r>
            <a:endParaRPr lang="de-DE" dirty="0"/>
          </a:p>
          <a:p>
            <a:pPr lvl="0"/>
            <a:r>
              <a:rPr lang="de-DE" dirty="0"/>
              <a:t>Content </a:t>
            </a:r>
            <a:r>
              <a:rPr lang="de-DE" dirty="0" err="1"/>
              <a:t>development</a:t>
            </a:r>
            <a:r>
              <a:rPr lang="de-DE" dirty="0"/>
              <a:t> </a:t>
            </a:r>
            <a:r>
              <a:rPr lang="de-DE" dirty="0" err="1"/>
              <a:t>limitations</a:t>
            </a:r>
            <a:endParaRPr lang="de-AT" dirty="0"/>
          </a:p>
          <a:p>
            <a:endParaRPr lang="de-AT" dirty="0"/>
          </a:p>
        </p:txBody>
      </p:sp>
      <p:sp>
        <p:nvSpPr>
          <p:cNvPr id="3" name="Titel 2">
            <a:extLst>
              <a:ext uri="{FF2B5EF4-FFF2-40B4-BE49-F238E27FC236}">
                <a16:creationId xmlns:a16="http://schemas.microsoft.com/office/drawing/2014/main" id="{F51BB088-B3BE-420E-2150-4D3EF2F17095}"/>
              </a:ext>
            </a:extLst>
          </p:cNvPr>
          <p:cNvSpPr>
            <a:spLocks noGrp="1"/>
          </p:cNvSpPr>
          <p:nvPr>
            <p:ph type="title"/>
          </p:nvPr>
        </p:nvSpPr>
        <p:spPr/>
        <p:txBody>
          <a:bodyPr/>
          <a:lstStyle/>
          <a:p>
            <a:r>
              <a:rPr lang="de-DE" dirty="0"/>
              <a:t>Challenges</a:t>
            </a:r>
            <a:endParaRPr lang="de-AT" dirty="0"/>
          </a:p>
        </p:txBody>
      </p:sp>
      <p:sp>
        <p:nvSpPr>
          <p:cNvPr id="4" name="Foliennummernplatzhalter 3">
            <a:extLst>
              <a:ext uri="{FF2B5EF4-FFF2-40B4-BE49-F238E27FC236}">
                <a16:creationId xmlns:a16="http://schemas.microsoft.com/office/drawing/2014/main" id="{77D84384-FC66-86CC-3164-20B39C86BEB0}"/>
              </a:ext>
            </a:extLst>
          </p:cNvPr>
          <p:cNvSpPr>
            <a:spLocks noGrp="1"/>
          </p:cNvSpPr>
          <p:nvPr>
            <p:ph type="sldNum" sz="quarter" idx="12"/>
          </p:nvPr>
        </p:nvSpPr>
        <p:spPr/>
        <p:txBody>
          <a:bodyPr/>
          <a:lstStyle/>
          <a:p>
            <a:fld id="{49ABCAEC-7D34-E549-A96E-FCEDAADBE4B0}" type="slidenum">
              <a:rPr lang="en-US" smtClean="0"/>
              <a:pPr/>
              <a:t>6</a:t>
            </a:fld>
            <a:endParaRPr lang="en-US"/>
          </a:p>
        </p:txBody>
      </p:sp>
      <p:pic>
        <p:nvPicPr>
          <p:cNvPr id="7" name="Grafik 6" descr="Ein Bild, das Boden, drinnen, aus Holz, Holz enthält.&#10;&#10;Automatisch generierte Beschreibung">
            <a:extLst>
              <a:ext uri="{FF2B5EF4-FFF2-40B4-BE49-F238E27FC236}">
                <a16:creationId xmlns:a16="http://schemas.microsoft.com/office/drawing/2014/main" id="{CA214C09-14CC-39F0-8F50-8372531C9D9A}"/>
              </a:ext>
            </a:extLst>
          </p:cNvPr>
          <p:cNvPicPr>
            <a:picLocks noChangeAspect="1"/>
          </p:cNvPicPr>
          <p:nvPr/>
        </p:nvPicPr>
        <p:blipFill rotWithShape="1">
          <a:blip r:embed="rId2"/>
          <a:srcRect l="22073" t="5324" r="-1"/>
          <a:stretch/>
        </p:blipFill>
        <p:spPr>
          <a:xfrm>
            <a:off x="8182099" y="-1"/>
            <a:ext cx="4009901" cy="6492875"/>
          </a:xfrm>
          <a:prstGeom prst="rect">
            <a:avLst/>
          </a:prstGeom>
        </p:spPr>
      </p:pic>
    </p:spTree>
    <p:extLst>
      <p:ext uri="{BB962C8B-B14F-4D97-AF65-F5344CB8AC3E}">
        <p14:creationId xmlns:p14="http://schemas.microsoft.com/office/powerpoint/2010/main" val="41363147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CF46AB-CAEF-E0AA-A8B0-4351FB0FA78B}"/>
              </a:ext>
            </a:extLst>
          </p:cNvPr>
          <p:cNvSpPr>
            <a:spLocks noGrp="1"/>
          </p:cNvSpPr>
          <p:nvPr>
            <p:ph idx="1"/>
          </p:nvPr>
        </p:nvSpPr>
        <p:spPr>
          <a:xfrm>
            <a:off x="838200" y="1825625"/>
            <a:ext cx="6501063" cy="4351338"/>
          </a:xfrm>
        </p:spPr>
        <p:txBody>
          <a:bodyPr/>
          <a:lstStyle/>
          <a:p>
            <a:pPr lvl="0"/>
            <a:r>
              <a:rPr lang="de-DE" dirty="0"/>
              <a:t>Strong </a:t>
            </a:r>
            <a:r>
              <a:rPr lang="de-DE" dirty="0" err="1"/>
              <a:t>demand</a:t>
            </a:r>
            <a:endParaRPr lang="de-AT" dirty="0"/>
          </a:p>
          <a:p>
            <a:pPr lvl="0"/>
            <a:r>
              <a:rPr lang="de-DE" dirty="0"/>
              <a:t>High Impact</a:t>
            </a:r>
          </a:p>
          <a:p>
            <a:pPr lvl="0"/>
            <a:r>
              <a:rPr lang="de-DE" dirty="0"/>
              <a:t>Global </a:t>
            </a:r>
            <a:r>
              <a:rPr lang="de-DE" dirty="0" err="1"/>
              <a:t>delivery</a:t>
            </a:r>
            <a:endParaRPr lang="de-DE" dirty="0"/>
          </a:p>
          <a:p>
            <a:pPr lvl="0"/>
            <a:r>
              <a:rPr lang="de-DE" dirty="0" err="1"/>
              <a:t>empowerment</a:t>
            </a:r>
            <a:endParaRPr lang="de-DE" dirty="0"/>
          </a:p>
          <a:p>
            <a:endParaRPr lang="de-AT" dirty="0"/>
          </a:p>
        </p:txBody>
      </p:sp>
      <p:sp>
        <p:nvSpPr>
          <p:cNvPr id="3" name="Titel 2">
            <a:extLst>
              <a:ext uri="{FF2B5EF4-FFF2-40B4-BE49-F238E27FC236}">
                <a16:creationId xmlns:a16="http://schemas.microsoft.com/office/drawing/2014/main" id="{DC7C1C26-A148-E347-47D9-B04AA63B8E76}"/>
              </a:ext>
            </a:extLst>
          </p:cNvPr>
          <p:cNvSpPr>
            <a:spLocks noGrp="1"/>
          </p:cNvSpPr>
          <p:nvPr>
            <p:ph type="title"/>
          </p:nvPr>
        </p:nvSpPr>
        <p:spPr/>
        <p:txBody>
          <a:bodyPr/>
          <a:lstStyle/>
          <a:p>
            <a:r>
              <a:rPr lang="de-DE" dirty="0"/>
              <a:t>Opportunities</a:t>
            </a:r>
            <a:endParaRPr lang="de-AT" dirty="0"/>
          </a:p>
        </p:txBody>
      </p:sp>
      <p:sp>
        <p:nvSpPr>
          <p:cNvPr id="4" name="Foliennummernplatzhalter 3">
            <a:extLst>
              <a:ext uri="{FF2B5EF4-FFF2-40B4-BE49-F238E27FC236}">
                <a16:creationId xmlns:a16="http://schemas.microsoft.com/office/drawing/2014/main" id="{888A519E-733B-EEBB-2477-658E9EC1BAB0}"/>
              </a:ext>
            </a:extLst>
          </p:cNvPr>
          <p:cNvSpPr>
            <a:spLocks noGrp="1"/>
          </p:cNvSpPr>
          <p:nvPr>
            <p:ph type="sldNum" sz="quarter" idx="12"/>
          </p:nvPr>
        </p:nvSpPr>
        <p:spPr/>
        <p:txBody>
          <a:bodyPr/>
          <a:lstStyle/>
          <a:p>
            <a:fld id="{49ABCAEC-7D34-E549-A96E-FCEDAADBE4B0}" type="slidenum">
              <a:rPr lang="en-US" smtClean="0"/>
              <a:pPr/>
              <a:t>7</a:t>
            </a:fld>
            <a:endParaRPr lang="en-US"/>
          </a:p>
        </p:txBody>
      </p:sp>
      <p:pic>
        <p:nvPicPr>
          <p:cNvPr id="7" name="Picture 4">
            <a:extLst>
              <a:ext uri="{FF2B5EF4-FFF2-40B4-BE49-F238E27FC236}">
                <a16:creationId xmlns:a16="http://schemas.microsoft.com/office/drawing/2014/main" id="{589D3518-AE04-B43D-1F5C-A85491A6C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775" y="0"/>
            <a:ext cx="4577225" cy="6858000"/>
          </a:xfrm>
          <a:prstGeom prst="rect">
            <a:avLst/>
          </a:prstGeom>
        </p:spPr>
      </p:pic>
    </p:spTree>
    <p:extLst>
      <p:ext uri="{BB962C8B-B14F-4D97-AF65-F5344CB8AC3E}">
        <p14:creationId xmlns:p14="http://schemas.microsoft.com/office/powerpoint/2010/main" val="29656905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810C59C-E4DA-80AF-0A1B-7AEAC0CBE2B9}"/>
              </a:ext>
            </a:extLst>
          </p:cNvPr>
          <p:cNvSpPr>
            <a:spLocks noGrp="1"/>
          </p:cNvSpPr>
          <p:nvPr>
            <p:ph idx="1"/>
          </p:nvPr>
        </p:nvSpPr>
        <p:spPr/>
        <p:txBody>
          <a:bodyPr>
            <a:normAutofit/>
          </a:bodyPr>
          <a:lstStyle/>
          <a:p>
            <a:pPr marL="0" indent="0">
              <a:buNone/>
            </a:pPr>
            <a:endParaRPr lang="de-DE" sz="2200" dirty="0"/>
          </a:p>
          <a:p>
            <a:r>
              <a:rPr lang="de-DE" sz="2200" dirty="0" err="1"/>
              <a:t>Learners</a:t>
            </a:r>
            <a:endParaRPr lang="de-DE" sz="2200" dirty="0"/>
          </a:p>
          <a:p>
            <a:r>
              <a:rPr lang="de-DE" sz="2200" dirty="0"/>
              <a:t>Technology</a:t>
            </a:r>
          </a:p>
          <a:p>
            <a:r>
              <a:rPr lang="de-AT" sz="2200" dirty="0" err="1"/>
              <a:t>Didactics</a:t>
            </a:r>
            <a:endParaRPr lang="de-AT" sz="2200" dirty="0"/>
          </a:p>
          <a:p>
            <a:r>
              <a:rPr lang="de-AT" sz="2200" dirty="0"/>
              <a:t>Content </a:t>
            </a:r>
            <a:r>
              <a:rPr lang="de-AT" sz="2200" dirty="0" err="1"/>
              <a:t>development</a:t>
            </a:r>
            <a:endParaRPr lang="de-AT" sz="2200" dirty="0"/>
          </a:p>
          <a:p>
            <a:r>
              <a:rPr lang="de-AT" sz="2200" dirty="0" err="1"/>
              <a:t>Delivery</a:t>
            </a:r>
            <a:r>
              <a:rPr lang="de-AT" sz="2200" dirty="0"/>
              <a:t> </a:t>
            </a:r>
            <a:r>
              <a:rPr lang="de-AT" sz="2200" dirty="0" err="1"/>
              <a:t>of</a:t>
            </a:r>
            <a:r>
              <a:rPr lang="de-AT" sz="2200" dirty="0"/>
              <a:t> </a:t>
            </a:r>
            <a:r>
              <a:rPr lang="de-AT" sz="2200" dirty="0" err="1"/>
              <a:t>learning</a:t>
            </a:r>
            <a:endParaRPr lang="de-AT" sz="2200" dirty="0"/>
          </a:p>
          <a:p>
            <a:r>
              <a:rPr lang="de-AT" sz="2200" dirty="0" err="1"/>
              <a:t>Sustainability</a:t>
            </a:r>
            <a:endParaRPr lang="de-AT" sz="2200" dirty="0"/>
          </a:p>
          <a:p>
            <a:endParaRPr lang="de-AT" sz="2200" dirty="0"/>
          </a:p>
        </p:txBody>
      </p:sp>
      <p:sp>
        <p:nvSpPr>
          <p:cNvPr id="3" name="Titel 2">
            <a:extLst>
              <a:ext uri="{FF2B5EF4-FFF2-40B4-BE49-F238E27FC236}">
                <a16:creationId xmlns:a16="http://schemas.microsoft.com/office/drawing/2014/main" id="{60DACADA-12A0-4F52-4295-88535F389EEA}"/>
              </a:ext>
            </a:extLst>
          </p:cNvPr>
          <p:cNvSpPr>
            <a:spLocks noGrp="1"/>
          </p:cNvSpPr>
          <p:nvPr>
            <p:ph type="title"/>
          </p:nvPr>
        </p:nvSpPr>
        <p:spPr/>
        <p:txBody>
          <a:bodyPr anchor="b">
            <a:normAutofit/>
          </a:bodyPr>
          <a:lstStyle/>
          <a:p>
            <a:r>
              <a:rPr lang="de-DE" sz="5400" dirty="0" err="1"/>
              <a:t>Some</a:t>
            </a:r>
            <a:r>
              <a:rPr lang="de-DE" sz="5400" dirty="0"/>
              <a:t> </a:t>
            </a:r>
            <a:r>
              <a:rPr lang="de-DE" sz="5400" dirty="0" err="1"/>
              <a:t>Aspects</a:t>
            </a:r>
            <a:endParaRPr lang="de-AT" sz="5400" dirty="0"/>
          </a:p>
        </p:txBody>
      </p:sp>
      <p:sp>
        <p:nvSpPr>
          <p:cNvPr id="4" name="Foliennummernplatzhalter 3">
            <a:extLst>
              <a:ext uri="{FF2B5EF4-FFF2-40B4-BE49-F238E27FC236}">
                <a16:creationId xmlns:a16="http://schemas.microsoft.com/office/drawing/2014/main" id="{9F91BB02-CC9B-B609-F5D8-6FB7196F09CC}"/>
              </a:ext>
            </a:extLst>
          </p:cNvPr>
          <p:cNvSpPr>
            <a:spLocks noGrp="1"/>
          </p:cNvSpPr>
          <p:nvPr>
            <p:ph type="sldNum" sz="quarter" idx="12"/>
          </p:nvPr>
        </p:nvSpPr>
        <p:spPr/>
        <p:txBody>
          <a:bodyPr>
            <a:normAutofit/>
          </a:bodyPr>
          <a:lstStyle/>
          <a:p>
            <a:pPr>
              <a:spcAft>
                <a:spcPts val="600"/>
              </a:spcAft>
            </a:pPr>
            <a:fld id="{49ABCAEC-7D34-E549-A96E-FCEDAADBE4B0}" type="slidenum">
              <a:rPr lang="en-US">
                <a:solidFill>
                  <a:srgbClr val="FFFFFF"/>
                </a:solidFill>
              </a:rPr>
              <a:pPr>
                <a:spcAft>
                  <a:spcPts val="600"/>
                </a:spcAft>
              </a:pPr>
              <a:t>8</a:t>
            </a:fld>
            <a:endParaRPr lang="en-US">
              <a:solidFill>
                <a:srgbClr val="FFFFFF"/>
              </a:solidFill>
            </a:endParaRPr>
          </a:p>
        </p:txBody>
      </p:sp>
      <p:pic>
        <p:nvPicPr>
          <p:cNvPr id="5" name="Grafik 4" descr="Ein Bild, das Person, drinnen, sitzend, computer enthält.&#10;&#10;Automatisch generierte Beschreibung">
            <a:extLst>
              <a:ext uri="{FF2B5EF4-FFF2-40B4-BE49-F238E27FC236}">
                <a16:creationId xmlns:a16="http://schemas.microsoft.com/office/drawing/2014/main" id="{57538F47-7AE5-7710-DEDB-3A2ED74EA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775" y="0"/>
            <a:ext cx="4577225" cy="6858000"/>
          </a:xfrm>
          <a:prstGeom prst="rect">
            <a:avLst/>
          </a:prstGeom>
        </p:spPr>
      </p:pic>
    </p:spTree>
    <p:extLst>
      <p:ext uri="{BB962C8B-B14F-4D97-AF65-F5344CB8AC3E}">
        <p14:creationId xmlns:p14="http://schemas.microsoft.com/office/powerpoint/2010/main" val="24227537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BB1E-514F-4A02-96F8-E505BD3A4B0B}"/>
              </a:ext>
            </a:extLst>
          </p:cNvPr>
          <p:cNvSpPr>
            <a:spLocks noGrp="1"/>
          </p:cNvSpPr>
          <p:nvPr>
            <p:ph type="title"/>
          </p:nvPr>
        </p:nvSpPr>
        <p:spPr/>
        <p:txBody>
          <a:bodyPr/>
          <a:lstStyle/>
          <a:p>
            <a:r>
              <a:rPr lang="de-AT"/>
              <a:t>Content </a:t>
            </a:r>
            <a:r>
              <a:rPr lang="de-AT" err="1"/>
              <a:t>criteria</a:t>
            </a:r>
            <a:endParaRPr lang="de-AT"/>
          </a:p>
        </p:txBody>
      </p:sp>
      <p:sp>
        <p:nvSpPr>
          <p:cNvPr id="4" name="Slide Number Placeholder 3">
            <a:extLst>
              <a:ext uri="{FF2B5EF4-FFF2-40B4-BE49-F238E27FC236}">
                <a16:creationId xmlns:a16="http://schemas.microsoft.com/office/drawing/2014/main" id="{66EFAAAC-97C9-4F96-9A2A-A5A6EEE14B00}"/>
              </a:ext>
            </a:extLst>
          </p:cNvPr>
          <p:cNvSpPr>
            <a:spLocks noGrp="1"/>
          </p:cNvSpPr>
          <p:nvPr>
            <p:ph type="sldNum" sz="quarter" idx="10"/>
          </p:nvPr>
        </p:nvSpPr>
        <p:spPr/>
        <p:txBody>
          <a:bodyPr/>
          <a:lstStyle/>
          <a:p>
            <a:fld id="{404C72D9-F22C-476E-BE22-E9114CCC8A80}" type="slidenum">
              <a:rPr lang="de-DE" smtClean="0"/>
              <a:pPr/>
              <a:t>9</a:t>
            </a:fld>
            <a:endParaRPr lang="de-DE"/>
          </a:p>
        </p:txBody>
      </p:sp>
      <p:graphicFrame>
        <p:nvGraphicFramePr>
          <p:cNvPr id="5" name="Diagram 4">
            <a:extLst>
              <a:ext uri="{FF2B5EF4-FFF2-40B4-BE49-F238E27FC236}">
                <a16:creationId xmlns:a16="http://schemas.microsoft.com/office/drawing/2014/main" id="{3D97DD7E-32A1-4B68-A621-E4ECCF91BCDC}"/>
              </a:ext>
            </a:extLst>
          </p:cNvPr>
          <p:cNvGraphicFramePr/>
          <p:nvPr/>
        </p:nvGraphicFramePr>
        <p:xfrm>
          <a:off x="1748665" y="1302809"/>
          <a:ext cx="8128000" cy="541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65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M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6"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4547734-563F-43CF-9A13-7FE8E1DE5830}">
  <we:reference id="wa104038830" version="1.0.0.3" store="de-DE"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1651</Words>
  <Application>Microsoft Office PowerPoint</Application>
  <PresentationFormat>Breitbild</PresentationFormat>
  <Paragraphs>356</Paragraphs>
  <Slides>31</Slides>
  <Notes>9</Notes>
  <HiddenSlides>2</HiddenSlides>
  <MMClips>2</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31</vt:i4>
      </vt:variant>
    </vt:vector>
  </HeadingPairs>
  <TitlesOfParts>
    <vt:vector size="41" baseType="lpstr">
      <vt:lpstr>Arial</vt:lpstr>
      <vt:lpstr>Calibri</vt:lpstr>
      <vt:lpstr>Calibri Light</vt:lpstr>
      <vt:lpstr>Font Awesome 5 Brands Regular</vt:lpstr>
      <vt:lpstr>Muli</vt:lpstr>
      <vt:lpstr>Open Sans</vt:lpstr>
      <vt:lpstr>Rockwell</vt:lpstr>
      <vt:lpstr>Zilla Slab</vt:lpstr>
      <vt:lpstr>TM Master</vt:lpstr>
      <vt:lpstr>Benutzerdefiniertes Design</vt:lpstr>
      <vt:lpstr>think modular</vt:lpstr>
      <vt:lpstr>About us</vt:lpstr>
      <vt:lpstr>think modular – one stop shop</vt:lpstr>
      <vt:lpstr>Where we are</vt:lpstr>
      <vt:lpstr>PowerPoint-Präsentation</vt:lpstr>
      <vt:lpstr>Challenges</vt:lpstr>
      <vt:lpstr>Opportunities</vt:lpstr>
      <vt:lpstr>Some Aspects</vt:lpstr>
      <vt:lpstr>Content criteria</vt:lpstr>
      <vt:lpstr>Example: Video</vt:lpstr>
      <vt:lpstr>content</vt:lpstr>
      <vt:lpstr>Criteria activities</vt:lpstr>
      <vt:lpstr>Interactions</vt:lpstr>
      <vt:lpstr>Moodle?</vt:lpstr>
      <vt:lpstr>epocus: offline learning in health</vt:lpstr>
      <vt:lpstr>epocus</vt:lpstr>
      <vt:lpstr>Moodle for Schoolteachers in Rwanda</vt:lpstr>
      <vt:lpstr>Trainingcenter KAIPTC</vt:lpstr>
      <vt:lpstr>contentbox</vt:lpstr>
      <vt:lpstr>Thank you</vt:lpstr>
      <vt:lpstr>Digital Library for Teacher Training</vt:lpstr>
      <vt:lpstr>PowerPoint-Präsentation</vt:lpstr>
      <vt:lpstr>Digital Library  Value proposition</vt:lpstr>
      <vt:lpstr>Connective Cities Community Social platform for collaboration and networking</vt:lpstr>
      <vt:lpstr>Travel Vienna - Barcelona</vt:lpstr>
      <vt:lpstr>Connective Cities</vt:lpstr>
      <vt:lpstr>Community Connective Cities Value Proposition</vt:lpstr>
      <vt:lpstr>learn.au.int Digital Learning for the African Union Commission</vt:lpstr>
      <vt:lpstr>PowerPoint-Präsentation</vt:lpstr>
      <vt:lpstr>learn.au.int Value proposition</vt:lpstr>
      <vt:lpstr>Video-Conferencing Platform BigBlueButton incl. interpretation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modular</dc:title>
  <dc:creator>Christian Zange</dc:creator>
  <cp:lastModifiedBy>Gerald Henzinger</cp:lastModifiedBy>
  <cp:revision>20</cp:revision>
  <dcterms:created xsi:type="dcterms:W3CDTF">2022-05-03T19:05:57Z</dcterms:created>
  <dcterms:modified xsi:type="dcterms:W3CDTF">2022-09-27T12:24:00Z</dcterms:modified>
</cp:coreProperties>
</file>