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4"/>
  </p:notesMasterIdLst>
  <p:sldIdLst>
    <p:sldId id="257" r:id="rId2"/>
    <p:sldId id="282" r:id="rId3"/>
    <p:sldId id="258" r:id="rId4"/>
    <p:sldId id="268" r:id="rId5"/>
    <p:sldId id="267" r:id="rId6"/>
    <p:sldId id="260" r:id="rId7"/>
    <p:sldId id="271" r:id="rId8"/>
    <p:sldId id="272" r:id="rId9"/>
    <p:sldId id="274" r:id="rId10"/>
    <p:sldId id="273" r:id="rId11"/>
    <p:sldId id="279" r:id="rId12"/>
    <p:sldId id="278" r:id="rId13"/>
    <p:sldId id="284" r:id="rId14"/>
    <p:sldId id="277" r:id="rId15"/>
    <p:sldId id="285" r:id="rId16"/>
    <p:sldId id="270" r:id="rId17"/>
    <p:sldId id="275" r:id="rId18"/>
    <p:sldId id="286" r:id="rId19"/>
    <p:sldId id="287" r:id="rId20"/>
    <p:sldId id="283" r:id="rId21"/>
    <p:sldId id="281" r:id="rId22"/>
    <p:sldId id="266" r:id="rId23"/>
  </p:sldIdLst>
  <p:sldSz cx="9144000" cy="5143500" type="screen16x9"/>
  <p:notesSz cx="9144000" cy="5143500"/>
  <p:embeddedFontLst>
    <p:embeddedFont>
      <p:font typeface="Open Sans" panose="020B0606030504020204" pitchFamily="34" charset="0"/>
      <p:regular r:id="rId25"/>
      <p:bold r:id="rId26"/>
      <p:italic r:id="rId27"/>
      <p:boldItalic r:id="rId28"/>
    </p:embeddedFont>
    <p:embeddedFont>
      <p:font typeface="Open Sans ExtraBold" panose="020B0606030504020204" pitchFamily="34" charset="0"/>
      <p:bold r:id="rId29"/>
      <p:italic r:id="rId30"/>
      <p:boldItalic r:id="rId31"/>
    </p:embeddedFont>
    <p:embeddedFont>
      <p:font typeface="Open Sans Medium" panose="020B0606030504020204" pitchFamily="34" charset="0"/>
      <p:regular r:id="rId32"/>
      <p:bold r:id="rId33"/>
      <p:italic r:id="rId34"/>
      <p:boldItalic r:id="rId35"/>
    </p:embeddedFont>
    <p:embeddedFont>
      <p:font typeface="Open Sans Semibold" panose="020B0606030504020204" pitchFamily="3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0" roundtripDataSignature="AMtx7mitV35A7YXOD8FDtPt62j2da1gGw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75" autoAdjust="0"/>
    <p:restoredTop sz="65166" autoAdjust="0"/>
  </p:normalViewPr>
  <p:slideViewPr>
    <p:cSldViewPr snapToGrid="0">
      <p:cViewPr varScale="1">
        <p:scale>
          <a:sx n="125" d="100"/>
          <a:sy n="125" d="100"/>
        </p:scale>
        <p:origin x="2024" y="17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524300" y="385750"/>
            <a:ext cx="6096300" cy="19288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14400" y="2443150"/>
            <a:ext cx="7315200" cy="2314575"/>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149d853483f_0_150: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149d853483f_0_150:notes"/>
          <p:cNvSpPr txBox="1">
            <a:spLocks noGrp="1"/>
          </p:cNvSpPr>
          <p:nvPr>
            <p:ph type="body" idx="1"/>
          </p:nvPr>
        </p:nvSpPr>
        <p:spPr>
          <a:xfrm>
            <a:off x="914400" y="2443150"/>
            <a:ext cx="7315200" cy="231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MoodleNet as an idea is many years old, it was first used with Moodle LMS in version 2</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Raise your hand if have used MoodleNet ever</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Keep your hand up if you have used MoodleNet in the last year</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Welcome to the latest iteration of MoodleNet</a:t>
            </a:r>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49d853483f_0_105: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149d853483f_0_105:notes"/>
          <p:cNvSpPr txBox="1">
            <a:spLocks noGrp="1"/>
          </p:cNvSpPr>
          <p:nvPr>
            <p:ph type="body" idx="1"/>
          </p:nvPr>
        </p:nvSpPr>
        <p:spPr>
          <a:xfrm>
            <a:off x="914400" y="2443150"/>
            <a:ext cx="7315200" cy="2314500"/>
          </a:xfrm>
          <a:prstGeom prst="rect">
            <a:avLst/>
          </a:prstGeom>
        </p:spPr>
        <p:txBody>
          <a:bodyPr spcFirstLastPara="1" wrap="square" lIns="91425" tIns="91425" rIns="91425" bIns="91425" anchor="t" anchorCtr="0">
            <a:noAutofit/>
          </a:bodyPr>
          <a:lstStyle/>
          <a:p>
            <a:pPr marL="139700" indent="0">
              <a:buNone/>
            </a:pPr>
            <a:r>
              <a:rPr lang="en-GB" dirty="0"/>
              <a:t>That’s what has been released now, so what are we working on now that’s coming next?</a:t>
            </a:r>
          </a:p>
          <a:p>
            <a:pPr marL="139700" indent="0">
              <a:buNone/>
            </a:pPr>
            <a:endParaRPr lang="en-GB" dirty="0"/>
          </a:p>
          <a:p>
            <a:pPr marL="139700" indent="0">
              <a:buNone/>
            </a:pPr>
            <a:r>
              <a:rPr lang="en-GB" dirty="0"/>
              <a:t>MoodleNet 3.0 will start</a:t>
            </a:r>
          </a:p>
          <a:p>
            <a:pPr marL="139700" indent="0">
              <a:buNone/>
            </a:pPr>
            <a:endParaRPr dirty="0"/>
          </a:p>
        </p:txBody>
      </p:sp>
    </p:spTree>
    <p:extLst>
      <p:ext uri="{BB962C8B-B14F-4D97-AF65-F5344CB8AC3E}">
        <p14:creationId xmlns:p14="http://schemas.microsoft.com/office/powerpoint/2010/main" val="914695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49d853483f_0_105: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149d853483f_0_105:notes"/>
          <p:cNvSpPr txBox="1">
            <a:spLocks noGrp="1"/>
          </p:cNvSpPr>
          <p:nvPr>
            <p:ph type="body" idx="1"/>
          </p:nvPr>
        </p:nvSpPr>
        <p:spPr>
          <a:xfrm>
            <a:off x="914400" y="2443150"/>
            <a:ext cx="7315200" cy="2314500"/>
          </a:xfrm>
          <a:prstGeom prst="rect">
            <a:avLst/>
          </a:prstGeom>
        </p:spPr>
        <p:txBody>
          <a:bodyPr spcFirstLastPara="1" wrap="square" lIns="91425" tIns="91425" rIns="91425" bIns="91425" anchor="t" anchorCtr="0">
            <a:noAutofit/>
          </a:bodyPr>
          <a:lstStyle/>
          <a:p>
            <a:pPr marL="139700" indent="0">
              <a:buNone/>
            </a:pPr>
            <a:r>
              <a:rPr lang="en-GB" dirty="0"/>
              <a:t>We’ve received feedback that installing MoodleNet is an overly technical process and because it is different to Moodle LMS with no step by step guide, we are going to change that.  </a:t>
            </a:r>
          </a:p>
          <a:p>
            <a:pPr marL="139700" indent="0">
              <a:buNone/>
            </a:pPr>
            <a:endParaRPr lang="en-GB" dirty="0"/>
          </a:p>
          <a:p>
            <a:pPr marL="139700" indent="0">
              <a:buNone/>
            </a:pPr>
            <a:r>
              <a:rPr lang="en-GB" dirty="0"/>
              <a:t>We are going to provide a customisation wizard, thanks Bru, and the opportunity with Moodle Cloud to use MoodleNet on MoodleCloud, without the need to get involved in command line interfaces and environment configuration.</a:t>
            </a:r>
          </a:p>
          <a:p>
            <a:pPr marL="139700" indent="0">
              <a:buNone/>
            </a:pPr>
            <a:endParaRPr lang="en-GB" dirty="0"/>
          </a:p>
          <a:p>
            <a:pPr marL="139700" indent="0">
              <a:buNone/>
            </a:pPr>
            <a:r>
              <a:rPr lang="en-GB" dirty="0"/>
              <a:t>We are also going to completely review and improve our documentation for installing your own instance.</a:t>
            </a:r>
            <a:endParaRPr dirty="0"/>
          </a:p>
        </p:txBody>
      </p:sp>
    </p:spTree>
    <p:extLst>
      <p:ext uri="{BB962C8B-B14F-4D97-AF65-F5344CB8AC3E}">
        <p14:creationId xmlns:p14="http://schemas.microsoft.com/office/powerpoint/2010/main" val="3301078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3: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 name="Google Shape;90;p3:notes"/>
          <p:cNvSpPr txBox="1">
            <a:spLocks noGrp="1"/>
          </p:cNvSpPr>
          <p:nvPr>
            <p:ph type="body" idx="1"/>
          </p:nvPr>
        </p:nvSpPr>
        <p:spPr>
          <a:xfrm>
            <a:off x="914400" y="2443150"/>
            <a:ext cx="7315200" cy="2314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GB" dirty="0"/>
              <a:t>We’ve been working with a few partners, thanks to Bern University and the Moodle Associations of Italy and Japan, we also received lots of feedback at the OER Global conference this year from librarian associations and others involved in sharing and using resources.</a:t>
            </a: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r>
              <a:rPr lang="en-GB" dirty="0"/>
              <a:t>The overriding feedback and number one on our list was to create an environment to let you fit MoodleNet into your other processes, systems and standards (I know you are nodding Anna).</a:t>
            </a: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r>
              <a:rPr lang="en-GB" dirty="0"/>
              <a:t>For example, we all use single sign on, or SSO, if you like your TLAs, yet MoodleNet 2 requires you to create an account.  Whilst this may be fine for individuals who are privately sharing their resources, it doesn’t allow an institution to use their login system without changing the core code.</a:t>
            </a: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r>
              <a:rPr lang="en-GB" dirty="0"/>
              <a:t>We’ve chosen ISCED for subject categorisation and Creative Commons for licensing, you may use something different, so you’ll be able to turn these off and add your own.</a:t>
            </a: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r>
              <a:rPr lang="en-GB" dirty="0"/>
              <a:t>We’ve stripped as many features as possible in MoodleNet 3 out of the core software to allow you to add and remove things like authentication, standards and anything else that will appear as a contribution in your own instance of MoodleNet.</a:t>
            </a:r>
            <a:endParaRPr dirty="0"/>
          </a:p>
        </p:txBody>
      </p:sp>
    </p:spTree>
    <p:extLst>
      <p:ext uri="{BB962C8B-B14F-4D97-AF65-F5344CB8AC3E}">
        <p14:creationId xmlns:p14="http://schemas.microsoft.com/office/powerpoint/2010/main" val="3474134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49d853483f_0_105: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149d853483f_0_105:notes"/>
          <p:cNvSpPr txBox="1">
            <a:spLocks noGrp="1"/>
          </p:cNvSpPr>
          <p:nvPr>
            <p:ph type="body" idx="1"/>
          </p:nvPr>
        </p:nvSpPr>
        <p:spPr>
          <a:xfrm>
            <a:off x="914400" y="2443150"/>
            <a:ext cx="7315200" cy="2314500"/>
          </a:xfrm>
          <a:prstGeom prst="rect">
            <a:avLst/>
          </a:prstGeom>
        </p:spPr>
        <p:txBody>
          <a:bodyPr spcFirstLastPara="1" wrap="square" lIns="91425" tIns="91425" rIns="91425" bIns="91425" anchor="t" anchorCtr="0">
            <a:noAutofit/>
          </a:bodyPr>
          <a:lstStyle/>
          <a:p>
            <a:pPr marL="139700" indent="0">
              <a:buNone/>
            </a:pPr>
            <a:r>
              <a:rPr lang="en-GB" dirty="0"/>
              <a:t>Keep an eye on Moodle Academy for our upcoming webinar on developing MoodleNet and accompanying course and documentation.</a:t>
            </a:r>
            <a:endParaRPr dirty="0"/>
          </a:p>
        </p:txBody>
      </p:sp>
    </p:spTree>
    <p:extLst>
      <p:ext uri="{BB962C8B-B14F-4D97-AF65-F5344CB8AC3E}">
        <p14:creationId xmlns:p14="http://schemas.microsoft.com/office/powerpoint/2010/main" val="784857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6: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 name="Google Shape;84;p6:notes"/>
          <p:cNvSpPr txBox="1">
            <a:spLocks noGrp="1"/>
          </p:cNvSpPr>
          <p:nvPr>
            <p:ph type="body" idx="1"/>
          </p:nvPr>
        </p:nvSpPr>
        <p:spPr>
          <a:xfrm>
            <a:off x="914400" y="2443150"/>
            <a:ext cx="7315200" cy="2314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GB" dirty="0"/>
              <a:t>Finally, coming next is a better integration with Moodle LMS.  You may have heard Barry our LMS Platform Manager talk yesterday about the hope that this will come in Moodle LMS 4.1 but it’s a stretch goal so it may move a little later.</a:t>
            </a: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r>
              <a:rPr lang="en-GB" dirty="0"/>
              <a:t>Essentially this will allow any Moodle LMS after version 4.erm, to share to moodle.net to add to our global open educational resources eco-system or to another instance of the MoodleNet software from directly within a course.</a:t>
            </a: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r>
              <a:rPr lang="en-GB" dirty="0"/>
              <a:t>You could of course just share a course which would be great but also imagine being able to share resources and standardised course templates beyond your own LMS, to a group of Moodle LMSs as we move towards federation (more on that in a moment).</a:t>
            </a:r>
            <a:endParaRPr dirty="0"/>
          </a:p>
        </p:txBody>
      </p:sp>
    </p:spTree>
    <p:extLst>
      <p:ext uri="{BB962C8B-B14F-4D97-AF65-F5344CB8AC3E}">
        <p14:creationId xmlns:p14="http://schemas.microsoft.com/office/powerpoint/2010/main" val="2770623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49d853483f_0_105: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149d853483f_0_105:notes"/>
          <p:cNvSpPr txBox="1">
            <a:spLocks noGrp="1"/>
          </p:cNvSpPr>
          <p:nvPr>
            <p:ph type="body" idx="1"/>
          </p:nvPr>
        </p:nvSpPr>
        <p:spPr>
          <a:xfrm>
            <a:off x="914400" y="2443150"/>
            <a:ext cx="7315200" cy="2314500"/>
          </a:xfrm>
          <a:prstGeom prst="rect">
            <a:avLst/>
          </a:prstGeom>
        </p:spPr>
        <p:txBody>
          <a:bodyPr spcFirstLastPara="1" wrap="square" lIns="91425" tIns="91425" rIns="91425" bIns="91425" anchor="t" anchorCtr="0">
            <a:noAutofit/>
          </a:bodyPr>
          <a:lstStyle/>
          <a:p>
            <a:pPr marL="139700" indent="0">
              <a:buNone/>
            </a:pPr>
            <a:r>
              <a:rPr lang="en-GB" dirty="0"/>
              <a:t>That’s what has been released now, so what are we working on now that’s coming next?</a:t>
            </a:r>
          </a:p>
          <a:p>
            <a:pPr marL="139700" indent="0">
              <a:buNone/>
            </a:pPr>
            <a:endParaRPr lang="en-GB" dirty="0"/>
          </a:p>
          <a:p>
            <a:pPr marL="139700" indent="0">
              <a:buNone/>
            </a:pPr>
            <a:r>
              <a:rPr lang="en-GB" dirty="0"/>
              <a:t>MoodleNet 3.0 will start with 2 main themes:</a:t>
            </a:r>
          </a:p>
          <a:p>
            <a:pPr marL="139700" indent="0">
              <a:buNone/>
            </a:pPr>
            <a:endParaRPr lang="en-GB" dirty="0"/>
          </a:p>
          <a:p>
            <a:pPr marL="139700" indent="0">
              <a:buNone/>
            </a:pPr>
            <a:r>
              <a:rPr lang="en-GB" dirty="0"/>
              <a:t>Search Results</a:t>
            </a:r>
          </a:p>
          <a:p>
            <a:pPr marL="139700" indent="0">
              <a:buNone/>
            </a:pPr>
            <a:r>
              <a:rPr lang="en-GB" dirty="0"/>
              <a:t>Federation</a:t>
            </a:r>
          </a:p>
          <a:p>
            <a:pPr marL="139700" indent="0">
              <a:buNone/>
            </a:pPr>
            <a:endParaRPr dirty="0"/>
          </a:p>
        </p:txBody>
      </p:sp>
    </p:spTree>
    <p:extLst>
      <p:ext uri="{BB962C8B-B14F-4D97-AF65-F5344CB8AC3E}">
        <p14:creationId xmlns:p14="http://schemas.microsoft.com/office/powerpoint/2010/main" val="18953626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3: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 name="Google Shape;90;p3:notes"/>
          <p:cNvSpPr txBox="1">
            <a:spLocks noGrp="1"/>
          </p:cNvSpPr>
          <p:nvPr>
            <p:ph type="body" idx="1"/>
          </p:nvPr>
        </p:nvSpPr>
        <p:spPr>
          <a:xfrm>
            <a:off x="914400" y="2443150"/>
            <a:ext cx="7315200" cy="2314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GB" dirty="0"/>
              <a:t>Currently the MoodleNet search engine relies on keywords and metadata to give you accurate results but we should be able to filter these by language, licence, educational level and any other metadata that a resource possesses.  </a:t>
            </a: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r>
              <a:rPr lang="en-GB" dirty="0"/>
              <a:t>Also as MoodleNet content grows, we are going to have to get smarter in how we float the best resources to the top of the search results.  We do this currently by using a system of KUDOS if you sort your search results by popularity, you’ll see the resources with the most kudos at the top of this list.  This is simplistic and open to being ”gamed”, we’ve already seen some authors attracting hundreds of Kudos from their friends, colleagues and peers, rather than from the community.</a:t>
            </a: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r>
              <a:rPr lang="en-GB" dirty="0"/>
              <a:t>Thanks to Bern University we’ve seen a gamification system that awards Kudos based on valuable actions such as provision of a resource, good metadata, sharing, uses, MIME types and many more metrics that then feeds into a badge achievement system that also includes a </a:t>
            </a:r>
            <a:r>
              <a:rPr lang="en-GB" dirty="0" err="1"/>
              <a:t>DigiCompEdu</a:t>
            </a:r>
            <a:r>
              <a:rPr lang="en-GB" dirty="0"/>
              <a:t> element to allow teachers to gain CPD achievements.</a:t>
            </a: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r>
              <a:rPr lang="en-GB" dirty="0"/>
              <a:t>We are still to finalise this but you can expect to see a version of it next year.</a:t>
            </a:r>
            <a:endParaRPr dirty="0"/>
          </a:p>
        </p:txBody>
      </p:sp>
    </p:spTree>
    <p:extLst>
      <p:ext uri="{BB962C8B-B14F-4D97-AF65-F5344CB8AC3E}">
        <p14:creationId xmlns:p14="http://schemas.microsoft.com/office/powerpoint/2010/main" val="3845101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3: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 name="Google Shape;90;p3:notes"/>
          <p:cNvSpPr txBox="1">
            <a:spLocks noGrp="1"/>
          </p:cNvSpPr>
          <p:nvPr>
            <p:ph type="body" idx="1"/>
          </p:nvPr>
        </p:nvSpPr>
        <p:spPr>
          <a:xfrm>
            <a:off x="914400" y="2443150"/>
            <a:ext cx="7315200" cy="2314500"/>
          </a:xfrm>
          <a:prstGeom prst="rect">
            <a:avLst/>
          </a:prstGeom>
          <a:noFill/>
          <a:ln>
            <a:noFill/>
          </a:ln>
        </p:spPr>
        <p:txBody>
          <a:bodyPr spcFirstLastPara="1" wrap="square" lIns="91425" tIns="91425" rIns="91425" bIns="91425" anchor="t" anchorCtr="0">
            <a:noAutofit/>
          </a:bodyPr>
          <a:lstStyle/>
          <a:p>
            <a:pPr marL="114300" indent="0" rtl="0">
              <a:spcBef>
                <a:spcPts val="0"/>
              </a:spcBef>
              <a:spcAft>
                <a:spcPts val="0"/>
              </a:spcAft>
              <a:buNone/>
            </a:pPr>
            <a:r>
              <a:rPr lang="en-GB" sz="1100" b="0" i="0" u="none" strike="noStrike" dirty="0">
                <a:solidFill>
                  <a:srgbClr val="434343"/>
                </a:solidFill>
                <a:effectLst/>
                <a:latin typeface="Open Sans" panose="020B0606030504020204" pitchFamily="34" charset="0"/>
              </a:rPr>
              <a:t>MoodleNet instances will be able to connect to allow for global searching across the entire network.</a:t>
            </a:r>
          </a:p>
          <a:p>
            <a:pPr marL="114300" indent="0" rtl="0">
              <a:spcBef>
                <a:spcPts val="0"/>
              </a:spcBef>
              <a:spcAft>
                <a:spcPts val="0"/>
              </a:spcAft>
              <a:buNone/>
            </a:pPr>
            <a:endParaRPr lang="en-GB" sz="1100" b="0" i="0" u="none" strike="noStrike" dirty="0">
              <a:solidFill>
                <a:srgbClr val="434343"/>
              </a:solidFill>
              <a:effectLst/>
              <a:latin typeface="Open Sans" panose="020B0606030504020204" pitchFamily="34" charset="0"/>
            </a:endParaRPr>
          </a:p>
          <a:p>
            <a:pPr marL="114300" indent="0" rtl="0">
              <a:spcBef>
                <a:spcPts val="0"/>
              </a:spcBef>
              <a:spcAft>
                <a:spcPts val="0"/>
              </a:spcAft>
              <a:buNone/>
            </a:pPr>
            <a:r>
              <a:rPr lang="en-GB" sz="1100" b="0" i="0" u="none" strike="noStrike" dirty="0">
                <a:solidFill>
                  <a:srgbClr val="434343"/>
                </a:solidFill>
                <a:effectLst/>
                <a:latin typeface="Open Sans" panose="020B0606030504020204" pitchFamily="34" charset="0"/>
              </a:rPr>
              <a:t>Imagine you have installed MoodleNet for your own use, we call this an instance.  You will be able to select other MoodleNet instances to share your content with; maybe moodle.net and the whole world (we hope so) but maybe just for a group of institutions or companies.</a:t>
            </a:r>
          </a:p>
          <a:p>
            <a:pPr marL="114300" indent="0" rtl="0">
              <a:spcBef>
                <a:spcPts val="0"/>
              </a:spcBef>
              <a:spcAft>
                <a:spcPts val="0"/>
              </a:spcAft>
              <a:buNone/>
            </a:pPr>
            <a:endParaRPr lang="en-GB" dirty="0"/>
          </a:p>
          <a:p>
            <a:pPr marL="114300" indent="0" rtl="0">
              <a:spcBef>
                <a:spcPts val="0"/>
              </a:spcBef>
              <a:spcAft>
                <a:spcPts val="0"/>
              </a:spcAft>
              <a:buNone/>
            </a:pPr>
            <a:r>
              <a:rPr lang="en-GB" sz="1100" b="0" i="0" u="none" strike="noStrike" dirty="0">
                <a:solidFill>
                  <a:srgbClr val="434343"/>
                </a:solidFill>
                <a:effectLst/>
                <a:latin typeface="Open Sans" panose="020B0606030504020204" pitchFamily="34" charset="0"/>
              </a:rPr>
              <a:t>MoodleNet will also connect and share with any other OER repository that is interested via an API.</a:t>
            </a:r>
          </a:p>
          <a:p>
            <a:pPr marL="114300" indent="0" rtl="0">
              <a:spcBef>
                <a:spcPts val="0"/>
              </a:spcBef>
              <a:spcAft>
                <a:spcPts val="0"/>
              </a:spcAft>
              <a:buNone/>
            </a:pPr>
            <a:endParaRPr lang="en-GB" sz="1100" b="0" i="0" u="none" strike="noStrike" dirty="0">
              <a:solidFill>
                <a:srgbClr val="434343"/>
              </a:solidFill>
              <a:effectLst/>
              <a:latin typeface="Open Sans" panose="020B0606030504020204" pitchFamily="34" charset="0"/>
            </a:endParaRPr>
          </a:p>
          <a:p>
            <a:pPr marL="114300" indent="0" rtl="0">
              <a:spcBef>
                <a:spcPts val="0"/>
              </a:spcBef>
              <a:spcAft>
                <a:spcPts val="0"/>
              </a:spcAft>
              <a:buNone/>
            </a:pPr>
            <a:r>
              <a:rPr lang="en-GB" sz="1100" b="0" i="0" u="none" strike="noStrike" dirty="0">
                <a:solidFill>
                  <a:srgbClr val="434343"/>
                </a:solidFill>
                <a:effectLst/>
                <a:latin typeface="Open Sans" panose="020B0606030504020204" pitchFamily="34" charset="0"/>
              </a:rPr>
              <a:t>This is our vision to create an eco-system of educational resources that can be used with Moodle LMS in a couple of clicks or with ANY other system, any other LMS.</a:t>
            </a:r>
            <a:endParaRPr lang="en-GB" b="0" dirty="0">
              <a:effectLst/>
            </a:endParaRPr>
          </a:p>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5433809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49d853483f_0_105: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149d853483f_0_105:notes"/>
          <p:cNvSpPr txBox="1">
            <a:spLocks noGrp="1"/>
          </p:cNvSpPr>
          <p:nvPr>
            <p:ph type="body" idx="1"/>
          </p:nvPr>
        </p:nvSpPr>
        <p:spPr>
          <a:xfrm>
            <a:off x="914400" y="2443150"/>
            <a:ext cx="7315200" cy="2314500"/>
          </a:xfrm>
          <a:prstGeom prst="rect">
            <a:avLst/>
          </a:prstGeom>
        </p:spPr>
        <p:txBody>
          <a:bodyPr spcFirstLastPara="1" wrap="square" lIns="91425" tIns="91425" rIns="91425" bIns="91425" anchor="t" anchorCtr="0">
            <a:noAutofit/>
          </a:bodyPr>
          <a:lstStyle/>
          <a:p>
            <a:pPr marL="139700" indent="0">
              <a:buNone/>
            </a:pPr>
            <a:endParaRPr lang="en-GB" dirty="0"/>
          </a:p>
          <a:p>
            <a:pPr marL="139700" indent="0">
              <a:buNone/>
            </a:pPr>
            <a:endParaRPr dirty="0"/>
          </a:p>
        </p:txBody>
      </p:sp>
    </p:spTree>
    <p:extLst>
      <p:ext uri="{BB962C8B-B14F-4D97-AF65-F5344CB8AC3E}">
        <p14:creationId xmlns:p14="http://schemas.microsoft.com/office/powerpoint/2010/main" val="34333643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6: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 name="Google Shape;84;p6:notes"/>
          <p:cNvSpPr txBox="1">
            <a:spLocks noGrp="1"/>
          </p:cNvSpPr>
          <p:nvPr>
            <p:ph type="body" idx="1"/>
          </p:nvPr>
        </p:nvSpPr>
        <p:spPr>
          <a:xfrm>
            <a:off x="914400" y="2443150"/>
            <a:ext cx="7315200" cy="2314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GB" sz="1800" b="1" i="0" u="none" strike="noStrike" dirty="0">
                <a:solidFill>
                  <a:srgbClr val="434343"/>
                </a:solidFill>
                <a:effectLst/>
                <a:latin typeface="Open Sans" panose="020B0606030504020204" pitchFamily="34" charset="0"/>
              </a:rPr>
              <a:t>This is the current search bar for MoodleNet.</a:t>
            </a:r>
          </a:p>
          <a:p>
            <a:pPr marL="0" lvl="0" indent="0" algn="l" rtl="0">
              <a:lnSpc>
                <a:spcPct val="100000"/>
              </a:lnSpc>
              <a:spcBef>
                <a:spcPts val="0"/>
              </a:spcBef>
              <a:spcAft>
                <a:spcPts val="0"/>
              </a:spcAft>
              <a:buSzPts val="1400"/>
              <a:buNone/>
            </a:pPr>
            <a:endParaRPr lang="en-GB" sz="1800" b="1" i="0" u="none" strike="noStrike" dirty="0">
              <a:solidFill>
                <a:srgbClr val="434343"/>
              </a:solidFill>
              <a:effectLst/>
              <a:latin typeface="Open Sans" panose="020B0606030504020204" pitchFamily="34" charset="0"/>
            </a:endParaRPr>
          </a:p>
          <a:p>
            <a:pPr marL="0" lvl="0" indent="0" algn="l" rtl="0">
              <a:lnSpc>
                <a:spcPct val="100000"/>
              </a:lnSpc>
              <a:spcBef>
                <a:spcPts val="0"/>
              </a:spcBef>
              <a:spcAft>
                <a:spcPts val="0"/>
              </a:spcAft>
              <a:buSzPts val="1400"/>
              <a:buNone/>
            </a:pPr>
            <a:r>
              <a:rPr lang="en-GB" sz="1800" b="1" i="0" u="none" strike="noStrike" dirty="0">
                <a:solidFill>
                  <a:srgbClr val="434343"/>
                </a:solidFill>
                <a:effectLst/>
                <a:latin typeface="Open Sans" panose="020B0606030504020204" pitchFamily="34" charset="0"/>
              </a:rPr>
              <a:t>We’d like to see that embedded in Moodle LMS so that you can bring content directly into any course.</a:t>
            </a:r>
          </a:p>
          <a:p>
            <a:pPr marL="0" lvl="0" indent="0" algn="l" rtl="0">
              <a:lnSpc>
                <a:spcPct val="100000"/>
              </a:lnSpc>
              <a:spcBef>
                <a:spcPts val="0"/>
              </a:spcBef>
              <a:spcAft>
                <a:spcPts val="0"/>
              </a:spcAft>
              <a:buSzPts val="1400"/>
              <a:buNone/>
            </a:pPr>
            <a:endParaRPr lang="en-GB" sz="1800" b="1" i="0" u="none" strike="noStrike" dirty="0">
              <a:solidFill>
                <a:srgbClr val="434343"/>
              </a:solidFill>
              <a:effectLst/>
              <a:latin typeface="Open Sans" panose="020B0606030504020204" pitchFamily="34" charset="0"/>
            </a:endParaRPr>
          </a:p>
          <a:p>
            <a:pPr marL="0" lvl="0" indent="0" algn="l" rtl="0">
              <a:lnSpc>
                <a:spcPct val="100000"/>
              </a:lnSpc>
              <a:spcBef>
                <a:spcPts val="0"/>
              </a:spcBef>
              <a:spcAft>
                <a:spcPts val="0"/>
              </a:spcAft>
              <a:buSzPts val="1400"/>
              <a:buNone/>
            </a:pPr>
            <a:r>
              <a:rPr lang="en-GB" sz="1800" b="1" i="0" u="none" strike="noStrike" dirty="0">
                <a:solidFill>
                  <a:srgbClr val="434343"/>
                </a:solidFill>
                <a:effectLst/>
                <a:latin typeface="Open Sans" panose="020B0606030504020204" pitchFamily="34" charset="0"/>
              </a:rPr>
              <a:t>Not just by searching, but by it being smart enough to suggest what will be useful to you by looking at the sorts of resources you already use, the courses you have taught in the past.  Which resources do analytics say received the highest learner engagement?</a:t>
            </a:r>
          </a:p>
          <a:p>
            <a:pPr marL="0" lvl="0" indent="0" algn="l" rtl="0">
              <a:lnSpc>
                <a:spcPct val="100000"/>
              </a:lnSpc>
              <a:spcBef>
                <a:spcPts val="0"/>
              </a:spcBef>
              <a:spcAft>
                <a:spcPts val="0"/>
              </a:spcAft>
              <a:buSzPts val="1400"/>
              <a:buNone/>
            </a:pPr>
            <a:endParaRPr lang="en-GB" sz="1800" b="1" i="0" u="none" strike="noStrike" dirty="0">
              <a:solidFill>
                <a:srgbClr val="434343"/>
              </a:solidFill>
              <a:effectLst/>
              <a:latin typeface="Open Sans" panose="020B0606030504020204" pitchFamily="34" charset="0"/>
            </a:endParaRPr>
          </a:p>
          <a:p>
            <a:pPr marL="0" lvl="0" indent="0" algn="l" rtl="0">
              <a:lnSpc>
                <a:spcPct val="100000"/>
              </a:lnSpc>
              <a:spcBef>
                <a:spcPts val="0"/>
              </a:spcBef>
              <a:spcAft>
                <a:spcPts val="0"/>
              </a:spcAft>
              <a:buSzPts val="1400"/>
              <a:buNone/>
            </a:pPr>
            <a:r>
              <a:rPr lang="en-GB" sz="1800" b="1" i="0" u="none" strike="noStrike" dirty="0">
                <a:solidFill>
                  <a:srgbClr val="434343"/>
                </a:solidFill>
                <a:effectLst/>
                <a:latin typeface="Open Sans" panose="020B0606030504020204" pitchFamily="34" charset="0"/>
              </a:rPr>
              <a:t>We will be asking the community to join us in designing this one.  We want to avoid the Microsoft Paperclip situation, for those of you old enough like me to remember it.</a:t>
            </a:r>
          </a:p>
        </p:txBody>
      </p:sp>
    </p:spTree>
    <p:extLst>
      <p:ext uri="{BB962C8B-B14F-4D97-AF65-F5344CB8AC3E}">
        <p14:creationId xmlns:p14="http://schemas.microsoft.com/office/powerpoint/2010/main" val="1756665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3: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 name="Google Shape;90;p3:notes"/>
          <p:cNvSpPr txBox="1">
            <a:spLocks noGrp="1"/>
          </p:cNvSpPr>
          <p:nvPr>
            <p:ph type="body" idx="1"/>
          </p:nvPr>
        </p:nvSpPr>
        <p:spPr>
          <a:xfrm>
            <a:off x="914400" y="2443150"/>
            <a:ext cx="7315200" cy="2314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GB" dirty="0"/>
              <a:t>Firstly I’d like to introduce you to the small but growing MoodleNet team, mainly so you can speak to them if you have any questions</a:t>
            </a: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r>
              <a:rPr lang="en-GB" dirty="0"/>
              <a:t>Bru – please make yourself known.  Bru looks after the front end design and user experience of MoodleNet – Bru is based in Switzerland</a:t>
            </a: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r>
              <a:rPr lang="en-GB" dirty="0"/>
              <a:t>Anna – please make your self know.  Anna is our education adviser and you will know Anna from MEC and the Moodle Academy team.  Anna makes sure we pay attention to standards and details – Anna is based in Greece</a:t>
            </a: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r>
              <a:rPr lang="en-GB" dirty="0"/>
              <a:t>Alessandro and Ettore are our back end </a:t>
            </a:r>
            <a:r>
              <a:rPr lang="en-GB" dirty="0" err="1"/>
              <a:t>devs</a:t>
            </a:r>
            <a:r>
              <a:rPr lang="en-GB" dirty="0"/>
              <a:t> and sadly cannot be here at the moot – they are both based near Rome in Italy.</a:t>
            </a: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r>
              <a:rPr lang="en-GB" dirty="0"/>
              <a:t>Finally I’m Paul, the Product Manager.</a:t>
            </a:r>
            <a:endParaRPr dirty="0"/>
          </a:p>
        </p:txBody>
      </p:sp>
    </p:spTree>
    <p:extLst>
      <p:ext uri="{BB962C8B-B14F-4D97-AF65-F5344CB8AC3E}">
        <p14:creationId xmlns:p14="http://schemas.microsoft.com/office/powerpoint/2010/main" val="240751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385763"/>
            <a:ext cx="3429000" cy="1928812"/>
          </a:xfrm>
        </p:spPr>
      </p:sp>
      <p:sp>
        <p:nvSpPr>
          <p:cNvPr id="3" name="Notes Placeholder 2"/>
          <p:cNvSpPr>
            <a:spLocks noGrp="1"/>
          </p:cNvSpPr>
          <p:nvPr>
            <p:ph type="body" idx="1"/>
          </p:nvPr>
        </p:nvSpPr>
        <p:spPr/>
        <p:txBody>
          <a:bodyPr/>
          <a:lstStyle/>
          <a:p>
            <a:r>
              <a:rPr lang="en-US" dirty="0"/>
              <a:t>Any finally we’ll be going through our backlog, the QR code links to everything we are looking at and you can add your suggestion or vote for other there.</a:t>
            </a:r>
          </a:p>
          <a:p>
            <a:endParaRPr lang="en-US" dirty="0"/>
          </a:p>
          <a:p>
            <a:r>
              <a:rPr lang="en-US" dirty="0"/>
              <a:t>Have a look at one or two and explain them.</a:t>
            </a:r>
          </a:p>
        </p:txBody>
      </p:sp>
    </p:spTree>
    <p:extLst>
      <p:ext uri="{BB962C8B-B14F-4D97-AF65-F5344CB8AC3E}">
        <p14:creationId xmlns:p14="http://schemas.microsoft.com/office/powerpoint/2010/main" val="36404715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4: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4:notes"/>
          <p:cNvSpPr txBox="1">
            <a:spLocks noGrp="1"/>
          </p:cNvSpPr>
          <p:nvPr>
            <p:ph type="body" idx="1"/>
          </p:nvPr>
        </p:nvSpPr>
        <p:spPr>
          <a:xfrm>
            <a:off x="914400" y="2443150"/>
            <a:ext cx="7315200" cy="2314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GB" dirty="0"/>
              <a:t>Finally, please get involved, the QR code there links straight to our community where you can engage directly with the team.</a:t>
            </a:r>
          </a:p>
          <a:p>
            <a:pPr marL="0" lvl="0" indent="0" algn="l" rtl="0">
              <a:lnSpc>
                <a:spcPct val="100000"/>
              </a:lnSpc>
              <a:spcBef>
                <a:spcPts val="0"/>
              </a:spcBef>
              <a:spcAft>
                <a:spcPts val="0"/>
              </a:spcAft>
              <a:buSzPts val="1400"/>
              <a:buNone/>
            </a:pPr>
            <a:endParaRPr lang="en-GB" dirty="0"/>
          </a:p>
          <a:p>
            <a:pPr marL="114300" indent="0" fontAlgn="base">
              <a:buNone/>
            </a:pPr>
            <a:r>
              <a:rPr lang="en-GB" sz="1100" b="1" i="0" u="none" strike="noStrike" dirty="0">
                <a:solidFill>
                  <a:srgbClr val="434343"/>
                </a:solidFill>
                <a:effectLst/>
                <a:latin typeface="Open Sans" panose="020B0606030504020204" pitchFamily="34" charset="0"/>
              </a:rPr>
              <a:t>Educators,</a:t>
            </a:r>
            <a:r>
              <a:rPr lang="en-GB" sz="1100" dirty="0">
                <a:solidFill>
                  <a:srgbClr val="434343"/>
                </a:solidFill>
                <a:latin typeface="Open Sans" panose="020B0606030504020204" pitchFamily="34" charset="0"/>
              </a:rPr>
              <a:t> </a:t>
            </a:r>
            <a:r>
              <a:rPr lang="en-GB" sz="1100" b="0" i="0" u="none" strike="noStrike" dirty="0">
                <a:solidFill>
                  <a:srgbClr val="434343"/>
                </a:solidFill>
                <a:effectLst/>
                <a:latin typeface="Open Sans" panose="020B0606030504020204" pitchFamily="34" charset="0"/>
              </a:rPr>
              <a:t>share your open educational resources on moodle.net &amp; curate collections on any subject</a:t>
            </a:r>
          </a:p>
          <a:p>
            <a:pPr marL="114300" indent="0" rtl="0" fontAlgn="base">
              <a:spcBef>
                <a:spcPts val="0"/>
              </a:spcBef>
              <a:spcAft>
                <a:spcPts val="0"/>
              </a:spcAft>
              <a:buNone/>
            </a:pPr>
            <a:endParaRPr lang="en-GB" sz="1100" b="0" i="0" u="none" strike="noStrike" dirty="0">
              <a:solidFill>
                <a:srgbClr val="434343"/>
              </a:solidFill>
              <a:effectLst/>
              <a:latin typeface="Open Sans" panose="020B0606030504020204" pitchFamily="34" charset="0"/>
            </a:endParaRPr>
          </a:p>
          <a:p>
            <a:pPr marL="114300" indent="0" fontAlgn="base">
              <a:buNone/>
            </a:pPr>
            <a:r>
              <a:rPr lang="en-GB" sz="1100" b="1" dirty="0">
                <a:solidFill>
                  <a:srgbClr val="434343"/>
                </a:solidFill>
                <a:latin typeface="Open Sans" panose="020B0606030504020204" pitchFamily="34" charset="0"/>
              </a:rPr>
              <a:t>Administrators, </a:t>
            </a:r>
            <a:r>
              <a:rPr lang="en-GB" sz="1100" dirty="0">
                <a:solidFill>
                  <a:srgbClr val="434343"/>
                </a:solidFill>
                <a:latin typeface="Open Sans" panose="020B0606030504020204" pitchFamily="34" charset="0"/>
              </a:rPr>
              <a:t>install your own instance of MoodleNet for your institution to serve content to your LMS</a:t>
            </a:r>
          </a:p>
          <a:p>
            <a:pPr marL="114300" indent="0" rtl="0" fontAlgn="base">
              <a:spcBef>
                <a:spcPts val="0"/>
              </a:spcBef>
              <a:spcAft>
                <a:spcPts val="0"/>
              </a:spcAft>
              <a:buNone/>
            </a:pPr>
            <a:endParaRPr lang="en-GB" sz="1100" dirty="0">
              <a:solidFill>
                <a:srgbClr val="434343"/>
              </a:solidFill>
              <a:latin typeface="Open Sans" panose="020B0606030504020204" pitchFamily="34" charset="0"/>
            </a:endParaRPr>
          </a:p>
          <a:p>
            <a:pPr marL="114300" indent="0" rtl="0" fontAlgn="base">
              <a:spcBef>
                <a:spcPts val="0"/>
              </a:spcBef>
              <a:spcAft>
                <a:spcPts val="0"/>
              </a:spcAft>
              <a:buNone/>
            </a:pPr>
            <a:r>
              <a:rPr lang="en-GB" sz="1100" b="0" i="0" u="none" strike="noStrike" dirty="0">
                <a:solidFill>
                  <a:srgbClr val="434343"/>
                </a:solidFill>
                <a:effectLst/>
                <a:latin typeface="Open Sans" panose="020B0606030504020204" pitchFamily="34" charset="0"/>
              </a:rPr>
              <a:t>Ask us to help test with </a:t>
            </a:r>
            <a:r>
              <a:rPr lang="en-GB" sz="1100" b="1" i="0" u="none" strike="noStrike" dirty="0">
                <a:solidFill>
                  <a:srgbClr val="434343"/>
                </a:solidFill>
                <a:effectLst/>
                <a:latin typeface="Open Sans" panose="020B0606030504020204" pitchFamily="34" charset="0"/>
              </a:rPr>
              <a:t>your institution</a:t>
            </a:r>
            <a:r>
              <a:rPr lang="en-GB" sz="1100" b="0" i="0" u="none" strike="noStrike" dirty="0">
                <a:solidFill>
                  <a:srgbClr val="434343"/>
                </a:solidFill>
                <a:effectLst/>
                <a:latin typeface="Open Sans" panose="020B0606030504020204" pitchFamily="34" charset="0"/>
              </a:rPr>
              <a:t>.  For larger projects we will help a limited number get started, contact us to have a chat.</a:t>
            </a:r>
          </a:p>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843222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8: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 name="Google Shape;137;p8:notes"/>
          <p:cNvSpPr txBox="1">
            <a:spLocks noGrp="1"/>
          </p:cNvSpPr>
          <p:nvPr>
            <p:ph type="body" idx="1"/>
          </p:nvPr>
        </p:nvSpPr>
        <p:spPr>
          <a:xfrm>
            <a:off x="914400" y="2443150"/>
            <a:ext cx="7315200" cy="2314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49d853483f_0_105: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149d853483f_0_105:notes"/>
          <p:cNvSpPr txBox="1">
            <a:spLocks noGrp="1"/>
          </p:cNvSpPr>
          <p:nvPr>
            <p:ph type="body" idx="1"/>
          </p:nvPr>
        </p:nvSpPr>
        <p:spPr>
          <a:xfrm>
            <a:off x="914400" y="2443150"/>
            <a:ext cx="7315200" cy="231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b="0" i="0" u="none" strike="noStrike" dirty="0">
                <a:solidFill>
                  <a:srgbClr val="434343"/>
                </a:solidFill>
                <a:effectLst/>
                <a:latin typeface="Open Sans" panose="020B0606030504020204" pitchFamily="34" charset="0"/>
              </a:rPr>
              <a:t>We are calling the current version of MoodleNet version 2, you can visit it right now by scanning the QR code.  It’s a year old, open source just like Moodle LMS and has all of the same Moodle principles. Every thing I’m going to talk about is available on both versions.  We released version 2 on the 1</a:t>
            </a:r>
            <a:r>
              <a:rPr lang="en-GB" sz="1800" b="0" i="0" u="none" strike="noStrike" baseline="30000" dirty="0">
                <a:solidFill>
                  <a:srgbClr val="434343"/>
                </a:solidFill>
                <a:effectLst/>
                <a:latin typeface="Open Sans" panose="020B0606030504020204" pitchFamily="34" charset="0"/>
              </a:rPr>
              <a:t>st</a:t>
            </a:r>
            <a:r>
              <a:rPr lang="en-GB" sz="1800" b="0" i="0" u="none" strike="noStrike" dirty="0">
                <a:solidFill>
                  <a:srgbClr val="434343"/>
                </a:solidFill>
                <a:effectLst/>
                <a:latin typeface="Open Sans" panose="020B0606030504020204" pitchFamily="34" charset="0"/>
              </a:rPr>
              <a:t> October 2021 and we’ve had 12 releases since then.</a:t>
            </a:r>
          </a:p>
          <a:p>
            <a:pPr marL="0" lvl="0" indent="0" algn="l" rtl="0">
              <a:spcBef>
                <a:spcPts val="0"/>
              </a:spcBef>
              <a:spcAft>
                <a:spcPts val="0"/>
              </a:spcAft>
              <a:buNone/>
            </a:pPr>
            <a:endParaRPr lang="en-GB" sz="1800" b="0" i="0" u="none" strike="noStrike" dirty="0">
              <a:solidFill>
                <a:srgbClr val="434343"/>
              </a:solidFill>
              <a:effectLst/>
              <a:latin typeface="Open Sans" panose="020B0606030504020204" pitchFamily="34" charset="0"/>
            </a:endParaRPr>
          </a:p>
          <a:p>
            <a:pPr marL="0" lvl="0" indent="0" algn="l" rtl="0">
              <a:spcBef>
                <a:spcPts val="0"/>
              </a:spcBef>
              <a:spcAft>
                <a:spcPts val="0"/>
              </a:spcAft>
              <a:buNone/>
            </a:pPr>
            <a:r>
              <a:rPr lang="en-GB" sz="1800" b="0" i="0" u="none" strike="noStrike" dirty="0">
                <a:solidFill>
                  <a:srgbClr val="434343"/>
                </a:solidFill>
                <a:effectLst/>
                <a:latin typeface="Open Sans" panose="020B0606030504020204" pitchFamily="34" charset="0"/>
              </a:rPr>
              <a:t>Techie bit! It isn’t PHP.  MoodleNet is built on NodeJS using React and TypeScript with an Arango database.  Ask us about that later, the discussion could be long.</a:t>
            </a:r>
          </a:p>
          <a:p>
            <a:pPr marL="0" lvl="0" indent="0" algn="l" rtl="0">
              <a:spcBef>
                <a:spcPts val="0"/>
              </a:spcBef>
              <a:spcAft>
                <a:spcPts val="0"/>
              </a:spcAft>
              <a:buNone/>
            </a:pPr>
            <a:endParaRPr lang="en-GB" sz="1800" b="0" i="0" u="none" strike="noStrike" dirty="0">
              <a:solidFill>
                <a:srgbClr val="434343"/>
              </a:solidFill>
              <a:effectLst/>
              <a:latin typeface="Open Sans" panose="020B0606030504020204" pitchFamily="34" charset="0"/>
            </a:endParaRPr>
          </a:p>
          <a:p>
            <a:pPr marL="0" lvl="0" indent="0" algn="l" rtl="0">
              <a:spcBef>
                <a:spcPts val="0"/>
              </a:spcBef>
              <a:spcAft>
                <a:spcPts val="0"/>
              </a:spcAft>
              <a:buNone/>
            </a:pPr>
            <a:r>
              <a:rPr lang="en-GB" sz="1800" b="0" i="0" u="none" strike="noStrike" dirty="0">
                <a:solidFill>
                  <a:srgbClr val="434343"/>
                </a:solidFill>
                <a:effectLst/>
                <a:latin typeface="Open Sans" panose="020B0606030504020204" pitchFamily="34" charset="0"/>
              </a:rPr>
              <a:t>MoodleNet 2 is two things:</a:t>
            </a:r>
          </a:p>
          <a:p>
            <a:pPr marL="0" lvl="0" indent="0" algn="l" rtl="0">
              <a:spcBef>
                <a:spcPts val="0"/>
              </a:spcBef>
              <a:spcAft>
                <a:spcPts val="0"/>
              </a:spcAft>
              <a:buNone/>
            </a:pPr>
            <a:endParaRPr lang="en-GB" sz="1800" b="0" i="0" u="none" strike="noStrike" dirty="0">
              <a:solidFill>
                <a:srgbClr val="434343"/>
              </a:solidFill>
              <a:effectLst/>
              <a:latin typeface="Open Sans" panose="020B0606030504020204" pitchFamily="34" charset="0"/>
            </a:endParaRPr>
          </a:p>
          <a:p>
            <a:pPr marL="0" lvl="0" indent="0" algn="l" rtl="0">
              <a:spcBef>
                <a:spcPts val="0"/>
              </a:spcBef>
              <a:spcAft>
                <a:spcPts val="0"/>
              </a:spcAft>
              <a:buNone/>
            </a:pPr>
            <a:r>
              <a:rPr lang="en-GB" sz="1800" b="0" i="0" u="none" strike="noStrike" dirty="0">
                <a:solidFill>
                  <a:srgbClr val="434343"/>
                </a:solidFill>
                <a:effectLst/>
                <a:latin typeface="Open Sans" panose="020B0606030504020204" pitchFamily="34" charset="0"/>
              </a:rPr>
              <a:t>It’s the first step in the creation of an eco system of open educational resource that can be used anonymously and you can send any resource to a Moodle course in a couple of clicks or download and use the resource with any system.</a:t>
            </a:r>
          </a:p>
          <a:p>
            <a:pPr marL="0" lvl="0" indent="0" algn="l" rtl="0">
              <a:spcBef>
                <a:spcPts val="0"/>
              </a:spcBef>
              <a:spcAft>
                <a:spcPts val="0"/>
              </a:spcAft>
              <a:buNone/>
            </a:pPr>
            <a:endParaRPr lang="en-GB" sz="1800" b="0" i="0" u="none" strike="noStrike" dirty="0">
              <a:solidFill>
                <a:srgbClr val="434343"/>
              </a:solidFill>
              <a:effectLst/>
              <a:latin typeface="Open Sans" panose="020B0606030504020204" pitchFamily="34" charset="0"/>
            </a:endParaRPr>
          </a:p>
          <a:p>
            <a:pPr marL="0" lvl="0" indent="0" algn="l" rtl="0">
              <a:spcBef>
                <a:spcPts val="0"/>
              </a:spcBef>
              <a:spcAft>
                <a:spcPts val="0"/>
              </a:spcAft>
              <a:buNone/>
            </a:pPr>
            <a:r>
              <a:rPr lang="en-GB" sz="1800" b="0" i="0" u="none" strike="noStrike" dirty="0">
                <a:solidFill>
                  <a:srgbClr val="434343"/>
                </a:solidFill>
                <a:effectLst/>
                <a:latin typeface="Open Sans" panose="020B0606030504020204" pitchFamily="34" charset="0"/>
              </a:rPr>
              <a:t>It’s available for download to install for yourself to provide your content to your LMS, a group of LMSs or a mix of systems.</a:t>
            </a:r>
          </a:p>
          <a:p>
            <a:endParaRPr lang="en-GB" sz="1800" b="0" i="0" u="none" strike="noStrike" dirty="0">
              <a:solidFill>
                <a:srgbClr val="434343"/>
              </a:solidFill>
              <a:effectLst/>
              <a:latin typeface="Open Sans" panose="020B0606030504020204" pitchFamily="34" charset="0"/>
            </a:endParaRPr>
          </a:p>
          <a:p>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3: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 name="Google Shape;90;p3:notes"/>
          <p:cNvSpPr txBox="1">
            <a:spLocks noGrp="1"/>
          </p:cNvSpPr>
          <p:nvPr>
            <p:ph type="body" idx="1"/>
          </p:nvPr>
        </p:nvSpPr>
        <p:spPr>
          <a:xfrm>
            <a:off x="914400" y="2443150"/>
            <a:ext cx="7315200" cy="2314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GB" dirty="0"/>
              <a:t>Let’s start by looking at search.  In the last year we’ve have 500,000 new users searching for resources.</a:t>
            </a: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r>
              <a:rPr lang="en-GB" dirty="0"/>
              <a:t>The MoodleNet is designed to be responsive, it searches as you type and returns resources, collections, subjects and people.</a:t>
            </a: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r>
              <a:rPr lang="en-GB" dirty="0"/>
              <a:t>You may sort these by relevance, recency or popularity.</a:t>
            </a:r>
            <a:endParaRPr dirty="0"/>
          </a:p>
        </p:txBody>
      </p:sp>
    </p:spTree>
    <p:extLst>
      <p:ext uri="{BB962C8B-B14F-4D97-AF65-F5344CB8AC3E}">
        <p14:creationId xmlns:p14="http://schemas.microsoft.com/office/powerpoint/2010/main" val="830893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6: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 name="Google Shape;84;p6:notes"/>
          <p:cNvSpPr txBox="1">
            <a:spLocks noGrp="1"/>
          </p:cNvSpPr>
          <p:nvPr>
            <p:ph type="body" idx="1"/>
          </p:nvPr>
        </p:nvSpPr>
        <p:spPr>
          <a:xfrm>
            <a:off x="914400" y="2443150"/>
            <a:ext cx="7315200" cy="2314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GB" dirty="0"/>
              <a:t>Looking at resources.</a:t>
            </a: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r>
              <a:rPr lang="en-GB" dirty="0"/>
              <a:t>In order to publish a resource you need a MoodleNet account.  It’s a simple signup system to validate your email, once that’s done, you can get started.  On our central moodle.net service you need to add at least 5 resources and ask us to approve your account, once we’ve done that, your resources are available to anyone.</a:t>
            </a: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r>
              <a:rPr lang="en-GB" dirty="0"/>
              <a:t>A resource can be any content; a pdf, an image, a video, a question bank or a full </a:t>
            </a:r>
            <a:r>
              <a:rPr lang="en-GB" dirty="0" err="1"/>
              <a:t>moodle</a:t>
            </a:r>
            <a:r>
              <a:rPr lang="en-GB" dirty="0"/>
              <a:t> course.  It supports any MIME type.</a:t>
            </a: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r>
              <a:rPr lang="en-GB" dirty="0"/>
              <a:t>MoodleNet needs a few pieces of information to make the resource searchable; a title, a description, a creative commons licence if the resource is not a link, a subject (Based on ISCED categorisation, thanks Anna) and whether you would like it to be hidden or visible.</a:t>
            </a: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r>
              <a:rPr lang="en-GB" dirty="0"/>
              <a:t>You can also add it to a collection and add more metadata, the more the better for searchability, including the type (IEEE Learning Object model, thanks Anna), the educational level, creation date and language.</a:t>
            </a: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r>
              <a:rPr lang="en-GB" dirty="0"/>
              <a:t>You can also add your own images but we’ve built in </a:t>
            </a:r>
            <a:r>
              <a:rPr lang="en-GB" dirty="0" err="1"/>
              <a:t>Unsplash</a:t>
            </a:r>
            <a:r>
              <a:rPr lang="en-GB" dirty="0"/>
              <a:t> to help you with that in case you don’t have anything.</a:t>
            </a: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2138905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3: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 name="Google Shape;90;p3:notes"/>
          <p:cNvSpPr txBox="1">
            <a:spLocks noGrp="1"/>
          </p:cNvSpPr>
          <p:nvPr>
            <p:ph type="body" idx="1"/>
          </p:nvPr>
        </p:nvSpPr>
        <p:spPr>
          <a:xfrm>
            <a:off x="914400" y="2443150"/>
            <a:ext cx="7315200" cy="2314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GB" dirty="0"/>
              <a:t>Even though the interface of MoodleNet is only in English currently, resources can be and already are in many languages.  Some of these have been provided by people in this room, so thanks if that’s you.</a:t>
            </a: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r>
              <a:rPr lang="en-GB" dirty="0"/>
              <a:t>Something to add about resources is that if you have an account on MoodleNet, you may bookmark and like any resource.  By liking a resource you award the author KUDOS, which pushes that resource up the list in the search results when filtered by popularity.</a:t>
            </a:r>
          </a:p>
          <a:p>
            <a:pPr marL="0" lvl="0" indent="0" algn="l" rtl="0">
              <a:lnSpc>
                <a:spcPct val="100000"/>
              </a:lnSpc>
              <a:spcBef>
                <a:spcPts val="0"/>
              </a:spcBef>
              <a:spcAft>
                <a:spcPts val="0"/>
              </a:spcAft>
              <a:buSzPts val="1400"/>
              <a:buNone/>
            </a:pPr>
            <a:endParaRPr lang="en-GB"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Also if you have an account, you may create collections and add resources; your or those of others to your collection...</a:t>
            </a:r>
          </a:p>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6: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 name="Google Shape;84;p6:notes"/>
          <p:cNvSpPr txBox="1">
            <a:spLocks noGrp="1"/>
          </p:cNvSpPr>
          <p:nvPr>
            <p:ph type="body" idx="1"/>
          </p:nvPr>
        </p:nvSpPr>
        <p:spPr>
          <a:xfrm>
            <a:off x="914400" y="2443150"/>
            <a:ext cx="7315200" cy="2314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GB" sz="1800" b="1" i="0" u="none" strike="noStrike" dirty="0">
                <a:solidFill>
                  <a:srgbClr val="434343"/>
                </a:solidFill>
                <a:effectLst/>
                <a:latin typeface="Open Sans" panose="020B0606030504020204" pitchFamily="34" charset="0"/>
              </a:rPr>
              <a:t>Collections</a:t>
            </a:r>
            <a:r>
              <a:rPr lang="en-GB" sz="1800" b="0" i="0" u="none" strike="noStrike" dirty="0">
                <a:solidFill>
                  <a:srgbClr val="434343"/>
                </a:solidFill>
                <a:effectLst/>
                <a:latin typeface="Open Sans" panose="020B0606030504020204" pitchFamily="34" charset="0"/>
              </a:rPr>
              <a:t> are curated content and they can be followed and bookmarked.</a:t>
            </a:r>
            <a:endParaRPr dirty="0"/>
          </a:p>
        </p:txBody>
      </p:sp>
    </p:spTree>
    <p:extLst>
      <p:ext uri="{BB962C8B-B14F-4D97-AF65-F5344CB8AC3E}">
        <p14:creationId xmlns:p14="http://schemas.microsoft.com/office/powerpoint/2010/main" val="127377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3: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 name="Google Shape;90;p3:notes"/>
          <p:cNvSpPr txBox="1">
            <a:spLocks noGrp="1"/>
          </p:cNvSpPr>
          <p:nvPr>
            <p:ph type="body" idx="1"/>
          </p:nvPr>
        </p:nvSpPr>
        <p:spPr>
          <a:xfrm>
            <a:off x="914400" y="2443150"/>
            <a:ext cx="7315200" cy="2314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GB" dirty="0"/>
              <a:t>Here we see a couple of collections available on MoodleNet today, the left is a view from my own profile as the owner of the collection, the right as you see someone else’s collection.  In this case Moodle Academy have provided access to all relevant content from past versions of MoodleNet, thanks Mary Cooch.</a:t>
            </a:r>
            <a:endParaRPr dirty="0"/>
          </a:p>
        </p:txBody>
      </p:sp>
    </p:spTree>
    <p:extLst>
      <p:ext uri="{BB962C8B-B14F-4D97-AF65-F5344CB8AC3E}">
        <p14:creationId xmlns:p14="http://schemas.microsoft.com/office/powerpoint/2010/main" val="3781116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6: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 name="Google Shape;84;p6:notes"/>
          <p:cNvSpPr txBox="1">
            <a:spLocks noGrp="1"/>
          </p:cNvSpPr>
          <p:nvPr>
            <p:ph type="body" idx="1"/>
          </p:nvPr>
        </p:nvSpPr>
        <p:spPr>
          <a:xfrm>
            <a:off x="914400" y="2443150"/>
            <a:ext cx="7315200" cy="2314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GB" dirty="0"/>
              <a:t>And here are some of the content providers.</a:t>
            </a: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r>
              <a:rPr lang="en-GB" dirty="0"/>
              <a:t>Some are educators, some publishers, some institutions, some in this room.</a:t>
            </a: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r>
              <a:rPr lang="en-GB" dirty="0"/>
              <a:t>We are encouraging anyone with good quality open educational resources to create a profile, share their work to give back to society.</a:t>
            </a: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r>
              <a:rPr lang="en-GB" dirty="0"/>
              <a:t>We are also forging content partnerships with others in the open education space, you can see there Frontiers for Young Minds, you’ll soon see </a:t>
            </a:r>
            <a:r>
              <a:rPr lang="en-GB" dirty="0" err="1"/>
              <a:t>Grasple</a:t>
            </a:r>
            <a:r>
              <a:rPr lang="en-GB" dirty="0"/>
              <a:t> for mathematics and </a:t>
            </a:r>
            <a:r>
              <a:rPr lang="en-GB" dirty="0" err="1"/>
              <a:t>statistcs</a:t>
            </a:r>
            <a:r>
              <a:rPr lang="en-GB" dirty="0"/>
              <a:t>, you’ll see the UNESCO </a:t>
            </a:r>
            <a:r>
              <a:rPr lang="en-GB" dirty="0" err="1"/>
              <a:t>moodle</a:t>
            </a:r>
            <a:r>
              <a:rPr lang="en-GB" dirty="0"/>
              <a:t> courses designed by Lauren Goodman and we are </a:t>
            </a:r>
            <a:r>
              <a:rPr lang="en-GB" dirty="0" err="1"/>
              <a:t>wrking</a:t>
            </a:r>
            <a:r>
              <a:rPr lang="en-GB" dirty="0"/>
              <a:t> with others in UNESCO and open education resources to share everything and reach the widest audience.</a:t>
            </a: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r>
              <a:rPr lang="en-GB" dirty="0"/>
              <a:t>These resources potentially reach over 42,000,000 </a:t>
            </a:r>
            <a:r>
              <a:rPr lang="en-GB" dirty="0" err="1"/>
              <a:t>moodle</a:t>
            </a:r>
            <a:r>
              <a:rPr lang="en-GB" dirty="0"/>
              <a:t> courses in a couple of clicks and we like to think of them helping those that don’t have the ability or facilities to create their own.</a:t>
            </a: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1515649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Blank 1" type="obj">
  <p:cSld name="OBJECT">
    <p:bg>
      <p:bgPr>
        <a:solidFill>
          <a:schemeClr val="lt1"/>
        </a:solidFill>
        <a:effectLst/>
      </p:bgPr>
    </p:bg>
    <p:spTree>
      <p:nvGrpSpPr>
        <p:cNvPr id="1" name="Shape 9"/>
        <p:cNvGrpSpPr/>
        <p:nvPr/>
      </p:nvGrpSpPr>
      <p:grpSpPr>
        <a:xfrm>
          <a:off x="0" y="0"/>
          <a:ext cx="0" cy="0"/>
          <a:chOff x="0" y="0"/>
          <a:chExt cx="0" cy="0"/>
        </a:xfrm>
      </p:grpSpPr>
      <p:pic>
        <p:nvPicPr>
          <p:cNvPr id="10" name="Google Shape;10;p10"/>
          <p:cNvPicPr preferRelativeResize="0"/>
          <p:nvPr/>
        </p:nvPicPr>
        <p:blipFill rotWithShape="1">
          <a:blip r:embed="rId2">
            <a:alphaModFix/>
          </a:blip>
          <a:srcRect/>
          <a:stretch/>
        </p:blipFill>
        <p:spPr>
          <a:xfrm>
            <a:off x="8742675" y="4735125"/>
            <a:ext cx="265350" cy="2653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pic>
        <p:nvPicPr>
          <p:cNvPr id="59" name="Google Shape;59;p15"/>
          <p:cNvPicPr preferRelativeResize="0"/>
          <p:nvPr/>
        </p:nvPicPr>
        <p:blipFill rotWithShape="1">
          <a:blip r:embed="rId2">
            <a:alphaModFix/>
          </a:blip>
          <a:srcRect/>
          <a:stretch/>
        </p:blipFill>
        <p:spPr>
          <a:xfrm>
            <a:off x="0" y="1285"/>
            <a:ext cx="9144000" cy="5140929"/>
          </a:xfrm>
          <a:prstGeom prst="rect">
            <a:avLst/>
          </a:prstGeom>
          <a:noFill/>
          <a:ln>
            <a:noFill/>
          </a:ln>
        </p:spPr>
      </p:pic>
      <p:sp>
        <p:nvSpPr>
          <p:cNvPr id="60" name="Google Shape;60;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1" name="Google Shape;61;p15"/>
          <p:cNvSpPr/>
          <p:nvPr/>
        </p:nvSpPr>
        <p:spPr>
          <a:xfrm>
            <a:off x="0" y="4476750"/>
            <a:ext cx="9144000" cy="666600"/>
          </a:xfrm>
          <a:custGeom>
            <a:avLst/>
            <a:gdLst/>
            <a:ahLst/>
            <a:cxnLst/>
            <a:rect l="l" t="t" r="r" b="b"/>
            <a:pathLst>
              <a:path w="120000" h="120000" extrusionOk="0">
                <a:moveTo>
                  <a:pt x="0" y="120000"/>
                </a:moveTo>
                <a:lnTo>
                  <a:pt x="120000" y="120000"/>
                </a:lnTo>
                <a:lnTo>
                  <a:pt x="120000" y="0"/>
                </a:lnTo>
                <a:lnTo>
                  <a:pt x="0" y="0"/>
                </a:lnTo>
                <a:lnTo>
                  <a:pt x="0" y="12000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62" name="Google Shape;62;p15"/>
          <p:cNvPicPr preferRelativeResize="0"/>
          <p:nvPr/>
        </p:nvPicPr>
        <p:blipFill rotWithShape="1">
          <a:blip r:embed="rId3">
            <a:alphaModFix/>
          </a:blip>
          <a:srcRect t="2015" b="2015"/>
          <a:stretch/>
        </p:blipFill>
        <p:spPr>
          <a:xfrm>
            <a:off x="2849095" y="1805582"/>
            <a:ext cx="3445798" cy="865575"/>
          </a:xfrm>
          <a:prstGeom prst="rect">
            <a:avLst/>
          </a:prstGeom>
          <a:noFill/>
          <a:ln>
            <a:noFill/>
          </a:ln>
        </p:spPr>
      </p:pic>
      <p:sp>
        <p:nvSpPr>
          <p:cNvPr id="63" name="Google Shape;63;p15"/>
          <p:cNvSpPr txBox="1"/>
          <p:nvPr/>
        </p:nvSpPr>
        <p:spPr>
          <a:xfrm>
            <a:off x="7005625" y="4675725"/>
            <a:ext cx="1595100" cy="391500"/>
          </a:xfrm>
          <a:prstGeom prst="rect">
            <a:avLst/>
          </a:prstGeom>
          <a:noFill/>
          <a:ln>
            <a:noFill/>
          </a:ln>
        </p:spPr>
        <p:txBody>
          <a:bodyPr spcFirstLastPara="1" wrap="square" lIns="0" tIns="41900" rIns="0" bIns="0" anchor="ctr" anchorCtr="0">
            <a:noAutofit/>
          </a:bodyPr>
          <a:lstStyle/>
          <a:p>
            <a:pPr marL="12700" marR="0" lvl="0" indent="0" algn="r" rtl="0">
              <a:lnSpc>
                <a:spcPct val="100000"/>
              </a:lnSpc>
              <a:spcBef>
                <a:spcPts val="0"/>
              </a:spcBef>
              <a:spcAft>
                <a:spcPts val="0"/>
              </a:spcAft>
              <a:buClr>
                <a:srgbClr val="000000"/>
              </a:buClr>
              <a:buSzPts val="1800"/>
              <a:buFont typeface="Arial"/>
              <a:buNone/>
            </a:pPr>
            <a:r>
              <a:rPr lang="en-US">
                <a:solidFill>
                  <a:schemeClr val="dk1"/>
                </a:solidFill>
                <a:latin typeface="Open Sans"/>
                <a:ea typeface="Open Sans"/>
                <a:cs typeface="Open Sans"/>
                <a:sym typeface="Open Sans"/>
              </a:rPr>
              <a:t>#mootglobal22</a:t>
            </a:r>
            <a:endParaRPr i="0" u="none" strike="noStrike" cap="none">
              <a:solidFill>
                <a:schemeClr val="dk1"/>
              </a:solidFill>
              <a:latin typeface="Open Sans"/>
              <a:ea typeface="Open Sans"/>
              <a:cs typeface="Open Sans"/>
              <a:sym typeface="Open Sans"/>
            </a:endParaRPr>
          </a:p>
        </p:txBody>
      </p:sp>
      <p:pic>
        <p:nvPicPr>
          <p:cNvPr id="64" name="Google Shape;64;p15" title="Moodle"/>
          <p:cNvPicPr preferRelativeResize="0"/>
          <p:nvPr/>
        </p:nvPicPr>
        <p:blipFill rotWithShape="1">
          <a:blip r:embed="rId4">
            <a:alphaModFix/>
          </a:blip>
          <a:srcRect/>
          <a:stretch/>
        </p:blipFill>
        <p:spPr>
          <a:xfrm>
            <a:off x="8742675" y="4735125"/>
            <a:ext cx="265350" cy="26535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General Moot intro slide">
  <p:cSld name="OBJECT_1">
    <p:bg>
      <p:bgPr>
        <a:solidFill>
          <a:schemeClr val="lt1"/>
        </a:solidFill>
        <a:effectLst/>
      </p:bgPr>
    </p:bg>
    <p:spTree>
      <p:nvGrpSpPr>
        <p:cNvPr id="1" name="Shape 11"/>
        <p:cNvGrpSpPr/>
        <p:nvPr/>
      </p:nvGrpSpPr>
      <p:grpSpPr>
        <a:xfrm>
          <a:off x="0" y="0"/>
          <a:ext cx="0" cy="0"/>
          <a:chOff x="0" y="0"/>
          <a:chExt cx="0" cy="0"/>
        </a:xfrm>
      </p:grpSpPr>
      <p:pic>
        <p:nvPicPr>
          <p:cNvPr id="12" name="Google Shape;12;g149d853483f_0_3" descr="Education for the future&#10;27 - 29 September 2022 | Barcelona, Spain&#10;MoodleMoot Global 2022" title="MoodleMoot Global 2022: Education for the future"/>
          <p:cNvPicPr preferRelativeResize="0"/>
          <p:nvPr/>
        </p:nvPicPr>
        <p:blipFill rotWithShape="1">
          <a:blip r:embed="rId2">
            <a:alphaModFix/>
          </a:blip>
          <a:srcRect/>
          <a:stretch/>
        </p:blipFill>
        <p:spPr>
          <a:xfrm>
            <a:off x="0" y="0"/>
            <a:ext cx="9144000" cy="5140935"/>
          </a:xfrm>
          <a:prstGeom prst="rect">
            <a:avLst/>
          </a:prstGeom>
          <a:noFill/>
          <a:ln>
            <a:noFill/>
          </a:ln>
        </p:spPr>
      </p:pic>
      <p:sp>
        <p:nvSpPr>
          <p:cNvPr id="13" name="Google Shape;13;g149d853483f_0_3"/>
          <p:cNvSpPr txBox="1"/>
          <p:nvPr/>
        </p:nvSpPr>
        <p:spPr>
          <a:xfrm>
            <a:off x="6624625" y="4675725"/>
            <a:ext cx="1595100" cy="391500"/>
          </a:xfrm>
          <a:prstGeom prst="rect">
            <a:avLst/>
          </a:prstGeom>
          <a:noFill/>
          <a:ln>
            <a:noFill/>
          </a:ln>
        </p:spPr>
        <p:txBody>
          <a:bodyPr spcFirstLastPara="1" wrap="square" lIns="0" tIns="41900" rIns="0" bIns="0" anchor="ctr" anchorCtr="0">
            <a:noAutofit/>
          </a:bodyPr>
          <a:lstStyle/>
          <a:p>
            <a:pPr marL="12700" marR="0" lvl="0" indent="0" algn="r" rtl="0">
              <a:lnSpc>
                <a:spcPct val="100000"/>
              </a:lnSpc>
              <a:spcBef>
                <a:spcPts val="0"/>
              </a:spcBef>
              <a:spcAft>
                <a:spcPts val="0"/>
              </a:spcAft>
              <a:buClr>
                <a:srgbClr val="000000"/>
              </a:buClr>
              <a:buSzPts val="1800"/>
              <a:buFont typeface="Arial"/>
              <a:buNone/>
            </a:pPr>
            <a:r>
              <a:rPr lang="en-US">
                <a:solidFill>
                  <a:schemeClr val="lt1"/>
                </a:solidFill>
                <a:latin typeface="Open Sans"/>
                <a:ea typeface="Open Sans"/>
                <a:cs typeface="Open Sans"/>
                <a:sym typeface="Open Sans"/>
              </a:rPr>
              <a:t>#mootglobal22</a:t>
            </a:r>
            <a:endParaRPr i="0" u="none" strike="noStrike" cap="none">
              <a:solidFill>
                <a:schemeClr val="lt1"/>
              </a:solidFill>
              <a:latin typeface="Open Sans"/>
              <a:ea typeface="Open Sans"/>
              <a:cs typeface="Open Sans"/>
              <a:sym typeface="Open San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p:cSld name="OBJECT_1_1">
    <p:bg>
      <p:bgPr>
        <a:solidFill>
          <a:schemeClr val="lt1"/>
        </a:solidFill>
        <a:effectLst/>
      </p:bgPr>
    </p:bg>
    <p:spTree>
      <p:nvGrpSpPr>
        <p:cNvPr id="1" name="Shape 17"/>
        <p:cNvGrpSpPr/>
        <p:nvPr/>
      </p:nvGrpSpPr>
      <p:grpSpPr>
        <a:xfrm>
          <a:off x="0" y="0"/>
          <a:ext cx="0" cy="0"/>
          <a:chOff x="0" y="0"/>
          <a:chExt cx="0" cy="0"/>
        </a:xfrm>
      </p:grpSpPr>
      <p:pic>
        <p:nvPicPr>
          <p:cNvPr id="18" name="Google Shape;18;g149d853483f_0_9" title="MoodleMoot Global 2022"/>
          <p:cNvPicPr preferRelativeResize="0"/>
          <p:nvPr/>
        </p:nvPicPr>
        <p:blipFill rotWithShape="1">
          <a:blip r:embed="rId2">
            <a:alphaModFix/>
          </a:blip>
          <a:srcRect/>
          <a:stretch/>
        </p:blipFill>
        <p:spPr>
          <a:xfrm>
            <a:off x="0" y="0"/>
            <a:ext cx="9148562" cy="5143500"/>
          </a:xfrm>
          <a:prstGeom prst="rect">
            <a:avLst/>
          </a:prstGeom>
          <a:noFill/>
          <a:ln>
            <a:noFill/>
          </a:ln>
        </p:spPr>
      </p:pic>
      <p:sp>
        <p:nvSpPr>
          <p:cNvPr id="19" name="Google Shape;19;g149d853483f_0_9"/>
          <p:cNvSpPr txBox="1"/>
          <p:nvPr/>
        </p:nvSpPr>
        <p:spPr>
          <a:xfrm>
            <a:off x="702200" y="4795000"/>
            <a:ext cx="1595100" cy="391500"/>
          </a:xfrm>
          <a:prstGeom prst="rect">
            <a:avLst/>
          </a:prstGeom>
          <a:noFill/>
          <a:ln>
            <a:noFill/>
          </a:ln>
        </p:spPr>
        <p:txBody>
          <a:bodyPr spcFirstLastPara="1" wrap="square" lIns="0" tIns="41900" rIns="0" bIns="0" anchor="ctr" anchorCtr="0">
            <a:noAutofit/>
          </a:bodyPr>
          <a:lstStyle/>
          <a:p>
            <a:pPr marL="12700" marR="0" lvl="0" indent="0" algn="r" rtl="0">
              <a:lnSpc>
                <a:spcPct val="100000"/>
              </a:lnSpc>
              <a:spcBef>
                <a:spcPts val="0"/>
              </a:spcBef>
              <a:spcAft>
                <a:spcPts val="0"/>
              </a:spcAft>
              <a:buClr>
                <a:srgbClr val="000000"/>
              </a:buClr>
              <a:buSzPts val="1800"/>
              <a:buFont typeface="Arial"/>
              <a:buNone/>
            </a:pPr>
            <a:r>
              <a:rPr lang="en-US">
                <a:solidFill>
                  <a:schemeClr val="lt1"/>
                </a:solidFill>
                <a:latin typeface="Open Sans"/>
                <a:ea typeface="Open Sans"/>
                <a:cs typeface="Open Sans"/>
                <a:sym typeface="Open Sans"/>
              </a:rPr>
              <a:t>#mootglobal22</a:t>
            </a:r>
            <a:endParaRPr i="0" u="none" strike="noStrike" cap="none">
              <a:solidFill>
                <a:schemeClr val="lt1"/>
              </a:solidFill>
              <a:latin typeface="Open Sans"/>
              <a:ea typeface="Open Sans"/>
              <a:cs typeface="Open Sans"/>
              <a:sym typeface="Open Sans"/>
            </a:endParaRPr>
          </a:p>
        </p:txBody>
      </p:sp>
      <p:sp>
        <p:nvSpPr>
          <p:cNvPr id="20" name="Google Shape;20;g149d853483f_0_9"/>
          <p:cNvSpPr txBox="1">
            <a:spLocks noGrp="1"/>
          </p:cNvSpPr>
          <p:nvPr>
            <p:ph type="title"/>
          </p:nvPr>
        </p:nvSpPr>
        <p:spPr>
          <a:xfrm>
            <a:off x="612648" y="1078992"/>
            <a:ext cx="3933600" cy="24495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4800"/>
              <a:buFont typeface="Open Sans ExtraBold"/>
              <a:buNone/>
              <a:defRPr sz="4800">
                <a:solidFill>
                  <a:schemeClr val="lt1"/>
                </a:solidFill>
                <a:latin typeface="Open Sans ExtraBold"/>
                <a:ea typeface="Open Sans ExtraBold"/>
                <a:cs typeface="Open Sans ExtraBold"/>
                <a:sym typeface="Open Sans Extra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3">
  <p:cSld name="CUSTOM_3">
    <p:spTree>
      <p:nvGrpSpPr>
        <p:cNvPr id="1" name="Shape 21"/>
        <p:cNvGrpSpPr/>
        <p:nvPr/>
      </p:nvGrpSpPr>
      <p:grpSpPr>
        <a:xfrm>
          <a:off x="0" y="0"/>
          <a:ext cx="0" cy="0"/>
          <a:chOff x="0" y="0"/>
          <a:chExt cx="0" cy="0"/>
        </a:xfrm>
      </p:grpSpPr>
      <p:pic>
        <p:nvPicPr>
          <p:cNvPr id="22" name="Google Shape;22;p11"/>
          <p:cNvPicPr preferRelativeResize="0"/>
          <p:nvPr/>
        </p:nvPicPr>
        <p:blipFill rotWithShape="1">
          <a:blip r:embed="rId2">
            <a:alphaModFix/>
          </a:blip>
          <a:srcRect/>
          <a:stretch/>
        </p:blipFill>
        <p:spPr>
          <a:xfrm>
            <a:off x="-1" y="0"/>
            <a:ext cx="9144000" cy="5140935"/>
          </a:xfrm>
          <a:prstGeom prst="rect">
            <a:avLst/>
          </a:prstGeom>
          <a:noFill/>
          <a:ln>
            <a:noFill/>
          </a:ln>
        </p:spPr>
      </p:pic>
      <p:sp>
        <p:nvSpPr>
          <p:cNvPr id="23" name="Google Shape;23;p11"/>
          <p:cNvSpPr txBox="1"/>
          <p:nvPr/>
        </p:nvSpPr>
        <p:spPr>
          <a:xfrm>
            <a:off x="7005625" y="4675725"/>
            <a:ext cx="1595100" cy="391500"/>
          </a:xfrm>
          <a:prstGeom prst="rect">
            <a:avLst/>
          </a:prstGeom>
          <a:noFill/>
          <a:ln>
            <a:noFill/>
          </a:ln>
        </p:spPr>
        <p:txBody>
          <a:bodyPr spcFirstLastPara="1" wrap="square" lIns="0" tIns="41900" rIns="0" bIns="0" anchor="ctr" anchorCtr="0">
            <a:noAutofit/>
          </a:bodyPr>
          <a:lstStyle/>
          <a:p>
            <a:pPr marL="12700" marR="0" lvl="0" indent="0" algn="r" rtl="0">
              <a:lnSpc>
                <a:spcPct val="100000"/>
              </a:lnSpc>
              <a:spcBef>
                <a:spcPts val="0"/>
              </a:spcBef>
              <a:spcAft>
                <a:spcPts val="0"/>
              </a:spcAft>
              <a:buClr>
                <a:srgbClr val="000000"/>
              </a:buClr>
              <a:buSzPts val="1800"/>
              <a:buFont typeface="Arial"/>
              <a:buNone/>
            </a:pPr>
            <a:r>
              <a:rPr lang="en-US">
                <a:solidFill>
                  <a:schemeClr val="lt1"/>
                </a:solidFill>
                <a:latin typeface="Open Sans"/>
                <a:ea typeface="Open Sans"/>
                <a:cs typeface="Open Sans"/>
                <a:sym typeface="Open Sans"/>
              </a:rPr>
              <a:t>#mootglobal22</a:t>
            </a:r>
            <a:endParaRPr i="0" u="none" strike="noStrike" cap="none">
              <a:solidFill>
                <a:schemeClr val="lt1"/>
              </a:solidFill>
              <a:latin typeface="Open Sans"/>
              <a:ea typeface="Open Sans"/>
              <a:cs typeface="Open Sans"/>
              <a:sym typeface="Open Sans"/>
            </a:endParaRPr>
          </a:p>
        </p:txBody>
      </p:sp>
      <p:pic>
        <p:nvPicPr>
          <p:cNvPr id="24" name="Google Shape;24;p11" title="Moodle"/>
          <p:cNvPicPr preferRelativeResize="0"/>
          <p:nvPr/>
        </p:nvPicPr>
        <p:blipFill rotWithShape="1">
          <a:blip r:embed="rId3">
            <a:alphaModFix/>
          </a:blip>
          <a:srcRect/>
          <a:stretch/>
        </p:blipFill>
        <p:spPr>
          <a:xfrm>
            <a:off x="8895075" y="4887525"/>
            <a:ext cx="265350" cy="265350"/>
          </a:xfrm>
          <a:prstGeom prst="rect">
            <a:avLst/>
          </a:prstGeom>
          <a:noFill/>
          <a:ln>
            <a:noFill/>
          </a:ln>
        </p:spPr>
      </p:pic>
      <p:sp>
        <p:nvSpPr>
          <p:cNvPr id="25" name="Google Shape;25;p11"/>
          <p:cNvSpPr txBox="1">
            <a:spLocks noGrp="1"/>
          </p:cNvSpPr>
          <p:nvPr>
            <p:ph type="title"/>
          </p:nvPr>
        </p:nvSpPr>
        <p:spPr>
          <a:xfrm>
            <a:off x="204216" y="292608"/>
            <a:ext cx="7117200" cy="6933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34343"/>
              </a:buClr>
              <a:buSzPts val="3500"/>
              <a:buFont typeface="Open Sans ExtraBold"/>
              <a:buNone/>
              <a:defRPr sz="3500">
                <a:solidFill>
                  <a:srgbClr val="434343"/>
                </a:solidFill>
                <a:latin typeface="Open Sans ExtraBold"/>
                <a:ea typeface="Open Sans ExtraBold"/>
                <a:cs typeface="Open Sans ExtraBold"/>
                <a:sym typeface="Open San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 name="Google Shape;26;p11"/>
          <p:cNvSpPr txBox="1">
            <a:spLocks noGrp="1"/>
          </p:cNvSpPr>
          <p:nvPr>
            <p:ph type="body" idx="1"/>
          </p:nvPr>
        </p:nvSpPr>
        <p:spPr>
          <a:xfrm>
            <a:off x="271300" y="1138750"/>
            <a:ext cx="6686400" cy="35370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7"/>
        <p:cNvGrpSpPr/>
        <p:nvPr/>
      </p:nvGrpSpPr>
      <p:grpSpPr>
        <a:xfrm>
          <a:off x="0" y="0"/>
          <a:ext cx="0" cy="0"/>
          <a:chOff x="0" y="0"/>
          <a:chExt cx="0" cy="0"/>
        </a:xfrm>
      </p:grpSpPr>
      <p:sp>
        <p:nvSpPr>
          <p:cNvPr id="28" name="Google Shape;28;g149d853483f_0_13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g149d853483f_0_136"/>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888888"/>
              </a:buClr>
              <a:buSzPts val="3500"/>
              <a:buFont typeface="Open Sans ExtraBold"/>
              <a:buNone/>
              <a:defRPr sz="3500">
                <a:solidFill>
                  <a:srgbClr val="888888"/>
                </a:solidFill>
                <a:latin typeface="Open Sans ExtraBold"/>
                <a:ea typeface="Open Sans ExtraBold"/>
                <a:cs typeface="Open Sans ExtraBold"/>
                <a:sym typeface="Open Sans ExtraBold"/>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0" name="Google Shape;30;g149d853483f_0_136"/>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Font typeface="Open Sans Medium"/>
              <a:buNone/>
              <a:defRPr sz="2100">
                <a:latin typeface="Open Sans Medium"/>
                <a:ea typeface="Open Sans Medium"/>
                <a:cs typeface="Open Sans Medium"/>
                <a:sym typeface="Open Sans Medium"/>
              </a:defRPr>
            </a:lvl1pPr>
            <a:lvl2pPr lvl="1" algn="ctr" rtl="0">
              <a:lnSpc>
                <a:spcPct val="100000"/>
              </a:lnSpc>
              <a:spcBef>
                <a:spcPts val="1600"/>
              </a:spcBef>
              <a:spcAft>
                <a:spcPts val="0"/>
              </a:spcAft>
              <a:buSzPts val="2100"/>
              <a:buNone/>
              <a:defRPr sz="2100"/>
            </a:lvl2pPr>
            <a:lvl3pPr lvl="2" algn="ctr" rtl="0">
              <a:lnSpc>
                <a:spcPct val="100000"/>
              </a:lnSpc>
              <a:spcBef>
                <a:spcPts val="1600"/>
              </a:spcBef>
              <a:spcAft>
                <a:spcPts val="0"/>
              </a:spcAft>
              <a:buSzPts val="2100"/>
              <a:buNone/>
              <a:defRPr sz="2100"/>
            </a:lvl3pPr>
            <a:lvl4pPr lvl="3" algn="ctr" rtl="0">
              <a:lnSpc>
                <a:spcPct val="100000"/>
              </a:lnSpc>
              <a:spcBef>
                <a:spcPts val="1600"/>
              </a:spcBef>
              <a:spcAft>
                <a:spcPts val="0"/>
              </a:spcAft>
              <a:buSzPts val="2100"/>
              <a:buNone/>
              <a:defRPr sz="2100"/>
            </a:lvl4pPr>
            <a:lvl5pPr lvl="4" algn="ctr" rtl="0">
              <a:lnSpc>
                <a:spcPct val="100000"/>
              </a:lnSpc>
              <a:spcBef>
                <a:spcPts val="1600"/>
              </a:spcBef>
              <a:spcAft>
                <a:spcPts val="0"/>
              </a:spcAft>
              <a:buSzPts val="2100"/>
              <a:buNone/>
              <a:defRPr sz="2100"/>
            </a:lvl5pPr>
            <a:lvl6pPr lvl="5" algn="ctr" rtl="0">
              <a:lnSpc>
                <a:spcPct val="100000"/>
              </a:lnSpc>
              <a:spcBef>
                <a:spcPts val="1600"/>
              </a:spcBef>
              <a:spcAft>
                <a:spcPts val="0"/>
              </a:spcAft>
              <a:buSzPts val="2100"/>
              <a:buNone/>
              <a:defRPr sz="2100"/>
            </a:lvl6pPr>
            <a:lvl7pPr lvl="6" algn="ctr" rtl="0">
              <a:lnSpc>
                <a:spcPct val="100000"/>
              </a:lnSpc>
              <a:spcBef>
                <a:spcPts val="1600"/>
              </a:spcBef>
              <a:spcAft>
                <a:spcPts val="0"/>
              </a:spcAft>
              <a:buSzPts val="2100"/>
              <a:buNone/>
              <a:defRPr sz="2100"/>
            </a:lvl7pPr>
            <a:lvl8pPr lvl="7" algn="ctr" rtl="0">
              <a:lnSpc>
                <a:spcPct val="100000"/>
              </a:lnSpc>
              <a:spcBef>
                <a:spcPts val="1600"/>
              </a:spcBef>
              <a:spcAft>
                <a:spcPts val="0"/>
              </a:spcAft>
              <a:buSzPts val="2100"/>
              <a:buNone/>
              <a:defRPr sz="2100"/>
            </a:lvl8pPr>
            <a:lvl9pPr lvl="8" algn="ctr" rtl="0">
              <a:lnSpc>
                <a:spcPct val="100000"/>
              </a:lnSpc>
              <a:spcBef>
                <a:spcPts val="1600"/>
              </a:spcBef>
              <a:spcAft>
                <a:spcPts val="0"/>
              </a:spcAft>
              <a:buSzPts val="2100"/>
              <a:buNone/>
              <a:defRPr sz="2100"/>
            </a:lvl9pPr>
          </a:lstStyle>
          <a:p>
            <a:endParaRPr/>
          </a:p>
        </p:txBody>
      </p:sp>
      <p:sp>
        <p:nvSpPr>
          <p:cNvPr id="31" name="Google Shape;31;g149d853483f_0_136"/>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32" name="Google Shape;32;g149d853483f_0_1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3"/>
        <p:cNvGrpSpPr/>
        <p:nvPr/>
      </p:nvGrpSpPr>
      <p:grpSpPr>
        <a:xfrm>
          <a:off x="0" y="0"/>
          <a:ext cx="0" cy="0"/>
          <a:chOff x="0" y="0"/>
          <a:chExt cx="0" cy="0"/>
        </a:xfrm>
      </p:grpSpPr>
      <p:sp>
        <p:nvSpPr>
          <p:cNvPr id="34" name="Google Shape;34;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5" name="Google Shape;35;p12"/>
          <p:cNvSpPr/>
          <p:nvPr/>
        </p:nvSpPr>
        <p:spPr>
          <a:xfrm>
            <a:off x="0" y="-50"/>
            <a:ext cx="4572000" cy="5143500"/>
          </a:xfrm>
          <a:prstGeom prst="rect">
            <a:avLst/>
          </a:prstGeom>
          <a:solidFill>
            <a:srgbClr val="01475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 name="Google Shape;36;p12" title="Moodle"/>
          <p:cNvPicPr preferRelativeResize="0"/>
          <p:nvPr/>
        </p:nvPicPr>
        <p:blipFill rotWithShape="1">
          <a:blip r:embed="rId2">
            <a:alphaModFix/>
          </a:blip>
          <a:srcRect/>
          <a:stretch/>
        </p:blipFill>
        <p:spPr>
          <a:xfrm>
            <a:off x="8742675" y="4735125"/>
            <a:ext cx="265350" cy="265350"/>
          </a:xfrm>
          <a:prstGeom prst="rect">
            <a:avLst/>
          </a:prstGeom>
          <a:noFill/>
          <a:ln>
            <a:noFill/>
          </a:ln>
        </p:spPr>
      </p:pic>
      <p:sp>
        <p:nvSpPr>
          <p:cNvPr id="37" name="Google Shape;37;p12"/>
          <p:cNvSpPr txBox="1">
            <a:spLocks noGrp="1"/>
          </p:cNvSpPr>
          <p:nvPr>
            <p:ph type="title"/>
          </p:nvPr>
        </p:nvSpPr>
        <p:spPr>
          <a:xfrm>
            <a:off x="306650" y="427950"/>
            <a:ext cx="3946200" cy="609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500"/>
              <a:buFont typeface="Open Sans ExtraBold"/>
              <a:buNone/>
              <a:defRPr sz="3500">
                <a:solidFill>
                  <a:schemeClr val="lt1"/>
                </a:solidFill>
                <a:latin typeface="Open Sans ExtraBold"/>
                <a:ea typeface="Open Sans ExtraBold"/>
                <a:cs typeface="Open Sans ExtraBold"/>
                <a:sym typeface="Open Sans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 name="Google Shape;38;p12"/>
          <p:cNvSpPr txBox="1">
            <a:spLocks noGrp="1"/>
          </p:cNvSpPr>
          <p:nvPr>
            <p:ph type="body" idx="1"/>
          </p:nvPr>
        </p:nvSpPr>
        <p:spPr>
          <a:xfrm>
            <a:off x="4761075" y="470775"/>
            <a:ext cx="3981600" cy="3826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39" name="Google Shape;39;p12"/>
          <p:cNvSpPr txBox="1">
            <a:spLocks noGrp="1"/>
          </p:cNvSpPr>
          <p:nvPr>
            <p:ph type="body" idx="2"/>
          </p:nvPr>
        </p:nvSpPr>
        <p:spPr>
          <a:xfrm>
            <a:off x="510650" y="2226150"/>
            <a:ext cx="3686400" cy="26649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ustom Layout 4">
  <p:cSld name="CUSTOM_4">
    <p:spTree>
      <p:nvGrpSpPr>
        <p:cNvPr id="1" name="Shape 46"/>
        <p:cNvGrpSpPr/>
        <p:nvPr/>
      </p:nvGrpSpPr>
      <p:grpSpPr>
        <a:xfrm>
          <a:off x="0" y="0"/>
          <a:ext cx="0" cy="0"/>
          <a:chOff x="0" y="0"/>
          <a:chExt cx="0" cy="0"/>
        </a:xfrm>
      </p:grpSpPr>
      <p:pic>
        <p:nvPicPr>
          <p:cNvPr id="47" name="Google Shape;47;p14"/>
          <p:cNvPicPr preferRelativeResize="0"/>
          <p:nvPr/>
        </p:nvPicPr>
        <p:blipFill rotWithShape="1">
          <a:blip r:embed="rId2">
            <a:alphaModFix/>
          </a:blip>
          <a:srcRect t="75430"/>
          <a:stretch/>
        </p:blipFill>
        <p:spPr>
          <a:xfrm>
            <a:off x="-94275" y="-31925"/>
            <a:ext cx="9314475" cy="1286651"/>
          </a:xfrm>
          <a:prstGeom prst="rect">
            <a:avLst/>
          </a:prstGeom>
          <a:noFill/>
          <a:ln>
            <a:noFill/>
          </a:ln>
        </p:spPr>
      </p:pic>
      <p:sp>
        <p:nvSpPr>
          <p:cNvPr id="48" name="Google Shape;48;p14"/>
          <p:cNvSpPr txBox="1">
            <a:spLocks noGrp="1"/>
          </p:cNvSpPr>
          <p:nvPr>
            <p:ph type="title"/>
          </p:nvPr>
        </p:nvSpPr>
        <p:spPr>
          <a:xfrm>
            <a:off x="360823" y="295650"/>
            <a:ext cx="8136900" cy="7551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500"/>
              <a:buFont typeface="Open Sans ExtraBold"/>
              <a:buNone/>
              <a:defRPr sz="3500">
                <a:solidFill>
                  <a:schemeClr val="lt1"/>
                </a:solidFill>
                <a:latin typeface="Open Sans ExtraBold"/>
                <a:ea typeface="Open Sans ExtraBold"/>
                <a:cs typeface="Open Sans ExtraBold"/>
                <a:sym typeface="Open Sans Extra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9" name="Google Shape;49;p14"/>
          <p:cNvSpPr txBox="1"/>
          <p:nvPr/>
        </p:nvSpPr>
        <p:spPr>
          <a:xfrm>
            <a:off x="7005625" y="4675725"/>
            <a:ext cx="1595100" cy="391500"/>
          </a:xfrm>
          <a:prstGeom prst="rect">
            <a:avLst/>
          </a:prstGeom>
          <a:noFill/>
          <a:ln>
            <a:noFill/>
          </a:ln>
        </p:spPr>
        <p:txBody>
          <a:bodyPr spcFirstLastPara="1" wrap="square" lIns="0" tIns="41900" rIns="0" bIns="0" anchor="ctr" anchorCtr="0">
            <a:noAutofit/>
          </a:bodyPr>
          <a:lstStyle/>
          <a:p>
            <a:pPr marL="12700" marR="0" lvl="0" indent="0" algn="r" rtl="0">
              <a:lnSpc>
                <a:spcPct val="100000"/>
              </a:lnSpc>
              <a:spcBef>
                <a:spcPts val="0"/>
              </a:spcBef>
              <a:spcAft>
                <a:spcPts val="0"/>
              </a:spcAft>
              <a:buClr>
                <a:srgbClr val="000000"/>
              </a:buClr>
              <a:buSzPts val="1800"/>
              <a:buFont typeface="Arial"/>
              <a:buNone/>
            </a:pPr>
            <a:r>
              <a:rPr lang="en-US">
                <a:solidFill>
                  <a:schemeClr val="dk1"/>
                </a:solidFill>
                <a:latin typeface="Open Sans"/>
                <a:ea typeface="Open Sans"/>
                <a:cs typeface="Open Sans"/>
                <a:sym typeface="Open Sans"/>
              </a:rPr>
              <a:t>#mootglobal22</a:t>
            </a:r>
            <a:endParaRPr i="0" u="none" strike="noStrike" cap="none">
              <a:solidFill>
                <a:schemeClr val="dk1"/>
              </a:solidFill>
              <a:latin typeface="Open Sans"/>
              <a:ea typeface="Open Sans"/>
              <a:cs typeface="Open Sans"/>
              <a:sym typeface="Open Sans"/>
            </a:endParaRPr>
          </a:p>
        </p:txBody>
      </p:sp>
      <p:pic>
        <p:nvPicPr>
          <p:cNvPr id="50" name="Google Shape;50;p14" title="Moodle"/>
          <p:cNvPicPr preferRelativeResize="0"/>
          <p:nvPr/>
        </p:nvPicPr>
        <p:blipFill rotWithShape="1">
          <a:blip r:embed="rId3">
            <a:alphaModFix/>
          </a:blip>
          <a:srcRect/>
          <a:stretch/>
        </p:blipFill>
        <p:spPr>
          <a:xfrm>
            <a:off x="8742675" y="4735125"/>
            <a:ext cx="265350" cy="265350"/>
          </a:xfrm>
          <a:prstGeom prst="rect">
            <a:avLst/>
          </a:prstGeom>
          <a:noFill/>
          <a:ln>
            <a:noFill/>
          </a:ln>
        </p:spPr>
      </p:pic>
      <p:sp>
        <p:nvSpPr>
          <p:cNvPr id="51" name="Google Shape;51;p14"/>
          <p:cNvSpPr txBox="1">
            <a:spLocks noGrp="1"/>
          </p:cNvSpPr>
          <p:nvPr>
            <p:ph type="body" idx="1"/>
          </p:nvPr>
        </p:nvSpPr>
        <p:spPr>
          <a:xfrm>
            <a:off x="499900" y="1460175"/>
            <a:ext cx="8226300" cy="31437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alphaModFix/>
          </a:blip>
          <a:stretch>
            <a:fillRect/>
          </a:stretch>
        </a:blipFill>
        <a:effectLst/>
      </p:bgPr>
    </p:bg>
    <p:spTree>
      <p:nvGrpSpPr>
        <p:cNvPr id="1" name="Shape 52"/>
        <p:cNvGrpSpPr/>
        <p:nvPr/>
      </p:nvGrpSpPr>
      <p:grpSpPr>
        <a:xfrm>
          <a:off x="0" y="0"/>
          <a:ext cx="0" cy="0"/>
          <a:chOff x="0" y="0"/>
          <a:chExt cx="0" cy="0"/>
        </a:xfrm>
      </p:grpSpPr>
      <p:sp>
        <p:nvSpPr>
          <p:cNvPr id="53" name="Google Shape;53;g149d853483f_0_125"/>
          <p:cNvSpPr txBox="1">
            <a:spLocks noGrp="1"/>
          </p:cNvSpPr>
          <p:nvPr>
            <p:ph type="title"/>
          </p:nvPr>
        </p:nvSpPr>
        <p:spPr>
          <a:xfrm>
            <a:off x="1090800" y="1572600"/>
            <a:ext cx="6367800" cy="1444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4400"/>
              <a:buFont typeface="Open Sans ExtraBold"/>
              <a:buNone/>
              <a:defRPr sz="4400">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54" name="Google Shape;54;g149d853483f_0_1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cxnSp>
        <p:nvCxnSpPr>
          <p:cNvPr id="55" name="Google Shape;55;g149d853483f_0_125"/>
          <p:cNvCxnSpPr/>
          <p:nvPr/>
        </p:nvCxnSpPr>
        <p:spPr>
          <a:xfrm>
            <a:off x="1288975" y="3098500"/>
            <a:ext cx="6779400" cy="0"/>
          </a:xfrm>
          <a:prstGeom prst="straightConnector1">
            <a:avLst/>
          </a:prstGeom>
          <a:noFill/>
          <a:ln w="9525" cap="flat" cmpd="sng">
            <a:solidFill>
              <a:srgbClr val="00FFFF"/>
            </a:solidFill>
            <a:prstDash val="solid"/>
            <a:round/>
            <a:headEnd type="none" w="med" len="med"/>
            <a:tailEnd type="none" w="med" len="med"/>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1 1">
  <p:cSld name="BLANK_1">
    <p:bg>
      <p:bgPr>
        <a:blipFill>
          <a:blip r:embed="rId2">
            <a:alphaModFix/>
          </a:blip>
          <a:stretch>
            <a:fillRect/>
          </a:stretch>
        </a:blipFill>
        <a:effectLst/>
      </p:bgPr>
    </p:bg>
    <p:spTree>
      <p:nvGrpSpPr>
        <p:cNvPr id="1" name="Shape 56"/>
        <p:cNvGrpSpPr/>
        <p:nvPr/>
      </p:nvGrpSpPr>
      <p:grpSpPr>
        <a:xfrm>
          <a:off x="0" y="0"/>
          <a:ext cx="0" cy="0"/>
          <a:chOff x="0" y="0"/>
          <a:chExt cx="0" cy="0"/>
        </a:xfrm>
      </p:grpSpPr>
      <p:sp>
        <p:nvSpPr>
          <p:cNvPr id="57" name="Google Shape;57;g149d853483f_0_1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7" r:id="rId7"/>
    <p:sldLayoutId id="2147483658" r:id="rId8"/>
    <p:sldLayoutId id="2147483659" r:id="rId9"/>
    <p:sldLayoutId id="214748366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33.jpg"/><Relationship Id="rId4" Type="http://schemas.openxmlformats.org/officeDocument/2006/relationships/image" Target="../media/image32.jp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33.jpg"/><Relationship Id="rId4" Type="http://schemas.openxmlformats.org/officeDocument/2006/relationships/image" Target="../media/image35.jpg"/></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hyperlink" Target="mailto:paul.hodgson@moodle.com" TargetMode="External"/><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g149d853483f_0_150"/>
          <p:cNvSpPr txBox="1">
            <a:spLocks noGrp="1"/>
          </p:cNvSpPr>
          <p:nvPr>
            <p:ph type="title"/>
          </p:nvPr>
        </p:nvSpPr>
        <p:spPr>
          <a:xfrm>
            <a:off x="612648" y="1078992"/>
            <a:ext cx="4705972" cy="244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MoodleNet</a:t>
            </a:r>
            <a:br>
              <a:rPr lang="en-GB" dirty="0"/>
            </a:br>
            <a:r>
              <a:rPr lang="en-GB" sz="2400" dirty="0"/>
              <a:t>The Educational Resources Ecosystem</a:t>
            </a:r>
            <a:endParaRPr dirty="0"/>
          </a:p>
        </p:txBody>
      </p:sp>
      <p:sp>
        <p:nvSpPr>
          <p:cNvPr id="76" name="Google Shape;76;g149d853483f_0_150"/>
          <p:cNvSpPr txBox="1"/>
          <p:nvPr/>
        </p:nvSpPr>
        <p:spPr>
          <a:xfrm>
            <a:off x="810225" y="3120600"/>
            <a:ext cx="3189000" cy="5595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Clr>
                <a:srgbClr val="000000"/>
              </a:buClr>
              <a:buSzPts val="1800"/>
              <a:buFont typeface="Arial"/>
              <a:buNone/>
            </a:pPr>
            <a:r>
              <a:rPr lang="en-US" sz="1800" b="1" dirty="0">
                <a:solidFill>
                  <a:srgbClr val="FFFFFF"/>
                </a:solidFill>
                <a:latin typeface="Open Sans"/>
                <a:ea typeface="Open Sans"/>
                <a:cs typeface="Open Sans"/>
                <a:sym typeface="Open Sans"/>
              </a:rPr>
              <a:t>Paul Hodgson</a:t>
            </a:r>
            <a:endParaRPr lang="en-US" sz="1800" b="1" i="0" u="none" strike="noStrike" cap="none" dirty="0">
              <a:solidFill>
                <a:srgbClr val="FFFFFF"/>
              </a:solidFill>
              <a:latin typeface="Open Sans"/>
              <a:ea typeface="Open Sans"/>
              <a:cs typeface="Open Sans"/>
              <a:sym typeface="Open Sans"/>
            </a:endParaRPr>
          </a:p>
          <a:p>
            <a:pPr marL="12700" marR="0" lvl="0" indent="0" algn="l" rtl="0">
              <a:lnSpc>
                <a:spcPct val="100000"/>
              </a:lnSpc>
              <a:spcBef>
                <a:spcPts val="0"/>
              </a:spcBef>
              <a:spcAft>
                <a:spcPts val="0"/>
              </a:spcAft>
              <a:buClr>
                <a:srgbClr val="000000"/>
              </a:buClr>
              <a:buSzPts val="1800"/>
              <a:buFont typeface="Arial"/>
              <a:buNone/>
            </a:pPr>
            <a:r>
              <a:rPr lang="en-US" sz="1800" dirty="0">
                <a:solidFill>
                  <a:srgbClr val="FFFFFF"/>
                </a:solidFill>
                <a:latin typeface="Open Sans"/>
                <a:ea typeface="Open Sans"/>
                <a:cs typeface="Open Sans"/>
                <a:sym typeface="Open Sans"/>
              </a:rPr>
              <a:t>Product Manager</a:t>
            </a:r>
            <a:endParaRPr lang="en-US" sz="1800" b="0" i="0" u="none" strike="noStrike" cap="none" dirty="0">
              <a:solidFill>
                <a:srgbClr val="FFFFFF"/>
              </a:solidFill>
              <a:latin typeface="Open Sans"/>
              <a:ea typeface="Open Sans"/>
              <a:cs typeface="Open Sans"/>
              <a:sym typeface="Open Sans"/>
            </a:endParaRPr>
          </a:p>
        </p:txBody>
      </p:sp>
      <p:pic>
        <p:nvPicPr>
          <p:cNvPr id="3" name="Picture 2" descr="MoodleNet Icon">
            <a:extLst>
              <a:ext uri="{FF2B5EF4-FFF2-40B4-BE49-F238E27FC236}">
                <a16:creationId xmlns:a16="http://schemas.microsoft.com/office/drawing/2014/main" id="{645C44DA-9B39-63F9-F1A8-6D15812B9704}"/>
              </a:ext>
            </a:extLst>
          </p:cNvPr>
          <p:cNvPicPr>
            <a:picLocks noChangeAspect="1"/>
          </p:cNvPicPr>
          <p:nvPr/>
        </p:nvPicPr>
        <p:blipFill>
          <a:blip r:embed="rId3"/>
          <a:stretch>
            <a:fillRect/>
          </a:stretch>
        </p:blipFill>
        <p:spPr>
          <a:xfrm>
            <a:off x="4929588" y="291592"/>
            <a:ext cx="1574800" cy="1574800"/>
          </a:xfrm>
          <a:prstGeom prst="rect">
            <a:avLst/>
          </a:prstGeom>
        </p:spPr>
      </p:pic>
      <p:pic>
        <p:nvPicPr>
          <p:cNvPr id="4" name="Picture 3" descr="MoodleNet Icon">
            <a:extLst>
              <a:ext uri="{FF2B5EF4-FFF2-40B4-BE49-F238E27FC236}">
                <a16:creationId xmlns:a16="http://schemas.microsoft.com/office/drawing/2014/main" id="{F9EF1C72-2461-9CF3-CE9B-EC8EDD42B495}"/>
              </a:ext>
            </a:extLst>
          </p:cNvPr>
          <p:cNvPicPr>
            <a:picLocks noChangeAspect="1"/>
          </p:cNvPicPr>
          <p:nvPr/>
        </p:nvPicPr>
        <p:blipFill>
          <a:blip r:embed="rId3"/>
          <a:stretch>
            <a:fillRect/>
          </a:stretch>
        </p:blipFill>
        <p:spPr>
          <a:xfrm>
            <a:off x="7886479" y="1558907"/>
            <a:ext cx="744835" cy="74483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g149d853483f_0_105"/>
          <p:cNvSpPr txBox="1">
            <a:spLocks noGrp="1"/>
          </p:cNvSpPr>
          <p:nvPr>
            <p:ph type="title"/>
          </p:nvPr>
        </p:nvSpPr>
        <p:spPr>
          <a:xfrm>
            <a:off x="1225296" y="1571822"/>
            <a:ext cx="6367800" cy="1444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t>MoodleNet 3.0.0</a:t>
            </a:r>
            <a:endParaRPr dirty="0"/>
          </a:p>
        </p:txBody>
      </p:sp>
      <p:pic>
        <p:nvPicPr>
          <p:cNvPr id="4" name="Picture 3" descr="MoodleNet Icon">
            <a:extLst>
              <a:ext uri="{FF2B5EF4-FFF2-40B4-BE49-F238E27FC236}">
                <a16:creationId xmlns:a16="http://schemas.microsoft.com/office/drawing/2014/main" id="{C5F97342-EC99-C128-F715-A5207AF6CD38}"/>
              </a:ext>
            </a:extLst>
          </p:cNvPr>
          <p:cNvPicPr>
            <a:picLocks noChangeAspect="1"/>
          </p:cNvPicPr>
          <p:nvPr/>
        </p:nvPicPr>
        <p:blipFill>
          <a:blip r:embed="rId3"/>
          <a:stretch>
            <a:fillRect/>
          </a:stretch>
        </p:blipFill>
        <p:spPr>
          <a:xfrm>
            <a:off x="6615486" y="555022"/>
            <a:ext cx="1573340" cy="1573340"/>
          </a:xfrm>
          <a:prstGeom prst="rect">
            <a:avLst/>
          </a:prstGeom>
        </p:spPr>
      </p:pic>
      <p:sp>
        <p:nvSpPr>
          <p:cNvPr id="5" name="Rounded Rectangle 4">
            <a:extLst>
              <a:ext uri="{FF2B5EF4-FFF2-40B4-BE49-F238E27FC236}">
                <a16:creationId xmlns:a16="http://schemas.microsoft.com/office/drawing/2014/main" id="{925E911A-7061-74F3-951A-8EAB37623A95}"/>
              </a:ext>
            </a:extLst>
          </p:cNvPr>
          <p:cNvSpPr/>
          <p:nvPr/>
        </p:nvSpPr>
        <p:spPr>
          <a:xfrm>
            <a:off x="2944368" y="4205919"/>
            <a:ext cx="2304288" cy="4937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moodle.net</a:t>
            </a: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Rounded Rectangle 6">
            <a:extLst>
              <a:ext uri="{FF2B5EF4-FFF2-40B4-BE49-F238E27FC236}">
                <a16:creationId xmlns:a16="http://schemas.microsoft.com/office/drawing/2014/main" id="{534BD343-5C3F-F302-2DDE-9F637D1BF710}"/>
              </a:ext>
            </a:extLst>
          </p:cNvPr>
          <p:cNvSpPr/>
          <p:nvPr/>
        </p:nvSpPr>
        <p:spPr>
          <a:xfrm>
            <a:off x="5721096" y="4205919"/>
            <a:ext cx="2304288" cy="4937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Your Instance</a:t>
            </a: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8E753E84-DC87-6481-B444-728DA123C41A}"/>
              </a:ext>
            </a:extLst>
          </p:cNvPr>
          <p:cNvSpPr txBox="1"/>
          <p:nvPr/>
        </p:nvSpPr>
        <p:spPr>
          <a:xfrm>
            <a:off x="1225296" y="3319272"/>
            <a:ext cx="6800088" cy="338554"/>
          </a:xfrm>
          <a:prstGeom prst="rect">
            <a:avLst/>
          </a:prstGeom>
          <a:noFill/>
        </p:spPr>
        <p:txBody>
          <a:bodyPr wrap="square" rtlCol="0">
            <a:spAutoFit/>
          </a:bodyPr>
          <a:lstStyle/>
          <a:p>
            <a:pPr rtl="0">
              <a:spcBef>
                <a:spcPts val="0"/>
              </a:spcBef>
              <a:spcAft>
                <a:spcPts val="0"/>
              </a:spcAft>
            </a:pPr>
            <a:r>
              <a:rPr lang="en-GB" sz="160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What’s coming next</a:t>
            </a:r>
            <a:endParaRPr lang="en-GB"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23040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g149d853483f_0_105"/>
          <p:cNvSpPr txBox="1">
            <a:spLocks noGrp="1"/>
          </p:cNvSpPr>
          <p:nvPr>
            <p:ph type="title"/>
          </p:nvPr>
        </p:nvSpPr>
        <p:spPr>
          <a:xfrm>
            <a:off x="1225296" y="1571822"/>
            <a:ext cx="5129784" cy="1444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200" dirty="0"/>
              <a:t>Hosting, installation and customisation</a:t>
            </a:r>
            <a:endParaRPr sz="3200" dirty="0"/>
          </a:p>
        </p:txBody>
      </p:sp>
      <p:pic>
        <p:nvPicPr>
          <p:cNvPr id="4" name="Picture 3" descr="MoodleNet Icon">
            <a:extLst>
              <a:ext uri="{FF2B5EF4-FFF2-40B4-BE49-F238E27FC236}">
                <a16:creationId xmlns:a16="http://schemas.microsoft.com/office/drawing/2014/main" id="{C5F97342-EC99-C128-F715-A5207AF6CD38}"/>
              </a:ext>
            </a:extLst>
          </p:cNvPr>
          <p:cNvPicPr>
            <a:picLocks noChangeAspect="1"/>
          </p:cNvPicPr>
          <p:nvPr/>
        </p:nvPicPr>
        <p:blipFill>
          <a:blip r:embed="rId3"/>
          <a:stretch>
            <a:fillRect/>
          </a:stretch>
        </p:blipFill>
        <p:spPr>
          <a:xfrm>
            <a:off x="6615486" y="555022"/>
            <a:ext cx="1573340" cy="1573340"/>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E9A24E48-A133-DA16-5A22-9DE9DE52A516}"/>
              </a:ext>
            </a:extLst>
          </p:cNvPr>
          <p:cNvPicPr>
            <a:picLocks noChangeAspect="1"/>
          </p:cNvPicPr>
          <p:nvPr/>
        </p:nvPicPr>
        <p:blipFill>
          <a:blip r:embed="rId4"/>
          <a:stretch>
            <a:fillRect/>
          </a:stretch>
        </p:blipFill>
        <p:spPr>
          <a:xfrm>
            <a:off x="5014058" y="3960476"/>
            <a:ext cx="3011326" cy="524819"/>
          </a:xfrm>
          <a:prstGeom prst="rect">
            <a:avLst/>
          </a:prstGeom>
        </p:spPr>
      </p:pic>
      <p:pic>
        <p:nvPicPr>
          <p:cNvPr id="11" name="Picture 10" descr="A picture containing text, clipart&#10;&#10;Description automatically generated">
            <a:extLst>
              <a:ext uri="{FF2B5EF4-FFF2-40B4-BE49-F238E27FC236}">
                <a16:creationId xmlns:a16="http://schemas.microsoft.com/office/drawing/2014/main" id="{E0663831-0B22-E34D-B6D8-C008358B5DC6}"/>
              </a:ext>
            </a:extLst>
          </p:cNvPr>
          <p:cNvPicPr>
            <a:picLocks noChangeAspect="1"/>
          </p:cNvPicPr>
          <p:nvPr/>
        </p:nvPicPr>
        <p:blipFill>
          <a:blip r:embed="rId5"/>
          <a:stretch>
            <a:fillRect/>
          </a:stretch>
        </p:blipFill>
        <p:spPr>
          <a:xfrm>
            <a:off x="1333500" y="3961908"/>
            <a:ext cx="2796443" cy="521954"/>
          </a:xfrm>
          <a:prstGeom prst="rect">
            <a:avLst/>
          </a:prstGeom>
        </p:spPr>
      </p:pic>
      <p:sp>
        <p:nvSpPr>
          <p:cNvPr id="12" name="Striped Right Arrow 11">
            <a:extLst>
              <a:ext uri="{FF2B5EF4-FFF2-40B4-BE49-F238E27FC236}">
                <a16:creationId xmlns:a16="http://schemas.microsoft.com/office/drawing/2014/main" id="{01100500-7D5F-8EE4-F7F4-B08FA0A3639A}"/>
              </a:ext>
            </a:extLst>
          </p:cNvPr>
          <p:cNvSpPr/>
          <p:nvPr/>
        </p:nvSpPr>
        <p:spPr>
          <a:xfrm>
            <a:off x="4277360" y="4165600"/>
            <a:ext cx="568960" cy="21336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4654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3" name="Google Shape;93;p3"/>
          <p:cNvSpPr txBox="1">
            <a:spLocks noGrp="1"/>
          </p:cNvSpPr>
          <p:nvPr>
            <p:ph type="title"/>
          </p:nvPr>
        </p:nvSpPr>
        <p:spPr>
          <a:xfrm>
            <a:off x="204216" y="292608"/>
            <a:ext cx="7117200" cy="69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Make extending easy</a:t>
            </a:r>
            <a:endParaRPr dirty="0"/>
          </a:p>
        </p:txBody>
      </p:sp>
      <p:pic>
        <p:nvPicPr>
          <p:cNvPr id="3" name="Picture 2" descr="Graphical user interface, application&#10;&#10;Description automatically generated">
            <a:extLst>
              <a:ext uri="{FF2B5EF4-FFF2-40B4-BE49-F238E27FC236}">
                <a16:creationId xmlns:a16="http://schemas.microsoft.com/office/drawing/2014/main" id="{54514E49-65EF-024F-5DDC-A2B0620A540A}"/>
              </a:ext>
            </a:extLst>
          </p:cNvPr>
          <p:cNvPicPr>
            <a:picLocks noChangeAspect="1"/>
          </p:cNvPicPr>
          <p:nvPr/>
        </p:nvPicPr>
        <p:blipFill>
          <a:blip r:embed="rId3"/>
          <a:stretch>
            <a:fillRect/>
          </a:stretch>
        </p:blipFill>
        <p:spPr>
          <a:xfrm>
            <a:off x="337705" y="1157146"/>
            <a:ext cx="5736047" cy="3641365"/>
          </a:xfrm>
          <a:prstGeom prst="rect">
            <a:avLst/>
          </a:prstGeom>
        </p:spPr>
      </p:pic>
    </p:spTree>
    <p:extLst>
      <p:ext uri="{BB962C8B-B14F-4D97-AF65-F5344CB8AC3E}">
        <p14:creationId xmlns:p14="http://schemas.microsoft.com/office/powerpoint/2010/main" val="378818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g149d853483f_0_105"/>
          <p:cNvSpPr txBox="1">
            <a:spLocks noGrp="1"/>
          </p:cNvSpPr>
          <p:nvPr>
            <p:ph type="title"/>
          </p:nvPr>
        </p:nvSpPr>
        <p:spPr>
          <a:xfrm>
            <a:off x="1225296" y="1571822"/>
            <a:ext cx="5129784" cy="1444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200" dirty="0"/>
              <a:t>Developing MoodleNet</a:t>
            </a:r>
            <a:endParaRPr sz="3200" dirty="0"/>
          </a:p>
        </p:txBody>
      </p:sp>
      <p:pic>
        <p:nvPicPr>
          <p:cNvPr id="4" name="Picture 3" descr="MoodleNet Icon">
            <a:extLst>
              <a:ext uri="{FF2B5EF4-FFF2-40B4-BE49-F238E27FC236}">
                <a16:creationId xmlns:a16="http://schemas.microsoft.com/office/drawing/2014/main" id="{C5F97342-EC99-C128-F715-A5207AF6CD38}"/>
              </a:ext>
            </a:extLst>
          </p:cNvPr>
          <p:cNvPicPr>
            <a:picLocks noChangeAspect="1"/>
          </p:cNvPicPr>
          <p:nvPr/>
        </p:nvPicPr>
        <p:blipFill>
          <a:blip r:embed="rId3"/>
          <a:stretch>
            <a:fillRect/>
          </a:stretch>
        </p:blipFill>
        <p:spPr>
          <a:xfrm>
            <a:off x="6615486" y="555022"/>
            <a:ext cx="1573340" cy="1573340"/>
          </a:xfrm>
          <a:prstGeom prst="rect">
            <a:avLst/>
          </a:prstGeom>
        </p:spPr>
      </p:pic>
      <p:sp>
        <p:nvSpPr>
          <p:cNvPr id="8" name="TextBox 7">
            <a:extLst>
              <a:ext uri="{FF2B5EF4-FFF2-40B4-BE49-F238E27FC236}">
                <a16:creationId xmlns:a16="http://schemas.microsoft.com/office/drawing/2014/main" id="{8E753E84-DC87-6481-B444-728DA123C41A}"/>
              </a:ext>
            </a:extLst>
          </p:cNvPr>
          <p:cNvSpPr txBox="1"/>
          <p:nvPr/>
        </p:nvSpPr>
        <p:spPr>
          <a:xfrm>
            <a:off x="1005841" y="3208201"/>
            <a:ext cx="7324096" cy="584775"/>
          </a:xfrm>
          <a:prstGeom prst="rect">
            <a:avLst/>
          </a:prstGeom>
          <a:noFill/>
        </p:spPr>
        <p:txBody>
          <a:bodyPr wrap="square" rtlCol="0">
            <a:spAutoFit/>
          </a:bodyPr>
          <a:lstStyle/>
          <a:p>
            <a:pPr rtl="0">
              <a:spcBef>
                <a:spcPts val="0"/>
              </a:spcBef>
              <a:spcAft>
                <a:spcPts val="0"/>
              </a:spcAft>
            </a:pPr>
            <a:r>
              <a:rPr lang="en-GB" sz="160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Keep an eye on Moodle Academy for our MoodleNet Developer Webinar later this year.</a:t>
            </a:r>
            <a:endParaRPr lang="en-GB"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descr="A picture containing text, clipart&#10;&#10;Description automatically generated">
            <a:extLst>
              <a:ext uri="{FF2B5EF4-FFF2-40B4-BE49-F238E27FC236}">
                <a16:creationId xmlns:a16="http://schemas.microsoft.com/office/drawing/2014/main" id="{E2717841-3424-D024-9899-8DEEA0F4202B}"/>
              </a:ext>
            </a:extLst>
          </p:cNvPr>
          <p:cNvPicPr>
            <a:picLocks noChangeAspect="1"/>
          </p:cNvPicPr>
          <p:nvPr/>
        </p:nvPicPr>
        <p:blipFill>
          <a:blip r:embed="rId4"/>
          <a:stretch>
            <a:fillRect/>
          </a:stretch>
        </p:blipFill>
        <p:spPr>
          <a:xfrm>
            <a:off x="4625340" y="4049712"/>
            <a:ext cx="3704597" cy="524818"/>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62044F93-7E5F-971C-C09D-5488BCF40823}"/>
              </a:ext>
            </a:extLst>
          </p:cNvPr>
          <p:cNvPicPr>
            <a:picLocks noChangeAspect="1"/>
          </p:cNvPicPr>
          <p:nvPr/>
        </p:nvPicPr>
        <p:blipFill>
          <a:blip r:embed="rId5"/>
          <a:stretch>
            <a:fillRect/>
          </a:stretch>
        </p:blipFill>
        <p:spPr>
          <a:xfrm>
            <a:off x="1005841" y="4049712"/>
            <a:ext cx="2796443" cy="521954"/>
          </a:xfrm>
          <a:prstGeom prst="rect">
            <a:avLst/>
          </a:prstGeom>
        </p:spPr>
      </p:pic>
      <p:sp>
        <p:nvSpPr>
          <p:cNvPr id="5" name="Striped Right Arrow 4">
            <a:extLst>
              <a:ext uri="{FF2B5EF4-FFF2-40B4-BE49-F238E27FC236}">
                <a16:creationId xmlns:a16="http://schemas.microsoft.com/office/drawing/2014/main" id="{339F0B67-7E5D-92F8-8C46-273FB9C02D29}"/>
              </a:ext>
            </a:extLst>
          </p:cNvPr>
          <p:cNvSpPr/>
          <p:nvPr/>
        </p:nvSpPr>
        <p:spPr>
          <a:xfrm>
            <a:off x="3949701" y="4253404"/>
            <a:ext cx="568960" cy="21336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6812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7" name="Google Shape;87;p6"/>
          <p:cNvSpPr txBox="1">
            <a:spLocks noGrp="1"/>
          </p:cNvSpPr>
          <p:nvPr>
            <p:ph type="title"/>
          </p:nvPr>
        </p:nvSpPr>
        <p:spPr>
          <a:xfrm>
            <a:off x="360823" y="295650"/>
            <a:ext cx="8136900" cy="75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MoodleNet 3.x &amp; Moodle LMS 4.?</a:t>
            </a:r>
            <a:endParaRPr dirty="0"/>
          </a:p>
        </p:txBody>
      </p:sp>
      <p:pic>
        <p:nvPicPr>
          <p:cNvPr id="7" name="Picture 6" descr="Graphical user interface, application&#10;&#10;Description automatically generated">
            <a:extLst>
              <a:ext uri="{FF2B5EF4-FFF2-40B4-BE49-F238E27FC236}">
                <a16:creationId xmlns:a16="http://schemas.microsoft.com/office/drawing/2014/main" id="{B882B1C2-A3A3-ED0F-410C-2D310ED56AFF}"/>
              </a:ext>
            </a:extLst>
          </p:cNvPr>
          <p:cNvPicPr>
            <a:picLocks noChangeAspect="1"/>
          </p:cNvPicPr>
          <p:nvPr/>
        </p:nvPicPr>
        <p:blipFill rotWithShape="1">
          <a:blip r:embed="rId3"/>
          <a:srcRect l="19578" t="7112" r="19816" b="36485"/>
          <a:stretch/>
        </p:blipFill>
        <p:spPr>
          <a:xfrm>
            <a:off x="4714728" y="1446414"/>
            <a:ext cx="4222866" cy="2901142"/>
          </a:xfrm>
          <a:prstGeom prst="rect">
            <a:avLst/>
          </a:prstGeom>
        </p:spPr>
      </p:pic>
      <p:pic>
        <p:nvPicPr>
          <p:cNvPr id="11" name="Picture 10" descr="Graphical user interface, application, Teams&#10;&#10;Description automatically generated">
            <a:extLst>
              <a:ext uri="{FF2B5EF4-FFF2-40B4-BE49-F238E27FC236}">
                <a16:creationId xmlns:a16="http://schemas.microsoft.com/office/drawing/2014/main" id="{2324406A-7492-B6E9-236B-951065BEA774}"/>
              </a:ext>
            </a:extLst>
          </p:cNvPr>
          <p:cNvPicPr>
            <a:picLocks noChangeAspect="1"/>
          </p:cNvPicPr>
          <p:nvPr/>
        </p:nvPicPr>
        <p:blipFill rotWithShape="1">
          <a:blip r:embed="rId4"/>
          <a:srcRect l="19697" t="7273" r="19697" b="36323"/>
          <a:stretch/>
        </p:blipFill>
        <p:spPr>
          <a:xfrm>
            <a:off x="206406" y="1446413"/>
            <a:ext cx="4222867" cy="2901143"/>
          </a:xfrm>
          <a:prstGeom prst="rect">
            <a:avLst/>
          </a:prstGeom>
        </p:spPr>
      </p:pic>
    </p:spTree>
    <p:extLst>
      <p:ext uri="{BB962C8B-B14F-4D97-AF65-F5344CB8AC3E}">
        <p14:creationId xmlns:p14="http://schemas.microsoft.com/office/powerpoint/2010/main" val="823552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g149d853483f_0_105"/>
          <p:cNvSpPr txBox="1">
            <a:spLocks noGrp="1"/>
          </p:cNvSpPr>
          <p:nvPr>
            <p:ph type="title"/>
          </p:nvPr>
        </p:nvSpPr>
        <p:spPr>
          <a:xfrm>
            <a:off x="1225296" y="1571822"/>
            <a:ext cx="6367800" cy="1444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t>MoodleNet 3.x</a:t>
            </a:r>
            <a:endParaRPr dirty="0"/>
          </a:p>
        </p:txBody>
      </p:sp>
      <p:pic>
        <p:nvPicPr>
          <p:cNvPr id="4" name="Picture 3" descr="MoodleNet Icon">
            <a:extLst>
              <a:ext uri="{FF2B5EF4-FFF2-40B4-BE49-F238E27FC236}">
                <a16:creationId xmlns:a16="http://schemas.microsoft.com/office/drawing/2014/main" id="{C5F97342-EC99-C128-F715-A5207AF6CD38}"/>
              </a:ext>
            </a:extLst>
          </p:cNvPr>
          <p:cNvPicPr>
            <a:picLocks noChangeAspect="1"/>
          </p:cNvPicPr>
          <p:nvPr/>
        </p:nvPicPr>
        <p:blipFill>
          <a:blip r:embed="rId3"/>
          <a:stretch>
            <a:fillRect/>
          </a:stretch>
        </p:blipFill>
        <p:spPr>
          <a:xfrm>
            <a:off x="6615486" y="555022"/>
            <a:ext cx="1573340" cy="1573340"/>
          </a:xfrm>
          <a:prstGeom prst="rect">
            <a:avLst/>
          </a:prstGeom>
        </p:spPr>
      </p:pic>
      <p:sp>
        <p:nvSpPr>
          <p:cNvPr id="5" name="Rounded Rectangle 4">
            <a:extLst>
              <a:ext uri="{FF2B5EF4-FFF2-40B4-BE49-F238E27FC236}">
                <a16:creationId xmlns:a16="http://schemas.microsoft.com/office/drawing/2014/main" id="{925E911A-7061-74F3-951A-8EAB37623A95}"/>
              </a:ext>
            </a:extLst>
          </p:cNvPr>
          <p:cNvSpPr/>
          <p:nvPr/>
        </p:nvSpPr>
        <p:spPr>
          <a:xfrm>
            <a:off x="2944368" y="4205919"/>
            <a:ext cx="2304288" cy="4937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moodle.net</a:t>
            </a: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Rounded Rectangle 6">
            <a:extLst>
              <a:ext uri="{FF2B5EF4-FFF2-40B4-BE49-F238E27FC236}">
                <a16:creationId xmlns:a16="http://schemas.microsoft.com/office/drawing/2014/main" id="{534BD343-5C3F-F302-2DDE-9F637D1BF710}"/>
              </a:ext>
            </a:extLst>
          </p:cNvPr>
          <p:cNvSpPr/>
          <p:nvPr/>
        </p:nvSpPr>
        <p:spPr>
          <a:xfrm>
            <a:off x="5721096" y="4205919"/>
            <a:ext cx="2304288" cy="4937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Your Instance</a:t>
            </a: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8E753E84-DC87-6481-B444-728DA123C41A}"/>
              </a:ext>
            </a:extLst>
          </p:cNvPr>
          <p:cNvSpPr txBox="1"/>
          <p:nvPr/>
        </p:nvSpPr>
        <p:spPr>
          <a:xfrm>
            <a:off x="1225296" y="3319272"/>
            <a:ext cx="6800088" cy="338554"/>
          </a:xfrm>
          <a:prstGeom prst="rect">
            <a:avLst/>
          </a:prstGeom>
          <a:noFill/>
        </p:spPr>
        <p:txBody>
          <a:bodyPr wrap="square" rtlCol="0">
            <a:spAutoFit/>
          </a:bodyPr>
          <a:lstStyle/>
          <a:p>
            <a:pPr rtl="0">
              <a:spcBef>
                <a:spcPts val="0"/>
              </a:spcBef>
              <a:spcAft>
                <a:spcPts val="0"/>
              </a:spcAft>
            </a:pPr>
            <a:r>
              <a:rPr lang="en-GB" sz="160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What’s coming after 3.0.0?</a:t>
            </a:r>
            <a:endParaRPr lang="en-GB"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35798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3"/>
          <p:cNvSpPr txBox="1">
            <a:spLocks noGrp="1"/>
          </p:cNvSpPr>
          <p:nvPr>
            <p:ph type="body" idx="1"/>
          </p:nvPr>
        </p:nvSpPr>
        <p:spPr>
          <a:xfrm>
            <a:off x="2186246" y="1138750"/>
            <a:ext cx="4771453" cy="3537000"/>
          </a:xfrm>
          <a:prstGeom prst="rect">
            <a:avLst/>
          </a:prstGeom>
        </p:spPr>
        <p:txBody>
          <a:bodyPr spcFirstLastPara="1" wrap="square" lIns="91425" tIns="91425" rIns="91425" bIns="91425" anchor="t" anchorCtr="0">
            <a:noAutofit/>
          </a:bodyPr>
          <a:lstStyle/>
          <a:p>
            <a:pPr marL="114300" indent="0" rtl="0">
              <a:spcBef>
                <a:spcPts val="0"/>
              </a:spcBef>
              <a:spcAft>
                <a:spcPts val="0"/>
              </a:spcAft>
              <a:buNone/>
            </a:pPr>
            <a:r>
              <a:rPr lang="en-GB" sz="2400" b="1" u="none" strike="noStrike" dirty="0">
                <a:solidFill>
                  <a:srgbClr val="434343"/>
                </a:solidFill>
                <a:effectLst/>
                <a:latin typeface="Open Sans" panose="020B0606030504020204" pitchFamily="34" charset="0"/>
                <a:ea typeface="Open Sans" panose="020B0606030504020204" pitchFamily="34" charset="0"/>
                <a:cs typeface="Open Sans" panose="020B0606030504020204" pitchFamily="34" charset="0"/>
              </a:rPr>
              <a:t>MoodleNet will bubble quality resources to the top of the search results.</a:t>
            </a:r>
            <a:endParaRPr lang="en-GB" sz="2400" b="1" dirty="0">
              <a:effectLst/>
              <a:latin typeface="Open Sans" panose="020B0606030504020204" pitchFamily="34" charset="0"/>
              <a:ea typeface="Open Sans" panose="020B0606030504020204" pitchFamily="34" charset="0"/>
              <a:cs typeface="Open Sans" panose="020B0606030504020204" pitchFamily="34" charset="0"/>
            </a:endParaRPr>
          </a:p>
          <a:p>
            <a:pPr marL="114300" indent="0" rtl="0">
              <a:spcBef>
                <a:spcPts val="0"/>
              </a:spcBef>
              <a:spcAft>
                <a:spcPts val="0"/>
              </a:spcAft>
              <a:buNone/>
            </a:pPr>
            <a:br>
              <a:rPr lang="en-GB" sz="2400" b="1" dirty="0">
                <a:effectLst/>
                <a:latin typeface="Open Sans" panose="020B0606030504020204" pitchFamily="34" charset="0"/>
                <a:ea typeface="Open Sans" panose="020B0606030504020204" pitchFamily="34" charset="0"/>
                <a:cs typeface="Open Sans" panose="020B0606030504020204" pitchFamily="34" charset="0"/>
              </a:rPr>
            </a:br>
            <a:r>
              <a:rPr lang="en-GB" sz="2400" b="1" u="none" strike="noStrike" dirty="0">
                <a:solidFill>
                  <a:srgbClr val="434343"/>
                </a:solidFill>
                <a:effectLst/>
                <a:latin typeface="Open Sans" panose="020B0606030504020204" pitchFamily="34" charset="0"/>
                <a:ea typeface="Open Sans" panose="020B0606030504020204" pitchFamily="34" charset="0"/>
                <a:cs typeface="Open Sans" panose="020B0606030504020204" pitchFamily="34" charset="0"/>
              </a:rPr>
              <a:t>This will use collaborative efforts powered by gamification and other motivations for quality.</a:t>
            </a:r>
            <a:endParaRPr lang="en-GB" sz="2400" b="1"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93" name="Google Shape;93;p3"/>
          <p:cNvSpPr txBox="1">
            <a:spLocks noGrp="1"/>
          </p:cNvSpPr>
          <p:nvPr>
            <p:ph type="title"/>
          </p:nvPr>
        </p:nvSpPr>
        <p:spPr>
          <a:xfrm>
            <a:off x="204216" y="292608"/>
            <a:ext cx="7117200" cy="69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Make finding easy</a:t>
            </a:r>
            <a:endParaRPr dirty="0"/>
          </a:p>
        </p:txBody>
      </p:sp>
      <p:pic>
        <p:nvPicPr>
          <p:cNvPr id="7170" name="Picture 2">
            <a:extLst>
              <a:ext uri="{FF2B5EF4-FFF2-40B4-BE49-F238E27FC236}">
                <a16:creationId xmlns:a16="http://schemas.microsoft.com/office/drawing/2014/main" id="{C9E2E267-01E0-8723-EFF9-16EEDC8DC4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166" t="9094" r="58774"/>
          <a:stretch/>
        </p:blipFill>
        <p:spPr bwMode="auto">
          <a:xfrm>
            <a:off x="331136" y="985908"/>
            <a:ext cx="1603495" cy="3537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6248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6146" name="Picture 2">
            <a:extLst>
              <a:ext uri="{FF2B5EF4-FFF2-40B4-BE49-F238E27FC236}">
                <a16:creationId xmlns:a16="http://schemas.microsoft.com/office/drawing/2014/main" id="{8B5661A8-30BB-3BB5-A605-70A4D5B2BB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3" name="Google Shape;93;p3"/>
          <p:cNvSpPr txBox="1">
            <a:spLocks noGrp="1"/>
          </p:cNvSpPr>
          <p:nvPr>
            <p:ph type="title"/>
          </p:nvPr>
        </p:nvSpPr>
        <p:spPr>
          <a:xfrm>
            <a:off x="935736" y="4194048"/>
            <a:ext cx="7117200" cy="693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solidFill>
                  <a:schemeClr val="bg1"/>
                </a:solidFill>
              </a:rPr>
              <a:t>Federation</a:t>
            </a:r>
            <a:endParaRPr dirty="0">
              <a:solidFill>
                <a:schemeClr val="bg1"/>
              </a:solidFill>
            </a:endParaRPr>
          </a:p>
        </p:txBody>
      </p:sp>
    </p:spTree>
    <p:extLst>
      <p:ext uri="{BB962C8B-B14F-4D97-AF65-F5344CB8AC3E}">
        <p14:creationId xmlns:p14="http://schemas.microsoft.com/office/powerpoint/2010/main" val="38537878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g149d853483f_0_105"/>
          <p:cNvSpPr txBox="1">
            <a:spLocks noGrp="1"/>
          </p:cNvSpPr>
          <p:nvPr>
            <p:ph type="title"/>
          </p:nvPr>
        </p:nvSpPr>
        <p:spPr>
          <a:xfrm>
            <a:off x="1225296" y="1571822"/>
            <a:ext cx="6367800" cy="1444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t>MoodleNet 3.y</a:t>
            </a:r>
            <a:endParaRPr dirty="0"/>
          </a:p>
        </p:txBody>
      </p:sp>
      <p:pic>
        <p:nvPicPr>
          <p:cNvPr id="4" name="Picture 3" descr="MoodleNet Icon">
            <a:extLst>
              <a:ext uri="{FF2B5EF4-FFF2-40B4-BE49-F238E27FC236}">
                <a16:creationId xmlns:a16="http://schemas.microsoft.com/office/drawing/2014/main" id="{C5F97342-EC99-C128-F715-A5207AF6CD38}"/>
              </a:ext>
            </a:extLst>
          </p:cNvPr>
          <p:cNvPicPr>
            <a:picLocks noChangeAspect="1"/>
          </p:cNvPicPr>
          <p:nvPr/>
        </p:nvPicPr>
        <p:blipFill>
          <a:blip r:embed="rId3"/>
          <a:stretch>
            <a:fillRect/>
          </a:stretch>
        </p:blipFill>
        <p:spPr>
          <a:xfrm>
            <a:off x="6615486" y="555022"/>
            <a:ext cx="1573340" cy="1573340"/>
          </a:xfrm>
          <a:prstGeom prst="rect">
            <a:avLst/>
          </a:prstGeom>
        </p:spPr>
      </p:pic>
      <p:sp>
        <p:nvSpPr>
          <p:cNvPr id="5" name="Rounded Rectangle 4">
            <a:extLst>
              <a:ext uri="{FF2B5EF4-FFF2-40B4-BE49-F238E27FC236}">
                <a16:creationId xmlns:a16="http://schemas.microsoft.com/office/drawing/2014/main" id="{925E911A-7061-74F3-951A-8EAB37623A95}"/>
              </a:ext>
            </a:extLst>
          </p:cNvPr>
          <p:cNvSpPr/>
          <p:nvPr/>
        </p:nvSpPr>
        <p:spPr>
          <a:xfrm>
            <a:off x="2944368" y="4205919"/>
            <a:ext cx="2304288" cy="4937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moodle.net</a:t>
            </a: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Rounded Rectangle 6">
            <a:extLst>
              <a:ext uri="{FF2B5EF4-FFF2-40B4-BE49-F238E27FC236}">
                <a16:creationId xmlns:a16="http://schemas.microsoft.com/office/drawing/2014/main" id="{534BD343-5C3F-F302-2DDE-9F637D1BF710}"/>
              </a:ext>
            </a:extLst>
          </p:cNvPr>
          <p:cNvSpPr/>
          <p:nvPr/>
        </p:nvSpPr>
        <p:spPr>
          <a:xfrm>
            <a:off x="5721096" y="4205919"/>
            <a:ext cx="2304288" cy="4937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Your Instance</a:t>
            </a: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8E753E84-DC87-6481-B444-728DA123C41A}"/>
              </a:ext>
            </a:extLst>
          </p:cNvPr>
          <p:cNvSpPr txBox="1"/>
          <p:nvPr/>
        </p:nvSpPr>
        <p:spPr>
          <a:xfrm>
            <a:off x="1225296" y="3319272"/>
            <a:ext cx="6800088" cy="338554"/>
          </a:xfrm>
          <a:prstGeom prst="rect">
            <a:avLst/>
          </a:prstGeom>
          <a:noFill/>
        </p:spPr>
        <p:txBody>
          <a:bodyPr wrap="square" rtlCol="0">
            <a:spAutoFit/>
          </a:bodyPr>
          <a:lstStyle/>
          <a:p>
            <a:pPr rtl="0">
              <a:spcBef>
                <a:spcPts val="0"/>
              </a:spcBef>
              <a:spcAft>
                <a:spcPts val="0"/>
              </a:spcAft>
            </a:pPr>
            <a:r>
              <a:rPr lang="en-GB" sz="160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What’s coming after 3.x?</a:t>
            </a:r>
            <a:endParaRPr lang="en-GB"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57483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7" name="Google Shape;87;p6"/>
          <p:cNvSpPr txBox="1">
            <a:spLocks noGrp="1"/>
          </p:cNvSpPr>
          <p:nvPr>
            <p:ph type="title"/>
          </p:nvPr>
        </p:nvSpPr>
        <p:spPr>
          <a:xfrm>
            <a:off x="360823" y="295650"/>
            <a:ext cx="8136900" cy="75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MoodleNet &amp; Moodle LMS</a:t>
            </a:r>
            <a:endParaRPr dirty="0"/>
          </a:p>
        </p:txBody>
      </p:sp>
      <p:pic>
        <p:nvPicPr>
          <p:cNvPr id="3" name="Picture 2" descr="Graphical user interface, text, application&#10;&#10;Description automatically generated">
            <a:extLst>
              <a:ext uri="{FF2B5EF4-FFF2-40B4-BE49-F238E27FC236}">
                <a16:creationId xmlns:a16="http://schemas.microsoft.com/office/drawing/2014/main" id="{2A11FFEB-6D05-548D-4EF8-732561E61EB8}"/>
              </a:ext>
            </a:extLst>
          </p:cNvPr>
          <p:cNvPicPr>
            <a:picLocks noChangeAspect="1"/>
          </p:cNvPicPr>
          <p:nvPr/>
        </p:nvPicPr>
        <p:blipFill rotWithShape="1">
          <a:blip r:embed="rId3"/>
          <a:srcRect t="55681" b="29362"/>
          <a:stretch/>
        </p:blipFill>
        <p:spPr>
          <a:xfrm>
            <a:off x="360822" y="1737360"/>
            <a:ext cx="8556669" cy="834390"/>
          </a:xfrm>
          <a:prstGeom prst="rect">
            <a:avLst/>
          </a:prstGeom>
        </p:spPr>
      </p:pic>
      <p:pic>
        <p:nvPicPr>
          <p:cNvPr id="5" name="Picture 4" descr="Graphical user interface, application&#10;&#10;Description automatically generated">
            <a:extLst>
              <a:ext uri="{FF2B5EF4-FFF2-40B4-BE49-F238E27FC236}">
                <a16:creationId xmlns:a16="http://schemas.microsoft.com/office/drawing/2014/main" id="{EF06DBA1-281D-E80B-D845-DDF6B7FD687B}"/>
              </a:ext>
            </a:extLst>
          </p:cNvPr>
          <p:cNvPicPr>
            <a:picLocks noChangeAspect="1"/>
          </p:cNvPicPr>
          <p:nvPr/>
        </p:nvPicPr>
        <p:blipFill>
          <a:blip r:embed="rId4"/>
          <a:stretch>
            <a:fillRect/>
          </a:stretch>
        </p:blipFill>
        <p:spPr>
          <a:xfrm>
            <a:off x="431942" y="2717203"/>
            <a:ext cx="3002138" cy="2426297"/>
          </a:xfrm>
          <a:prstGeom prst="rect">
            <a:avLst/>
          </a:prstGeom>
        </p:spPr>
      </p:pic>
      <p:pic>
        <p:nvPicPr>
          <p:cNvPr id="8" name="Picture 7" descr="Graphical user interface, website&#10;&#10;Description automatically generated">
            <a:extLst>
              <a:ext uri="{FF2B5EF4-FFF2-40B4-BE49-F238E27FC236}">
                <a16:creationId xmlns:a16="http://schemas.microsoft.com/office/drawing/2014/main" id="{CF9DC11B-78F6-86D4-9522-7430BE919DD1}"/>
              </a:ext>
            </a:extLst>
          </p:cNvPr>
          <p:cNvPicPr>
            <a:picLocks noChangeAspect="1"/>
          </p:cNvPicPr>
          <p:nvPr/>
        </p:nvPicPr>
        <p:blipFill rotWithShape="1">
          <a:blip r:embed="rId5"/>
          <a:srcRect l="26121" t="20300"/>
          <a:stretch/>
        </p:blipFill>
        <p:spPr>
          <a:xfrm>
            <a:off x="3840480" y="2645818"/>
            <a:ext cx="4942698" cy="2497681"/>
          </a:xfrm>
          <a:prstGeom prst="rect">
            <a:avLst/>
          </a:prstGeom>
        </p:spPr>
      </p:pic>
    </p:spTree>
    <p:extLst>
      <p:ext uri="{BB962C8B-B14F-4D97-AF65-F5344CB8AC3E}">
        <p14:creationId xmlns:p14="http://schemas.microsoft.com/office/powerpoint/2010/main" val="2681033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3" name="Google Shape;93;p3"/>
          <p:cNvSpPr txBox="1">
            <a:spLocks noGrp="1"/>
          </p:cNvSpPr>
          <p:nvPr>
            <p:ph type="title"/>
          </p:nvPr>
        </p:nvSpPr>
        <p:spPr>
          <a:xfrm>
            <a:off x="204216" y="292608"/>
            <a:ext cx="7117200" cy="69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MoodleNet team</a:t>
            </a:r>
            <a:endParaRPr dirty="0"/>
          </a:p>
        </p:txBody>
      </p:sp>
      <p:pic>
        <p:nvPicPr>
          <p:cNvPr id="1036" name="Picture 12">
            <a:extLst>
              <a:ext uri="{FF2B5EF4-FFF2-40B4-BE49-F238E27FC236}">
                <a16:creationId xmlns:a16="http://schemas.microsoft.com/office/drawing/2014/main" id="{82C3750E-CD8A-CAF6-C3F7-A38B5EC5DDE2}"/>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506989" y="3127188"/>
            <a:ext cx="1346200" cy="1346200"/>
          </a:xfrm>
          <a:prstGeom prst="ellipse">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person, wall, person, indoor&#10;&#10;Description automatically generated">
            <a:extLst>
              <a:ext uri="{FF2B5EF4-FFF2-40B4-BE49-F238E27FC236}">
                <a16:creationId xmlns:a16="http://schemas.microsoft.com/office/drawing/2014/main" id="{B9FBD221-71BA-166E-7367-EB37E64E0B87}"/>
              </a:ext>
            </a:extLst>
          </p:cNvPr>
          <p:cNvPicPr>
            <a:picLocks noChangeAspect="1"/>
          </p:cNvPicPr>
          <p:nvPr/>
        </p:nvPicPr>
        <p:blipFill rotWithShape="1">
          <a:blip r:embed="rId4">
            <a:grayscl/>
          </a:blip>
          <a:srcRect r="5290"/>
          <a:stretch/>
        </p:blipFill>
        <p:spPr>
          <a:xfrm>
            <a:off x="2677463" y="1228090"/>
            <a:ext cx="1346200" cy="1343660"/>
          </a:xfrm>
          <a:prstGeom prst="ellipse">
            <a:avLst/>
          </a:prstGeom>
        </p:spPr>
      </p:pic>
      <p:pic>
        <p:nvPicPr>
          <p:cNvPr id="10" name="Picture 9" descr="A picture containing snow, outdoor, person, sky&#10;&#10;Description automatically generated">
            <a:extLst>
              <a:ext uri="{FF2B5EF4-FFF2-40B4-BE49-F238E27FC236}">
                <a16:creationId xmlns:a16="http://schemas.microsoft.com/office/drawing/2014/main" id="{D7323750-A0C2-94A4-289D-C4CA8541F0F2}"/>
              </a:ext>
            </a:extLst>
          </p:cNvPr>
          <p:cNvPicPr>
            <a:picLocks noChangeAspect="1"/>
          </p:cNvPicPr>
          <p:nvPr/>
        </p:nvPicPr>
        <p:blipFill rotWithShape="1">
          <a:blip r:embed="rId5">
            <a:grayscl/>
          </a:blip>
          <a:srcRect l="21188" t="16769" r="23385" b="9468"/>
          <a:stretch/>
        </p:blipFill>
        <p:spPr>
          <a:xfrm>
            <a:off x="349518" y="1225550"/>
            <a:ext cx="1346200" cy="1343660"/>
          </a:xfrm>
          <a:prstGeom prst="ellipse">
            <a:avLst/>
          </a:prstGeom>
        </p:spPr>
      </p:pic>
      <p:pic>
        <p:nvPicPr>
          <p:cNvPr id="12" name="Picture 11">
            <a:extLst>
              <a:ext uri="{FF2B5EF4-FFF2-40B4-BE49-F238E27FC236}">
                <a16:creationId xmlns:a16="http://schemas.microsoft.com/office/drawing/2014/main" id="{A4DD3979-6073-EFD4-3673-DB303AEF3B04}"/>
              </a:ext>
            </a:extLst>
          </p:cNvPr>
          <p:cNvPicPr>
            <a:picLocks noChangeAspect="1"/>
          </p:cNvPicPr>
          <p:nvPr/>
        </p:nvPicPr>
        <p:blipFill>
          <a:blip r:embed="rId6">
            <a:grayscl/>
          </a:blip>
          <a:stretch>
            <a:fillRect/>
          </a:stretch>
        </p:blipFill>
        <p:spPr>
          <a:xfrm>
            <a:off x="3898900" y="3127263"/>
            <a:ext cx="1346200" cy="1346200"/>
          </a:xfrm>
          <a:prstGeom prst="ellipse">
            <a:avLst/>
          </a:prstGeom>
        </p:spPr>
      </p:pic>
      <p:pic>
        <p:nvPicPr>
          <p:cNvPr id="14" name="Picture 13" descr="A person wearing glasses&#10;&#10;Description automatically generated with medium confidence">
            <a:extLst>
              <a:ext uri="{FF2B5EF4-FFF2-40B4-BE49-F238E27FC236}">
                <a16:creationId xmlns:a16="http://schemas.microsoft.com/office/drawing/2014/main" id="{45860FE0-AA14-3DA8-4CFD-6414B7F15335}"/>
              </a:ext>
            </a:extLst>
          </p:cNvPr>
          <p:cNvPicPr>
            <a:picLocks noChangeAspect="1"/>
          </p:cNvPicPr>
          <p:nvPr/>
        </p:nvPicPr>
        <p:blipFill>
          <a:blip r:embed="rId7">
            <a:grayscl/>
          </a:blip>
          <a:stretch>
            <a:fillRect/>
          </a:stretch>
        </p:blipFill>
        <p:spPr>
          <a:xfrm>
            <a:off x="5005408" y="1225550"/>
            <a:ext cx="1346200" cy="1346200"/>
          </a:xfrm>
          <a:prstGeom prst="ellipse">
            <a:avLst/>
          </a:prstGeom>
        </p:spPr>
      </p:pic>
      <p:sp>
        <p:nvSpPr>
          <p:cNvPr id="15" name="TextBox 14">
            <a:extLst>
              <a:ext uri="{FF2B5EF4-FFF2-40B4-BE49-F238E27FC236}">
                <a16:creationId xmlns:a16="http://schemas.microsoft.com/office/drawing/2014/main" id="{C7456062-DE64-3E9B-D12F-F47C64ACE685}"/>
              </a:ext>
            </a:extLst>
          </p:cNvPr>
          <p:cNvSpPr txBox="1"/>
          <p:nvPr/>
        </p:nvSpPr>
        <p:spPr>
          <a:xfrm>
            <a:off x="360727" y="2634143"/>
            <a:ext cx="1334991" cy="318782"/>
          </a:xfrm>
          <a:prstGeom prst="rect">
            <a:avLst/>
          </a:prstGeom>
          <a:noFill/>
        </p:spPr>
        <p:txBody>
          <a:bodyPr wrap="square" rtlCol="0">
            <a:spAutoFit/>
          </a:bodyPr>
          <a:lstStyle/>
          <a:p>
            <a:pPr algn="ctr"/>
            <a:r>
              <a:rPr lang="en-US" dirty="0"/>
              <a:t>Bru</a:t>
            </a:r>
          </a:p>
        </p:txBody>
      </p:sp>
      <p:sp>
        <p:nvSpPr>
          <p:cNvPr id="16" name="TextBox 15">
            <a:extLst>
              <a:ext uri="{FF2B5EF4-FFF2-40B4-BE49-F238E27FC236}">
                <a16:creationId xmlns:a16="http://schemas.microsoft.com/office/drawing/2014/main" id="{DDD3BC8A-5A69-DD1A-411C-E926B16DA67F}"/>
              </a:ext>
            </a:extLst>
          </p:cNvPr>
          <p:cNvSpPr txBox="1"/>
          <p:nvPr/>
        </p:nvSpPr>
        <p:spPr>
          <a:xfrm>
            <a:off x="2688672" y="2634143"/>
            <a:ext cx="1334991" cy="318782"/>
          </a:xfrm>
          <a:prstGeom prst="rect">
            <a:avLst/>
          </a:prstGeom>
          <a:noFill/>
        </p:spPr>
        <p:txBody>
          <a:bodyPr wrap="square" rtlCol="0">
            <a:spAutoFit/>
          </a:bodyPr>
          <a:lstStyle/>
          <a:p>
            <a:pPr algn="ctr"/>
            <a:r>
              <a:rPr lang="en-US" dirty="0"/>
              <a:t>Anna</a:t>
            </a:r>
          </a:p>
        </p:txBody>
      </p:sp>
      <p:sp>
        <p:nvSpPr>
          <p:cNvPr id="17" name="TextBox 16">
            <a:extLst>
              <a:ext uri="{FF2B5EF4-FFF2-40B4-BE49-F238E27FC236}">
                <a16:creationId xmlns:a16="http://schemas.microsoft.com/office/drawing/2014/main" id="{F14C1764-FC65-4736-D3DC-B754BE437DD0}"/>
              </a:ext>
            </a:extLst>
          </p:cNvPr>
          <p:cNvSpPr txBox="1"/>
          <p:nvPr/>
        </p:nvSpPr>
        <p:spPr>
          <a:xfrm>
            <a:off x="5016617" y="2634143"/>
            <a:ext cx="1334991" cy="318782"/>
          </a:xfrm>
          <a:prstGeom prst="rect">
            <a:avLst/>
          </a:prstGeom>
          <a:noFill/>
        </p:spPr>
        <p:txBody>
          <a:bodyPr wrap="square" rtlCol="0">
            <a:spAutoFit/>
          </a:bodyPr>
          <a:lstStyle/>
          <a:p>
            <a:pPr algn="ctr"/>
            <a:r>
              <a:rPr lang="en-US" dirty="0"/>
              <a:t>Paul</a:t>
            </a:r>
          </a:p>
        </p:txBody>
      </p:sp>
      <p:sp>
        <p:nvSpPr>
          <p:cNvPr id="18" name="TextBox 17">
            <a:extLst>
              <a:ext uri="{FF2B5EF4-FFF2-40B4-BE49-F238E27FC236}">
                <a16:creationId xmlns:a16="http://schemas.microsoft.com/office/drawing/2014/main" id="{1CB1E3D1-EDEC-255D-52A8-D4C612CDA1CB}"/>
              </a:ext>
            </a:extLst>
          </p:cNvPr>
          <p:cNvSpPr txBox="1"/>
          <p:nvPr/>
        </p:nvSpPr>
        <p:spPr>
          <a:xfrm>
            <a:off x="1506989" y="4647651"/>
            <a:ext cx="1334991" cy="318782"/>
          </a:xfrm>
          <a:prstGeom prst="rect">
            <a:avLst/>
          </a:prstGeom>
          <a:noFill/>
        </p:spPr>
        <p:txBody>
          <a:bodyPr wrap="square" rtlCol="0">
            <a:spAutoFit/>
          </a:bodyPr>
          <a:lstStyle/>
          <a:p>
            <a:pPr algn="ctr"/>
            <a:r>
              <a:rPr lang="en-US" dirty="0"/>
              <a:t>Alessandro</a:t>
            </a:r>
          </a:p>
        </p:txBody>
      </p:sp>
      <p:sp>
        <p:nvSpPr>
          <p:cNvPr id="19" name="TextBox 18">
            <a:extLst>
              <a:ext uri="{FF2B5EF4-FFF2-40B4-BE49-F238E27FC236}">
                <a16:creationId xmlns:a16="http://schemas.microsoft.com/office/drawing/2014/main" id="{409D66D1-E27C-E7A3-7569-6816CA792D1B}"/>
              </a:ext>
            </a:extLst>
          </p:cNvPr>
          <p:cNvSpPr txBox="1"/>
          <p:nvPr/>
        </p:nvSpPr>
        <p:spPr>
          <a:xfrm>
            <a:off x="3910109" y="4628694"/>
            <a:ext cx="1334991" cy="318782"/>
          </a:xfrm>
          <a:prstGeom prst="rect">
            <a:avLst/>
          </a:prstGeom>
          <a:noFill/>
        </p:spPr>
        <p:txBody>
          <a:bodyPr wrap="square" rtlCol="0">
            <a:spAutoFit/>
          </a:bodyPr>
          <a:lstStyle/>
          <a:p>
            <a:pPr algn="ctr"/>
            <a:r>
              <a:rPr lang="en-US" dirty="0"/>
              <a:t>Ettore</a:t>
            </a:r>
          </a:p>
        </p:txBody>
      </p:sp>
    </p:spTree>
    <p:extLst>
      <p:ext uri="{BB962C8B-B14F-4D97-AF65-F5344CB8AC3E}">
        <p14:creationId xmlns:p14="http://schemas.microsoft.com/office/powerpoint/2010/main" val="11880765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F9B3C9-9A6E-EFBC-1BD3-A578CEB283F8}"/>
              </a:ext>
            </a:extLst>
          </p:cNvPr>
          <p:cNvSpPr txBox="1"/>
          <p:nvPr/>
        </p:nvSpPr>
        <p:spPr>
          <a:xfrm>
            <a:off x="394282" y="570451"/>
            <a:ext cx="4873450" cy="461665"/>
          </a:xfrm>
          <a:prstGeom prst="rect">
            <a:avLst/>
          </a:prstGeom>
          <a:noFill/>
        </p:spPr>
        <p:txBody>
          <a:bodyPr wrap="none" rtlCol="0">
            <a:spAutoFit/>
          </a:bodyPr>
          <a:lstStyle/>
          <a:p>
            <a:r>
              <a:rPr lang="en-GB" sz="2400" b="1" dirty="0">
                <a:solidFill>
                  <a:schemeClr val="bg1"/>
                </a:solidFill>
                <a:effectLst/>
                <a:latin typeface="Open Sans Semibold" panose="020B0606030504020204" pitchFamily="34" charset="0"/>
                <a:ea typeface="Open Sans Semibold" panose="020B0606030504020204" pitchFamily="34" charset="0"/>
                <a:cs typeface="Open Sans Semibold" panose="020B0606030504020204" pitchFamily="34" charset="0"/>
              </a:rPr>
              <a:t>One collection multiple authors</a:t>
            </a:r>
          </a:p>
        </p:txBody>
      </p:sp>
      <p:sp>
        <p:nvSpPr>
          <p:cNvPr id="4" name="TextBox 3">
            <a:extLst>
              <a:ext uri="{FF2B5EF4-FFF2-40B4-BE49-F238E27FC236}">
                <a16:creationId xmlns:a16="http://schemas.microsoft.com/office/drawing/2014/main" id="{D1CFA495-C97A-0ED1-85B7-190CB3CEB293}"/>
              </a:ext>
            </a:extLst>
          </p:cNvPr>
          <p:cNvSpPr txBox="1"/>
          <p:nvPr/>
        </p:nvSpPr>
        <p:spPr>
          <a:xfrm>
            <a:off x="529904" y="1419137"/>
            <a:ext cx="5056192" cy="400110"/>
          </a:xfrm>
          <a:prstGeom prst="rect">
            <a:avLst/>
          </a:prstGeom>
          <a:noFill/>
        </p:spPr>
        <p:txBody>
          <a:bodyPr wrap="none" rtlCol="0">
            <a:spAutoFit/>
          </a:bodyPr>
          <a:lstStyle/>
          <a:p>
            <a:r>
              <a:rPr lang="en-GB" sz="2000" b="1" dirty="0">
                <a:solidFill>
                  <a:schemeClr val="bg1"/>
                </a:solidFill>
                <a:effectLst/>
                <a:latin typeface="Open Sans Semibold" panose="020B0606030504020204" pitchFamily="34" charset="0"/>
                <a:ea typeface="Open Sans Semibold" panose="020B0606030504020204" pitchFamily="34" charset="0"/>
                <a:cs typeface="Open Sans Semibold" panose="020B0606030504020204" pitchFamily="34" charset="0"/>
              </a:rPr>
              <a:t>Send a collection to Moodle as a course</a:t>
            </a:r>
          </a:p>
        </p:txBody>
      </p:sp>
      <p:sp>
        <p:nvSpPr>
          <p:cNvPr id="6" name="TextBox 5">
            <a:extLst>
              <a:ext uri="{FF2B5EF4-FFF2-40B4-BE49-F238E27FC236}">
                <a16:creationId xmlns:a16="http://schemas.microsoft.com/office/drawing/2014/main" id="{BC5F3406-0185-B02D-4016-DB1B23AF2C0A}"/>
              </a:ext>
            </a:extLst>
          </p:cNvPr>
          <p:cNvSpPr txBox="1"/>
          <p:nvPr/>
        </p:nvSpPr>
        <p:spPr>
          <a:xfrm>
            <a:off x="3172582" y="2501764"/>
            <a:ext cx="3687515" cy="646331"/>
          </a:xfrm>
          <a:prstGeom prst="rect">
            <a:avLst/>
          </a:prstGeom>
          <a:noFill/>
        </p:spPr>
        <p:txBody>
          <a:bodyPr wrap="square">
            <a:spAutoFit/>
          </a:bodyPr>
          <a:lstStyle/>
          <a:p>
            <a:r>
              <a:rPr lang="en-GB" sz="1800" b="1" dirty="0">
                <a:solidFill>
                  <a:schemeClr val="bg1"/>
                </a:solidFill>
                <a:effectLst/>
                <a:latin typeface="Open Sans Semibold" panose="020B0606030504020204" pitchFamily="34" charset="0"/>
                <a:ea typeface="Open Sans Semibold" panose="020B0606030504020204" pitchFamily="34" charset="0"/>
                <a:cs typeface="Open Sans Semibold" panose="020B0606030504020204" pitchFamily="34" charset="0"/>
              </a:rPr>
              <a:t>Preview and try resources before using</a:t>
            </a:r>
          </a:p>
        </p:txBody>
      </p:sp>
      <p:sp>
        <p:nvSpPr>
          <p:cNvPr id="8" name="TextBox 7">
            <a:extLst>
              <a:ext uri="{FF2B5EF4-FFF2-40B4-BE49-F238E27FC236}">
                <a16:creationId xmlns:a16="http://schemas.microsoft.com/office/drawing/2014/main" id="{8310A5B1-DC47-FBB6-6811-748D015807DE}"/>
              </a:ext>
            </a:extLst>
          </p:cNvPr>
          <p:cNvSpPr txBox="1"/>
          <p:nvPr/>
        </p:nvSpPr>
        <p:spPr>
          <a:xfrm>
            <a:off x="918594" y="4103524"/>
            <a:ext cx="4572000" cy="307777"/>
          </a:xfrm>
          <a:prstGeom prst="rect">
            <a:avLst/>
          </a:prstGeom>
          <a:noFill/>
        </p:spPr>
        <p:txBody>
          <a:bodyPr wrap="square">
            <a:spAutoFit/>
          </a:bodyPr>
          <a:lstStyle/>
          <a:p>
            <a:r>
              <a:rPr lang="en-GB" b="1" dirty="0">
                <a:solidFill>
                  <a:schemeClr val="bg1"/>
                </a:solidFill>
                <a:effectLst/>
                <a:latin typeface="Open Sans Semibold" panose="020B0606030504020204" pitchFamily="34" charset="0"/>
                <a:ea typeface="Open Sans Semibold" panose="020B0606030504020204" pitchFamily="34" charset="0"/>
                <a:cs typeface="Open Sans Semibold" panose="020B0606030504020204" pitchFamily="34" charset="0"/>
              </a:rPr>
              <a:t>MoodleNet embedded in Moodle LMS</a:t>
            </a:r>
          </a:p>
        </p:txBody>
      </p:sp>
      <p:sp>
        <p:nvSpPr>
          <p:cNvPr id="10" name="TextBox 9">
            <a:extLst>
              <a:ext uri="{FF2B5EF4-FFF2-40B4-BE49-F238E27FC236}">
                <a16:creationId xmlns:a16="http://schemas.microsoft.com/office/drawing/2014/main" id="{1505DA04-9851-C069-40FD-671E067B269A}"/>
              </a:ext>
            </a:extLst>
          </p:cNvPr>
          <p:cNvSpPr txBox="1"/>
          <p:nvPr/>
        </p:nvSpPr>
        <p:spPr>
          <a:xfrm>
            <a:off x="772000" y="2020366"/>
            <a:ext cx="4572000" cy="307777"/>
          </a:xfrm>
          <a:prstGeom prst="rect">
            <a:avLst/>
          </a:prstGeom>
          <a:noFill/>
        </p:spPr>
        <p:txBody>
          <a:bodyPr wrap="square">
            <a:spAutoFit/>
          </a:bodyPr>
          <a:lstStyle/>
          <a:p>
            <a:r>
              <a:rPr lang="en-GB" b="1" dirty="0">
                <a:solidFill>
                  <a:schemeClr val="bg1"/>
                </a:solidFill>
                <a:effectLst/>
                <a:latin typeface="Open Sans Semibold" panose="020B0606030504020204" pitchFamily="34" charset="0"/>
                <a:ea typeface="Open Sans Semibold" panose="020B0606030504020204" pitchFamily="34" charset="0"/>
                <a:cs typeface="Open Sans Semibold" panose="020B0606030504020204" pitchFamily="34" charset="0"/>
              </a:rPr>
              <a:t>Suggested resources</a:t>
            </a:r>
          </a:p>
        </p:txBody>
      </p:sp>
      <p:sp>
        <p:nvSpPr>
          <p:cNvPr id="12" name="TextBox 11">
            <a:extLst>
              <a:ext uri="{FF2B5EF4-FFF2-40B4-BE49-F238E27FC236}">
                <a16:creationId xmlns:a16="http://schemas.microsoft.com/office/drawing/2014/main" id="{270A8D88-503E-A1C3-A02E-28F7AC83F5CE}"/>
              </a:ext>
            </a:extLst>
          </p:cNvPr>
          <p:cNvSpPr txBox="1"/>
          <p:nvPr/>
        </p:nvSpPr>
        <p:spPr>
          <a:xfrm>
            <a:off x="5809376" y="514484"/>
            <a:ext cx="2298936" cy="400110"/>
          </a:xfrm>
          <a:prstGeom prst="rect">
            <a:avLst/>
          </a:prstGeom>
          <a:noFill/>
        </p:spPr>
        <p:txBody>
          <a:bodyPr wrap="square">
            <a:spAutoFit/>
          </a:bodyPr>
          <a:lstStyle/>
          <a:p>
            <a:r>
              <a:rPr lang="en-GB" sz="2000" b="1" dirty="0">
                <a:solidFill>
                  <a:schemeClr val="bg1"/>
                </a:solidFill>
                <a:effectLst/>
                <a:latin typeface="Open Sans Semibold" panose="020B0606030504020204" pitchFamily="34" charset="0"/>
                <a:ea typeface="Open Sans Semibold" panose="020B0606030504020204" pitchFamily="34" charset="0"/>
                <a:cs typeface="Open Sans Semibold" panose="020B0606030504020204" pitchFamily="34" charset="0"/>
              </a:rPr>
              <a:t>Discuss resource</a:t>
            </a:r>
          </a:p>
        </p:txBody>
      </p:sp>
      <p:sp>
        <p:nvSpPr>
          <p:cNvPr id="14" name="TextBox 13">
            <a:extLst>
              <a:ext uri="{FF2B5EF4-FFF2-40B4-BE49-F238E27FC236}">
                <a16:creationId xmlns:a16="http://schemas.microsoft.com/office/drawing/2014/main" id="{DB8C5E2F-C11F-1F7C-37E5-0233A87BE0BB}"/>
              </a:ext>
            </a:extLst>
          </p:cNvPr>
          <p:cNvSpPr txBox="1"/>
          <p:nvPr/>
        </p:nvSpPr>
        <p:spPr>
          <a:xfrm>
            <a:off x="6860097" y="4092145"/>
            <a:ext cx="4572000" cy="307777"/>
          </a:xfrm>
          <a:prstGeom prst="rect">
            <a:avLst/>
          </a:prstGeom>
          <a:noFill/>
        </p:spPr>
        <p:txBody>
          <a:bodyPr wrap="square">
            <a:spAutoFit/>
          </a:bodyPr>
          <a:lstStyle/>
          <a:p>
            <a:r>
              <a:rPr lang="en-GB" b="1" dirty="0">
                <a:solidFill>
                  <a:schemeClr val="bg1"/>
                </a:solidFill>
                <a:effectLst/>
                <a:latin typeface="Open Sans Semibold" panose="020B0606030504020204" pitchFamily="34" charset="0"/>
                <a:ea typeface="Open Sans Semibold" panose="020B0606030504020204" pitchFamily="34" charset="0"/>
                <a:cs typeface="Open Sans Semibold" panose="020B0606030504020204" pitchFamily="34" charset="0"/>
              </a:rPr>
              <a:t>Discuss collection</a:t>
            </a:r>
          </a:p>
        </p:txBody>
      </p:sp>
      <p:sp>
        <p:nvSpPr>
          <p:cNvPr id="16" name="TextBox 15">
            <a:extLst>
              <a:ext uri="{FF2B5EF4-FFF2-40B4-BE49-F238E27FC236}">
                <a16:creationId xmlns:a16="http://schemas.microsoft.com/office/drawing/2014/main" id="{1F2AB789-B2B4-53CA-5D08-F025231344F9}"/>
              </a:ext>
            </a:extLst>
          </p:cNvPr>
          <p:cNvSpPr txBox="1"/>
          <p:nvPr/>
        </p:nvSpPr>
        <p:spPr>
          <a:xfrm>
            <a:off x="1166069" y="2466363"/>
            <a:ext cx="2038525" cy="307777"/>
          </a:xfrm>
          <a:prstGeom prst="rect">
            <a:avLst/>
          </a:prstGeom>
          <a:noFill/>
        </p:spPr>
        <p:txBody>
          <a:bodyPr wrap="square">
            <a:spAutoFit/>
          </a:bodyPr>
          <a:lstStyle/>
          <a:p>
            <a:r>
              <a:rPr lang="en-GB" b="1" dirty="0">
                <a:solidFill>
                  <a:schemeClr val="bg1"/>
                </a:solidFill>
                <a:effectLst/>
                <a:latin typeface="Open Sans Semibold" panose="020B0606030504020204" pitchFamily="34" charset="0"/>
                <a:ea typeface="Open Sans Semibold" panose="020B0606030504020204" pitchFamily="34" charset="0"/>
                <a:cs typeface="Open Sans Semibold" panose="020B0606030504020204" pitchFamily="34" charset="0"/>
              </a:rPr>
              <a:t>Suggest a resource</a:t>
            </a:r>
          </a:p>
        </p:txBody>
      </p:sp>
      <p:sp>
        <p:nvSpPr>
          <p:cNvPr id="18" name="TextBox 17">
            <a:extLst>
              <a:ext uri="{FF2B5EF4-FFF2-40B4-BE49-F238E27FC236}">
                <a16:creationId xmlns:a16="http://schemas.microsoft.com/office/drawing/2014/main" id="{EC9F2036-B305-E611-5954-A601F9B65EED}"/>
              </a:ext>
            </a:extLst>
          </p:cNvPr>
          <p:cNvSpPr txBox="1"/>
          <p:nvPr/>
        </p:nvSpPr>
        <p:spPr>
          <a:xfrm>
            <a:off x="3343013" y="1969996"/>
            <a:ext cx="5066950" cy="307777"/>
          </a:xfrm>
          <a:prstGeom prst="rect">
            <a:avLst/>
          </a:prstGeom>
          <a:noFill/>
        </p:spPr>
        <p:txBody>
          <a:bodyPr wrap="square">
            <a:spAutoFit/>
          </a:bodyPr>
          <a:lstStyle/>
          <a:p>
            <a:r>
              <a:rPr lang="en-GB" b="1" dirty="0">
                <a:solidFill>
                  <a:schemeClr val="bg1"/>
                </a:solidFill>
                <a:effectLst/>
                <a:latin typeface="Open Sans Semibold" panose="020B0606030504020204" pitchFamily="34" charset="0"/>
                <a:ea typeface="Open Sans Semibold" panose="020B0606030504020204" pitchFamily="34" charset="0"/>
                <a:cs typeface="Open Sans Semibold" panose="020B0606030504020204" pitchFamily="34" charset="0"/>
              </a:rPr>
              <a:t>Vote for suggestion</a:t>
            </a:r>
          </a:p>
        </p:txBody>
      </p:sp>
      <p:sp>
        <p:nvSpPr>
          <p:cNvPr id="20" name="TextBox 19">
            <a:extLst>
              <a:ext uri="{FF2B5EF4-FFF2-40B4-BE49-F238E27FC236}">
                <a16:creationId xmlns:a16="http://schemas.microsoft.com/office/drawing/2014/main" id="{558D8CFA-1396-93FD-E069-49B4A595D681}"/>
              </a:ext>
            </a:extLst>
          </p:cNvPr>
          <p:cNvSpPr txBox="1"/>
          <p:nvPr/>
        </p:nvSpPr>
        <p:spPr>
          <a:xfrm>
            <a:off x="551089" y="3088239"/>
            <a:ext cx="5066950" cy="307777"/>
          </a:xfrm>
          <a:prstGeom prst="rect">
            <a:avLst/>
          </a:prstGeom>
          <a:noFill/>
        </p:spPr>
        <p:txBody>
          <a:bodyPr wrap="square">
            <a:spAutoFit/>
          </a:bodyPr>
          <a:lstStyle/>
          <a:p>
            <a:r>
              <a:rPr lang="en-GB" b="1" dirty="0">
                <a:solidFill>
                  <a:schemeClr val="bg1"/>
                </a:solidFill>
                <a:effectLst/>
                <a:latin typeface="Open Sans Semibold" panose="020B0606030504020204" pitchFamily="34" charset="0"/>
                <a:ea typeface="Open Sans Semibold" panose="020B0606030504020204" pitchFamily="34" charset="0"/>
                <a:cs typeface="Open Sans Semibold" panose="020B0606030504020204" pitchFamily="34" charset="0"/>
              </a:rPr>
              <a:t>Bulk send and download</a:t>
            </a:r>
          </a:p>
        </p:txBody>
      </p:sp>
      <p:sp>
        <p:nvSpPr>
          <p:cNvPr id="22" name="TextBox 21">
            <a:extLst>
              <a:ext uri="{FF2B5EF4-FFF2-40B4-BE49-F238E27FC236}">
                <a16:creationId xmlns:a16="http://schemas.microsoft.com/office/drawing/2014/main" id="{094C34D9-9F2D-0C88-B362-FD3F23F6ACBD}"/>
              </a:ext>
            </a:extLst>
          </p:cNvPr>
          <p:cNvSpPr txBox="1"/>
          <p:nvPr/>
        </p:nvSpPr>
        <p:spPr>
          <a:xfrm>
            <a:off x="2734257" y="4573049"/>
            <a:ext cx="5066950" cy="307777"/>
          </a:xfrm>
          <a:prstGeom prst="rect">
            <a:avLst/>
          </a:prstGeom>
          <a:noFill/>
        </p:spPr>
        <p:txBody>
          <a:bodyPr wrap="square">
            <a:spAutoFit/>
          </a:bodyPr>
          <a:lstStyle/>
          <a:p>
            <a:r>
              <a:rPr lang="en-GB" b="1" dirty="0">
                <a:solidFill>
                  <a:schemeClr val="bg1"/>
                </a:solidFill>
                <a:effectLst/>
                <a:latin typeface="Open Sans Semibold" panose="020B0606030504020204" pitchFamily="34" charset="0"/>
                <a:ea typeface="Open Sans Semibold" panose="020B0606030504020204" pitchFamily="34" charset="0"/>
                <a:cs typeface="Open Sans Semibold" panose="020B0606030504020204" pitchFamily="34" charset="0"/>
              </a:rPr>
              <a:t>Bulk upload</a:t>
            </a:r>
          </a:p>
        </p:txBody>
      </p:sp>
      <p:sp>
        <p:nvSpPr>
          <p:cNvPr id="24" name="TextBox 23">
            <a:extLst>
              <a:ext uri="{FF2B5EF4-FFF2-40B4-BE49-F238E27FC236}">
                <a16:creationId xmlns:a16="http://schemas.microsoft.com/office/drawing/2014/main" id="{F133C4EF-3F06-DDFF-7295-DA6F7CEB3BC1}"/>
              </a:ext>
            </a:extLst>
          </p:cNvPr>
          <p:cNvSpPr txBox="1"/>
          <p:nvPr/>
        </p:nvSpPr>
        <p:spPr>
          <a:xfrm>
            <a:off x="4672668" y="4338287"/>
            <a:ext cx="5066950" cy="307777"/>
          </a:xfrm>
          <a:prstGeom prst="rect">
            <a:avLst/>
          </a:prstGeom>
          <a:noFill/>
        </p:spPr>
        <p:txBody>
          <a:bodyPr wrap="square">
            <a:spAutoFit/>
          </a:bodyPr>
          <a:lstStyle/>
          <a:p>
            <a:r>
              <a:rPr lang="en-GB" b="1" dirty="0">
                <a:solidFill>
                  <a:schemeClr val="bg1"/>
                </a:solidFill>
                <a:effectLst/>
                <a:latin typeface="Open Sans Semibold" panose="020B0606030504020204" pitchFamily="34" charset="0"/>
                <a:ea typeface="Open Sans Semibold" panose="020B0606030504020204" pitchFamily="34" charset="0"/>
                <a:cs typeface="Open Sans Semibold" panose="020B0606030504020204" pitchFamily="34" charset="0"/>
              </a:rPr>
              <a:t>Multilingual interface</a:t>
            </a:r>
          </a:p>
        </p:txBody>
      </p:sp>
      <p:sp>
        <p:nvSpPr>
          <p:cNvPr id="26" name="TextBox 25">
            <a:extLst>
              <a:ext uri="{FF2B5EF4-FFF2-40B4-BE49-F238E27FC236}">
                <a16:creationId xmlns:a16="http://schemas.microsoft.com/office/drawing/2014/main" id="{1E836FD1-CD75-308D-A3CC-B69AD8DE6233}"/>
              </a:ext>
            </a:extLst>
          </p:cNvPr>
          <p:cNvSpPr txBox="1"/>
          <p:nvPr/>
        </p:nvSpPr>
        <p:spPr>
          <a:xfrm>
            <a:off x="1891894" y="3595881"/>
            <a:ext cx="5066950" cy="307777"/>
          </a:xfrm>
          <a:prstGeom prst="rect">
            <a:avLst/>
          </a:prstGeom>
          <a:noFill/>
        </p:spPr>
        <p:txBody>
          <a:bodyPr wrap="square">
            <a:spAutoFit/>
          </a:bodyPr>
          <a:lstStyle/>
          <a:p>
            <a:r>
              <a:rPr lang="en-GB" b="1" dirty="0">
                <a:solidFill>
                  <a:schemeClr val="bg1"/>
                </a:solidFill>
                <a:effectLst/>
                <a:latin typeface="Open Sans Semibold" panose="020B0606030504020204" pitchFamily="34" charset="0"/>
                <a:ea typeface="Open Sans Semibold" panose="020B0606030504020204" pitchFamily="34" charset="0"/>
                <a:cs typeface="Open Sans Semibold" panose="020B0606030504020204" pitchFamily="34" charset="0"/>
              </a:rPr>
              <a:t>Allow or deny domain signups</a:t>
            </a:r>
          </a:p>
        </p:txBody>
      </p:sp>
      <p:pic>
        <p:nvPicPr>
          <p:cNvPr id="28" name="Picture 27" descr="Qr code directing to the MoodleNet Tracker">
            <a:extLst>
              <a:ext uri="{FF2B5EF4-FFF2-40B4-BE49-F238E27FC236}">
                <a16:creationId xmlns:a16="http://schemas.microsoft.com/office/drawing/2014/main" id="{01A7BC3C-FCC7-EABD-42F3-74E4276B2AAC}"/>
              </a:ext>
            </a:extLst>
          </p:cNvPr>
          <p:cNvPicPr>
            <a:picLocks noChangeAspect="1"/>
          </p:cNvPicPr>
          <p:nvPr/>
        </p:nvPicPr>
        <p:blipFill>
          <a:blip r:embed="rId3"/>
          <a:stretch>
            <a:fillRect/>
          </a:stretch>
        </p:blipFill>
        <p:spPr>
          <a:xfrm>
            <a:off x="6286642" y="1441332"/>
            <a:ext cx="2298936" cy="2298936"/>
          </a:xfrm>
          <a:prstGeom prst="rect">
            <a:avLst/>
          </a:prstGeom>
        </p:spPr>
      </p:pic>
      <p:sp>
        <p:nvSpPr>
          <p:cNvPr id="29" name="TextBox 28">
            <a:extLst>
              <a:ext uri="{FF2B5EF4-FFF2-40B4-BE49-F238E27FC236}">
                <a16:creationId xmlns:a16="http://schemas.microsoft.com/office/drawing/2014/main" id="{774C31AC-03CD-910E-26AA-F6744FF45FB5}"/>
              </a:ext>
            </a:extLst>
          </p:cNvPr>
          <p:cNvSpPr txBox="1"/>
          <p:nvPr/>
        </p:nvSpPr>
        <p:spPr>
          <a:xfrm>
            <a:off x="757106" y="4492175"/>
            <a:ext cx="2038525" cy="523220"/>
          </a:xfrm>
          <a:prstGeom prst="rect">
            <a:avLst/>
          </a:prstGeom>
          <a:noFill/>
        </p:spPr>
        <p:txBody>
          <a:bodyPr wrap="square">
            <a:spAutoFit/>
          </a:bodyPr>
          <a:lstStyle/>
          <a:p>
            <a:r>
              <a:rPr lang="en-GB" b="1" dirty="0">
                <a:solidFill>
                  <a:schemeClr val="bg1"/>
                </a:solidFill>
                <a:effectLst/>
                <a:latin typeface="Open Sans Semibold" panose="020B0606030504020204" pitchFamily="34" charset="0"/>
                <a:ea typeface="Open Sans Semibold" panose="020B0606030504020204" pitchFamily="34" charset="0"/>
                <a:cs typeface="Open Sans Semibold" panose="020B0606030504020204" pitchFamily="34" charset="0"/>
              </a:rPr>
              <a:t>Collections of collections</a:t>
            </a:r>
          </a:p>
        </p:txBody>
      </p:sp>
    </p:spTree>
    <p:extLst>
      <p:ext uri="{BB962C8B-B14F-4D97-AF65-F5344CB8AC3E}">
        <p14:creationId xmlns:p14="http://schemas.microsoft.com/office/powerpoint/2010/main" val="12116859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4"/>
          <p:cNvSpPr txBox="1">
            <a:spLocks noGrp="1"/>
          </p:cNvSpPr>
          <p:nvPr>
            <p:ph type="body" idx="1"/>
          </p:nvPr>
        </p:nvSpPr>
        <p:spPr>
          <a:xfrm>
            <a:off x="4761074" y="470775"/>
            <a:ext cx="4076275" cy="4292418"/>
          </a:xfrm>
          <a:prstGeom prst="rect">
            <a:avLst/>
          </a:prstGeom>
        </p:spPr>
        <p:txBody>
          <a:bodyPr spcFirstLastPara="1" wrap="square" lIns="91425" tIns="91425" rIns="91425" bIns="91425" anchor="t" anchorCtr="0">
            <a:noAutofit/>
          </a:bodyPr>
          <a:lstStyle/>
          <a:p>
            <a:pPr marL="114300" indent="0" fontAlgn="base">
              <a:buNone/>
            </a:pPr>
            <a:r>
              <a:rPr lang="en-GB" sz="1700" b="1" i="0" u="none" strike="noStrike" dirty="0">
                <a:solidFill>
                  <a:srgbClr val="434343"/>
                </a:solidFill>
                <a:effectLst/>
                <a:latin typeface="Open Sans" panose="020B0606030504020204" pitchFamily="34" charset="0"/>
              </a:rPr>
              <a:t>Educators,</a:t>
            </a:r>
            <a:r>
              <a:rPr lang="en-GB" sz="1700" dirty="0">
                <a:solidFill>
                  <a:srgbClr val="434343"/>
                </a:solidFill>
                <a:latin typeface="Open Sans" panose="020B0606030504020204" pitchFamily="34" charset="0"/>
              </a:rPr>
              <a:t> </a:t>
            </a:r>
            <a:r>
              <a:rPr lang="en-GB" sz="1700" b="0" i="0" u="none" strike="noStrike" dirty="0">
                <a:solidFill>
                  <a:srgbClr val="434343"/>
                </a:solidFill>
                <a:effectLst/>
                <a:latin typeface="Open Sans" panose="020B0606030504020204" pitchFamily="34" charset="0"/>
              </a:rPr>
              <a:t>share your open educational resources on moodle.net &amp; curate collections on any subject</a:t>
            </a:r>
          </a:p>
          <a:p>
            <a:pPr marL="114300" indent="0" rtl="0" fontAlgn="base">
              <a:spcBef>
                <a:spcPts val="0"/>
              </a:spcBef>
              <a:spcAft>
                <a:spcPts val="0"/>
              </a:spcAft>
              <a:buNone/>
            </a:pPr>
            <a:endParaRPr lang="en-GB" sz="1700" b="0" i="0" u="none" strike="noStrike" dirty="0">
              <a:solidFill>
                <a:srgbClr val="434343"/>
              </a:solidFill>
              <a:effectLst/>
              <a:latin typeface="Open Sans" panose="020B0606030504020204" pitchFamily="34" charset="0"/>
            </a:endParaRPr>
          </a:p>
          <a:p>
            <a:pPr marL="114300" indent="0" fontAlgn="base">
              <a:buNone/>
            </a:pPr>
            <a:r>
              <a:rPr lang="en-GB" sz="1700" b="1" dirty="0">
                <a:solidFill>
                  <a:srgbClr val="434343"/>
                </a:solidFill>
                <a:latin typeface="Open Sans" panose="020B0606030504020204" pitchFamily="34" charset="0"/>
              </a:rPr>
              <a:t>Administrators, </a:t>
            </a:r>
            <a:r>
              <a:rPr lang="en-GB" sz="1700" dirty="0">
                <a:solidFill>
                  <a:srgbClr val="434343"/>
                </a:solidFill>
                <a:latin typeface="Open Sans" panose="020B0606030504020204" pitchFamily="34" charset="0"/>
              </a:rPr>
              <a:t>install your own instance of MoodleNet for your institution to serve content to your LMS</a:t>
            </a:r>
          </a:p>
          <a:p>
            <a:pPr marL="114300" indent="0" rtl="0" fontAlgn="base">
              <a:spcBef>
                <a:spcPts val="0"/>
              </a:spcBef>
              <a:spcAft>
                <a:spcPts val="0"/>
              </a:spcAft>
              <a:buNone/>
            </a:pPr>
            <a:endParaRPr lang="en-GB" sz="1700" dirty="0">
              <a:solidFill>
                <a:srgbClr val="434343"/>
              </a:solidFill>
              <a:latin typeface="Open Sans" panose="020B0606030504020204" pitchFamily="34" charset="0"/>
            </a:endParaRPr>
          </a:p>
          <a:p>
            <a:pPr marL="114300" indent="0" rtl="0" fontAlgn="base">
              <a:spcBef>
                <a:spcPts val="0"/>
              </a:spcBef>
              <a:spcAft>
                <a:spcPts val="0"/>
              </a:spcAft>
              <a:buNone/>
            </a:pPr>
            <a:r>
              <a:rPr lang="en-GB" sz="1800" b="0" i="0" u="none" strike="noStrike" dirty="0">
                <a:solidFill>
                  <a:srgbClr val="434343"/>
                </a:solidFill>
                <a:effectLst/>
                <a:latin typeface="Open Sans" panose="020B0606030504020204" pitchFamily="34" charset="0"/>
              </a:rPr>
              <a:t>Ask us to help test with </a:t>
            </a:r>
            <a:r>
              <a:rPr lang="en-GB" sz="1800" b="1" i="0" u="none" strike="noStrike" dirty="0">
                <a:solidFill>
                  <a:srgbClr val="434343"/>
                </a:solidFill>
                <a:effectLst/>
                <a:latin typeface="Open Sans" panose="020B0606030504020204" pitchFamily="34" charset="0"/>
              </a:rPr>
              <a:t>your institution</a:t>
            </a:r>
            <a:r>
              <a:rPr lang="en-GB" sz="1800" b="0" i="0" u="none" strike="noStrike" dirty="0">
                <a:solidFill>
                  <a:srgbClr val="434343"/>
                </a:solidFill>
                <a:effectLst/>
                <a:latin typeface="Open Sans" panose="020B0606030504020204" pitchFamily="34" charset="0"/>
              </a:rPr>
              <a:t>.</a:t>
            </a:r>
          </a:p>
          <a:p>
            <a:pPr marL="114300" indent="0" rtl="0" fontAlgn="base">
              <a:spcBef>
                <a:spcPts val="0"/>
              </a:spcBef>
              <a:spcAft>
                <a:spcPts val="0"/>
              </a:spcAft>
              <a:buNone/>
            </a:pPr>
            <a:endParaRPr lang="en-GB" sz="1800" b="0" i="0" u="none" strike="noStrike" dirty="0">
              <a:solidFill>
                <a:srgbClr val="434343"/>
              </a:solidFill>
              <a:effectLst/>
              <a:latin typeface="Open Sans" panose="020B0606030504020204" pitchFamily="34" charset="0"/>
            </a:endParaRPr>
          </a:p>
          <a:p>
            <a:pPr marL="114300" indent="0">
              <a:buNone/>
            </a:pPr>
            <a:r>
              <a:rPr lang="en-GB" sz="1800" b="0" i="0" u="none" strike="noStrike" dirty="0">
                <a:solidFill>
                  <a:srgbClr val="434343"/>
                </a:solidFill>
                <a:effectLst/>
                <a:latin typeface="Open Sans" panose="020B0606030504020204" pitchFamily="34" charset="0"/>
              </a:rPr>
              <a:t>Help </a:t>
            </a:r>
            <a:r>
              <a:rPr lang="en-GB" sz="1800" b="1" i="0" u="none" strike="noStrike" dirty="0">
                <a:solidFill>
                  <a:srgbClr val="434343"/>
                </a:solidFill>
                <a:effectLst/>
                <a:latin typeface="Open Sans" panose="020B0606030504020204" pitchFamily="34" charset="0"/>
              </a:rPr>
              <a:t>find and fund development</a:t>
            </a:r>
            <a:r>
              <a:rPr lang="en-GB" sz="1800" b="0" i="0" u="none" strike="noStrike" dirty="0">
                <a:solidFill>
                  <a:srgbClr val="434343"/>
                </a:solidFill>
                <a:effectLst/>
                <a:latin typeface="Open Sans" panose="020B0606030504020204" pitchFamily="34" charset="0"/>
              </a:rPr>
              <a:t>.</a:t>
            </a:r>
            <a:endParaRPr lang="en-GB" sz="1700" b="0" i="0" u="none" strike="noStrike" dirty="0">
              <a:solidFill>
                <a:srgbClr val="434343"/>
              </a:solidFill>
              <a:effectLst/>
              <a:latin typeface="Open Sans" panose="020B0606030504020204" pitchFamily="34" charset="0"/>
            </a:endParaRPr>
          </a:p>
        </p:txBody>
      </p:sp>
      <p:sp>
        <p:nvSpPr>
          <p:cNvPr id="108" name="Google Shape;108;p4"/>
          <p:cNvSpPr txBox="1">
            <a:spLocks noGrp="1"/>
          </p:cNvSpPr>
          <p:nvPr>
            <p:ph type="title"/>
          </p:nvPr>
        </p:nvSpPr>
        <p:spPr>
          <a:xfrm>
            <a:off x="306650" y="427950"/>
            <a:ext cx="3946200" cy="60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Get involved</a:t>
            </a:r>
            <a:endParaRPr dirty="0"/>
          </a:p>
        </p:txBody>
      </p:sp>
      <p:pic>
        <p:nvPicPr>
          <p:cNvPr id="2" name="Picture 1" descr="MoodleNet Icon">
            <a:extLst>
              <a:ext uri="{FF2B5EF4-FFF2-40B4-BE49-F238E27FC236}">
                <a16:creationId xmlns:a16="http://schemas.microsoft.com/office/drawing/2014/main" id="{F185C64D-B6C8-2E91-914F-2E9A5F473A37}"/>
              </a:ext>
            </a:extLst>
          </p:cNvPr>
          <p:cNvPicPr>
            <a:picLocks noChangeAspect="1"/>
          </p:cNvPicPr>
          <p:nvPr/>
        </p:nvPicPr>
        <p:blipFill>
          <a:blip r:embed="rId3"/>
          <a:stretch>
            <a:fillRect/>
          </a:stretch>
        </p:blipFill>
        <p:spPr>
          <a:xfrm>
            <a:off x="3581094" y="4261608"/>
            <a:ext cx="671756" cy="671756"/>
          </a:xfrm>
          <a:prstGeom prst="rect">
            <a:avLst/>
          </a:prstGeom>
        </p:spPr>
      </p:pic>
      <p:sp>
        <p:nvSpPr>
          <p:cNvPr id="5" name="Text Placeholder 3">
            <a:extLst>
              <a:ext uri="{FF2B5EF4-FFF2-40B4-BE49-F238E27FC236}">
                <a16:creationId xmlns:a16="http://schemas.microsoft.com/office/drawing/2014/main" id="{18FA6100-9F54-1C7A-4C60-3066C56DD285}"/>
              </a:ext>
            </a:extLst>
          </p:cNvPr>
          <p:cNvSpPr>
            <a:spLocks noGrp="1"/>
          </p:cNvSpPr>
          <p:nvPr>
            <p:ph type="body" idx="2"/>
          </p:nvPr>
        </p:nvSpPr>
        <p:spPr>
          <a:xfrm>
            <a:off x="230572" y="1037251"/>
            <a:ext cx="3686400" cy="1534500"/>
          </a:xfrm>
        </p:spPr>
        <p:txBody>
          <a:bodyPr/>
          <a:lstStyle/>
          <a:p>
            <a:pPr marL="114300" indent="0" rtl="0" fontAlgn="base">
              <a:spcBef>
                <a:spcPts val="0"/>
              </a:spcBef>
              <a:spcAft>
                <a:spcPts val="0"/>
              </a:spcAft>
              <a:buNone/>
            </a:pPr>
            <a:r>
              <a:rPr lang="en-GB" sz="1800" b="0" i="0" u="none" strike="noStrike" dirty="0">
                <a:solidFill>
                  <a:schemeClr val="bg1"/>
                </a:solidFill>
                <a:effectLst/>
                <a:latin typeface="Open Sans" panose="020B0606030504020204" pitchFamily="34" charset="0"/>
              </a:rPr>
              <a:t>Engage in </a:t>
            </a:r>
            <a:r>
              <a:rPr lang="en-GB" sz="1800" b="1" i="0" u="none" strike="noStrike" dirty="0">
                <a:solidFill>
                  <a:schemeClr val="bg1"/>
                </a:solidFill>
                <a:effectLst/>
                <a:latin typeface="Open Sans" panose="020B0606030504020204" pitchFamily="34" charset="0"/>
              </a:rPr>
              <a:t>community discussions</a:t>
            </a:r>
            <a:endParaRPr lang="en-GB" sz="1800" b="0" i="0" u="none" strike="noStrike" dirty="0">
              <a:solidFill>
                <a:schemeClr val="bg1"/>
              </a:solidFill>
              <a:effectLst/>
              <a:latin typeface="Open Sans" panose="020B0606030504020204" pitchFamily="34" charset="0"/>
            </a:endParaRPr>
          </a:p>
          <a:p>
            <a:pPr marL="114300" indent="0" rtl="0" fontAlgn="base">
              <a:spcBef>
                <a:spcPts val="0"/>
              </a:spcBef>
              <a:spcAft>
                <a:spcPts val="0"/>
              </a:spcAft>
              <a:buNone/>
            </a:pPr>
            <a:endParaRPr lang="en-GB" sz="1800" b="0" i="0" u="none" strike="noStrike" dirty="0">
              <a:solidFill>
                <a:schemeClr val="bg1"/>
              </a:solidFill>
              <a:effectLst/>
              <a:latin typeface="Open Sans" panose="020B0606030504020204" pitchFamily="34" charset="0"/>
            </a:endParaRPr>
          </a:p>
          <a:p>
            <a:pPr marL="114300" indent="0" rtl="0" fontAlgn="base">
              <a:spcBef>
                <a:spcPts val="0"/>
              </a:spcBef>
              <a:spcAft>
                <a:spcPts val="0"/>
              </a:spcAft>
              <a:buNone/>
            </a:pPr>
            <a:r>
              <a:rPr lang="en-GB" sz="1800" b="0" i="0" u="none" strike="noStrike" dirty="0">
                <a:solidFill>
                  <a:schemeClr val="bg1"/>
                </a:solidFill>
                <a:effectLst/>
                <a:latin typeface="Open Sans" panose="020B0606030504020204" pitchFamily="34" charset="0"/>
              </a:rPr>
              <a:t>Propose and vote for </a:t>
            </a:r>
            <a:r>
              <a:rPr lang="en-GB" sz="1800" b="1" i="0" u="none" strike="noStrike" dirty="0">
                <a:solidFill>
                  <a:schemeClr val="bg1"/>
                </a:solidFill>
                <a:effectLst/>
                <a:latin typeface="Open Sans" panose="020B0606030504020204" pitchFamily="34" charset="0"/>
              </a:rPr>
              <a:t>features</a:t>
            </a:r>
            <a:endParaRPr lang="en-GB" sz="1800" b="0" i="0" u="none" strike="noStrike" dirty="0">
              <a:solidFill>
                <a:schemeClr val="bg1"/>
              </a:solidFill>
              <a:effectLst/>
              <a:latin typeface="Open Sans" panose="020B0606030504020204" pitchFamily="34" charset="0"/>
            </a:endParaRPr>
          </a:p>
        </p:txBody>
      </p:sp>
      <p:pic>
        <p:nvPicPr>
          <p:cNvPr id="7" name="Picture 6" descr="Qr code directing to the MoodleNet Community">
            <a:extLst>
              <a:ext uri="{FF2B5EF4-FFF2-40B4-BE49-F238E27FC236}">
                <a16:creationId xmlns:a16="http://schemas.microsoft.com/office/drawing/2014/main" id="{C6FAF86C-8B66-3220-3E20-002E4BDD3E2A}"/>
              </a:ext>
            </a:extLst>
          </p:cNvPr>
          <p:cNvPicPr>
            <a:picLocks noChangeAspect="1"/>
          </p:cNvPicPr>
          <p:nvPr/>
        </p:nvPicPr>
        <p:blipFill>
          <a:blip r:embed="rId4"/>
          <a:stretch>
            <a:fillRect/>
          </a:stretch>
        </p:blipFill>
        <p:spPr>
          <a:xfrm>
            <a:off x="444616" y="2629736"/>
            <a:ext cx="2256639" cy="2256639"/>
          </a:xfrm>
          <a:prstGeom prst="rect">
            <a:avLst/>
          </a:prstGeom>
        </p:spPr>
      </p:pic>
    </p:spTree>
    <p:extLst>
      <p:ext uri="{BB962C8B-B14F-4D97-AF65-F5344CB8AC3E}">
        <p14:creationId xmlns:p14="http://schemas.microsoft.com/office/powerpoint/2010/main" val="1928293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8"/>
          <p:cNvSpPr txBox="1"/>
          <p:nvPr/>
        </p:nvSpPr>
        <p:spPr>
          <a:xfrm>
            <a:off x="381000" y="4524300"/>
            <a:ext cx="2005500" cy="466800"/>
          </a:xfrm>
          <a:prstGeom prst="rect">
            <a:avLst/>
          </a:prstGeom>
          <a:noFill/>
          <a:ln>
            <a:noFill/>
          </a:ln>
        </p:spPr>
        <p:txBody>
          <a:bodyPr spcFirstLastPara="1" wrap="square" lIns="0" tIns="41900" rIns="0" bIns="0" anchor="b" anchorCtr="0">
            <a:noAutofit/>
          </a:bodyPr>
          <a:lstStyle/>
          <a:p>
            <a:pPr marL="12700" marR="0" lvl="0" indent="0" algn="l" rtl="0">
              <a:lnSpc>
                <a:spcPct val="100000"/>
              </a:lnSpc>
              <a:spcBef>
                <a:spcPts val="0"/>
              </a:spcBef>
              <a:spcAft>
                <a:spcPts val="0"/>
              </a:spcAft>
              <a:buClr>
                <a:srgbClr val="000000"/>
              </a:buClr>
              <a:buSzPts val="1800"/>
              <a:buFont typeface="Arial"/>
              <a:buNone/>
            </a:pPr>
            <a:r>
              <a:rPr lang="en-US" b="0" i="0" u="none" strike="noStrike" cap="none" dirty="0">
                <a:solidFill>
                  <a:srgbClr val="434343"/>
                </a:solidFill>
                <a:latin typeface="Open Sans"/>
                <a:ea typeface="Open Sans"/>
                <a:cs typeface="Open Sans"/>
                <a:sym typeface="Open Sans"/>
              </a:rPr>
              <a:t>MoodleNet</a:t>
            </a:r>
            <a:endParaRPr b="0" i="0" u="none" strike="noStrike" cap="none" dirty="0">
              <a:solidFill>
                <a:srgbClr val="434343"/>
              </a:solidFill>
              <a:latin typeface="Open Sans"/>
              <a:ea typeface="Open Sans"/>
              <a:cs typeface="Open Sans"/>
              <a:sym typeface="Open Sans"/>
            </a:endParaRPr>
          </a:p>
        </p:txBody>
      </p:sp>
      <p:sp>
        <p:nvSpPr>
          <p:cNvPr id="140" name="Google Shape;140;p8"/>
          <p:cNvSpPr txBox="1"/>
          <p:nvPr/>
        </p:nvSpPr>
        <p:spPr>
          <a:xfrm>
            <a:off x="2730713" y="4524350"/>
            <a:ext cx="3299100" cy="466800"/>
          </a:xfrm>
          <a:prstGeom prst="rect">
            <a:avLst/>
          </a:prstGeom>
          <a:noFill/>
          <a:ln>
            <a:noFill/>
          </a:ln>
        </p:spPr>
        <p:txBody>
          <a:bodyPr spcFirstLastPara="1" wrap="square" lIns="0" tIns="41900" rIns="0" bIns="0" anchor="b" anchorCtr="0">
            <a:noAutofit/>
          </a:bodyPr>
          <a:lstStyle/>
          <a:p>
            <a:pPr marL="12700" marR="0" lvl="0" indent="0" algn="ctr" rtl="0">
              <a:lnSpc>
                <a:spcPct val="100000"/>
              </a:lnSpc>
              <a:spcBef>
                <a:spcPts val="0"/>
              </a:spcBef>
              <a:spcAft>
                <a:spcPts val="0"/>
              </a:spcAft>
              <a:buClr>
                <a:srgbClr val="000000"/>
              </a:buClr>
              <a:buSzPts val="1800"/>
              <a:buFont typeface="Arial"/>
              <a:buNone/>
            </a:pPr>
            <a:r>
              <a:rPr lang="en-US" u="sng" dirty="0">
                <a:solidFill>
                  <a:srgbClr val="434343"/>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moodlenet</a:t>
            </a:r>
            <a:r>
              <a:rPr lang="en-US" b="0" i="0" u="sng" strike="noStrike" cap="none" dirty="0">
                <a:solidFill>
                  <a:srgbClr val="434343"/>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@moodle.com</a:t>
            </a:r>
            <a:endParaRPr b="0" i="0" u="none" strike="noStrike" cap="none" dirty="0">
              <a:solidFill>
                <a:srgbClr val="434343"/>
              </a:solidFill>
              <a:latin typeface="Open Sans"/>
              <a:ea typeface="Open Sans"/>
              <a:cs typeface="Open Sans"/>
              <a:sym typeface="Open Sans"/>
            </a:endParaRPr>
          </a:p>
        </p:txBody>
      </p:sp>
      <p:sp>
        <p:nvSpPr>
          <p:cNvPr id="141" name="Google Shape;141;p8"/>
          <p:cNvSpPr txBox="1">
            <a:spLocks noGrp="1"/>
          </p:cNvSpPr>
          <p:nvPr>
            <p:ph type="title" idx="4294967295"/>
          </p:nvPr>
        </p:nvSpPr>
        <p:spPr>
          <a:xfrm>
            <a:off x="0" y="-864575"/>
            <a:ext cx="6038100" cy="7518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SzPts val="2800"/>
              <a:buNone/>
            </a:pPr>
            <a:r>
              <a:rPr lang="en-US" sz="3500" dirty="0">
                <a:solidFill>
                  <a:srgbClr val="01475D"/>
                </a:solidFill>
                <a:latin typeface="Open Sans ExtraBold"/>
                <a:ea typeface="Open Sans ExtraBold"/>
                <a:cs typeface="Open Sans ExtraBold"/>
                <a:sym typeface="Open Sans ExtraBold"/>
              </a:rPr>
              <a:t>Closing slide</a:t>
            </a:r>
            <a:endParaRPr sz="3500" i="0" u="none" strike="noStrike" cap="none" dirty="0">
              <a:solidFill>
                <a:srgbClr val="01475D"/>
              </a:solidFill>
              <a:latin typeface="Open Sans ExtraBold"/>
              <a:ea typeface="Open Sans ExtraBold"/>
              <a:cs typeface="Open Sans ExtraBold"/>
              <a:sym typeface="Open Sans Extra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g149d853483f_0_105"/>
          <p:cNvSpPr txBox="1">
            <a:spLocks noGrp="1"/>
          </p:cNvSpPr>
          <p:nvPr>
            <p:ph type="title"/>
          </p:nvPr>
        </p:nvSpPr>
        <p:spPr>
          <a:xfrm>
            <a:off x="1225296" y="1571822"/>
            <a:ext cx="6367800" cy="1444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dirty="0"/>
              <a:t>MoodleNet 2</a:t>
            </a:r>
            <a:endParaRPr dirty="0"/>
          </a:p>
        </p:txBody>
      </p:sp>
      <p:pic>
        <p:nvPicPr>
          <p:cNvPr id="4" name="Picture 3" descr="MoodleNet Icon">
            <a:extLst>
              <a:ext uri="{FF2B5EF4-FFF2-40B4-BE49-F238E27FC236}">
                <a16:creationId xmlns:a16="http://schemas.microsoft.com/office/drawing/2014/main" id="{C5F97342-EC99-C128-F715-A5207AF6CD38}"/>
              </a:ext>
            </a:extLst>
          </p:cNvPr>
          <p:cNvPicPr>
            <a:picLocks noChangeAspect="1"/>
          </p:cNvPicPr>
          <p:nvPr/>
        </p:nvPicPr>
        <p:blipFill>
          <a:blip r:embed="rId3"/>
          <a:stretch>
            <a:fillRect/>
          </a:stretch>
        </p:blipFill>
        <p:spPr>
          <a:xfrm>
            <a:off x="290187" y="274721"/>
            <a:ext cx="1573340" cy="1573340"/>
          </a:xfrm>
          <a:prstGeom prst="rect">
            <a:avLst/>
          </a:prstGeom>
        </p:spPr>
      </p:pic>
      <p:sp>
        <p:nvSpPr>
          <p:cNvPr id="5" name="Rounded Rectangle 4">
            <a:extLst>
              <a:ext uri="{FF2B5EF4-FFF2-40B4-BE49-F238E27FC236}">
                <a16:creationId xmlns:a16="http://schemas.microsoft.com/office/drawing/2014/main" id="{925E911A-7061-74F3-951A-8EAB37623A95}"/>
              </a:ext>
            </a:extLst>
          </p:cNvPr>
          <p:cNvSpPr/>
          <p:nvPr/>
        </p:nvSpPr>
        <p:spPr>
          <a:xfrm>
            <a:off x="2944368" y="4205919"/>
            <a:ext cx="2304288" cy="4937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moodle.net</a:t>
            </a: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Rounded Rectangle 6">
            <a:extLst>
              <a:ext uri="{FF2B5EF4-FFF2-40B4-BE49-F238E27FC236}">
                <a16:creationId xmlns:a16="http://schemas.microsoft.com/office/drawing/2014/main" id="{534BD343-5C3F-F302-2DDE-9F637D1BF710}"/>
              </a:ext>
            </a:extLst>
          </p:cNvPr>
          <p:cNvSpPr/>
          <p:nvPr/>
        </p:nvSpPr>
        <p:spPr>
          <a:xfrm>
            <a:off x="5721096" y="4205919"/>
            <a:ext cx="2304288" cy="4937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Your Instance</a:t>
            </a:r>
            <a:endPar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8E753E84-DC87-6481-B444-728DA123C41A}"/>
              </a:ext>
            </a:extLst>
          </p:cNvPr>
          <p:cNvSpPr txBox="1"/>
          <p:nvPr/>
        </p:nvSpPr>
        <p:spPr>
          <a:xfrm>
            <a:off x="1225296" y="3319272"/>
            <a:ext cx="6800088" cy="584775"/>
          </a:xfrm>
          <a:prstGeom prst="rect">
            <a:avLst/>
          </a:prstGeom>
          <a:noFill/>
        </p:spPr>
        <p:txBody>
          <a:bodyPr wrap="square" rtlCol="0">
            <a:spAutoFit/>
          </a:bodyPr>
          <a:lstStyle/>
          <a:p>
            <a:pPr rtl="0">
              <a:spcBef>
                <a:spcPts val="0"/>
              </a:spcBef>
              <a:spcAft>
                <a:spcPts val="0"/>
              </a:spcAft>
            </a:pPr>
            <a:r>
              <a:rPr lang="en-GB" sz="160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Our global network that allows anyone to share and curate open educational resources.</a:t>
            </a:r>
            <a:endParaRPr lang="en-GB" sz="12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Qr code directing you to moodle.net">
            <a:extLst>
              <a:ext uri="{FF2B5EF4-FFF2-40B4-BE49-F238E27FC236}">
                <a16:creationId xmlns:a16="http://schemas.microsoft.com/office/drawing/2014/main" id="{EB51A7A4-09C6-CAE7-0207-21B2E8949D79}"/>
              </a:ext>
            </a:extLst>
          </p:cNvPr>
          <p:cNvPicPr>
            <a:picLocks noChangeAspect="1"/>
          </p:cNvPicPr>
          <p:nvPr/>
        </p:nvPicPr>
        <p:blipFill>
          <a:blip r:embed="rId4"/>
          <a:stretch>
            <a:fillRect/>
          </a:stretch>
        </p:blipFill>
        <p:spPr>
          <a:xfrm>
            <a:off x="6360265" y="274721"/>
            <a:ext cx="2465661" cy="246566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3" name="Google Shape;93;p3"/>
          <p:cNvSpPr txBox="1">
            <a:spLocks noGrp="1"/>
          </p:cNvSpPr>
          <p:nvPr>
            <p:ph type="title"/>
          </p:nvPr>
        </p:nvSpPr>
        <p:spPr>
          <a:xfrm>
            <a:off x="204216" y="292608"/>
            <a:ext cx="7117200" cy="69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MoodleNet search</a:t>
            </a:r>
            <a:endParaRPr dirty="0"/>
          </a:p>
        </p:txBody>
      </p:sp>
      <p:pic>
        <p:nvPicPr>
          <p:cNvPr id="4" name="Picture 3" descr="Graphical user interface&#10;&#10;Description automatically generated">
            <a:extLst>
              <a:ext uri="{FF2B5EF4-FFF2-40B4-BE49-F238E27FC236}">
                <a16:creationId xmlns:a16="http://schemas.microsoft.com/office/drawing/2014/main" id="{D2CE135F-EF54-7058-A828-97C1E25973A3}"/>
              </a:ext>
            </a:extLst>
          </p:cNvPr>
          <p:cNvPicPr>
            <a:picLocks noChangeAspect="1"/>
          </p:cNvPicPr>
          <p:nvPr/>
        </p:nvPicPr>
        <p:blipFill rotWithShape="1">
          <a:blip r:embed="rId3"/>
          <a:srcRect b="25427"/>
          <a:stretch/>
        </p:blipFill>
        <p:spPr>
          <a:xfrm>
            <a:off x="888134" y="985908"/>
            <a:ext cx="5512666" cy="3968477"/>
          </a:xfrm>
          <a:prstGeom prst="rect">
            <a:avLst/>
          </a:prstGeom>
        </p:spPr>
      </p:pic>
      <p:pic>
        <p:nvPicPr>
          <p:cNvPr id="2" name="Picture 2">
            <a:extLst>
              <a:ext uri="{FF2B5EF4-FFF2-40B4-BE49-F238E27FC236}">
                <a16:creationId xmlns:a16="http://schemas.microsoft.com/office/drawing/2014/main" id="{0E48B156-5576-A357-38DB-2988211B3A4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561" t="15627" r="17537" b="20428"/>
          <a:stretch/>
        </p:blipFill>
        <p:spPr bwMode="auto">
          <a:xfrm>
            <a:off x="111760" y="3454400"/>
            <a:ext cx="2735786" cy="1573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408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7" name="Google Shape;87;p6"/>
          <p:cNvSpPr txBox="1">
            <a:spLocks noGrp="1"/>
          </p:cNvSpPr>
          <p:nvPr>
            <p:ph type="title"/>
          </p:nvPr>
        </p:nvSpPr>
        <p:spPr>
          <a:xfrm>
            <a:off x="360823" y="295650"/>
            <a:ext cx="8136900" cy="75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MoodleNet resources</a:t>
            </a:r>
            <a:endParaRPr dirty="0"/>
          </a:p>
        </p:txBody>
      </p:sp>
      <p:pic>
        <p:nvPicPr>
          <p:cNvPr id="3" name="Picture 2" descr="Graphical user interface, application">
            <a:extLst>
              <a:ext uri="{FF2B5EF4-FFF2-40B4-BE49-F238E27FC236}">
                <a16:creationId xmlns:a16="http://schemas.microsoft.com/office/drawing/2014/main" id="{9A493D2A-EA9D-E667-1107-461B8C4EC590}"/>
              </a:ext>
            </a:extLst>
          </p:cNvPr>
          <p:cNvPicPr>
            <a:picLocks noChangeAspect="1"/>
          </p:cNvPicPr>
          <p:nvPr/>
        </p:nvPicPr>
        <p:blipFill>
          <a:blip r:embed="rId3"/>
          <a:stretch>
            <a:fillRect/>
          </a:stretch>
        </p:blipFill>
        <p:spPr>
          <a:xfrm>
            <a:off x="5894456" y="1365657"/>
            <a:ext cx="3075780" cy="2483137"/>
          </a:xfrm>
          <a:prstGeom prst="rect">
            <a:avLst/>
          </a:prstGeom>
        </p:spPr>
      </p:pic>
      <p:pic>
        <p:nvPicPr>
          <p:cNvPr id="7" name="Picture 6" descr="Originally uploaded by Mary Cooch, this course was created as the demo course to highlight Moodle 4.0 features in April 2022. It is available to view on school.moodledemo.net&#10;&#10;https://moodle.net/resource/3z1owssdrz4n-mindful-course-creation-moodle-4-demo-course">
            <a:extLst>
              <a:ext uri="{FF2B5EF4-FFF2-40B4-BE49-F238E27FC236}">
                <a16:creationId xmlns:a16="http://schemas.microsoft.com/office/drawing/2014/main" id="{5E39E214-5785-9B5C-ABE4-45DAC92FA2EB}"/>
              </a:ext>
            </a:extLst>
          </p:cNvPr>
          <p:cNvPicPr>
            <a:picLocks noChangeAspect="1"/>
          </p:cNvPicPr>
          <p:nvPr/>
        </p:nvPicPr>
        <p:blipFill>
          <a:blip r:embed="rId4"/>
          <a:stretch>
            <a:fillRect/>
          </a:stretch>
        </p:blipFill>
        <p:spPr>
          <a:xfrm>
            <a:off x="173764" y="1365657"/>
            <a:ext cx="5599560" cy="3646918"/>
          </a:xfrm>
          <a:prstGeom prst="rect">
            <a:avLst/>
          </a:prstGeom>
        </p:spPr>
      </p:pic>
    </p:spTree>
    <p:extLst>
      <p:ext uri="{BB962C8B-B14F-4D97-AF65-F5344CB8AC3E}">
        <p14:creationId xmlns:p14="http://schemas.microsoft.com/office/powerpoint/2010/main" val="3333725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3" name="Google Shape;93;p3"/>
          <p:cNvSpPr txBox="1">
            <a:spLocks noGrp="1"/>
          </p:cNvSpPr>
          <p:nvPr>
            <p:ph type="title"/>
          </p:nvPr>
        </p:nvSpPr>
        <p:spPr>
          <a:xfrm>
            <a:off x="204216" y="292608"/>
            <a:ext cx="7117200" cy="69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MoodleNet resources</a:t>
            </a:r>
            <a:endParaRPr dirty="0"/>
          </a:p>
        </p:txBody>
      </p:sp>
      <p:pic>
        <p:nvPicPr>
          <p:cNvPr id="5" name="Picture 4" descr="Graphical user interface, text, application&#10;&#10;Description automatically generated">
            <a:extLst>
              <a:ext uri="{FF2B5EF4-FFF2-40B4-BE49-F238E27FC236}">
                <a16:creationId xmlns:a16="http://schemas.microsoft.com/office/drawing/2014/main" id="{097F3806-3EC6-EC17-6EE3-011B9E29F251}"/>
              </a:ext>
            </a:extLst>
          </p:cNvPr>
          <p:cNvPicPr>
            <a:picLocks noChangeAspect="1"/>
          </p:cNvPicPr>
          <p:nvPr/>
        </p:nvPicPr>
        <p:blipFill>
          <a:blip r:embed="rId3"/>
          <a:stretch>
            <a:fillRect/>
          </a:stretch>
        </p:blipFill>
        <p:spPr>
          <a:xfrm>
            <a:off x="3407562" y="1078992"/>
            <a:ext cx="3726026" cy="3771900"/>
          </a:xfrm>
          <a:prstGeom prst="rect">
            <a:avLst/>
          </a:prstGeom>
        </p:spPr>
      </p:pic>
      <p:pic>
        <p:nvPicPr>
          <p:cNvPr id="7" name="Picture 6" descr="Diagram, engineering drawing&#10;&#10;Description automatically generated">
            <a:extLst>
              <a:ext uri="{FF2B5EF4-FFF2-40B4-BE49-F238E27FC236}">
                <a16:creationId xmlns:a16="http://schemas.microsoft.com/office/drawing/2014/main" id="{82092352-4C31-84AA-8B22-5F2CCC6DBB4B}"/>
              </a:ext>
            </a:extLst>
          </p:cNvPr>
          <p:cNvPicPr>
            <a:picLocks noChangeAspect="1"/>
          </p:cNvPicPr>
          <p:nvPr/>
        </p:nvPicPr>
        <p:blipFill>
          <a:blip r:embed="rId4"/>
          <a:stretch>
            <a:fillRect/>
          </a:stretch>
        </p:blipFill>
        <p:spPr>
          <a:xfrm>
            <a:off x="204216" y="1078992"/>
            <a:ext cx="3017520" cy="37719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7" name="Google Shape;87;p6"/>
          <p:cNvSpPr txBox="1">
            <a:spLocks noGrp="1"/>
          </p:cNvSpPr>
          <p:nvPr>
            <p:ph type="title"/>
          </p:nvPr>
        </p:nvSpPr>
        <p:spPr>
          <a:xfrm>
            <a:off x="360823" y="295650"/>
            <a:ext cx="8136900" cy="75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MoodleNet collections</a:t>
            </a:r>
            <a:endParaRPr dirty="0"/>
          </a:p>
        </p:txBody>
      </p:sp>
      <p:pic>
        <p:nvPicPr>
          <p:cNvPr id="4" name="Picture 3" descr="Graphical user interface, website&#10;&#10;Description automatically generated">
            <a:extLst>
              <a:ext uri="{FF2B5EF4-FFF2-40B4-BE49-F238E27FC236}">
                <a16:creationId xmlns:a16="http://schemas.microsoft.com/office/drawing/2014/main" id="{75E86435-BD12-5629-1C92-1A15DE3B549E}"/>
              </a:ext>
            </a:extLst>
          </p:cNvPr>
          <p:cNvPicPr>
            <a:picLocks noChangeAspect="1"/>
          </p:cNvPicPr>
          <p:nvPr/>
        </p:nvPicPr>
        <p:blipFill>
          <a:blip r:embed="rId3"/>
          <a:stretch>
            <a:fillRect/>
          </a:stretch>
        </p:blipFill>
        <p:spPr>
          <a:xfrm>
            <a:off x="951807" y="1313155"/>
            <a:ext cx="7240385" cy="3388575"/>
          </a:xfrm>
          <a:prstGeom prst="rect">
            <a:avLst/>
          </a:prstGeom>
        </p:spPr>
      </p:pic>
    </p:spTree>
    <p:extLst>
      <p:ext uri="{BB962C8B-B14F-4D97-AF65-F5344CB8AC3E}">
        <p14:creationId xmlns:p14="http://schemas.microsoft.com/office/powerpoint/2010/main" val="3915281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3" name="Google Shape;93;p3"/>
          <p:cNvSpPr txBox="1">
            <a:spLocks noGrp="1"/>
          </p:cNvSpPr>
          <p:nvPr>
            <p:ph type="title"/>
          </p:nvPr>
        </p:nvSpPr>
        <p:spPr>
          <a:xfrm>
            <a:off x="204216" y="292608"/>
            <a:ext cx="7117200" cy="69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MoodleNet collections</a:t>
            </a:r>
            <a:endParaRPr dirty="0"/>
          </a:p>
        </p:txBody>
      </p:sp>
      <p:pic>
        <p:nvPicPr>
          <p:cNvPr id="3" name="Picture 2" descr="Graphical user interface, application&#10;&#10;Description automatically generated">
            <a:extLst>
              <a:ext uri="{FF2B5EF4-FFF2-40B4-BE49-F238E27FC236}">
                <a16:creationId xmlns:a16="http://schemas.microsoft.com/office/drawing/2014/main" id="{93878900-B354-1FCB-68D6-D954F8ADB69E}"/>
              </a:ext>
            </a:extLst>
          </p:cNvPr>
          <p:cNvPicPr>
            <a:picLocks noChangeAspect="1"/>
          </p:cNvPicPr>
          <p:nvPr/>
        </p:nvPicPr>
        <p:blipFill>
          <a:blip r:embed="rId3"/>
          <a:stretch>
            <a:fillRect/>
          </a:stretch>
        </p:blipFill>
        <p:spPr>
          <a:xfrm>
            <a:off x="322992" y="1055715"/>
            <a:ext cx="3232497" cy="3299177"/>
          </a:xfrm>
          <a:prstGeom prst="rect">
            <a:avLst/>
          </a:prstGeom>
        </p:spPr>
      </p:pic>
      <p:pic>
        <p:nvPicPr>
          <p:cNvPr id="6" name="Picture 5" descr="Graphical user interface, text, application&#10;&#10;Description automatically generated">
            <a:extLst>
              <a:ext uri="{FF2B5EF4-FFF2-40B4-BE49-F238E27FC236}">
                <a16:creationId xmlns:a16="http://schemas.microsoft.com/office/drawing/2014/main" id="{CB64F658-5049-578B-E94F-75BEAC3A5821}"/>
              </a:ext>
            </a:extLst>
          </p:cNvPr>
          <p:cNvPicPr>
            <a:picLocks noChangeAspect="1"/>
          </p:cNvPicPr>
          <p:nvPr/>
        </p:nvPicPr>
        <p:blipFill>
          <a:blip r:embed="rId4"/>
          <a:stretch>
            <a:fillRect/>
          </a:stretch>
        </p:blipFill>
        <p:spPr>
          <a:xfrm>
            <a:off x="3847255" y="1055715"/>
            <a:ext cx="3185314" cy="3299177"/>
          </a:xfrm>
          <a:prstGeom prst="rect">
            <a:avLst/>
          </a:prstGeom>
        </p:spPr>
      </p:pic>
    </p:spTree>
    <p:extLst>
      <p:ext uri="{BB962C8B-B14F-4D97-AF65-F5344CB8AC3E}">
        <p14:creationId xmlns:p14="http://schemas.microsoft.com/office/powerpoint/2010/main" val="2642133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7" name="Google Shape;87;p6"/>
          <p:cNvSpPr txBox="1">
            <a:spLocks noGrp="1"/>
          </p:cNvSpPr>
          <p:nvPr>
            <p:ph type="title"/>
          </p:nvPr>
        </p:nvSpPr>
        <p:spPr>
          <a:xfrm>
            <a:off x="360823" y="295650"/>
            <a:ext cx="8136900" cy="75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MoodleNet authors</a:t>
            </a:r>
            <a:endParaRPr dirty="0"/>
          </a:p>
        </p:txBody>
      </p:sp>
      <p:pic>
        <p:nvPicPr>
          <p:cNvPr id="8" name="Picture 7" descr="Graphical user interface, text, application, Teams&#10;&#10;Description automatically generated">
            <a:extLst>
              <a:ext uri="{FF2B5EF4-FFF2-40B4-BE49-F238E27FC236}">
                <a16:creationId xmlns:a16="http://schemas.microsoft.com/office/drawing/2014/main" id="{71A71066-44DA-DDE5-6592-CEC1D62BF7E4}"/>
              </a:ext>
            </a:extLst>
          </p:cNvPr>
          <p:cNvPicPr>
            <a:picLocks noChangeAspect="1"/>
          </p:cNvPicPr>
          <p:nvPr/>
        </p:nvPicPr>
        <p:blipFill>
          <a:blip r:embed="rId3"/>
          <a:stretch>
            <a:fillRect/>
          </a:stretch>
        </p:blipFill>
        <p:spPr>
          <a:xfrm>
            <a:off x="74816" y="3125588"/>
            <a:ext cx="2424954" cy="1523878"/>
          </a:xfrm>
          <a:prstGeom prst="rect">
            <a:avLst/>
          </a:prstGeom>
        </p:spPr>
      </p:pic>
      <p:pic>
        <p:nvPicPr>
          <p:cNvPr id="10" name="Picture 9" descr="Graphical user interface, text&#10;&#10;Description automatically generated">
            <a:extLst>
              <a:ext uri="{FF2B5EF4-FFF2-40B4-BE49-F238E27FC236}">
                <a16:creationId xmlns:a16="http://schemas.microsoft.com/office/drawing/2014/main" id="{741E6EF8-1EDB-66EA-AAF8-E5A5430A2B1B}"/>
              </a:ext>
            </a:extLst>
          </p:cNvPr>
          <p:cNvPicPr>
            <a:picLocks noChangeAspect="1"/>
          </p:cNvPicPr>
          <p:nvPr/>
        </p:nvPicPr>
        <p:blipFill>
          <a:blip r:embed="rId4"/>
          <a:stretch>
            <a:fillRect/>
          </a:stretch>
        </p:blipFill>
        <p:spPr>
          <a:xfrm>
            <a:off x="6001791" y="1413166"/>
            <a:ext cx="2909453" cy="1524188"/>
          </a:xfrm>
          <a:prstGeom prst="rect">
            <a:avLst/>
          </a:prstGeom>
        </p:spPr>
      </p:pic>
      <p:pic>
        <p:nvPicPr>
          <p:cNvPr id="12" name="Picture 11" descr="Graphical user interface, text, application&#10;&#10;Description automatically generated">
            <a:extLst>
              <a:ext uri="{FF2B5EF4-FFF2-40B4-BE49-F238E27FC236}">
                <a16:creationId xmlns:a16="http://schemas.microsoft.com/office/drawing/2014/main" id="{EBBDCA90-CEF1-57C7-56E8-9E00308DF584}"/>
              </a:ext>
            </a:extLst>
          </p:cNvPr>
          <p:cNvPicPr>
            <a:picLocks noChangeAspect="1"/>
          </p:cNvPicPr>
          <p:nvPr/>
        </p:nvPicPr>
        <p:blipFill>
          <a:blip r:embed="rId5"/>
          <a:stretch>
            <a:fillRect/>
          </a:stretch>
        </p:blipFill>
        <p:spPr>
          <a:xfrm>
            <a:off x="74817" y="1391775"/>
            <a:ext cx="2424954" cy="1657438"/>
          </a:xfrm>
          <a:prstGeom prst="rect">
            <a:avLst/>
          </a:prstGeom>
        </p:spPr>
      </p:pic>
      <p:pic>
        <p:nvPicPr>
          <p:cNvPr id="14" name="Picture 13" descr="Graphical user interface, text&#10;&#10;Description automatically generated">
            <a:extLst>
              <a:ext uri="{FF2B5EF4-FFF2-40B4-BE49-F238E27FC236}">
                <a16:creationId xmlns:a16="http://schemas.microsoft.com/office/drawing/2014/main" id="{70F98D2E-DD6F-159F-4797-57E0127B9BD7}"/>
              </a:ext>
            </a:extLst>
          </p:cNvPr>
          <p:cNvPicPr>
            <a:picLocks noChangeAspect="1"/>
          </p:cNvPicPr>
          <p:nvPr/>
        </p:nvPicPr>
        <p:blipFill>
          <a:blip r:embed="rId6"/>
          <a:stretch>
            <a:fillRect/>
          </a:stretch>
        </p:blipFill>
        <p:spPr>
          <a:xfrm>
            <a:off x="5998257" y="3063339"/>
            <a:ext cx="2911220" cy="1595189"/>
          </a:xfrm>
          <a:prstGeom prst="rect">
            <a:avLst/>
          </a:prstGeom>
        </p:spPr>
      </p:pic>
      <p:pic>
        <p:nvPicPr>
          <p:cNvPr id="16" name="Picture 15" descr="Graphical user interface, application&#10;&#10;Description automatically generated">
            <a:extLst>
              <a:ext uri="{FF2B5EF4-FFF2-40B4-BE49-F238E27FC236}">
                <a16:creationId xmlns:a16="http://schemas.microsoft.com/office/drawing/2014/main" id="{47942E9C-C296-C383-EC6A-F24AC233F603}"/>
              </a:ext>
            </a:extLst>
          </p:cNvPr>
          <p:cNvPicPr>
            <a:picLocks noChangeAspect="1"/>
          </p:cNvPicPr>
          <p:nvPr/>
        </p:nvPicPr>
        <p:blipFill>
          <a:blip r:embed="rId7"/>
          <a:stretch>
            <a:fillRect/>
          </a:stretch>
        </p:blipFill>
        <p:spPr>
          <a:xfrm>
            <a:off x="2792624" y="3125588"/>
            <a:ext cx="2905955" cy="1532941"/>
          </a:xfrm>
          <a:prstGeom prst="rect">
            <a:avLst/>
          </a:prstGeom>
        </p:spPr>
      </p:pic>
      <p:pic>
        <p:nvPicPr>
          <p:cNvPr id="18" name="Picture 17" descr="Graphical user interface, application&#10;&#10;Description automatically generated">
            <a:extLst>
              <a:ext uri="{FF2B5EF4-FFF2-40B4-BE49-F238E27FC236}">
                <a16:creationId xmlns:a16="http://schemas.microsoft.com/office/drawing/2014/main" id="{6F3E808A-E84B-A8A7-769C-FC3793EC4D92}"/>
              </a:ext>
            </a:extLst>
          </p:cNvPr>
          <p:cNvPicPr>
            <a:picLocks noChangeAspect="1"/>
          </p:cNvPicPr>
          <p:nvPr/>
        </p:nvPicPr>
        <p:blipFill>
          <a:blip r:embed="rId8"/>
          <a:stretch>
            <a:fillRect/>
          </a:stretch>
        </p:blipFill>
        <p:spPr>
          <a:xfrm>
            <a:off x="2792625" y="1413166"/>
            <a:ext cx="2905955" cy="1594101"/>
          </a:xfrm>
          <a:prstGeom prst="rect">
            <a:avLst/>
          </a:prstGeom>
        </p:spPr>
      </p:pic>
    </p:spTree>
    <p:extLst>
      <p:ext uri="{BB962C8B-B14F-4D97-AF65-F5344CB8AC3E}">
        <p14:creationId xmlns:p14="http://schemas.microsoft.com/office/powerpoint/2010/main" val="2878782628"/>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4523</TotalTime>
  <Words>2326</Words>
  <Application>Microsoft Macintosh PowerPoint</Application>
  <PresentationFormat>On-screen Show (16:9)</PresentationFormat>
  <Paragraphs>187</Paragraphs>
  <Slides>22</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Open Sans ExtraBold</vt:lpstr>
      <vt:lpstr>Open Sans Semibold</vt:lpstr>
      <vt:lpstr>Open Sans Medium</vt:lpstr>
      <vt:lpstr>Open Sans</vt:lpstr>
      <vt:lpstr>Arial</vt:lpstr>
      <vt:lpstr>Simple Light</vt:lpstr>
      <vt:lpstr>MoodleNet The Educational Resources Ecosystem</vt:lpstr>
      <vt:lpstr>MoodleNet team</vt:lpstr>
      <vt:lpstr>MoodleNet 2</vt:lpstr>
      <vt:lpstr>MoodleNet search</vt:lpstr>
      <vt:lpstr>MoodleNet resources</vt:lpstr>
      <vt:lpstr>MoodleNet resources</vt:lpstr>
      <vt:lpstr>MoodleNet collections</vt:lpstr>
      <vt:lpstr>MoodleNet collections</vt:lpstr>
      <vt:lpstr>MoodleNet authors</vt:lpstr>
      <vt:lpstr>MoodleNet 3.0.0</vt:lpstr>
      <vt:lpstr>Hosting, installation and customisation</vt:lpstr>
      <vt:lpstr>Make extending easy</vt:lpstr>
      <vt:lpstr>Developing MoodleNet</vt:lpstr>
      <vt:lpstr>MoodleNet 3.x &amp; Moodle LMS 4.?</vt:lpstr>
      <vt:lpstr>MoodleNet 3.x</vt:lpstr>
      <vt:lpstr>Make finding easy</vt:lpstr>
      <vt:lpstr>Federation</vt:lpstr>
      <vt:lpstr>MoodleNet 3.y</vt:lpstr>
      <vt:lpstr>MoodleNet &amp; Moodle LMS</vt:lpstr>
      <vt:lpstr>PowerPoint Presentation</vt:lpstr>
      <vt:lpstr>Get involved</vt:lpstr>
      <vt:lpstr>Closing slide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Gramp</dc:creator>
  <cp:lastModifiedBy>Paul Hodgson</cp:lastModifiedBy>
  <cp:revision>49</cp:revision>
  <dcterms:modified xsi:type="dcterms:W3CDTF">2022-10-14T07:58:59Z</dcterms:modified>
</cp:coreProperties>
</file>