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 id="2147483905" r:id="rId2"/>
    <p:sldMasterId id="2147483914" r:id="rId3"/>
  </p:sldMasterIdLst>
  <p:notesMasterIdLst>
    <p:notesMasterId r:id="rId28"/>
  </p:notesMasterIdLst>
  <p:handoutMasterIdLst>
    <p:handoutMasterId r:id="rId29"/>
  </p:handoutMasterIdLst>
  <p:sldIdLst>
    <p:sldId id="442" r:id="rId4"/>
    <p:sldId id="460" r:id="rId5"/>
    <p:sldId id="740" r:id="rId6"/>
    <p:sldId id="461" r:id="rId7"/>
    <p:sldId id="837" r:id="rId8"/>
    <p:sldId id="924" r:id="rId9"/>
    <p:sldId id="926" r:id="rId10"/>
    <p:sldId id="841" r:id="rId11"/>
    <p:sldId id="918" r:id="rId12"/>
    <p:sldId id="893" r:id="rId13"/>
    <p:sldId id="899" r:id="rId14"/>
    <p:sldId id="908" r:id="rId15"/>
    <p:sldId id="900" r:id="rId16"/>
    <p:sldId id="902" r:id="rId17"/>
    <p:sldId id="904" r:id="rId18"/>
    <p:sldId id="905" r:id="rId19"/>
    <p:sldId id="907" r:id="rId20"/>
    <p:sldId id="901" r:id="rId21"/>
    <p:sldId id="920" r:id="rId22"/>
    <p:sldId id="921" r:id="rId23"/>
    <p:sldId id="919" r:id="rId24"/>
    <p:sldId id="922" r:id="rId25"/>
    <p:sldId id="916" r:id="rId26"/>
    <p:sldId id="466" r:id="rId27"/>
  </p:sldIdLst>
  <p:sldSz cx="12192000" cy="6858000"/>
  <p:notesSz cx="7099300" cy="10234613"/>
  <p:defaultTextStyle>
    <a:defPPr>
      <a:defRPr lang="de-DE"/>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EE6"/>
    <a:srgbClr val="F9F9F9"/>
    <a:srgbClr val="BBD6EF"/>
    <a:srgbClr val="ECEDED"/>
    <a:srgbClr val="F2F2F2"/>
    <a:srgbClr val="00549F"/>
    <a:srgbClr val="002A50"/>
    <a:srgbClr val="407FB7"/>
    <a:srgbClr val="FBFBFB"/>
    <a:srgbClr val="749A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6308" autoAdjust="0"/>
  </p:normalViewPr>
  <p:slideViewPr>
    <p:cSldViewPr snapToGrid="0" showGuides="1">
      <p:cViewPr>
        <p:scale>
          <a:sx n="125" d="100"/>
          <a:sy n="125" d="100"/>
        </p:scale>
        <p:origin x="90" y="1890"/>
      </p:cViewPr>
      <p:guideLst>
        <p:guide orient="horz" pos="2160"/>
        <p:guide pos="3840"/>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92" d="100"/>
        <a:sy n="92" d="100"/>
      </p:scale>
      <p:origin x="0" y="0"/>
    </p:cViewPr>
  </p:sorterViewPr>
  <p:notesViewPr>
    <p:cSldViewPr snapToGrid="0" showGuides="1">
      <p:cViewPr varScale="1">
        <p:scale>
          <a:sx n="60" d="100"/>
          <a:sy n="60" d="100"/>
        </p:scale>
        <p:origin x="-2838" y="-7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CB3DE6-DE68-4363-A97D-E71ACA268C11}" type="doc">
      <dgm:prSet loTypeId="urn:microsoft.com/office/officeart/2005/8/layout/hList7" loCatId="list" qsTypeId="urn:microsoft.com/office/officeart/2005/8/quickstyle/simple1" qsCatId="simple" csTypeId="urn:microsoft.com/office/officeart/2005/8/colors/accent0_3" csCatId="mainScheme" phldr="1"/>
      <dgm:spPr/>
    </dgm:pt>
    <dgm:pt modelId="{1B091EE3-98BB-4021-9955-F1DCE32EC699}">
      <dgm:prSet phldrT="[Text]" custT="1"/>
      <dgm:spPr>
        <a:solidFill>
          <a:srgbClr val="305F89"/>
        </a:solidFill>
        <a:ln>
          <a:noFill/>
        </a:ln>
        <a:effectLst>
          <a:outerShdw blurRad="50800" dist="38100" dir="2700000" algn="tl" rotWithShape="0">
            <a:prstClr val="black">
              <a:alpha val="40000"/>
            </a:prstClr>
          </a:outerShdw>
        </a:effectLst>
      </dgm:spPr>
      <dgm:t>
        <a:bodyPr/>
        <a:lstStyle/>
        <a:p>
          <a:r>
            <a:rPr lang="de-DE" sz="3200" b="1" dirty="0">
              <a:solidFill>
                <a:schemeClr val="bg1"/>
              </a:solidFill>
            </a:rPr>
            <a:t>Dialog Cards</a:t>
          </a:r>
        </a:p>
      </dgm:t>
    </dgm:pt>
    <dgm:pt modelId="{42D62050-2BC9-4F0A-992C-E0D58062678D}" type="parTrans" cxnId="{9BA89DD0-88F3-48F1-A005-C0A794C8F68A}">
      <dgm:prSet/>
      <dgm:spPr/>
      <dgm:t>
        <a:bodyPr/>
        <a:lstStyle/>
        <a:p>
          <a:endParaRPr lang="de-DE"/>
        </a:p>
      </dgm:t>
    </dgm:pt>
    <dgm:pt modelId="{1A676D19-95B0-4073-8A1D-2BD2FF1EC4F3}" type="sibTrans" cxnId="{9BA89DD0-88F3-48F1-A005-C0A794C8F68A}">
      <dgm:prSet/>
      <dgm:spPr/>
      <dgm:t>
        <a:bodyPr/>
        <a:lstStyle/>
        <a:p>
          <a:endParaRPr lang="de-DE"/>
        </a:p>
      </dgm:t>
    </dgm:pt>
    <dgm:pt modelId="{DBE4FA85-B302-43FA-B9EB-52BEDC52285B}">
      <dgm:prSet phldrT="[Text]" custT="1"/>
      <dgm:spPr>
        <a:solidFill>
          <a:srgbClr val="305F89"/>
        </a:solidFill>
        <a:ln>
          <a:noFill/>
        </a:ln>
        <a:effectLst>
          <a:outerShdw blurRad="50800" dist="38100" dir="2700000" algn="tl" rotWithShape="0">
            <a:prstClr val="black">
              <a:alpha val="40000"/>
            </a:prstClr>
          </a:outerShdw>
        </a:effectLst>
      </dgm:spPr>
      <dgm:t>
        <a:bodyPr/>
        <a:lstStyle/>
        <a:p>
          <a:r>
            <a:rPr lang="de-DE" sz="3200" b="1" dirty="0">
              <a:solidFill>
                <a:schemeClr val="bg1"/>
              </a:solidFill>
            </a:rPr>
            <a:t>Flashcards</a:t>
          </a:r>
        </a:p>
      </dgm:t>
    </dgm:pt>
    <dgm:pt modelId="{27E0D0D6-1EFC-4883-8A15-CD0EFFAE3F86}" type="parTrans" cxnId="{39BB0DF2-15A8-4470-A38B-824B1A2D4A18}">
      <dgm:prSet/>
      <dgm:spPr/>
      <dgm:t>
        <a:bodyPr/>
        <a:lstStyle/>
        <a:p>
          <a:endParaRPr lang="de-DE"/>
        </a:p>
      </dgm:t>
    </dgm:pt>
    <dgm:pt modelId="{4B48B275-8DCC-44D4-B6DE-C03E77E8F7A5}" type="sibTrans" cxnId="{39BB0DF2-15A8-4470-A38B-824B1A2D4A18}">
      <dgm:prSet/>
      <dgm:spPr/>
      <dgm:t>
        <a:bodyPr/>
        <a:lstStyle/>
        <a:p>
          <a:endParaRPr lang="de-DE"/>
        </a:p>
      </dgm:t>
    </dgm:pt>
    <dgm:pt modelId="{B4914194-1079-4994-BAF1-BFC7A9980299}" type="pres">
      <dgm:prSet presAssocID="{64CB3DE6-DE68-4363-A97D-E71ACA268C11}" presName="Name0" presStyleCnt="0">
        <dgm:presLayoutVars>
          <dgm:dir/>
          <dgm:resizeHandles val="exact"/>
        </dgm:presLayoutVars>
      </dgm:prSet>
      <dgm:spPr/>
    </dgm:pt>
    <dgm:pt modelId="{25D2B364-0455-4333-BFA5-084D16EDBE47}" type="pres">
      <dgm:prSet presAssocID="{64CB3DE6-DE68-4363-A97D-E71ACA268C11}" presName="fgShape" presStyleLbl="fgShp" presStyleIdx="0" presStyleCnt="1"/>
      <dgm:spPr/>
    </dgm:pt>
    <dgm:pt modelId="{F00B6378-C14E-4CBD-8249-AD182CB61FE8}" type="pres">
      <dgm:prSet presAssocID="{64CB3DE6-DE68-4363-A97D-E71ACA268C11}" presName="linComp" presStyleCnt="0"/>
      <dgm:spPr/>
    </dgm:pt>
    <dgm:pt modelId="{787D737B-383C-4F9F-A6DE-514440942B37}" type="pres">
      <dgm:prSet presAssocID="{1B091EE3-98BB-4021-9955-F1DCE32EC699}" presName="compNode" presStyleCnt="0"/>
      <dgm:spPr/>
    </dgm:pt>
    <dgm:pt modelId="{7E4A4B95-6C11-41C2-A763-90A7260490AF}" type="pres">
      <dgm:prSet presAssocID="{1B091EE3-98BB-4021-9955-F1DCE32EC699}" presName="bkgdShape" presStyleLbl="node1" presStyleIdx="0" presStyleCnt="2"/>
      <dgm:spPr/>
    </dgm:pt>
    <dgm:pt modelId="{281D55A9-15C5-4D86-A648-6AE71E865FD8}" type="pres">
      <dgm:prSet presAssocID="{1B091EE3-98BB-4021-9955-F1DCE32EC699}" presName="nodeTx" presStyleLbl="node1" presStyleIdx="0" presStyleCnt="2">
        <dgm:presLayoutVars>
          <dgm:bulletEnabled val="1"/>
        </dgm:presLayoutVars>
      </dgm:prSet>
      <dgm:spPr/>
    </dgm:pt>
    <dgm:pt modelId="{6D835587-4D36-4884-91D8-D5F0746F0148}" type="pres">
      <dgm:prSet presAssocID="{1B091EE3-98BB-4021-9955-F1DCE32EC699}" presName="invisiNode" presStyleLbl="node1" presStyleIdx="0" presStyleCnt="2"/>
      <dgm:spPr/>
    </dgm:pt>
    <dgm:pt modelId="{F93552BC-BDD5-4645-8B26-F63F6FE3ED60}" type="pres">
      <dgm:prSet presAssocID="{1B091EE3-98BB-4021-9955-F1DCE32EC699}" presName="imagNode" presStyleLbl="fgImgPlace1" presStyleIdx="0" presStyleCnt="2"/>
      <dgm:spPr/>
    </dgm:pt>
    <dgm:pt modelId="{B3738156-857D-4D86-AAF7-75045AE1F8C3}" type="pres">
      <dgm:prSet presAssocID="{1A676D19-95B0-4073-8A1D-2BD2FF1EC4F3}" presName="sibTrans" presStyleLbl="sibTrans2D1" presStyleIdx="0" presStyleCnt="0"/>
      <dgm:spPr/>
    </dgm:pt>
    <dgm:pt modelId="{FE0C2C02-E3F8-4C4A-88E8-0DE5285C2DE4}" type="pres">
      <dgm:prSet presAssocID="{DBE4FA85-B302-43FA-B9EB-52BEDC52285B}" presName="compNode" presStyleCnt="0"/>
      <dgm:spPr/>
    </dgm:pt>
    <dgm:pt modelId="{ACBBE939-23E6-4B2E-89B4-3669F25F6A3D}" type="pres">
      <dgm:prSet presAssocID="{DBE4FA85-B302-43FA-B9EB-52BEDC52285B}" presName="bkgdShape" presStyleLbl="node1" presStyleIdx="1" presStyleCnt="2"/>
      <dgm:spPr/>
    </dgm:pt>
    <dgm:pt modelId="{D457B687-7857-4774-8997-22500644AD2A}" type="pres">
      <dgm:prSet presAssocID="{DBE4FA85-B302-43FA-B9EB-52BEDC52285B}" presName="nodeTx" presStyleLbl="node1" presStyleIdx="1" presStyleCnt="2">
        <dgm:presLayoutVars>
          <dgm:bulletEnabled val="1"/>
        </dgm:presLayoutVars>
      </dgm:prSet>
      <dgm:spPr/>
    </dgm:pt>
    <dgm:pt modelId="{7AC55427-0FD6-4769-89DE-8BF5FE6F8E5D}" type="pres">
      <dgm:prSet presAssocID="{DBE4FA85-B302-43FA-B9EB-52BEDC52285B}" presName="invisiNode" presStyleLbl="node1" presStyleIdx="1" presStyleCnt="2"/>
      <dgm:spPr/>
    </dgm:pt>
    <dgm:pt modelId="{32719917-5C00-438A-A618-B41011B16F9F}" type="pres">
      <dgm:prSet presAssocID="{DBE4FA85-B302-43FA-B9EB-52BEDC52285B}" presName="imagNode" presStyleLbl="fgImgPlace1" presStyleIdx="1" presStyleCnt="2"/>
      <dgm:spPr/>
    </dgm:pt>
  </dgm:ptLst>
  <dgm:cxnLst>
    <dgm:cxn modelId="{41FD5038-B108-4E27-87DE-D404FBA67B65}" type="presOf" srcId="{1B091EE3-98BB-4021-9955-F1DCE32EC699}" destId="{281D55A9-15C5-4D86-A648-6AE71E865FD8}" srcOrd="1" destOrd="0" presId="urn:microsoft.com/office/officeart/2005/8/layout/hList7"/>
    <dgm:cxn modelId="{2A225244-0352-44D2-AAB9-9FBC47E71DB7}" type="presOf" srcId="{DBE4FA85-B302-43FA-B9EB-52BEDC52285B}" destId="{D457B687-7857-4774-8997-22500644AD2A}" srcOrd="1" destOrd="0" presId="urn:microsoft.com/office/officeart/2005/8/layout/hList7"/>
    <dgm:cxn modelId="{C72E2666-B172-4C62-8066-E538FB9665DF}" type="presOf" srcId="{DBE4FA85-B302-43FA-B9EB-52BEDC52285B}" destId="{ACBBE939-23E6-4B2E-89B4-3669F25F6A3D}" srcOrd="0" destOrd="0" presId="urn:microsoft.com/office/officeart/2005/8/layout/hList7"/>
    <dgm:cxn modelId="{16FAD449-A470-409B-BB66-F78C4DE2FFAD}" type="presOf" srcId="{1B091EE3-98BB-4021-9955-F1DCE32EC699}" destId="{7E4A4B95-6C11-41C2-A763-90A7260490AF}" srcOrd="0" destOrd="0" presId="urn:microsoft.com/office/officeart/2005/8/layout/hList7"/>
    <dgm:cxn modelId="{8472DFBE-19A8-4DD6-B6E8-A6DACD7FFBE3}" type="presOf" srcId="{1A676D19-95B0-4073-8A1D-2BD2FF1EC4F3}" destId="{B3738156-857D-4D86-AAF7-75045AE1F8C3}" srcOrd="0" destOrd="0" presId="urn:microsoft.com/office/officeart/2005/8/layout/hList7"/>
    <dgm:cxn modelId="{E7A504C3-A4BA-49DB-AAB7-614C504AF4F3}" type="presOf" srcId="{64CB3DE6-DE68-4363-A97D-E71ACA268C11}" destId="{B4914194-1079-4994-BAF1-BFC7A9980299}" srcOrd="0" destOrd="0" presId="urn:microsoft.com/office/officeart/2005/8/layout/hList7"/>
    <dgm:cxn modelId="{9BA89DD0-88F3-48F1-A005-C0A794C8F68A}" srcId="{64CB3DE6-DE68-4363-A97D-E71ACA268C11}" destId="{1B091EE3-98BB-4021-9955-F1DCE32EC699}" srcOrd="0" destOrd="0" parTransId="{42D62050-2BC9-4F0A-992C-E0D58062678D}" sibTransId="{1A676D19-95B0-4073-8A1D-2BD2FF1EC4F3}"/>
    <dgm:cxn modelId="{39BB0DF2-15A8-4470-A38B-824B1A2D4A18}" srcId="{64CB3DE6-DE68-4363-A97D-E71ACA268C11}" destId="{DBE4FA85-B302-43FA-B9EB-52BEDC52285B}" srcOrd="1" destOrd="0" parTransId="{27E0D0D6-1EFC-4883-8A15-CD0EFFAE3F86}" sibTransId="{4B48B275-8DCC-44D4-B6DE-C03E77E8F7A5}"/>
    <dgm:cxn modelId="{7168E7D6-2CF1-4296-84A6-C19B53279AAE}" type="presParOf" srcId="{B4914194-1079-4994-BAF1-BFC7A9980299}" destId="{25D2B364-0455-4333-BFA5-084D16EDBE47}" srcOrd="0" destOrd="0" presId="urn:microsoft.com/office/officeart/2005/8/layout/hList7"/>
    <dgm:cxn modelId="{E37B5085-0F25-4DAC-AE84-E28F78ED2CCD}" type="presParOf" srcId="{B4914194-1079-4994-BAF1-BFC7A9980299}" destId="{F00B6378-C14E-4CBD-8249-AD182CB61FE8}" srcOrd="1" destOrd="0" presId="urn:microsoft.com/office/officeart/2005/8/layout/hList7"/>
    <dgm:cxn modelId="{5B156ECE-819F-4052-AA52-7A728FD0342E}" type="presParOf" srcId="{F00B6378-C14E-4CBD-8249-AD182CB61FE8}" destId="{787D737B-383C-4F9F-A6DE-514440942B37}" srcOrd="0" destOrd="0" presId="urn:microsoft.com/office/officeart/2005/8/layout/hList7"/>
    <dgm:cxn modelId="{AB6EB5F5-81A9-479C-8311-7FEABE0934D7}" type="presParOf" srcId="{787D737B-383C-4F9F-A6DE-514440942B37}" destId="{7E4A4B95-6C11-41C2-A763-90A7260490AF}" srcOrd="0" destOrd="0" presId="urn:microsoft.com/office/officeart/2005/8/layout/hList7"/>
    <dgm:cxn modelId="{1FA71069-A7A7-4250-8765-7B1A8B94ABB8}" type="presParOf" srcId="{787D737B-383C-4F9F-A6DE-514440942B37}" destId="{281D55A9-15C5-4D86-A648-6AE71E865FD8}" srcOrd="1" destOrd="0" presId="urn:microsoft.com/office/officeart/2005/8/layout/hList7"/>
    <dgm:cxn modelId="{9CB85C48-2778-4405-BF43-930F088F5241}" type="presParOf" srcId="{787D737B-383C-4F9F-A6DE-514440942B37}" destId="{6D835587-4D36-4884-91D8-D5F0746F0148}" srcOrd="2" destOrd="0" presId="urn:microsoft.com/office/officeart/2005/8/layout/hList7"/>
    <dgm:cxn modelId="{8D93988F-9293-491A-94BD-23AEEB0BBD3A}" type="presParOf" srcId="{787D737B-383C-4F9F-A6DE-514440942B37}" destId="{F93552BC-BDD5-4645-8B26-F63F6FE3ED60}" srcOrd="3" destOrd="0" presId="urn:microsoft.com/office/officeart/2005/8/layout/hList7"/>
    <dgm:cxn modelId="{E93619A8-F40C-472A-B898-D1F3247826AA}" type="presParOf" srcId="{F00B6378-C14E-4CBD-8249-AD182CB61FE8}" destId="{B3738156-857D-4D86-AAF7-75045AE1F8C3}" srcOrd="1" destOrd="0" presId="urn:microsoft.com/office/officeart/2005/8/layout/hList7"/>
    <dgm:cxn modelId="{589A556A-04FB-4BF5-BB27-0D1D2C088E93}" type="presParOf" srcId="{F00B6378-C14E-4CBD-8249-AD182CB61FE8}" destId="{FE0C2C02-E3F8-4C4A-88E8-0DE5285C2DE4}" srcOrd="2" destOrd="0" presId="urn:microsoft.com/office/officeart/2005/8/layout/hList7"/>
    <dgm:cxn modelId="{659C89A6-820C-4A68-9990-596D60D9E299}" type="presParOf" srcId="{FE0C2C02-E3F8-4C4A-88E8-0DE5285C2DE4}" destId="{ACBBE939-23E6-4B2E-89B4-3669F25F6A3D}" srcOrd="0" destOrd="0" presId="urn:microsoft.com/office/officeart/2005/8/layout/hList7"/>
    <dgm:cxn modelId="{3FE76F1D-DA87-4B0D-B009-44ED55749C62}" type="presParOf" srcId="{FE0C2C02-E3F8-4C4A-88E8-0DE5285C2DE4}" destId="{D457B687-7857-4774-8997-22500644AD2A}" srcOrd="1" destOrd="0" presId="urn:microsoft.com/office/officeart/2005/8/layout/hList7"/>
    <dgm:cxn modelId="{CFC2E4E4-71BB-4BED-AF84-E0657F74030A}" type="presParOf" srcId="{FE0C2C02-E3F8-4C4A-88E8-0DE5285C2DE4}" destId="{7AC55427-0FD6-4769-89DE-8BF5FE6F8E5D}" srcOrd="2" destOrd="0" presId="urn:microsoft.com/office/officeart/2005/8/layout/hList7"/>
    <dgm:cxn modelId="{9F77CCFF-0578-4016-868B-FFC69E47F533}" type="presParOf" srcId="{FE0C2C02-E3F8-4C4A-88E8-0DE5285C2DE4}" destId="{32719917-5C00-438A-A618-B41011B16F9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C39559-ECF3-4CDE-A5BE-CA80CA9429C0}"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de-DE"/>
        </a:p>
      </dgm:t>
    </dgm:pt>
    <dgm:pt modelId="{7475D6DF-D5A2-4CF2-A742-3900A7D281AD}">
      <dgm:prSet phldrT="[Text]" custT="1"/>
      <dgm:spPr>
        <a:solidFill>
          <a:srgbClr val="407FB7"/>
        </a:solidFill>
        <a:ln>
          <a:noFill/>
        </a:ln>
      </dgm:spPr>
      <dgm:t>
        <a:bodyPr/>
        <a:lstStyle/>
        <a:p>
          <a:r>
            <a:rPr lang="de-DE" sz="2000" dirty="0"/>
            <a:t>Save </a:t>
          </a:r>
          <a:r>
            <a:rPr lang="de-DE" sz="2000" dirty="0" err="1"/>
            <a:t>learning</a:t>
          </a:r>
          <a:r>
            <a:rPr lang="de-DE" sz="2000" dirty="0"/>
            <a:t> </a:t>
          </a:r>
          <a:r>
            <a:rPr lang="de-DE" sz="2000" dirty="0" err="1"/>
            <a:t>progress</a:t>
          </a:r>
          <a:endParaRPr lang="de-DE" sz="2000" dirty="0"/>
        </a:p>
      </dgm:t>
    </dgm:pt>
    <dgm:pt modelId="{C725EA0D-78AD-4E28-928F-EC564FC64634}" type="parTrans" cxnId="{CD8EA462-F006-43DA-B5EB-ED9377C3F853}">
      <dgm:prSet/>
      <dgm:spPr/>
      <dgm:t>
        <a:bodyPr/>
        <a:lstStyle/>
        <a:p>
          <a:endParaRPr lang="de-DE" sz="2000"/>
        </a:p>
      </dgm:t>
    </dgm:pt>
    <dgm:pt modelId="{2C47DECE-A7CE-42EA-9D5A-4F921EA0EE57}" type="sibTrans" cxnId="{CD8EA462-F006-43DA-B5EB-ED9377C3F853}">
      <dgm:prSet/>
      <dgm:spPr/>
      <dgm:t>
        <a:bodyPr/>
        <a:lstStyle/>
        <a:p>
          <a:endParaRPr lang="de-DE" sz="2000"/>
        </a:p>
      </dgm:t>
    </dgm:pt>
    <dgm:pt modelId="{FD20A3C4-E159-42FF-BE61-6AC7C6538236}">
      <dgm:prSet phldrT="[Text]" custT="1"/>
      <dgm:spPr>
        <a:solidFill>
          <a:srgbClr val="407FB7"/>
        </a:solidFill>
        <a:ln>
          <a:noFill/>
        </a:ln>
      </dgm:spPr>
      <dgm:t>
        <a:bodyPr/>
        <a:lstStyle/>
        <a:p>
          <a:r>
            <a:rPr lang="de-DE" sz="2000" dirty="0" err="1"/>
            <a:t>Collaboration</a:t>
          </a:r>
          <a:endParaRPr lang="de-DE" sz="2000" dirty="0"/>
        </a:p>
      </dgm:t>
    </dgm:pt>
    <dgm:pt modelId="{97DD3ECC-CE42-48BE-ACA0-B5314EB89E71}" type="parTrans" cxnId="{FC8FD2FA-0754-4C0A-813B-595DF75CDA97}">
      <dgm:prSet/>
      <dgm:spPr/>
      <dgm:t>
        <a:bodyPr/>
        <a:lstStyle/>
        <a:p>
          <a:endParaRPr lang="de-DE" sz="2000"/>
        </a:p>
      </dgm:t>
    </dgm:pt>
    <dgm:pt modelId="{0DF17C4C-22A5-48F4-992E-957268FCF636}" type="sibTrans" cxnId="{FC8FD2FA-0754-4C0A-813B-595DF75CDA97}">
      <dgm:prSet/>
      <dgm:spPr/>
      <dgm:t>
        <a:bodyPr/>
        <a:lstStyle/>
        <a:p>
          <a:endParaRPr lang="de-DE" sz="2000"/>
        </a:p>
      </dgm:t>
    </dgm:pt>
    <dgm:pt modelId="{58964FD1-09AD-40AD-9FBF-39072617EF15}">
      <dgm:prSet phldrT="[Text]" custT="1"/>
      <dgm:spPr>
        <a:solidFill>
          <a:srgbClr val="407FB7"/>
        </a:solidFill>
        <a:ln>
          <a:noFill/>
        </a:ln>
      </dgm:spPr>
      <dgm:t>
        <a:bodyPr/>
        <a:lstStyle/>
        <a:p>
          <a:r>
            <a:rPr lang="de-DE" sz="2000" dirty="0"/>
            <a:t>Import </a:t>
          </a:r>
          <a:r>
            <a:rPr lang="de-DE" sz="2000" dirty="0" err="1"/>
            <a:t>cards</a:t>
          </a:r>
          <a:endParaRPr lang="de-DE" sz="2000" dirty="0"/>
        </a:p>
      </dgm:t>
    </dgm:pt>
    <dgm:pt modelId="{FB0A171B-4CC8-4A21-9D9D-C13F2E0019AB}" type="parTrans" cxnId="{6CAFD5EC-1DAD-4BF7-A512-20229E18F7B2}">
      <dgm:prSet/>
      <dgm:spPr/>
      <dgm:t>
        <a:bodyPr/>
        <a:lstStyle/>
        <a:p>
          <a:endParaRPr lang="de-DE" sz="2000"/>
        </a:p>
      </dgm:t>
    </dgm:pt>
    <dgm:pt modelId="{7F935503-3681-47D9-80EE-9B155CBB04AF}" type="sibTrans" cxnId="{6CAFD5EC-1DAD-4BF7-A512-20229E18F7B2}">
      <dgm:prSet/>
      <dgm:spPr/>
      <dgm:t>
        <a:bodyPr/>
        <a:lstStyle/>
        <a:p>
          <a:endParaRPr lang="de-DE" sz="2000"/>
        </a:p>
      </dgm:t>
    </dgm:pt>
    <dgm:pt modelId="{A5D48359-683C-4480-B61B-B033B1CAD8A3}">
      <dgm:prSet phldrT="[Text]" custT="1"/>
      <dgm:spPr>
        <a:solidFill>
          <a:srgbClr val="407FB7"/>
        </a:solidFill>
        <a:ln>
          <a:noFill/>
        </a:ln>
      </dgm:spPr>
      <dgm:t>
        <a:bodyPr/>
        <a:lstStyle/>
        <a:p>
          <a:r>
            <a:rPr lang="de-DE" sz="2000" dirty="0" err="1"/>
            <a:t>Allow</a:t>
          </a:r>
          <a:r>
            <a:rPr lang="de-DE" sz="2000" dirty="0"/>
            <a:t> alternative </a:t>
          </a:r>
          <a:r>
            <a:rPr lang="de-DE" sz="2000" dirty="0" err="1"/>
            <a:t>answers</a:t>
          </a:r>
          <a:endParaRPr lang="de-DE" sz="2000" dirty="0"/>
        </a:p>
      </dgm:t>
    </dgm:pt>
    <dgm:pt modelId="{CC8C644E-5522-4817-8500-41598DEA628D}" type="parTrans" cxnId="{3BD0BDDF-51D1-4F10-9668-D38EAEF23783}">
      <dgm:prSet/>
      <dgm:spPr/>
      <dgm:t>
        <a:bodyPr/>
        <a:lstStyle/>
        <a:p>
          <a:endParaRPr lang="de-DE" sz="2000"/>
        </a:p>
      </dgm:t>
    </dgm:pt>
    <dgm:pt modelId="{297266D0-BC4B-4D9C-89FD-DA9324E3C335}" type="sibTrans" cxnId="{3BD0BDDF-51D1-4F10-9668-D38EAEF23783}">
      <dgm:prSet/>
      <dgm:spPr/>
      <dgm:t>
        <a:bodyPr/>
        <a:lstStyle/>
        <a:p>
          <a:endParaRPr lang="de-DE" sz="2000"/>
        </a:p>
      </dgm:t>
    </dgm:pt>
    <dgm:pt modelId="{74E74C68-A244-43E6-A58B-5FB5628A5340}">
      <dgm:prSet phldrT="[Text]" custT="1"/>
      <dgm:spPr>
        <a:solidFill>
          <a:srgbClr val="407FB7"/>
        </a:solidFill>
        <a:ln>
          <a:noFill/>
        </a:ln>
      </dgm:spPr>
      <dgm:t>
        <a:bodyPr/>
        <a:lstStyle/>
        <a:p>
          <a:r>
            <a:rPr lang="de-DE" sz="2000" dirty="0" err="1"/>
            <a:t>Categorize</a:t>
          </a:r>
          <a:r>
            <a:rPr lang="de-DE" sz="2000" dirty="0"/>
            <a:t> </a:t>
          </a:r>
          <a:r>
            <a:rPr lang="de-DE" sz="2000" dirty="0" err="1"/>
            <a:t>flashcards</a:t>
          </a:r>
          <a:endParaRPr lang="de-DE" sz="2000" dirty="0"/>
        </a:p>
      </dgm:t>
    </dgm:pt>
    <dgm:pt modelId="{72A271CA-18D4-4C88-91D3-B276341A22E0}" type="parTrans" cxnId="{61AB577A-DB47-47CA-9704-A43C1D28E4EB}">
      <dgm:prSet/>
      <dgm:spPr/>
      <dgm:t>
        <a:bodyPr/>
        <a:lstStyle/>
        <a:p>
          <a:endParaRPr lang="de-DE" sz="2000"/>
        </a:p>
      </dgm:t>
    </dgm:pt>
    <dgm:pt modelId="{BCDB8D3F-F331-4409-9137-607AC37ECFE9}" type="sibTrans" cxnId="{61AB577A-DB47-47CA-9704-A43C1D28E4EB}">
      <dgm:prSet/>
      <dgm:spPr/>
      <dgm:t>
        <a:bodyPr/>
        <a:lstStyle/>
        <a:p>
          <a:endParaRPr lang="de-DE" sz="2000"/>
        </a:p>
      </dgm:t>
    </dgm:pt>
    <dgm:pt modelId="{A5096EF3-8853-43A5-87FC-631E219D6D38}">
      <dgm:prSet phldrT="[Text]" custT="1"/>
      <dgm:spPr>
        <a:ln>
          <a:noFill/>
        </a:ln>
      </dgm:spPr>
      <dgm:t>
        <a:bodyPr/>
        <a:lstStyle/>
        <a:p>
          <a:r>
            <a:rPr lang="de-DE" sz="2000" dirty="0"/>
            <a:t>Learning </a:t>
          </a:r>
          <a:r>
            <a:rPr lang="de-DE" sz="2000" dirty="0" err="1"/>
            <a:t>statistics</a:t>
          </a:r>
          <a:endParaRPr lang="de-DE" sz="2000" dirty="0"/>
        </a:p>
      </dgm:t>
    </dgm:pt>
    <dgm:pt modelId="{6651A02D-74FE-4365-ADC9-12BA492D0A8E}" type="parTrans" cxnId="{C5415E5A-A8EE-4DE0-BFA3-D2A06AF8B5DD}">
      <dgm:prSet/>
      <dgm:spPr/>
      <dgm:t>
        <a:bodyPr/>
        <a:lstStyle/>
        <a:p>
          <a:endParaRPr lang="de-DE" sz="2000"/>
        </a:p>
      </dgm:t>
    </dgm:pt>
    <dgm:pt modelId="{0E602438-6DBB-4AAB-B982-E992E2BCE50E}" type="sibTrans" cxnId="{C5415E5A-A8EE-4DE0-BFA3-D2A06AF8B5DD}">
      <dgm:prSet/>
      <dgm:spPr/>
      <dgm:t>
        <a:bodyPr/>
        <a:lstStyle/>
        <a:p>
          <a:endParaRPr lang="de-DE" sz="2000"/>
        </a:p>
      </dgm:t>
    </dgm:pt>
    <dgm:pt modelId="{D169C763-F37C-4BE8-A963-FA452A9A6704}" type="pres">
      <dgm:prSet presAssocID="{92C39559-ECF3-4CDE-A5BE-CA80CA9429C0}" presName="diagram" presStyleCnt="0">
        <dgm:presLayoutVars>
          <dgm:dir/>
          <dgm:resizeHandles val="exact"/>
        </dgm:presLayoutVars>
      </dgm:prSet>
      <dgm:spPr/>
    </dgm:pt>
    <dgm:pt modelId="{E40DF85A-7E9F-4A4A-B670-3816024E1710}" type="pres">
      <dgm:prSet presAssocID="{7475D6DF-D5A2-4CF2-A742-3900A7D281AD}" presName="node" presStyleLbl="node1" presStyleIdx="0" presStyleCnt="6">
        <dgm:presLayoutVars>
          <dgm:bulletEnabled val="1"/>
        </dgm:presLayoutVars>
      </dgm:prSet>
      <dgm:spPr/>
    </dgm:pt>
    <dgm:pt modelId="{D6567C0D-46F6-47D1-ADB2-CBC0F07B6BD0}" type="pres">
      <dgm:prSet presAssocID="{2C47DECE-A7CE-42EA-9D5A-4F921EA0EE57}" presName="sibTrans" presStyleCnt="0"/>
      <dgm:spPr/>
    </dgm:pt>
    <dgm:pt modelId="{5F4BBD19-2A13-4BE6-9DB7-211F39A197F3}" type="pres">
      <dgm:prSet presAssocID="{FD20A3C4-E159-42FF-BE61-6AC7C6538236}" presName="node" presStyleLbl="node1" presStyleIdx="1" presStyleCnt="6">
        <dgm:presLayoutVars>
          <dgm:bulletEnabled val="1"/>
        </dgm:presLayoutVars>
      </dgm:prSet>
      <dgm:spPr/>
    </dgm:pt>
    <dgm:pt modelId="{65439DD2-FE72-4A03-9069-59179B412F82}" type="pres">
      <dgm:prSet presAssocID="{0DF17C4C-22A5-48F4-992E-957268FCF636}" presName="sibTrans" presStyleCnt="0"/>
      <dgm:spPr/>
    </dgm:pt>
    <dgm:pt modelId="{30EA6A08-139C-4583-A3E7-F4E13FEA27E5}" type="pres">
      <dgm:prSet presAssocID="{58964FD1-09AD-40AD-9FBF-39072617EF15}" presName="node" presStyleLbl="node1" presStyleIdx="2" presStyleCnt="6">
        <dgm:presLayoutVars>
          <dgm:bulletEnabled val="1"/>
        </dgm:presLayoutVars>
      </dgm:prSet>
      <dgm:spPr/>
    </dgm:pt>
    <dgm:pt modelId="{D75BDED4-E516-4829-9FDC-16B8FEEB60A2}" type="pres">
      <dgm:prSet presAssocID="{7F935503-3681-47D9-80EE-9B155CBB04AF}" presName="sibTrans" presStyleCnt="0"/>
      <dgm:spPr/>
    </dgm:pt>
    <dgm:pt modelId="{EC3D95E4-29EA-42C9-9B9C-6F14C2B8DB36}" type="pres">
      <dgm:prSet presAssocID="{A5D48359-683C-4480-B61B-B033B1CAD8A3}" presName="node" presStyleLbl="node1" presStyleIdx="3" presStyleCnt="6">
        <dgm:presLayoutVars>
          <dgm:bulletEnabled val="1"/>
        </dgm:presLayoutVars>
      </dgm:prSet>
      <dgm:spPr/>
    </dgm:pt>
    <dgm:pt modelId="{E9D79EB3-25FE-4B3A-8FC2-3AB3E8AE069A}" type="pres">
      <dgm:prSet presAssocID="{297266D0-BC4B-4D9C-89FD-DA9324E3C335}" presName="sibTrans" presStyleCnt="0"/>
      <dgm:spPr/>
    </dgm:pt>
    <dgm:pt modelId="{DDF20C15-BBFD-455C-9D15-A40E15117AA7}" type="pres">
      <dgm:prSet presAssocID="{74E74C68-A244-43E6-A58B-5FB5628A5340}" presName="node" presStyleLbl="node1" presStyleIdx="4" presStyleCnt="6">
        <dgm:presLayoutVars>
          <dgm:bulletEnabled val="1"/>
        </dgm:presLayoutVars>
      </dgm:prSet>
      <dgm:spPr/>
    </dgm:pt>
    <dgm:pt modelId="{163EDB6D-C9F2-4C50-9C5D-64B05EC1A240}" type="pres">
      <dgm:prSet presAssocID="{BCDB8D3F-F331-4409-9137-607AC37ECFE9}" presName="sibTrans" presStyleCnt="0"/>
      <dgm:spPr/>
    </dgm:pt>
    <dgm:pt modelId="{487FB899-17B5-4824-ADD3-A54DBA0CBC79}" type="pres">
      <dgm:prSet presAssocID="{A5096EF3-8853-43A5-87FC-631E219D6D38}" presName="node" presStyleLbl="node1" presStyleIdx="5" presStyleCnt="6">
        <dgm:presLayoutVars>
          <dgm:bulletEnabled val="1"/>
        </dgm:presLayoutVars>
      </dgm:prSet>
      <dgm:spPr/>
    </dgm:pt>
  </dgm:ptLst>
  <dgm:cxnLst>
    <dgm:cxn modelId="{6E740004-857F-42D5-9564-AA571E246FCF}" type="presOf" srcId="{A5096EF3-8853-43A5-87FC-631E219D6D38}" destId="{487FB899-17B5-4824-ADD3-A54DBA0CBC79}" srcOrd="0" destOrd="0" presId="urn:microsoft.com/office/officeart/2005/8/layout/default"/>
    <dgm:cxn modelId="{CD8EA462-F006-43DA-B5EB-ED9377C3F853}" srcId="{92C39559-ECF3-4CDE-A5BE-CA80CA9429C0}" destId="{7475D6DF-D5A2-4CF2-A742-3900A7D281AD}" srcOrd="0" destOrd="0" parTransId="{C725EA0D-78AD-4E28-928F-EC564FC64634}" sibTransId="{2C47DECE-A7CE-42EA-9D5A-4F921EA0EE57}"/>
    <dgm:cxn modelId="{1DB5826F-714B-4746-AB9B-D30D33B1DA3F}" type="presOf" srcId="{A5D48359-683C-4480-B61B-B033B1CAD8A3}" destId="{EC3D95E4-29EA-42C9-9B9C-6F14C2B8DB36}" srcOrd="0" destOrd="0" presId="urn:microsoft.com/office/officeart/2005/8/layout/default"/>
    <dgm:cxn modelId="{A0BD6158-8CC7-4764-A1CC-A9FDDAD152DD}" type="presOf" srcId="{92C39559-ECF3-4CDE-A5BE-CA80CA9429C0}" destId="{D169C763-F37C-4BE8-A963-FA452A9A6704}" srcOrd="0" destOrd="0" presId="urn:microsoft.com/office/officeart/2005/8/layout/default"/>
    <dgm:cxn modelId="{C5415E5A-A8EE-4DE0-BFA3-D2A06AF8B5DD}" srcId="{92C39559-ECF3-4CDE-A5BE-CA80CA9429C0}" destId="{A5096EF3-8853-43A5-87FC-631E219D6D38}" srcOrd="5" destOrd="0" parTransId="{6651A02D-74FE-4365-ADC9-12BA492D0A8E}" sibTransId="{0E602438-6DBB-4AAB-B982-E992E2BCE50E}"/>
    <dgm:cxn modelId="{61AB577A-DB47-47CA-9704-A43C1D28E4EB}" srcId="{92C39559-ECF3-4CDE-A5BE-CA80CA9429C0}" destId="{74E74C68-A244-43E6-A58B-5FB5628A5340}" srcOrd="4" destOrd="0" parTransId="{72A271CA-18D4-4C88-91D3-B276341A22E0}" sibTransId="{BCDB8D3F-F331-4409-9137-607AC37ECFE9}"/>
    <dgm:cxn modelId="{649EB493-F179-4D4C-927B-45B57AC273FA}" type="presOf" srcId="{FD20A3C4-E159-42FF-BE61-6AC7C6538236}" destId="{5F4BBD19-2A13-4BE6-9DB7-211F39A197F3}" srcOrd="0" destOrd="0" presId="urn:microsoft.com/office/officeart/2005/8/layout/default"/>
    <dgm:cxn modelId="{CFE15A9D-9457-4796-A58F-0FB54EE3920B}" type="presOf" srcId="{7475D6DF-D5A2-4CF2-A742-3900A7D281AD}" destId="{E40DF85A-7E9F-4A4A-B670-3816024E1710}" srcOrd="0" destOrd="0" presId="urn:microsoft.com/office/officeart/2005/8/layout/default"/>
    <dgm:cxn modelId="{04989DC2-E3C5-4DE0-BE92-496803BFF942}" type="presOf" srcId="{74E74C68-A244-43E6-A58B-5FB5628A5340}" destId="{DDF20C15-BBFD-455C-9D15-A40E15117AA7}" srcOrd="0" destOrd="0" presId="urn:microsoft.com/office/officeart/2005/8/layout/default"/>
    <dgm:cxn modelId="{3BD0BDDF-51D1-4F10-9668-D38EAEF23783}" srcId="{92C39559-ECF3-4CDE-A5BE-CA80CA9429C0}" destId="{A5D48359-683C-4480-B61B-B033B1CAD8A3}" srcOrd="3" destOrd="0" parTransId="{CC8C644E-5522-4817-8500-41598DEA628D}" sibTransId="{297266D0-BC4B-4D9C-89FD-DA9324E3C335}"/>
    <dgm:cxn modelId="{6CAFD5EC-1DAD-4BF7-A512-20229E18F7B2}" srcId="{92C39559-ECF3-4CDE-A5BE-CA80CA9429C0}" destId="{58964FD1-09AD-40AD-9FBF-39072617EF15}" srcOrd="2" destOrd="0" parTransId="{FB0A171B-4CC8-4A21-9D9D-C13F2E0019AB}" sibTransId="{7F935503-3681-47D9-80EE-9B155CBB04AF}"/>
    <dgm:cxn modelId="{C1FDC8EF-CF69-4A60-9EC6-3B35E2D526FF}" type="presOf" srcId="{58964FD1-09AD-40AD-9FBF-39072617EF15}" destId="{30EA6A08-139C-4583-A3E7-F4E13FEA27E5}" srcOrd="0" destOrd="0" presId="urn:microsoft.com/office/officeart/2005/8/layout/default"/>
    <dgm:cxn modelId="{FC8FD2FA-0754-4C0A-813B-595DF75CDA97}" srcId="{92C39559-ECF3-4CDE-A5BE-CA80CA9429C0}" destId="{FD20A3C4-E159-42FF-BE61-6AC7C6538236}" srcOrd="1" destOrd="0" parTransId="{97DD3ECC-CE42-48BE-ACA0-B5314EB89E71}" sibTransId="{0DF17C4C-22A5-48F4-992E-957268FCF636}"/>
    <dgm:cxn modelId="{0FC6290B-9506-4F84-8830-ED750F6D6F01}" type="presParOf" srcId="{D169C763-F37C-4BE8-A963-FA452A9A6704}" destId="{E40DF85A-7E9F-4A4A-B670-3816024E1710}" srcOrd="0" destOrd="0" presId="urn:microsoft.com/office/officeart/2005/8/layout/default"/>
    <dgm:cxn modelId="{E76E6BBD-C67D-482D-B149-3A87A64A8A70}" type="presParOf" srcId="{D169C763-F37C-4BE8-A963-FA452A9A6704}" destId="{D6567C0D-46F6-47D1-ADB2-CBC0F07B6BD0}" srcOrd="1" destOrd="0" presId="urn:microsoft.com/office/officeart/2005/8/layout/default"/>
    <dgm:cxn modelId="{39E8B066-249E-494A-975A-641737AD75A4}" type="presParOf" srcId="{D169C763-F37C-4BE8-A963-FA452A9A6704}" destId="{5F4BBD19-2A13-4BE6-9DB7-211F39A197F3}" srcOrd="2" destOrd="0" presId="urn:microsoft.com/office/officeart/2005/8/layout/default"/>
    <dgm:cxn modelId="{B167A20B-3392-423A-A4D8-B33E99EF44C6}" type="presParOf" srcId="{D169C763-F37C-4BE8-A963-FA452A9A6704}" destId="{65439DD2-FE72-4A03-9069-59179B412F82}" srcOrd="3" destOrd="0" presId="urn:microsoft.com/office/officeart/2005/8/layout/default"/>
    <dgm:cxn modelId="{1E4798AA-87A5-4EDF-A91C-CA79A9527F29}" type="presParOf" srcId="{D169C763-F37C-4BE8-A963-FA452A9A6704}" destId="{30EA6A08-139C-4583-A3E7-F4E13FEA27E5}" srcOrd="4" destOrd="0" presId="urn:microsoft.com/office/officeart/2005/8/layout/default"/>
    <dgm:cxn modelId="{00BD930C-36C3-4B80-8FA4-4C0D9E3F58B3}" type="presParOf" srcId="{D169C763-F37C-4BE8-A963-FA452A9A6704}" destId="{D75BDED4-E516-4829-9FDC-16B8FEEB60A2}" srcOrd="5" destOrd="0" presId="urn:microsoft.com/office/officeart/2005/8/layout/default"/>
    <dgm:cxn modelId="{02FC26CD-6B63-418C-8F52-3953DE16CEDD}" type="presParOf" srcId="{D169C763-F37C-4BE8-A963-FA452A9A6704}" destId="{EC3D95E4-29EA-42C9-9B9C-6F14C2B8DB36}" srcOrd="6" destOrd="0" presId="urn:microsoft.com/office/officeart/2005/8/layout/default"/>
    <dgm:cxn modelId="{2CD01A81-5098-4A18-AEE8-7157AB087E7F}" type="presParOf" srcId="{D169C763-F37C-4BE8-A963-FA452A9A6704}" destId="{E9D79EB3-25FE-4B3A-8FC2-3AB3E8AE069A}" srcOrd="7" destOrd="0" presId="urn:microsoft.com/office/officeart/2005/8/layout/default"/>
    <dgm:cxn modelId="{1D91D680-C1C8-47EB-84BB-4F989058F91B}" type="presParOf" srcId="{D169C763-F37C-4BE8-A963-FA452A9A6704}" destId="{DDF20C15-BBFD-455C-9D15-A40E15117AA7}" srcOrd="8" destOrd="0" presId="urn:microsoft.com/office/officeart/2005/8/layout/default"/>
    <dgm:cxn modelId="{806A0C46-56A4-4F27-AE0D-8F56E535088C}" type="presParOf" srcId="{D169C763-F37C-4BE8-A963-FA452A9A6704}" destId="{163EDB6D-C9F2-4C50-9C5D-64B05EC1A240}" srcOrd="9" destOrd="0" presId="urn:microsoft.com/office/officeart/2005/8/layout/default"/>
    <dgm:cxn modelId="{DE422233-FF7F-46B1-BC52-8D7A54A208B4}" type="presParOf" srcId="{D169C763-F37C-4BE8-A963-FA452A9A6704}" destId="{487FB899-17B5-4824-ADD3-A54DBA0CBC7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A4B95-6C11-41C2-A763-90A7260490AF}">
      <dsp:nvSpPr>
        <dsp:cNvPr id="0" name=""/>
        <dsp:cNvSpPr/>
      </dsp:nvSpPr>
      <dsp:spPr>
        <a:xfrm>
          <a:off x="2384" y="0"/>
          <a:ext cx="2731154" cy="3380286"/>
        </a:xfrm>
        <a:prstGeom prst="roundRect">
          <a:avLst>
            <a:gd name="adj" fmla="val 10000"/>
          </a:avLst>
        </a:prstGeom>
        <a:solidFill>
          <a:srgbClr val="305F89"/>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de-DE" sz="3200" b="1" kern="1200" dirty="0">
              <a:solidFill>
                <a:schemeClr val="bg1"/>
              </a:solidFill>
            </a:rPr>
            <a:t>Dialog Cards</a:t>
          </a:r>
        </a:p>
      </dsp:txBody>
      <dsp:txXfrm>
        <a:off x="2384" y="1352114"/>
        <a:ext cx="2731154" cy="1352114"/>
      </dsp:txXfrm>
    </dsp:sp>
    <dsp:sp modelId="{F93552BC-BDD5-4645-8B26-F63F6FE3ED60}">
      <dsp:nvSpPr>
        <dsp:cNvPr id="0" name=""/>
        <dsp:cNvSpPr/>
      </dsp:nvSpPr>
      <dsp:spPr>
        <a:xfrm>
          <a:off x="805144" y="202817"/>
          <a:ext cx="1125635" cy="1125635"/>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BBE939-23E6-4B2E-89B4-3669F25F6A3D}">
      <dsp:nvSpPr>
        <dsp:cNvPr id="0" name=""/>
        <dsp:cNvSpPr/>
      </dsp:nvSpPr>
      <dsp:spPr>
        <a:xfrm>
          <a:off x="2815473" y="0"/>
          <a:ext cx="2731154" cy="3380286"/>
        </a:xfrm>
        <a:prstGeom prst="roundRect">
          <a:avLst>
            <a:gd name="adj" fmla="val 10000"/>
          </a:avLst>
        </a:prstGeom>
        <a:solidFill>
          <a:srgbClr val="305F89"/>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de-DE" sz="3200" b="1" kern="1200" dirty="0">
              <a:solidFill>
                <a:schemeClr val="bg1"/>
              </a:solidFill>
            </a:rPr>
            <a:t>Flashcards</a:t>
          </a:r>
        </a:p>
      </dsp:txBody>
      <dsp:txXfrm>
        <a:off x="2815473" y="1352114"/>
        <a:ext cx="2731154" cy="1352114"/>
      </dsp:txXfrm>
    </dsp:sp>
    <dsp:sp modelId="{32719917-5C00-438A-A618-B41011B16F9F}">
      <dsp:nvSpPr>
        <dsp:cNvPr id="0" name=""/>
        <dsp:cNvSpPr/>
      </dsp:nvSpPr>
      <dsp:spPr>
        <a:xfrm>
          <a:off x="3618233" y="202817"/>
          <a:ext cx="1125635" cy="1125635"/>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D2B364-0455-4333-BFA5-084D16EDBE47}">
      <dsp:nvSpPr>
        <dsp:cNvPr id="0" name=""/>
        <dsp:cNvSpPr/>
      </dsp:nvSpPr>
      <dsp:spPr>
        <a:xfrm>
          <a:off x="221960" y="2704228"/>
          <a:ext cx="5105091" cy="507042"/>
        </a:xfrm>
        <a:prstGeom prst="leftRightArrow">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DF85A-7E9F-4A4A-B670-3816024E1710}">
      <dsp:nvSpPr>
        <dsp:cNvPr id="0" name=""/>
        <dsp:cNvSpPr/>
      </dsp:nvSpPr>
      <dsp:spPr>
        <a:xfrm>
          <a:off x="864353" y="0"/>
          <a:ext cx="1806916" cy="1084149"/>
        </a:xfrm>
        <a:prstGeom prst="rect">
          <a:avLst/>
        </a:prstGeom>
        <a:solidFill>
          <a:srgbClr val="407FB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Save </a:t>
          </a:r>
          <a:r>
            <a:rPr lang="de-DE" sz="2000" kern="1200" dirty="0" err="1"/>
            <a:t>learning</a:t>
          </a:r>
          <a:r>
            <a:rPr lang="de-DE" sz="2000" kern="1200" dirty="0"/>
            <a:t> </a:t>
          </a:r>
          <a:r>
            <a:rPr lang="de-DE" sz="2000" kern="1200" dirty="0" err="1"/>
            <a:t>progress</a:t>
          </a:r>
          <a:endParaRPr lang="de-DE" sz="2000" kern="1200" dirty="0"/>
        </a:p>
      </dsp:txBody>
      <dsp:txXfrm>
        <a:off x="864353" y="0"/>
        <a:ext cx="1806916" cy="1084149"/>
      </dsp:txXfrm>
    </dsp:sp>
    <dsp:sp modelId="{5F4BBD19-2A13-4BE6-9DB7-211F39A197F3}">
      <dsp:nvSpPr>
        <dsp:cNvPr id="0" name=""/>
        <dsp:cNvSpPr/>
      </dsp:nvSpPr>
      <dsp:spPr>
        <a:xfrm>
          <a:off x="2851960" y="0"/>
          <a:ext cx="1806916" cy="1084149"/>
        </a:xfrm>
        <a:prstGeom prst="rect">
          <a:avLst/>
        </a:prstGeom>
        <a:solidFill>
          <a:srgbClr val="407FB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err="1"/>
            <a:t>Collaboration</a:t>
          </a:r>
          <a:endParaRPr lang="de-DE" sz="2000" kern="1200" dirty="0"/>
        </a:p>
      </dsp:txBody>
      <dsp:txXfrm>
        <a:off x="2851960" y="0"/>
        <a:ext cx="1806916" cy="1084149"/>
      </dsp:txXfrm>
    </dsp:sp>
    <dsp:sp modelId="{30EA6A08-139C-4583-A3E7-F4E13FEA27E5}">
      <dsp:nvSpPr>
        <dsp:cNvPr id="0" name=""/>
        <dsp:cNvSpPr/>
      </dsp:nvSpPr>
      <dsp:spPr>
        <a:xfrm>
          <a:off x="864353" y="1264841"/>
          <a:ext cx="1806916" cy="1084149"/>
        </a:xfrm>
        <a:prstGeom prst="rect">
          <a:avLst/>
        </a:prstGeom>
        <a:solidFill>
          <a:srgbClr val="407FB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Import </a:t>
          </a:r>
          <a:r>
            <a:rPr lang="de-DE" sz="2000" kern="1200" dirty="0" err="1"/>
            <a:t>cards</a:t>
          </a:r>
          <a:endParaRPr lang="de-DE" sz="2000" kern="1200" dirty="0"/>
        </a:p>
      </dsp:txBody>
      <dsp:txXfrm>
        <a:off x="864353" y="1264841"/>
        <a:ext cx="1806916" cy="1084149"/>
      </dsp:txXfrm>
    </dsp:sp>
    <dsp:sp modelId="{EC3D95E4-29EA-42C9-9B9C-6F14C2B8DB36}">
      <dsp:nvSpPr>
        <dsp:cNvPr id="0" name=""/>
        <dsp:cNvSpPr/>
      </dsp:nvSpPr>
      <dsp:spPr>
        <a:xfrm>
          <a:off x="2851960" y="1264841"/>
          <a:ext cx="1806916" cy="1084149"/>
        </a:xfrm>
        <a:prstGeom prst="rect">
          <a:avLst/>
        </a:prstGeom>
        <a:solidFill>
          <a:srgbClr val="407FB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err="1"/>
            <a:t>Allow</a:t>
          </a:r>
          <a:r>
            <a:rPr lang="de-DE" sz="2000" kern="1200" dirty="0"/>
            <a:t> alternative </a:t>
          </a:r>
          <a:r>
            <a:rPr lang="de-DE" sz="2000" kern="1200" dirty="0" err="1"/>
            <a:t>answers</a:t>
          </a:r>
          <a:endParaRPr lang="de-DE" sz="2000" kern="1200" dirty="0"/>
        </a:p>
      </dsp:txBody>
      <dsp:txXfrm>
        <a:off x="2851960" y="1264841"/>
        <a:ext cx="1806916" cy="1084149"/>
      </dsp:txXfrm>
    </dsp:sp>
    <dsp:sp modelId="{DDF20C15-BBFD-455C-9D15-A40E15117AA7}">
      <dsp:nvSpPr>
        <dsp:cNvPr id="0" name=""/>
        <dsp:cNvSpPr/>
      </dsp:nvSpPr>
      <dsp:spPr>
        <a:xfrm>
          <a:off x="864353" y="2529682"/>
          <a:ext cx="1806916" cy="1084149"/>
        </a:xfrm>
        <a:prstGeom prst="rect">
          <a:avLst/>
        </a:prstGeom>
        <a:solidFill>
          <a:srgbClr val="407FB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err="1"/>
            <a:t>Categorize</a:t>
          </a:r>
          <a:r>
            <a:rPr lang="de-DE" sz="2000" kern="1200" dirty="0"/>
            <a:t> </a:t>
          </a:r>
          <a:r>
            <a:rPr lang="de-DE" sz="2000" kern="1200" dirty="0" err="1"/>
            <a:t>flashcards</a:t>
          </a:r>
          <a:endParaRPr lang="de-DE" sz="2000" kern="1200" dirty="0"/>
        </a:p>
      </dsp:txBody>
      <dsp:txXfrm>
        <a:off x="864353" y="2529682"/>
        <a:ext cx="1806916" cy="1084149"/>
      </dsp:txXfrm>
    </dsp:sp>
    <dsp:sp modelId="{487FB899-17B5-4824-ADD3-A54DBA0CBC79}">
      <dsp:nvSpPr>
        <dsp:cNvPr id="0" name=""/>
        <dsp:cNvSpPr/>
      </dsp:nvSpPr>
      <dsp:spPr>
        <a:xfrm>
          <a:off x="2851960" y="2529682"/>
          <a:ext cx="1806916" cy="1084149"/>
        </a:xfrm>
        <a:prstGeom prst="rect">
          <a:avLst/>
        </a:prstGeom>
        <a:solidFill>
          <a:schemeClr val="accent3">
            <a:hueOff val="-85207"/>
            <a:satOff val="-14412"/>
            <a:lumOff val="-24314"/>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Learning </a:t>
          </a:r>
          <a:r>
            <a:rPr lang="de-DE" sz="2000" kern="1200" dirty="0" err="1"/>
            <a:t>statistics</a:t>
          </a:r>
          <a:endParaRPr lang="de-DE" sz="2000" kern="1200" dirty="0"/>
        </a:p>
      </dsp:txBody>
      <dsp:txXfrm>
        <a:off x="2851960" y="2529682"/>
        <a:ext cx="1806916" cy="1084149"/>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276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4021138" y="0"/>
            <a:ext cx="3076575" cy="5127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smtClean="0">
                <a:latin typeface="Arial" pitchFamily="34" charset="0"/>
              </a:defRPr>
            </a:lvl1pPr>
          </a:lstStyle>
          <a:p>
            <a:pPr>
              <a:defRPr/>
            </a:pPr>
            <a:fld id="{DE9CEDDD-8A34-4FBD-A762-C52F1BA9582F}" type="datetimeFigureOut">
              <a:rPr lang="de-DE" altLang="de-DE"/>
              <a:pPr>
                <a:defRPr/>
              </a:pPr>
              <a:t>11.10.2022</a:t>
            </a:fld>
            <a:endParaRPr lang="de-DE" altLang="de-DE"/>
          </a:p>
        </p:txBody>
      </p:sp>
      <p:sp>
        <p:nvSpPr>
          <p:cNvPr id="4" name="Fußzeilenplatzhalt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eaLnBrk="1" fontAlgn="auto" hangingPunct="1">
              <a:spcBef>
                <a:spcPts val="0"/>
              </a:spcBef>
              <a:spcAft>
                <a:spcPts val="0"/>
              </a:spcAft>
              <a:defRPr sz="1000">
                <a:latin typeface="Arial" pitchFamily="34" charset="0"/>
                <a:ea typeface="+mn-ea"/>
                <a:cs typeface="Arial" pitchFamily="34" charset="0"/>
              </a:defRPr>
            </a:lvl1pPr>
          </a:lstStyle>
          <a:p>
            <a:pPr>
              <a:defRPr/>
            </a:pPr>
            <a:endParaRPr lang="de-DE"/>
          </a:p>
        </p:txBody>
      </p:sp>
      <p:sp>
        <p:nvSpPr>
          <p:cNvPr id="5" name="Foliennummernplatzhalter 4"/>
          <p:cNvSpPr>
            <a:spLocks noGrp="1"/>
          </p:cNvSpPr>
          <p:nvPr>
            <p:ph type="sldNum" sz="quarter" idx="3"/>
          </p:nvPr>
        </p:nvSpPr>
        <p:spPr>
          <a:xfrm>
            <a:off x="4021138" y="9721850"/>
            <a:ext cx="3076575" cy="5127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atin typeface="Arial" pitchFamily="34" charset="0"/>
              </a:defRPr>
            </a:lvl1pPr>
          </a:lstStyle>
          <a:p>
            <a:pPr>
              <a:defRPr/>
            </a:pPr>
            <a:fld id="{CF2914C4-D767-4B21-95F4-62E36C7C2390}" type="slidenum">
              <a:rPr lang="de-DE" altLang="de-DE"/>
              <a:pPr>
                <a:defRPr/>
              </a:pPr>
              <a:t>‹Nr.›</a:t>
            </a:fld>
            <a:endParaRPr lang="de-DE" altLang="de-DE"/>
          </a:p>
        </p:txBody>
      </p:sp>
    </p:spTree>
    <p:extLst>
      <p:ext uri="{BB962C8B-B14F-4D97-AF65-F5344CB8AC3E}">
        <p14:creationId xmlns:p14="http://schemas.microsoft.com/office/powerpoint/2010/main" val="33541917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2763"/>
          </a:xfrm>
          <a:prstGeom prst="rect">
            <a:avLst/>
          </a:prstGeom>
        </p:spPr>
        <p:txBody>
          <a:bodyPr vert="horz" lIns="91440" tIns="45720" rIns="91440" bIns="45720" rtlCol="0"/>
          <a:lstStyle>
            <a:lvl1pPr algn="l" eaLnBrk="1" fontAlgn="auto" hangingPunct="1">
              <a:spcBef>
                <a:spcPts val="0"/>
              </a:spcBef>
              <a:spcAft>
                <a:spcPts val="0"/>
              </a:spcAft>
              <a:defRPr sz="1000">
                <a:latin typeface="Arial" pitchFamily="34" charset="0"/>
                <a:ea typeface="+mn-ea"/>
                <a:cs typeface="Arial" pitchFamily="34" charset="0"/>
              </a:defRPr>
            </a:lvl1pPr>
          </a:lstStyle>
          <a:p>
            <a:pPr>
              <a:defRPr/>
            </a:pPr>
            <a:endParaRPr lang="de-DE"/>
          </a:p>
        </p:txBody>
      </p:sp>
      <p:sp>
        <p:nvSpPr>
          <p:cNvPr id="3" name="Datumsplatzhalter 2"/>
          <p:cNvSpPr>
            <a:spLocks noGrp="1"/>
          </p:cNvSpPr>
          <p:nvPr>
            <p:ph type="dt" idx="1"/>
          </p:nvPr>
        </p:nvSpPr>
        <p:spPr>
          <a:xfrm>
            <a:off x="4021138" y="0"/>
            <a:ext cx="3076575" cy="5127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smtClean="0">
                <a:latin typeface="Arial" pitchFamily="34" charset="0"/>
              </a:defRPr>
            </a:lvl1pPr>
          </a:lstStyle>
          <a:p>
            <a:pPr>
              <a:defRPr/>
            </a:pPr>
            <a:fld id="{4A7F93C1-2787-485B-9FCD-7028C25FDFE4}" type="datetimeFigureOut">
              <a:rPr lang="de-DE" altLang="de-DE"/>
              <a:pPr>
                <a:defRPr/>
              </a:pPr>
              <a:t>11.10.2022</a:t>
            </a:fld>
            <a:endParaRPr lang="de-DE" altLang="de-DE"/>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709613" y="4926013"/>
            <a:ext cx="5680075" cy="4029075"/>
          </a:xfrm>
          <a:prstGeom prst="rect">
            <a:avLst/>
          </a:prstGeom>
        </p:spPr>
        <p:txBody>
          <a:bodyPr vert="horz" wrap="square" lIns="91440" tIns="45720" rIns="91440" bIns="45720" numCol="1" anchor="t" anchorCtr="0" compatLnSpc="1">
            <a:prstTxWarp prst="textNoShape">
              <a:avLst/>
            </a:prstTxWarp>
          </a:bodyPr>
          <a:lstStyle/>
          <a:p>
            <a:pPr lvl="0"/>
            <a:r>
              <a:rPr lang="de-DE" altLang="de-DE" noProof="0"/>
              <a:t>Textmasterformat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 name="Fußzeilenplatzhalt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eaLnBrk="1" fontAlgn="auto" hangingPunct="1">
              <a:spcBef>
                <a:spcPts val="0"/>
              </a:spcBef>
              <a:spcAft>
                <a:spcPts val="0"/>
              </a:spcAft>
              <a:defRPr sz="1000">
                <a:latin typeface="Arial" pitchFamily="34" charset="0"/>
                <a:ea typeface="+mn-ea"/>
                <a:cs typeface="Arial" pitchFamily="34" charset="0"/>
              </a:defRPr>
            </a:lvl1pPr>
          </a:lstStyle>
          <a:p>
            <a:pPr>
              <a:defRPr/>
            </a:pPr>
            <a:endParaRPr lang="de-DE"/>
          </a:p>
        </p:txBody>
      </p:sp>
      <p:sp>
        <p:nvSpPr>
          <p:cNvPr id="7" name="Foliennummernplatzhalter 6"/>
          <p:cNvSpPr>
            <a:spLocks noGrp="1"/>
          </p:cNvSpPr>
          <p:nvPr>
            <p:ph type="sldNum" sz="quarter" idx="5"/>
          </p:nvPr>
        </p:nvSpPr>
        <p:spPr>
          <a:xfrm>
            <a:off x="4021138" y="9721850"/>
            <a:ext cx="3076575" cy="5127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atin typeface="Arial" pitchFamily="34" charset="0"/>
              </a:defRPr>
            </a:lvl1pPr>
          </a:lstStyle>
          <a:p>
            <a:pPr>
              <a:defRPr/>
            </a:pPr>
            <a:fld id="{B87A527C-BFA8-4B8B-8C7E-92EB91FD3651}" type="slidenum">
              <a:rPr lang="de-DE" altLang="de-DE"/>
              <a:pPr>
                <a:defRPr/>
              </a:pPr>
              <a:t>‹Nr.›</a:t>
            </a:fld>
            <a:endParaRPr lang="de-DE" altLang="de-DE"/>
          </a:p>
        </p:txBody>
      </p:sp>
    </p:spTree>
    <p:extLst>
      <p:ext uri="{BB962C8B-B14F-4D97-AF65-F5344CB8AC3E}">
        <p14:creationId xmlns:p14="http://schemas.microsoft.com/office/powerpoint/2010/main" val="106459280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000" kern="1200">
        <a:solidFill>
          <a:schemeClr val="tx1"/>
        </a:solidFill>
        <a:latin typeface="Arial" pitchFamily="34" charset="0"/>
        <a:ea typeface="ＭＳ Ｐゴシック" charset="0"/>
        <a:cs typeface="Arial" pitchFamily="34" charset="0"/>
      </a:defRPr>
    </a:lvl1pPr>
    <a:lvl2pPr marL="457200" algn="l" rtl="0" eaLnBrk="0" fontAlgn="base" hangingPunct="0">
      <a:spcBef>
        <a:spcPct val="30000"/>
      </a:spcBef>
      <a:spcAft>
        <a:spcPct val="0"/>
      </a:spcAft>
      <a:defRPr sz="1000" kern="1200">
        <a:solidFill>
          <a:schemeClr val="tx1"/>
        </a:solidFill>
        <a:latin typeface="Arial" pitchFamily="34" charset="0"/>
        <a:ea typeface="Arial" charset="0"/>
        <a:cs typeface="Arial" pitchFamily="34" charset="0"/>
      </a:defRPr>
    </a:lvl2pPr>
    <a:lvl3pPr marL="914400" algn="l" rtl="0" eaLnBrk="0" fontAlgn="base" hangingPunct="0">
      <a:spcBef>
        <a:spcPct val="30000"/>
      </a:spcBef>
      <a:spcAft>
        <a:spcPct val="0"/>
      </a:spcAft>
      <a:defRPr sz="1000" kern="1200">
        <a:solidFill>
          <a:schemeClr val="tx1"/>
        </a:solidFill>
        <a:latin typeface="Arial" pitchFamily="34" charset="0"/>
        <a:ea typeface="Arial" charset="0"/>
        <a:cs typeface="Arial" pitchFamily="34" charset="0"/>
      </a:defRPr>
    </a:lvl3pPr>
    <a:lvl4pPr marL="1371600" algn="l" rtl="0" eaLnBrk="0" fontAlgn="base" hangingPunct="0">
      <a:spcBef>
        <a:spcPct val="30000"/>
      </a:spcBef>
      <a:spcAft>
        <a:spcPct val="0"/>
      </a:spcAft>
      <a:defRPr sz="1000" kern="1200">
        <a:solidFill>
          <a:schemeClr val="tx1"/>
        </a:solidFill>
        <a:latin typeface="Arial" pitchFamily="34" charset="0"/>
        <a:ea typeface="Arial" charset="0"/>
        <a:cs typeface="Arial" pitchFamily="34" charset="0"/>
      </a:defRPr>
    </a:lvl4pPr>
    <a:lvl5pPr marL="1828800" algn="l" rtl="0" eaLnBrk="0" fontAlgn="base" hangingPunct="0">
      <a:spcBef>
        <a:spcPct val="30000"/>
      </a:spcBef>
      <a:spcAft>
        <a:spcPct val="0"/>
      </a:spcAft>
      <a:defRPr sz="10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814154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215646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377683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140873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154066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107864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427970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132554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436104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33119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69917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943130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566069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002226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image" Target="../media/image6.tiff"/><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hyperlink" Target="http://creativecommons.org/licenses/by/4.0/"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_1/3 Farbe">
    <p:spTree>
      <p:nvGrpSpPr>
        <p:cNvPr id="1" name=""/>
        <p:cNvGrpSpPr/>
        <p:nvPr/>
      </p:nvGrpSpPr>
      <p:grpSpPr>
        <a:xfrm>
          <a:off x="0" y="0"/>
          <a:ext cx="0" cy="0"/>
          <a:chOff x="0" y="0"/>
          <a:chExt cx="0" cy="0"/>
        </a:xfrm>
      </p:grpSpPr>
      <p:sp>
        <p:nvSpPr>
          <p:cNvPr id="4" name="Rechteck 3"/>
          <p:cNvSpPr/>
          <p:nvPr/>
        </p:nvSpPr>
        <p:spPr>
          <a:xfrm>
            <a:off x="0" y="0"/>
            <a:ext cx="12192000" cy="23129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ctr" eaLnBrk="1" fontAlgn="auto" hangingPunct="1">
              <a:spcBef>
                <a:spcPts val="0"/>
              </a:spcBef>
              <a:spcAft>
                <a:spcPts val="0"/>
              </a:spcAft>
              <a:defRPr/>
            </a:pPr>
            <a:endParaRPr lang="de-DE">
              <a:solidFill>
                <a:schemeClr val="bg1"/>
              </a:solidFill>
            </a:endParaRPr>
          </a:p>
        </p:txBody>
      </p:sp>
      <p:pic>
        <p:nvPicPr>
          <p:cNvPr id="7" name="Grafik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4925" y="6043613"/>
            <a:ext cx="1779588"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385200" y="2487600"/>
            <a:ext cx="1148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Titelmasterformat durch Klicken bearbeiten</a:t>
            </a:r>
            <a:endParaRPr lang="en-US" dirty="0"/>
          </a:p>
        </p:txBody>
      </p:sp>
      <p:sp>
        <p:nvSpPr>
          <p:cNvPr id="6" name="Subtitle 2"/>
          <p:cNvSpPr>
            <a:spLocks noGrp="1"/>
          </p:cNvSpPr>
          <p:nvPr>
            <p:ph type="subTitle" idx="1"/>
          </p:nvPr>
        </p:nvSpPr>
        <p:spPr>
          <a:xfrm>
            <a:off x="384000" y="2980800"/>
            <a:ext cx="11484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66696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_Diagramm">
    <p:spTree>
      <p:nvGrpSpPr>
        <p:cNvPr id="1" name=""/>
        <p:cNvGrpSpPr/>
        <p:nvPr/>
      </p:nvGrpSpPr>
      <p:grpSpPr>
        <a:xfrm>
          <a:off x="0" y="0"/>
          <a:ext cx="0" cy="0"/>
          <a:chOff x="0" y="0"/>
          <a:chExt cx="0" cy="0"/>
        </a:xfrm>
      </p:grpSpPr>
      <p:sp>
        <p:nvSpPr>
          <p:cNvPr id="12" name="Textplatzhalter 24"/>
          <p:cNvSpPr>
            <a:spLocks noGrp="1"/>
          </p:cNvSpPr>
          <p:nvPr>
            <p:ph type="body" sz="quarter" idx="11"/>
          </p:nvPr>
        </p:nvSpPr>
        <p:spPr>
          <a:xfrm>
            <a:off x="384000" y="1152000"/>
            <a:ext cx="11484000" cy="252000"/>
          </a:xfrm>
          <a:prstGeom prst="rect">
            <a:avLst/>
          </a:prstGeom>
        </p:spPr>
        <p:txBody>
          <a:bodyPr lIns="0" tIns="0" rIns="0" bIns="0"/>
          <a:lstStyle>
            <a:lvl1pPr marL="0" indent="0">
              <a:lnSpc>
                <a:spcPct val="100000"/>
              </a:lnSpc>
              <a:buFontTx/>
              <a:buNone/>
              <a:defRPr sz="2000" b="1"/>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de-DE"/>
              <a:t>Textmasterformat bearbeiten</a:t>
            </a:r>
          </a:p>
        </p:txBody>
      </p:sp>
      <p:sp>
        <p:nvSpPr>
          <p:cNvPr id="9" name="Diagrammplatzhalter 8"/>
          <p:cNvSpPr>
            <a:spLocks noGrp="1"/>
          </p:cNvSpPr>
          <p:nvPr>
            <p:ph type="chart" sz="quarter" idx="13"/>
          </p:nvPr>
        </p:nvSpPr>
        <p:spPr>
          <a:xfrm>
            <a:off x="383117" y="1684800"/>
            <a:ext cx="11484000" cy="3632200"/>
          </a:xfrm>
          <a:prstGeom prst="rect">
            <a:avLst/>
          </a:prstGeom>
        </p:spPr>
        <p:txBody>
          <a:bodyPr lIns="0" tIns="0" rIns="0" bIns="0"/>
          <a:lstStyle/>
          <a:p>
            <a:pPr lvl="0"/>
            <a:r>
              <a:rPr lang="de-DE" noProof="0"/>
              <a:t>Diagramm durch Klicken auf Symbol hinzufügen</a:t>
            </a:r>
          </a:p>
        </p:txBody>
      </p:sp>
      <p:sp>
        <p:nvSpPr>
          <p:cNvPr id="5"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Tree>
    <p:extLst>
      <p:ext uri="{BB962C8B-B14F-4D97-AF65-F5344CB8AC3E}">
        <p14:creationId xmlns:p14="http://schemas.microsoft.com/office/powerpoint/2010/main" val="1572582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sp>
        <p:nvSpPr>
          <p:cNvPr id="3" name="Title 1"/>
          <p:cNvSpPr txBox="1">
            <a:spLocks/>
          </p:cNvSpPr>
          <p:nvPr/>
        </p:nvSpPr>
        <p:spPr>
          <a:xfrm>
            <a:off x="382588" y="2487613"/>
            <a:ext cx="11483975" cy="1079500"/>
          </a:xfrm>
          <a:prstGeom prst="rect">
            <a:avLst/>
          </a:prstGeom>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defRPr/>
            </a:pPr>
            <a:r>
              <a:rPr lang="de-DE" altLang="de-DE" sz="3200" b="1">
                <a:solidFill>
                  <a:schemeClr val="tx2"/>
                </a:solidFill>
              </a:rPr>
              <a:t>Vielen Dank</a:t>
            </a:r>
            <a:br>
              <a:rPr lang="de-DE" altLang="de-DE" sz="3200" b="1">
                <a:solidFill>
                  <a:schemeClr val="tx2"/>
                </a:solidFill>
              </a:rPr>
            </a:br>
            <a:r>
              <a:rPr lang="de-DE" altLang="de-DE" sz="3200" b="1">
                <a:solidFill>
                  <a:schemeClr val="tx2"/>
                </a:solidFill>
              </a:rPr>
              <a:t>für Ihre Aufmerksamkeit</a:t>
            </a:r>
            <a:endParaRPr lang="en-US" altLang="de-DE" sz="3200" b="1">
              <a:solidFill>
                <a:schemeClr val="tx2"/>
              </a:solidFill>
            </a:endParaRPr>
          </a:p>
        </p:txBody>
      </p:sp>
      <p:pic>
        <p:nvPicPr>
          <p:cNvPr id="4" name="Grafik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4925" y="6043613"/>
            <a:ext cx="1779588"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r Verbinder 11"/>
          <p:cNvCxnSpPr/>
          <p:nvPr/>
        </p:nvCxnSpPr>
        <p:spPr>
          <a:xfrm>
            <a:off x="360363" y="604043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platzhalter 24"/>
          <p:cNvSpPr>
            <a:spLocks noGrp="1"/>
          </p:cNvSpPr>
          <p:nvPr>
            <p:ph type="body" sz="quarter" idx="11"/>
          </p:nvPr>
        </p:nvSpPr>
        <p:spPr>
          <a:xfrm>
            <a:off x="384000" y="3988800"/>
            <a:ext cx="11484000" cy="1656000"/>
          </a:xfrm>
          <a:prstGeom prst="rect">
            <a:avLst/>
          </a:prstGeom>
        </p:spPr>
        <p:txBody>
          <a:bodyPr lIns="0" tIns="0" rIns="0" bIns="0"/>
          <a:lstStyle>
            <a:lvl1pPr marL="0" indent="0">
              <a:lnSpc>
                <a:spcPct val="100000"/>
              </a:lnSpc>
              <a:spcBef>
                <a:spcPts val="0"/>
              </a:spcBef>
              <a:buFontTx/>
              <a:buNone/>
              <a:defRPr sz="1600" b="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de-DE"/>
              <a:t>Textmasterformat bearbeiten</a:t>
            </a:r>
          </a:p>
        </p:txBody>
      </p:sp>
    </p:spTree>
    <p:extLst>
      <p:ext uri="{BB962C8B-B14F-4D97-AF65-F5344CB8AC3E}">
        <p14:creationId xmlns:p14="http://schemas.microsoft.com/office/powerpoint/2010/main" val="2952669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a:prstGeom prst="rect">
            <a:avLst/>
          </a:prstGeom>
        </p:spPr>
        <p:txBody>
          <a:bodyPr>
            <a:normAutofit/>
          </a:bodyPr>
          <a:lstStyle>
            <a:lvl1pPr>
              <a:defRPr sz="2800"/>
            </a:lvl1pPr>
          </a:lstStyle>
          <a:p>
            <a:r>
              <a:rPr lang="de-DE"/>
              <a:t>Mastertitelformat bearbeiten</a:t>
            </a:r>
          </a:p>
        </p:txBody>
      </p:sp>
      <p:sp>
        <p:nvSpPr>
          <p:cNvPr id="3" name="Inhaltsplatzhalter 2"/>
          <p:cNvSpPr>
            <a:spLocks noGrp="1"/>
          </p:cNvSpPr>
          <p:nvPr>
            <p:ph idx="1"/>
          </p:nvPr>
        </p:nvSpPr>
        <p:spPr>
          <a:xfrm>
            <a:off x="838200" y="1825625"/>
            <a:ext cx="10515600" cy="4351338"/>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D315D27F-62F1-7E4B-814B-090177B90ACA}" type="datetimeFigureOut">
              <a:rPr lang="de-DE" smtClean="0"/>
              <a:t>11.10.2022</a:t>
            </a:fld>
            <a:endParaRPr lang="de-DE"/>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610600" y="6356350"/>
            <a:ext cx="2743200" cy="365125"/>
          </a:xfrm>
          <a:prstGeom prst="rect">
            <a:avLst/>
          </a:prstGeom>
        </p:spPr>
        <p:txBody>
          <a:bodyPr/>
          <a:lstStyle/>
          <a:p>
            <a:fld id="{71FBD14A-FD23-3947-87D4-87946A2DCFF3}" type="slidenum">
              <a:rPr lang="de-DE" smtClean="0"/>
              <a:t>‹Nr.›</a:t>
            </a:fld>
            <a:endParaRPr lang="de-DE"/>
          </a:p>
        </p:txBody>
      </p:sp>
    </p:spTree>
    <p:extLst>
      <p:ext uri="{BB962C8B-B14F-4D97-AF65-F5344CB8AC3E}">
        <p14:creationId xmlns:p14="http://schemas.microsoft.com/office/powerpoint/2010/main" val="49708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Inhaltsplatzhalter 2"/>
          <p:cNvSpPr>
            <a:spLocks noGrp="1"/>
          </p:cNvSpPr>
          <p:nvPr>
            <p:ph idx="10" hasCustomPrompt="1"/>
          </p:nvPr>
        </p:nvSpPr>
        <p:spPr>
          <a:xfrm>
            <a:off x="0" y="0"/>
            <a:ext cx="12192000" cy="6857999"/>
          </a:xfrm>
        </p:spPr>
        <p:txBody>
          <a:bodyPr>
            <a:normAutofit/>
          </a:bodyPr>
          <a:lstStyle>
            <a:lvl1pPr>
              <a:defRPr sz="2400"/>
            </a:lvl1pPr>
            <a:lvl2pPr>
              <a:defRPr sz="2000"/>
            </a:lvl2pPr>
            <a:lvl3pPr>
              <a:defRPr sz="1800"/>
            </a:lvl3pPr>
            <a:lvl4pPr>
              <a:defRPr sz="1600"/>
            </a:lvl4pPr>
            <a:lvl5pPr>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dirty="0"/>
              <a:t>Hintergrundbild</a:t>
            </a:r>
          </a:p>
        </p:txBody>
      </p:sp>
      <p:sp>
        <p:nvSpPr>
          <p:cNvPr id="2" name="Titel 1"/>
          <p:cNvSpPr>
            <a:spLocks noGrp="1"/>
          </p:cNvSpPr>
          <p:nvPr>
            <p:ph type="ctrTitle"/>
          </p:nvPr>
        </p:nvSpPr>
        <p:spPr>
          <a:xfrm>
            <a:off x="1524000" y="1320483"/>
            <a:ext cx="9144000" cy="2387600"/>
          </a:xfrm>
          <a:prstGeom prst="rect">
            <a:avLst/>
          </a:prstGeo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524000" y="38001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extLst>
      <p:ext uri="{BB962C8B-B14F-4D97-AF65-F5344CB8AC3E}">
        <p14:creationId xmlns:p14="http://schemas.microsoft.com/office/powerpoint/2010/main" val="3058623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oben">
    <p:spTree>
      <p:nvGrpSpPr>
        <p:cNvPr id="1" name=""/>
        <p:cNvGrpSpPr/>
        <p:nvPr/>
      </p:nvGrpSpPr>
      <p:grpSpPr>
        <a:xfrm>
          <a:off x="0" y="0"/>
          <a:ext cx="0" cy="0"/>
          <a:chOff x="0" y="0"/>
          <a:chExt cx="0" cy="0"/>
        </a:xfrm>
      </p:grpSpPr>
      <p:sp>
        <p:nvSpPr>
          <p:cNvPr id="7" name="Rechteck 6"/>
          <p:cNvSpPr/>
          <p:nvPr userDrawn="1"/>
        </p:nvSpPr>
        <p:spPr>
          <a:xfrm>
            <a:off x="0" y="1325563"/>
            <a:ext cx="12192000" cy="5532437"/>
          </a:xfrm>
          <a:prstGeom prst="rect">
            <a:avLst/>
          </a:prstGeom>
          <a:solidFill>
            <a:schemeClr val="bg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0" y="0"/>
            <a:ext cx="12192000" cy="1325563"/>
          </a:xfrm>
          <a:prstGeom prst="rect">
            <a:avLst/>
          </a:prstGeom>
        </p:spPr>
        <p:txBody>
          <a:bodyPr>
            <a:normAutofit/>
          </a:bodyPr>
          <a:lstStyle>
            <a:lvl1pPr algn="ctr">
              <a:defRPr sz="2800"/>
            </a:lvl1pPr>
          </a:lstStyle>
          <a:p>
            <a:r>
              <a:rPr lang="de-DE" dirty="0"/>
              <a:t>Mastertitelformat bearbeiten</a:t>
            </a:r>
          </a:p>
        </p:txBody>
      </p:sp>
      <p:sp>
        <p:nvSpPr>
          <p:cNvPr id="3" name="Inhaltsplatzhalt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6493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ten">
    <p:spTree>
      <p:nvGrpSpPr>
        <p:cNvPr id="1" name=""/>
        <p:cNvGrpSpPr/>
        <p:nvPr/>
      </p:nvGrpSpPr>
      <p:grpSpPr>
        <a:xfrm>
          <a:off x="0" y="0"/>
          <a:ext cx="0" cy="0"/>
          <a:chOff x="0" y="0"/>
          <a:chExt cx="0" cy="0"/>
        </a:xfrm>
      </p:grpSpPr>
      <p:sp>
        <p:nvSpPr>
          <p:cNvPr id="7" name="Rechteck 6"/>
          <p:cNvSpPr/>
          <p:nvPr userDrawn="1"/>
        </p:nvSpPr>
        <p:spPr>
          <a:xfrm>
            <a:off x="0" y="0"/>
            <a:ext cx="12192000" cy="5532437"/>
          </a:xfrm>
          <a:prstGeom prst="rect">
            <a:avLst/>
          </a:prstGeom>
          <a:solidFill>
            <a:schemeClr val="accent5"/>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0" y="5514181"/>
            <a:ext cx="12192000" cy="1325563"/>
          </a:xfrm>
          <a:prstGeom prst="rect">
            <a:avLst/>
          </a:prstGeom>
        </p:spPr>
        <p:txBody>
          <a:bodyPr>
            <a:normAutofit/>
          </a:bodyPr>
          <a:lstStyle>
            <a:lvl1pPr algn="ctr">
              <a:defRPr sz="2800"/>
            </a:lvl1pPr>
          </a:lstStyle>
          <a:p>
            <a:r>
              <a:rPr lang="de-DE" dirty="0"/>
              <a:t>Mastertitelformat bearbeiten</a:t>
            </a:r>
          </a:p>
        </p:txBody>
      </p:sp>
      <p:sp>
        <p:nvSpPr>
          <p:cNvPr id="3" name="Inhaltsplatzhalter 2"/>
          <p:cNvSpPr>
            <a:spLocks noGrp="1"/>
          </p:cNvSpPr>
          <p:nvPr>
            <p:ph idx="1"/>
          </p:nvPr>
        </p:nvSpPr>
        <p:spPr>
          <a:xfrm>
            <a:off x="838200" y="581422"/>
            <a:ext cx="10515600" cy="4351338"/>
          </a:xfrm>
        </p:spPr>
        <p:txBody>
          <a:bodyPr>
            <a:normAutofit/>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797570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links">
    <p:spTree>
      <p:nvGrpSpPr>
        <p:cNvPr id="1" name=""/>
        <p:cNvGrpSpPr/>
        <p:nvPr/>
      </p:nvGrpSpPr>
      <p:grpSpPr>
        <a:xfrm>
          <a:off x="0" y="0"/>
          <a:ext cx="0" cy="0"/>
          <a:chOff x="0" y="0"/>
          <a:chExt cx="0" cy="0"/>
        </a:xfrm>
      </p:grpSpPr>
      <p:sp>
        <p:nvSpPr>
          <p:cNvPr id="5" name="Rechteck 4"/>
          <p:cNvSpPr/>
          <p:nvPr userDrawn="1"/>
        </p:nvSpPr>
        <p:spPr>
          <a:xfrm flipH="1" flipV="1">
            <a:off x="0" y="0"/>
            <a:ext cx="60864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haltsplatzhalter 2"/>
          <p:cNvSpPr>
            <a:spLocks noGrp="1"/>
          </p:cNvSpPr>
          <p:nvPr>
            <p:ph idx="1" hasCustomPrompt="1"/>
          </p:nvPr>
        </p:nvSpPr>
        <p:spPr>
          <a:xfrm>
            <a:off x="0" y="1158015"/>
            <a:ext cx="6086472" cy="5699985"/>
          </a:xfrm>
        </p:spPr>
        <p:txBody>
          <a:bodyPr>
            <a:normAutofit/>
          </a:bodyPr>
          <a:lstStyle>
            <a:lvl1pPr>
              <a:defRPr sz="2400"/>
            </a:lvl1pPr>
            <a:lvl2pPr>
              <a:defRPr sz="2000"/>
            </a:lvl2pPr>
            <a:lvl3pPr>
              <a:defRPr sz="1800"/>
            </a:lvl3pPr>
            <a:lvl4pPr>
              <a:defRPr sz="1600"/>
            </a:lvl4pPr>
            <a:lvl5pPr>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dirty="0"/>
              <a:t>Grafik</a:t>
            </a:r>
          </a:p>
        </p:txBody>
      </p:sp>
      <p:sp>
        <p:nvSpPr>
          <p:cNvPr id="28" name="Inhaltsplatzhalter 2"/>
          <p:cNvSpPr>
            <a:spLocks noGrp="1"/>
          </p:cNvSpPr>
          <p:nvPr>
            <p:ph idx="10"/>
          </p:nvPr>
        </p:nvSpPr>
        <p:spPr>
          <a:xfrm>
            <a:off x="6400800" y="1158015"/>
            <a:ext cx="5452533" cy="5361318"/>
          </a:xfrm>
        </p:spPr>
        <p:txBody>
          <a:bodyPr>
            <a:normAutofit/>
          </a:bodyPr>
          <a:lstStyle>
            <a:lvl1pPr>
              <a:defRPr sz="2400"/>
            </a:lvl1pPr>
            <a:lvl2pPr>
              <a:defRPr sz="2000"/>
            </a:lvl2pPr>
            <a:lvl3pPr>
              <a:defRPr sz="18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itel 1"/>
          <p:cNvSpPr>
            <a:spLocks noGrp="1"/>
          </p:cNvSpPr>
          <p:nvPr>
            <p:ph type="title"/>
          </p:nvPr>
        </p:nvSpPr>
        <p:spPr>
          <a:xfrm>
            <a:off x="0" y="0"/>
            <a:ext cx="6086472" cy="1325563"/>
          </a:xfrm>
          <a:prstGeom prst="rect">
            <a:avLst/>
          </a:prstGeom>
        </p:spPr>
        <p:txBody>
          <a:bodyPr>
            <a:normAutofit/>
          </a:bodyPr>
          <a:lstStyle>
            <a:lvl1pPr algn="ctr">
              <a:defRPr sz="2800"/>
            </a:lvl1pPr>
          </a:lstStyle>
          <a:p>
            <a:r>
              <a:rPr lang="de-DE" dirty="0"/>
              <a:t>Mastertitelformat bearbeiten</a:t>
            </a:r>
          </a:p>
        </p:txBody>
      </p:sp>
    </p:spTree>
    <p:extLst>
      <p:ext uri="{BB962C8B-B14F-4D97-AF65-F5344CB8AC3E}">
        <p14:creationId xmlns:p14="http://schemas.microsoft.com/office/powerpoint/2010/main" val="1471821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schnitts Titelfolie">
    <p:spTree>
      <p:nvGrpSpPr>
        <p:cNvPr id="1" name=""/>
        <p:cNvGrpSpPr/>
        <p:nvPr/>
      </p:nvGrpSpPr>
      <p:grpSpPr>
        <a:xfrm>
          <a:off x="0" y="0"/>
          <a:ext cx="0" cy="0"/>
          <a:chOff x="0" y="0"/>
          <a:chExt cx="0" cy="0"/>
        </a:xfrm>
      </p:grpSpPr>
      <p:sp>
        <p:nvSpPr>
          <p:cNvPr id="5" name="Rechteck 4"/>
          <p:cNvSpPr/>
          <p:nvPr userDrawn="1"/>
        </p:nvSpPr>
        <p:spPr>
          <a:xfrm flipV="1">
            <a:off x="0" y="4542612"/>
            <a:ext cx="12192000" cy="231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p:cNvSpPr>
            <a:spLocks noGrp="1"/>
          </p:cNvSpPr>
          <p:nvPr>
            <p:ph idx="1" hasCustomPrompt="1"/>
          </p:nvPr>
        </p:nvSpPr>
        <p:spPr>
          <a:xfrm>
            <a:off x="0" y="-1"/>
            <a:ext cx="12192000" cy="4560867"/>
          </a:xfrm>
        </p:spPr>
        <p:txBody>
          <a:bodyPr>
            <a:normAutofit/>
          </a:bodyPr>
          <a:lstStyle>
            <a:lvl1pPr>
              <a:defRPr sz="2400"/>
            </a:lvl1pPr>
            <a:lvl2pPr>
              <a:defRPr sz="2000"/>
            </a:lvl2pPr>
            <a:lvl3pPr>
              <a:defRPr sz="1800"/>
            </a:lvl3pPr>
            <a:lvl4pPr>
              <a:defRPr sz="1600"/>
            </a:lvl4pPr>
            <a:lvl5pPr>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e-DE" dirty="0"/>
              <a:t>Hintergrundbild</a:t>
            </a:r>
          </a:p>
        </p:txBody>
      </p:sp>
      <p:sp>
        <p:nvSpPr>
          <p:cNvPr id="10" name="Textplatzhalter 3"/>
          <p:cNvSpPr>
            <a:spLocks noGrp="1"/>
          </p:cNvSpPr>
          <p:nvPr>
            <p:ph type="body" sz="quarter" idx="11"/>
          </p:nvPr>
        </p:nvSpPr>
        <p:spPr>
          <a:xfrm>
            <a:off x="4916" y="4958137"/>
            <a:ext cx="4041058" cy="1502592"/>
          </a:xfrm>
        </p:spPr>
        <p:txBody>
          <a:bodyPr>
            <a:normAutofit/>
          </a:bodyPr>
          <a:lstStyle>
            <a:lvl1pPr marL="0" indent="0" algn="ctr">
              <a:buNone/>
              <a:defRPr sz="2800" b="1" baseline="0"/>
            </a:lvl1pPr>
          </a:lstStyle>
          <a:p>
            <a:pPr lvl="0"/>
            <a:r>
              <a:rPr lang="de-DE" dirty="0"/>
              <a:t>Mastertextformat bearbeiten</a:t>
            </a:r>
          </a:p>
        </p:txBody>
      </p:sp>
      <p:sp>
        <p:nvSpPr>
          <p:cNvPr id="11" name="Textplatzhalter 3"/>
          <p:cNvSpPr>
            <a:spLocks noGrp="1"/>
          </p:cNvSpPr>
          <p:nvPr>
            <p:ph type="body" sz="quarter" idx="12"/>
          </p:nvPr>
        </p:nvSpPr>
        <p:spPr>
          <a:xfrm>
            <a:off x="4045974" y="4958137"/>
            <a:ext cx="4104968" cy="1502592"/>
          </a:xfrm>
        </p:spPr>
        <p:txBody>
          <a:bodyPr>
            <a:normAutofit/>
          </a:bodyPr>
          <a:lstStyle>
            <a:lvl1pPr marL="0" indent="0" algn="ctr">
              <a:buNone/>
              <a:defRPr sz="2800" b="1" baseline="0"/>
            </a:lvl1pPr>
          </a:lstStyle>
          <a:p>
            <a:pPr lvl="0"/>
            <a:r>
              <a:rPr lang="de-DE" dirty="0"/>
              <a:t>Mastertextformat bearbeiten</a:t>
            </a:r>
          </a:p>
        </p:txBody>
      </p:sp>
      <p:sp>
        <p:nvSpPr>
          <p:cNvPr id="12" name="Textplatzhalter 3"/>
          <p:cNvSpPr>
            <a:spLocks noGrp="1"/>
          </p:cNvSpPr>
          <p:nvPr>
            <p:ph type="body" sz="quarter" idx="13"/>
          </p:nvPr>
        </p:nvSpPr>
        <p:spPr>
          <a:xfrm>
            <a:off x="8150942" y="4958137"/>
            <a:ext cx="4041058" cy="1502592"/>
          </a:xfrm>
        </p:spPr>
        <p:txBody>
          <a:bodyPr>
            <a:normAutofit/>
          </a:bodyPr>
          <a:lstStyle>
            <a:lvl1pPr marL="0" indent="0" algn="ctr">
              <a:buNone/>
              <a:defRPr sz="2800" b="1" baseline="0"/>
            </a:lvl1pPr>
          </a:lstStyle>
          <a:p>
            <a:pPr lvl="0"/>
            <a:r>
              <a:rPr lang="de-DE" dirty="0"/>
              <a:t>Mastertextformat bearbeiten</a:t>
            </a:r>
          </a:p>
        </p:txBody>
      </p:sp>
    </p:spTree>
    <p:extLst>
      <p:ext uri="{BB962C8B-B14F-4D97-AF65-F5344CB8AC3E}">
        <p14:creationId xmlns:p14="http://schemas.microsoft.com/office/powerpoint/2010/main" val="3508298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wei Textbereiche, Titel unten">
    <p:spTree>
      <p:nvGrpSpPr>
        <p:cNvPr id="1" name=""/>
        <p:cNvGrpSpPr/>
        <p:nvPr/>
      </p:nvGrpSpPr>
      <p:grpSpPr>
        <a:xfrm>
          <a:off x="0" y="0"/>
          <a:ext cx="0" cy="0"/>
          <a:chOff x="0" y="0"/>
          <a:chExt cx="0" cy="0"/>
        </a:xfrm>
      </p:grpSpPr>
      <p:sp>
        <p:nvSpPr>
          <p:cNvPr id="7" name="Rechteck 6"/>
          <p:cNvSpPr/>
          <p:nvPr userDrawn="1"/>
        </p:nvSpPr>
        <p:spPr>
          <a:xfrm>
            <a:off x="0" y="0"/>
            <a:ext cx="12192000" cy="2728913"/>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5" name="Rechteck 4"/>
          <p:cNvSpPr/>
          <p:nvPr userDrawn="1"/>
        </p:nvSpPr>
        <p:spPr>
          <a:xfrm flipV="1">
            <a:off x="0" y="-4"/>
            <a:ext cx="12192000" cy="2941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p:cNvSpPr/>
          <p:nvPr userDrawn="1"/>
        </p:nvSpPr>
        <p:spPr>
          <a:xfrm>
            <a:off x="7264379" y="653461"/>
            <a:ext cx="4488774" cy="4488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val 7"/>
          <p:cNvSpPr/>
          <p:nvPr userDrawn="1"/>
        </p:nvSpPr>
        <p:spPr>
          <a:xfrm>
            <a:off x="420958" y="653461"/>
            <a:ext cx="4488774" cy="4488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0" y="5514181"/>
            <a:ext cx="12192000" cy="1325563"/>
          </a:xfrm>
          <a:prstGeom prst="rect">
            <a:avLst/>
          </a:prstGeom>
        </p:spPr>
        <p:txBody>
          <a:bodyPr>
            <a:normAutofit/>
          </a:bodyPr>
          <a:lstStyle>
            <a:lvl1pPr algn="ctr">
              <a:defRPr sz="2800"/>
            </a:lvl1pPr>
          </a:lstStyle>
          <a:p>
            <a:r>
              <a:rPr lang="de-DE" dirty="0"/>
              <a:t>Mastertitelformat bearbeiten</a:t>
            </a:r>
          </a:p>
        </p:txBody>
      </p:sp>
      <p:sp>
        <p:nvSpPr>
          <p:cNvPr id="19" name="Textplatzhalter 2"/>
          <p:cNvSpPr>
            <a:spLocks noGrp="1"/>
          </p:cNvSpPr>
          <p:nvPr>
            <p:ph idx="1" hasCustomPrompt="1"/>
          </p:nvPr>
        </p:nvSpPr>
        <p:spPr>
          <a:xfrm>
            <a:off x="844202" y="2272599"/>
            <a:ext cx="3642286" cy="1245501"/>
          </a:xfrm>
          <a:prstGeom prst="rect">
            <a:avLst/>
          </a:prstGeom>
        </p:spPr>
        <p:txBody>
          <a:bodyPr vert="horz" lIns="91440" tIns="45720" rIns="91440" bIns="45720" rtlCol="0">
            <a:normAutofit/>
          </a:bodyPr>
          <a:lstStyle>
            <a:lvl1pPr marL="0" indent="0" algn="ctr">
              <a:buNone/>
              <a:defRPr/>
            </a:lvl1pPr>
            <a:lvl2pPr algn="ctr">
              <a:defRPr/>
            </a:lvl2pPr>
          </a:lstStyle>
          <a:p>
            <a:pPr lvl="0"/>
            <a:r>
              <a:rPr lang="de-DE" dirty="0"/>
              <a:t>Mastertextformat bearbeiten</a:t>
            </a:r>
          </a:p>
        </p:txBody>
      </p:sp>
      <p:sp>
        <p:nvSpPr>
          <p:cNvPr id="20" name="Textplatzhalter 2"/>
          <p:cNvSpPr>
            <a:spLocks noGrp="1"/>
          </p:cNvSpPr>
          <p:nvPr>
            <p:ph idx="10" hasCustomPrompt="1"/>
          </p:nvPr>
        </p:nvSpPr>
        <p:spPr>
          <a:xfrm>
            <a:off x="7687623" y="2272599"/>
            <a:ext cx="3642286" cy="1245501"/>
          </a:xfrm>
          <a:prstGeom prst="rect">
            <a:avLst/>
          </a:prstGeom>
        </p:spPr>
        <p:txBody>
          <a:bodyPr vert="horz" lIns="91440" tIns="45720" rIns="91440" bIns="45720" rtlCol="0">
            <a:normAutofit/>
          </a:bodyPr>
          <a:lstStyle>
            <a:lvl1pPr marL="0" indent="0" algn="ctr">
              <a:buNone/>
              <a:defRPr/>
            </a:lvl1pPr>
            <a:lvl2pPr algn="ctr">
              <a:defRPr/>
            </a:lvl2pPr>
          </a:lstStyle>
          <a:p>
            <a:pPr lvl="0"/>
            <a:r>
              <a:rPr lang="de-DE" dirty="0"/>
              <a:t>Mastertextformat bearbeiten</a:t>
            </a:r>
          </a:p>
        </p:txBody>
      </p:sp>
      <p:sp>
        <p:nvSpPr>
          <p:cNvPr id="21" name="Textplatzhalter 2"/>
          <p:cNvSpPr>
            <a:spLocks noGrp="1"/>
          </p:cNvSpPr>
          <p:nvPr>
            <p:ph idx="11" hasCustomPrompt="1"/>
          </p:nvPr>
        </p:nvSpPr>
        <p:spPr>
          <a:xfrm>
            <a:off x="4274857" y="450318"/>
            <a:ext cx="3642286" cy="1245501"/>
          </a:xfrm>
          <a:prstGeom prst="rect">
            <a:avLst/>
          </a:prstGeom>
        </p:spPr>
        <p:txBody>
          <a:bodyPr vert="horz" lIns="91440" tIns="45720" rIns="91440" bIns="45720" rtlCol="0">
            <a:normAutofit/>
          </a:bodyPr>
          <a:lstStyle>
            <a:lvl1pPr marL="0" indent="0" algn="ctr">
              <a:buNone/>
              <a:defRPr/>
            </a:lvl1pPr>
            <a:lvl2pPr algn="ctr">
              <a:defRPr/>
            </a:lvl2pPr>
          </a:lstStyle>
          <a:p>
            <a:pPr lvl="0"/>
            <a:r>
              <a:rPr lang="de-DE" dirty="0"/>
              <a:t>Mastertextformat bearbeiten</a:t>
            </a:r>
          </a:p>
        </p:txBody>
      </p:sp>
      <p:sp>
        <p:nvSpPr>
          <p:cNvPr id="22" name="Inhaltsplatzhalter 2"/>
          <p:cNvSpPr>
            <a:spLocks noGrp="1"/>
          </p:cNvSpPr>
          <p:nvPr>
            <p:ph idx="12"/>
          </p:nvPr>
        </p:nvSpPr>
        <p:spPr>
          <a:xfrm>
            <a:off x="4099560" y="3861935"/>
            <a:ext cx="3992880" cy="1652246"/>
          </a:xfrm>
        </p:spPr>
        <p:txBody>
          <a:bodyPr>
            <a:normAutofit/>
          </a:bodyPr>
          <a:lstStyle>
            <a:lvl1pPr>
              <a:defRPr sz="2400"/>
            </a:lvl1pPr>
            <a:lvl2pPr>
              <a:defRPr sz="2000"/>
            </a:lvl2pPr>
            <a:lvl3pPr>
              <a:defRPr sz="1800"/>
            </a:lvl3pPr>
            <a:lvl4pPr>
              <a:defRPr sz="1600"/>
            </a:lvl4pPr>
            <a:lvl5pPr>
              <a:defRPr sz="1600"/>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de-DE"/>
          </a:p>
        </p:txBody>
      </p:sp>
    </p:spTree>
    <p:extLst>
      <p:ext uri="{BB962C8B-B14F-4D97-AF65-F5344CB8AC3E}">
        <p14:creationId xmlns:p14="http://schemas.microsoft.com/office/powerpoint/2010/main" val="2826160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er Textbereiche, Titel unten">
    <p:spTree>
      <p:nvGrpSpPr>
        <p:cNvPr id="1" name=""/>
        <p:cNvGrpSpPr/>
        <p:nvPr/>
      </p:nvGrpSpPr>
      <p:grpSpPr>
        <a:xfrm>
          <a:off x="0" y="0"/>
          <a:ext cx="0" cy="0"/>
          <a:chOff x="0" y="0"/>
          <a:chExt cx="0" cy="0"/>
        </a:xfrm>
      </p:grpSpPr>
      <p:sp>
        <p:nvSpPr>
          <p:cNvPr id="11" name="Rechteck 10"/>
          <p:cNvSpPr/>
          <p:nvPr userDrawn="1"/>
        </p:nvSpPr>
        <p:spPr>
          <a:xfrm flipV="1">
            <a:off x="0" y="3300944"/>
            <a:ext cx="12192000" cy="22190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2" name="Oval 11"/>
          <p:cNvSpPr/>
          <p:nvPr userDrawn="1"/>
        </p:nvSpPr>
        <p:spPr>
          <a:xfrm>
            <a:off x="171855" y="1975382"/>
            <a:ext cx="2755506" cy="2755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p:cNvSpPr/>
          <p:nvPr userDrawn="1"/>
        </p:nvSpPr>
        <p:spPr>
          <a:xfrm>
            <a:off x="3200553" y="1975382"/>
            <a:ext cx="2755506" cy="2755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p:cNvSpPr/>
          <p:nvPr userDrawn="1"/>
        </p:nvSpPr>
        <p:spPr>
          <a:xfrm>
            <a:off x="6229251" y="1975382"/>
            <a:ext cx="2755506" cy="2755506"/>
          </a:xfrm>
          <a:prstGeom prst="ellipse">
            <a:avLst/>
          </a:prstGeom>
          <a:solidFill>
            <a:srgbClr val="BDCD00"/>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p:cNvSpPr/>
          <p:nvPr userDrawn="1"/>
        </p:nvSpPr>
        <p:spPr>
          <a:xfrm>
            <a:off x="9229373" y="1975382"/>
            <a:ext cx="2755506" cy="2755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platzhalter 3"/>
          <p:cNvSpPr>
            <a:spLocks noGrp="1"/>
          </p:cNvSpPr>
          <p:nvPr>
            <p:ph type="body" sz="quarter" idx="10"/>
          </p:nvPr>
        </p:nvSpPr>
        <p:spPr>
          <a:xfrm>
            <a:off x="0" y="649819"/>
            <a:ext cx="12192000" cy="1152525"/>
          </a:xfrm>
        </p:spPr>
        <p:txBody>
          <a:bodyPr/>
          <a:lstStyle>
            <a:lvl1pPr marL="0" indent="0" algn="ctr">
              <a:buNone/>
              <a:defRPr/>
            </a:lvl1pPr>
          </a:lstStyle>
          <a:p>
            <a:pPr lvl="0"/>
            <a:r>
              <a:rPr lang="de-DE" dirty="0"/>
              <a:t>Mastertextformat bearbeiten</a:t>
            </a:r>
          </a:p>
        </p:txBody>
      </p:sp>
      <p:sp>
        <p:nvSpPr>
          <p:cNvPr id="30" name="Titel 1"/>
          <p:cNvSpPr>
            <a:spLocks noGrp="1"/>
          </p:cNvSpPr>
          <p:nvPr>
            <p:ph type="title"/>
          </p:nvPr>
        </p:nvSpPr>
        <p:spPr>
          <a:xfrm>
            <a:off x="0" y="5520026"/>
            <a:ext cx="12192000" cy="1325563"/>
          </a:xfrm>
          <a:prstGeom prst="rect">
            <a:avLst/>
          </a:prstGeom>
        </p:spPr>
        <p:txBody>
          <a:bodyPr>
            <a:normAutofit/>
          </a:bodyPr>
          <a:lstStyle>
            <a:lvl1pPr algn="ctr">
              <a:defRPr sz="2800"/>
            </a:lvl1pPr>
          </a:lstStyle>
          <a:p>
            <a:r>
              <a:rPr lang="de-DE" dirty="0"/>
              <a:t>Mastertitelformat bearbeiten</a:t>
            </a:r>
          </a:p>
        </p:txBody>
      </p:sp>
      <p:sp>
        <p:nvSpPr>
          <p:cNvPr id="31" name="Textplatzhalter 3"/>
          <p:cNvSpPr>
            <a:spLocks noGrp="1"/>
          </p:cNvSpPr>
          <p:nvPr>
            <p:ph type="body" sz="quarter" idx="11"/>
          </p:nvPr>
        </p:nvSpPr>
        <p:spPr>
          <a:xfrm>
            <a:off x="212334" y="3028703"/>
            <a:ext cx="2688281" cy="738665"/>
          </a:xfrm>
        </p:spPr>
        <p:txBody>
          <a:bodyPr>
            <a:normAutofit/>
          </a:bodyPr>
          <a:lstStyle>
            <a:lvl1pPr marL="0" indent="0" algn="ctr">
              <a:buNone/>
              <a:defRPr sz="2000" b="1"/>
            </a:lvl1pPr>
          </a:lstStyle>
          <a:p>
            <a:pPr lvl="0"/>
            <a:r>
              <a:rPr lang="de-DE" dirty="0"/>
              <a:t>Mastertextformat bearbeiten</a:t>
            </a:r>
          </a:p>
        </p:txBody>
      </p:sp>
      <p:sp>
        <p:nvSpPr>
          <p:cNvPr id="32" name="Textplatzhalter 3"/>
          <p:cNvSpPr>
            <a:spLocks noGrp="1"/>
          </p:cNvSpPr>
          <p:nvPr>
            <p:ph type="body" sz="quarter" idx="12"/>
          </p:nvPr>
        </p:nvSpPr>
        <p:spPr>
          <a:xfrm>
            <a:off x="3241032" y="3028703"/>
            <a:ext cx="2688281" cy="738665"/>
          </a:xfrm>
        </p:spPr>
        <p:txBody>
          <a:bodyPr>
            <a:normAutofit/>
          </a:bodyPr>
          <a:lstStyle>
            <a:lvl1pPr marL="0" indent="0" algn="ctr">
              <a:buNone/>
              <a:defRPr sz="2000" b="1"/>
            </a:lvl1pPr>
          </a:lstStyle>
          <a:p>
            <a:pPr lvl="0"/>
            <a:r>
              <a:rPr lang="de-DE" dirty="0"/>
              <a:t>Mastertextformat bearbeiten</a:t>
            </a:r>
          </a:p>
        </p:txBody>
      </p:sp>
      <p:sp>
        <p:nvSpPr>
          <p:cNvPr id="33" name="Textplatzhalter 3"/>
          <p:cNvSpPr>
            <a:spLocks noGrp="1"/>
          </p:cNvSpPr>
          <p:nvPr>
            <p:ph type="body" sz="quarter" idx="13"/>
          </p:nvPr>
        </p:nvSpPr>
        <p:spPr>
          <a:xfrm>
            <a:off x="6191755" y="3009164"/>
            <a:ext cx="2830498" cy="777744"/>
          </a:xfrm>
        </p:spPr>
        <p:txBody>
          <a:bodyPr>
            <a:noAutofit/>
          </a:bodyPr>
          <a:lstStyle>
            <a:lvl1pPr marL="0" indent="0" algn="ctr">
              <a:buNone/>
              <a:defRPr sz="2400" b="1">
                <a:solidFill>
                  <a:schemeClr val="bg1"/>
                </a:solidFill>
              </a:defRPr>
            </a:lvl1pPr>
          </a:lstStyle>
          <a:p>
            <a:pPr lvl="0"/>
            <a:r>
              <a:rPr lang="de-DE" dirty="0"/>
              <a:t>Mastertextformat bearbeiten</a:t>
            </a:r>
          </a:p>
        </p:txBody>
      </p:sp>
      <p:sp>
        <p:nvSpPr>
          <p:cNvPr id="34" name="Textplatzhalter 3"/>
          <p:cNvSpPr>
            <a:spLocks noGrp="1"/>
          </p:cNvSpPr>
          <p:nvPr>
            <p:ph type="body" sz="quarter" idx="14"/>
          </p:nvPr>
        </p:nvSpPr>
        <p:spPr>
          <a:xfrm>
            <a:off x="9257949" y="3028703"/>
            <a:ext cx="2688281" cy="738665"/>
          </a:xfrm>
        </p:spPr>
        <p:txBody>
          <a:bodyPr>
            <a:normAutofit/>
          </a:bodyPr>
          <a:lstStyle>
            <a:lvl1pPr marL="0" indent="0" algn="ctr">
              <a:buNone/>
              <a:defRPr sz="2000" b="1">
                <a:solidFill>
                  <a:srgbClr val="00549F"/>
                </a:solidFill>
              </a:defRPr>
            </a:lvl1pPr>
          </a:lstStyle>
          <a:p>
            <a:pPr lvl="0"/>
            <a:r>
              <a:rPr lang="de-DE" dirty="0"/>
              <a:t>Mastertextformat bearbeiten</a:t>
            </a:r>
          </a:p>
        </p:txBody>
      </p:sp>
    </p:spTree>
    <p:extLst>
      <p:ext uri="{BB962C8B-B14F-4D97-AF65-F5344CB8AC3E}">
        <p14:creationId xmlns:p14="http://schemas.microsoft.com/office/powerpoint/2010/main" val="3116706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_1/3 Foto">
    <p:spTree>
      <p:nvGrpSpPr>
        <p:cNvPr id="1" name=""/>
        <p:cNvGrpSpPr/>
        <p:nvPr/>
      </p:nvGrpSpPr>
      <p:grpSpPr>
        <a:xfrm>
          <a:off x="0" y="0"/>
          <a:ext cx="0" cy="0"/>
          <a:chOff x="0" y="0"/>
          <a:chExt cx="0" cy="0"/>
        </a:xfrm>
      </p:grpSpPr>
      <p:sp>
        <p:nvSpPr>
          <p:cNvPr id="4" name="Textfeld 3"/>
          <p:cNvSpPr txBox="1"/>
          <p:nvPr/>
        </p:nvSpPr>
        <p:spPr>
          <a:xfrm>
            <a:off x="-1601788" y="515938"/>
            <a:ext cx="1198563" cy="1784350"/>
          </a:xfrm>
          <a:prstGeom prst="rect">
            <a:avLst/>
          </a:prstGeom>
          <a:noFill/>
        </p:spPr>
        <p:txBody>
          <a:bodyPr>
            <a:spAutoFit/>
          </a:bodyPr>
          <a:lstStyle/>
          <a:p>
            <a:pPr eaLnBrk="1" fontAlgn="auto" hangingPunct="1">
              <a:spcBef>
                <a:spcPts val="0"/>
              </a:spcBef>
              <a:spcAft>
                <a:spcPts val="0"/>
              </a:spcAft>
              <a:defRPr/>
            </a:pPr>
            <a:r>
              <a:rPr lang="de-DE" sz="1000" b="1" dirty="0">
                <a:latin typeface="+mn-lt"/>
                <a:ea typeface="+mn-ea"/>
              </a:rPr>
              <a:t>Bild zuschneiden unter:</a:t>
            </a:r>
          </a:p>
          <a:p>
            <a:pPr marL="171450" indent="-171450" eaLnBrk="1" fontAlgn="auto" hangingPunct="1">
              <a:spcBef>
                <a:spcPts val="0"/>
              </a:spcBef>
              <a:spcAft>
                <a:spcPts val="0"/>
              </a:spcAft>
              <a:buFontTx/>
              <a:buChar char="-"/>
              <a:defRPr/>
            </a:pPr>
            <a:r>
              <a:rPr lang="de-DE" sz="1000" dirty="0">
                <a:latin typeface="+mn-lt"/>
                <a:ea typeface="+mn-ea"/>
              </a:rPr>
              <a:t>Format</a:t>
            </a:r>
          </a:p>
          <a:p>
            <a:pPr marL="171450" indent="-171450" eaLnBrk="1" fontAlgn="auto" hangingPunct="1">
              <a:spcBef>
                <a:spcPts val="0"/>
              </a:spcBef>
              <a:spcAft>
                <a:spcPts val="0"/>
              </a:spcAft>
              <a:buFontTx/>
              <a:buChar char="-"/>
              <a:defRPr/>
            </a:pPr>
            <a:r>
              <a:rPr lang="de-DE" sz="1000" dirty="0">
                <a:latin typeface="+mn-lt"/>
                <a:ea typeface="+mn-ea"/>
              </a:rPr>
              <a:t>Zuschneiden</a:t>
            </a:r>
          </a:p>
          <a:p>
            <a:pPr marL="171450" indent="-171450" eaLnBrk="1" fontAlgn="auto" hangingPunct="1">
              <a:spcBef>
                <a:spcPts val="0"/>
              </a:spcBef>
              <a:spcAft>
                <a:spcPts val="0"/>
              </a:spcAft>
              <a:buFontTx/>
              <a:buChar char="-"/>
              <a:defRPr/>
            </a:pPr>
            <a:r>
              <a:rPr lang="de-DE" sz="1000" dirty="0" err="1">
                <a:latin typeface="+mn-lt"/>
                <a:ea typeface="+mn-ea"/>
              </a:rPr>
              <a:t>Zuschneidewerkzeug</a:t>
            </a:r>
            <a:r>
              <a:rPr lang="de-DE" sz="1000" dirty="0">
                <a:latin typeface="+mn-lt"/>
                <a:ea typeface="+mn-ea"/>
              </a:rPr>
              <a:t> horizontal bis zur ersten oder zweiten Linie ziehen</a:t>
            </a:r>
          </a:p>
        </p:txBody>
      </p:sp>
      <p:pic>
        <p:nvPicPr>
          <p:cNvPr id="7" name="Grafik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4925" y="6043613"/>
            <a:ext cx="1779588"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384000" y="2487600"/>
            <a:ext cx="1148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Titelmasterformat durch Klicken bearbeiten</a:t>
            </a:r>
            <a:endParaRPr lang="en-US" dirty="0"/>
          </a:p>
        </p:txBody>
      </p:sp>
      <p:sp>
        <p:nvSpPr>
          <p:cNvPr id="6" name="Subtitle 2"/>
          <p:cNvSpPr>
            <a:spLocks noGrp="1"/>
          </p:cNvSpPr>
          <p:nvPr>
            <p:ph type="subTitle" idx="1"/>
          </p:nvPr>
        </p:nvSpPr>
        <p:spPr>
          <a:xfrm>
            <a:off x="384000" y="2980800"/>
            <a:ext cx="11484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318643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_1/3 Farbe">
    <p:spTree>
      <p:nvGrpSpPr>
        <p:cNvPr id="1" name=""/>
        <p:cNvGrpSpPr/>
        <p:nvPr/>
      </p:nvGrpSpPr>
      <p:grpSpPr>
        <a:xfrm>
          <a:off x="0" y="0"/>
          <a:ext cx="0" cy="0"/>
          <a:chOff x="0" y="0"/>
          <a:chExt cx="0" cy="0"/>
        </a:xfrm>
      </p:grpSpPr>
      <p:sp>
        <p:nvSpPr>
          <p:cNvPr id="4" name="Rechteck 3"/>
          <p:cNvSpPr/>
          <p:nvPr/>
        </p:nvSpPr>
        <p:spPr>
          <a:xfrm>
            <a:off x="0" y="0"/>
            <a:ext cx="12192000" cy="23129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ctr" eaLnBrk="1" fontAlgn="auto" hangingPunct="1">
              <a:spcBef>
                <a:spcPts val="0"/>
              </a:spcBef>
              <a:spcAft>
                <a:spcPts val="0"/>
              </a:spcAft>
              <a:defRPr/>
            </a:pPr>
            <a:endParaRPr lang="de-DE">
              <a:solidFill>
                <a:schemeClr val="bg1"/>
              </a:solidFill>
            </a:endParaRPr>
          </a:p>
        </p:txBody>
      </p:sp>
      <p:sp>
        <p:nvSpPr>
          <p:cNvPr id="5" name="Title 1"/>
          <p:cNvSpPr>
            <a:spLocks noGrp="1"/>
          </p:cNvSpPr>
          <p:nvPr>
            <p:ph type="ctrTitle"/>
          </p:nvPr>
        </p:nvSpPr>
        <p:spPr>
          <a:xfrm>
            <a:off x="385200" y="2487600"/>
            <a:ext cx="1148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Titelmasterformat durch Klicken bearbeiten</a:t>
            </a:r>
            <a:endParaRPr lang="en-US" dirty="0"/>
          </a:p>
        </p:txBody>
      </p:sp>
      <p:sp>
        <p:nvSpPr>
          <p:cNvPr id="6" name="Subtitle 2"/>
          <p:cNvSpPr>
            <a:spLocks noGrp="1"/>
          </p:cNvSpPr>
          <p:nvPr>
            <p:ph type="subTitle" idx="1"/>
          </p:nvPr>
        </p:nvSpPr>
        <p:spPr>
          <a:xfrm>
            <a:off x="384000" y="2980800"/>
            <a:ext cx="11484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7" name="Slide Number Placeholder 5"/>
          <p:cNvSpPr txBox="1">
            <a:spLocks/>
          </p:cNvSpPr>
          <p:nvPr userDrawn="1"/>
        </p:nvSpPr>
        <p:spPr>
          <a:xfrm>
            <a:off x="1195388" y="6227763"/>
            <a:ext cx="7002462" cy="630237"/>
          </a:xfrm>
          <a:prstGeom prst="rect">
            <a:avLst/>
          </a:prstGeom>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de-DE" altLang="de-DE" sz="900">
              <a:solidFill>
                <a:schemeClr val="tx2"/>
              </a:solidFill>
            </a:endParaRPr>
          </a:p>
        </p:txBody>
      </p:sp>
      <p:pic>
        <p:nvPicPr>
          <p:cNvPr id="8" name="Picture 7"/>
          <p:cNvPicPr>
            <a:picLocks noChangeAspect="1"/>
          </p:cNvPicPr>
          <p:nvPr userDrawn="1"/>
        </p:nvPicPr>
        <p:blipFill rotWithShape="1">
          <a:blip r:embed="rId2"/>
          <a:srcRect b="9253"/>
          <a:stretch/>
        </p:blipFill>
        <p:spPr>
          <a:xfrm>
            <a:off x="8474400" y="6078241"/>
            <a:ext cx="3550255" cy="738317"/>
          </a:xfrm>
          <a:prstGeom prst="rect">
            <a:avLst/>
          </a:prstGeom>
        </p:spPr>
      </p:pic>
      <p:pic>
        <p:nvPicPr>
          <p:cNvPr id="9" name="Grafik 2">
            <a:hlinkClick r:id="rId3"/>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8801" y="6413219"/>
            <a:ext cx="1079500" cy="377961"/>
          </a:xfrm>
          <a:prstGeom prst="rect">
            <a:avLst/>
          </a:prstGeom>
        </p:spPr>
      </p:pic>
    </p:spTree>
    <p:extLst>
      <p:ext uri="{BB962C8B-B14F-4D97-AF65-F5344CB8AC3E}">
        <p14:creationId xmlns:p14="http://schemas.microsoft.com/office/powerpoint/2010/main" val="3679053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_2/3 Foto">
    <p:spTree>
      <p:nvGrpSpPr>
        <p:cNvPr id="1" name=""/>
        <p:cNvGrpSpPr/>
        <p:nvPr/>
      </p:nvGrpSpPr>
      <p:grpSpPr>
        <a:xfrm>
          <a:off x="0" y="0"/>
          <a:ext cx="0" cy="0"/>
          <a:chOff x="0" y="0"/>
          <a:chExt cx="0" cy="0"/>
        </a:xfrm>
      </p:grpSpPr>
      <p:pic>
        <p:nvPicPr>
          <p:cNvPr id="5" name="Grafik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1601788" y="515938"/>
            <a:ext cx="1198563" cy="1784350"/>
          </a:xfrm>
          <a:prstGeom prst="rect">
            <a:avLst/>
          </a:prstGeom>
          <a:noFill/>
        </p:spPr>
        <p:txBody>
          <a:bodyPr>
            <a:spAutoFit/>
          </a:bodyPr>
          <a:lstStyle/>
          <a:p>
            <a:pPr eaLnBrk="1" fontAlgn="auto" hangingPunct="1">
              <a:spcBef>
                <a:spcPts val="0"/>
              </a:spcBef>
              <a:spcAft>
                <a:spcPts val="0"/>
              </a:spcAft>
              <a:defRPr/>
            </a:pPr>
            <a:r>
              <a:rPr lang="de-DE" sz="1000" b="1">
                <a:latin typeface="+mn-lt"/>
                <a:ea typeface="+mn-ea"/>
              </a:rPr>
              <a:t>Bild zuschneiden unter:</a:t>
            </a:r>
          </a:p>
          <a:p>
            <a:pPr marL="171450" indent="-171450" eaLnBrk="1" fontAlgn="auto" hangingPunct="1">
              <a:spcBef>
                <a:spcPts val="0"/>
              </a:spcBef>
              <a:spcAft>
                <a:spcPts val="0"/>
              </a:spcAft>
              <a:buFontTx/>
              <a:buChar char="-"/>
              <a:defRPr/>
            </a:pPr>
            <a:r>
              <a:rPr lang="de-DE" sz="1000">
                <a:latin typeface="+mn-lt"/>
                <a:ea typeface="+mn-ea"/>
              </a:rPr>
              <a:t>Format</a:t>
            </a:r>
          </a:p>
          <a:p>
            <a:pPr marL="171450" indent="-171450" eaLnBrk="1" fontAlgn="auto" hangingPunct="1">
              <a:spcBef>
                <a:spcPts val="0"/>
              </a:spcBef>
              <a:spcAft>
                <a:spcPts val="0"/>
              </a:spcAft>
              <a:buFontTx/>
              <a:buChar char="-"/>
              <a:defRPr/>
            </a:pPr>
            <a:r>
              <a:rPr lang="de-DE" sz="1000">
                <a:latin typeface="+mn-lt"/>
                <a:ea typeface="+mn-ea"/>
              </a:rPr>
              <a:t>Zuschneiden</a:t>
            </a:r>
          </a:p>
          <a:p>
            <a:pPr marL="171450" indent="-171450" eaLnBrk="1" fontAlgn="auto" hangingPunct="1">
              <a:spcBef>
                <a:spcPts val="0"/>
              </a:spcBef>
              <a:spcAft>
                <a:spcPts val="0"/>
              </a:spcAft>
              <a:buFontTx/>
              <a:buChar char="-"/>
              <a:defRPr/>
            </a:pPr>
            <a:r>
              <a:rPr lang="de-DE" sz="1000" err="1">
                <a:latin typeface="+mn-lt"/>
                <a:ea typeface="+mn-ea"/>
              </a:rPr>
              <a:t>Zuschneidewerkzeug</a:t>
            </a:r>
            <a:r>
              <a:rPr lang="de-DE" sz="1000">
                <a:latin typeface="+mn-lt"/>
                <a:ea typeface="+mn-ea"/>
              </a:rPr>
              <a:t> horizontal bis zur ersten oder zweiten Linie ziehen</a:t>
            </a:r>
          </a:p>
        </p:txBody>
      </p:sp>
      <p:sp>
        <p:nvSpPr>
          <p:cNvPr id="10" name="Title 1"/>
          <p:cNvSpPr>
            <a:spLocks noGrp="1"/>
          </p:cNvSpPr>
          <p:nvPr>
            <p:ph type="ctrTitle"/>
          </p:nvPr>
        </p:nvSpPr>
        <p:spPr>
          <a:xfrm>
            <a:off x="384000" y="4737600"/>
            <a:ext cx="1148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Titelmasterformat durch Klicken bearbeiten</a:t>
            </a:r>
            <a:endParaRPr lang="en-US" dirty="0"/>
          </a:p>
        </p:txBody>
      </p:sp>
      <p:sp>
        <p:nvSpPr>
          <p:cNvPr id="11" name="Subtitle 2"/>
          <p:cNvSpPr>
            <a:spLocks noGrp="1"/>
          </p:cNvSpPr>
          <p:nvPr>
            <p:ph type="subTitle" idx="1"/>
          </p:nvPr>
        </p:nvSpPr>
        <p:spPr>
          <a:xfrm>
            <a:off x="384000" y="5230801"/>
            <a:ext cx="11484000" cy="812813"/>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8" name="Picture 7"/>
          <p:cNvPicPr>
            <a:picLocks noChangeAspect="1"/>
          </p:cNvPicPr>
          <p:nvPr userDrawn="1"/>
        </p:nvPicPr>
        <p:blipFill rotWithShape="1">
          <a:blip r:embed="rId3"/>
          <a:srcRect b="9253"/>
          <a:stretch/>
        </p:blipFill>
        <p:spPr>
          <a:xfrm>
            <a:off x="8474400" y="6078241"/>
            <a:ext cx="3550255" cy="738317"/>
          </a:xfrm>
          <a:prstGeom prst="rect">
            <a:avLst/>
          </a:prstGeom>
        </p:spPr>
      </p:pic>
      <p:pic>
        <p:nvPicPr>
          <p:cNvPr id="7" name="Grafik 2">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8801" y="6413219"/>
            <a:ext cx="1079500" cy="377961"/>
          </a:xfrm>
          <a:prstGeom prst="rect">
            <a:avLst/>
          </a:prstGeom>
        </p:spPr>
      </p:pic>
    </p:spTree>
    <p:extLst>
      <p:ext uri="{BB962C8B-B14F-4D97-AF65-F5344CB8AC3E}">
        <p14:creationId xmlns:p14="http://schemas.microsoft.com/office/powerpoint/2010/main" val="2070734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alt_Aufzählung">
    <p:spTree>
      <p:nvGrpSpPr>
        <p:cNvPr id="1" name=""/>
        <p:cNvGrpSpPr/>
        <p:nvPr/>
      </p:nvGrpSpPr>
      <p:grpSpPr>
        <a:xfrm>
          <a:off x="0" y="0"/>
          <a:ext cx="0" cy="0"/>
          <a:chOff x="0" y="0"/>
          <a:chExt cx="0" cy="0"/>
        </a:xfrm>
      </p:grpSpPr>
      <p:sp>
        <p:nvSpPr>
          <p:cNvPr id="12" name="Textplatzhalter 11"/>
          <p:cNvSpPr>
            <a:spLocks noGrp="1"/>
          </p:cNvSpPr>
          <p:nvPr>
            <p:ph type="body" sz="quarter" idx="13" hasCustomPrompt="1"/>
          </p:nvPr>
        </p:nvSpPr>
        <p:spPr>
          <a:xfrm>
            <a:off x="385200" y="1627200"/>
            <a:ext cx="11484000" cy="3193200"/>
          </a:xfrm>
          <a:prstGeom prst="rect">
            <a:avLst/>
          </a:prstGeom>
        </p:spPr>
        <p:txBody>
          <a:bodyPr lIns="0" tIns="0" rIns="0" bIns="0"/>
          <a:lstStyle>
            <a:lvl1pPr marL="215900" indent="-215900">
              <a:lnSpc>
                <a:spcPct val="113000"/>
              </a:lnSpc>
              <a:spcAft>
                <a:spcPts val="600"/>
              </a:spcAft>
              <a:buClr>
                <a:schemeClr val="tx1"/>
              </a:buClr>
              <a:buFont typeface="Wingdings" charset="2"/>
              <a:buChar char="§"/>
              <a:defRPr sz="1800" baseline="0"/>
            </a:lvl1pPr>
            <a:lvl2pPr>
              <a:lnSpc>
                <a:spcPct val="113000"/>
              </a:lnSpc>
              <a:spcAft>
                <a:spcPts val="600"/>
              </a:spcAft>
              <a:buClr>
                <a:schemeClr val="tx1"/>
              </a:buClr>
              <a:defRPr sz="1800"/>
            </a:lvl2pPr>
          </a:lstStyle>
          <a:p>
            <a:pPr lvl="0"/>
            <a:r>
              <a:rPr lang="de-DE" dirty="0"/>
              <a:t>Textmasterformat bearbeiten</a:t>
            </a:r>
          </a:p>
          <a:p>
            <a:pPr lvl="1"/>
            <a:r>
              <a:rPr lang="de-DE" dirty="0"/>
              <a:t>Zweite Ebene</a:t>
            </a:r>
          </a:p>
        </p:txBody>
      </p:sp>
      <p:sp>
        <p:nvSpPr>
          <p:cNvPr id="5" name="Title 1"/>
          <p:cNvSpPr>
            <a:spLocks noGrp="1"/>
          </p:cNvSpPr>
          <p:nvPr>
            <p:ph type="title"/>
          </p:nvPr>
        </p:nvSpPr>
        <p:spPr>
          <a:xfrm>
            <a:off x="384000" y="201600"/>
            <a:ext cx="11484000" cy="543600"/>
          </a:xfrm>
          <a:prstGeom prst="rect">
            <a:avLst/>
          </a:prstGeom>
        </p:spPr>
        <p:txBody>
          <a:bodyPr lIns="0" tIns="0" rIns="0" bIns="0" anchor="b" anchorCtr="0">
            <a:normAutofit/>
          </a:bodyPr>
          <a:lstStyle>
            <a:lvl1pPr algn="l">
              <a:defRPr sz="2000" b="1" baseline="0">
                <a:solidFill>
                  <a:schemeClr val="tx2"/>
                </a:solidFill>
              </a:defRPr>
            </a:lvl1pPr>
          </a:lstStyle>
          <a:p>
            <a:r>
              <a:rPr lang="de-DE" dirty="0"/>
              <a:t>Titelmasterformat durch Klicken bearbeiten</a:t>
            </a:r>
            <a:endParaRPr lang="en-US" dirty="0"/>
          </a:p>
        </p:txBody>
      </p:sp>
    </p:spTree>
    <p:extLst>
      <p:ext uri="{BB962C8B-B14F-4D97-AF65-F5344CB8AC3E}">
        <p14:creationId xmlns:p14="http://schemas.microsoft.com/office/powerpoint/2010/main" val="2230166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alt_Text">
    <p:spTree>
      <p:nvGrpSpPr>
        <p:cNvPr id="1" name=""/>
        <p:cNvGrpSpPr/>
        <p:nvPr/>
      </p:nvGrpSpPr>
      <p:grpSpPr>
        <a:xfrm>
          <a:off x="0" y="0"/>
          <a:ext cx="0" cy="0"/>
          <a:chOff x="0" y="0"/>
          <a:chExt cx="0" cy="0"/>
        </a:xfrm>
      </p:grpSpPr>
      <p:sp>
        <p:nvSpPr>
          <p:cNvPr id="2"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dirty="0"/>
              <a:t>Titelmasterformat durch Klicken bearbeiten</a:t>
            </a:r>
            <a:endParaRPr lang="en-US" dirty="0"/>
          </a:p>
        </p:txBody>
      </p:sp>
      <p:sp>
        <p:nvSpPr>
          <p:cNvPr id="7" name="Textplatzhalter 6"/>
          <p:cNvSpPr>
            <a:spLocks noGrp="1"/>
          </p:cNvSpPr>
          <p:nvPr>
            <p:ph type="body" sz="quarter" idx="12" hasCustomPrompt="1"/>
          </p:nvPr>
        </p:nvSpPr>
        <p:spPr>
          <a:xfrm>
            <a:off x="385200" y="1072800"/>
            <a:ext cx="11484000" cy="4870800"/>
          </a:xfrm>
          <a:prstGeom prst="rect">
            <a:avLst/>
          </a:prstGeom>
        </p:spPr>
        <p:txBody>
          <a:bodyPr lIns="0" tIns="0" rIns="0" bIns="0"/>
          <a:lstStyle>
            <a:lvl1pPr marL="285750" indent="-285750">
              <a:lnSpc>
                <a:spcPct val="113000"/>
              </a:lnSpc>
              <a:spcAft>
                <a:spcPts val="1800"/>
              </a:spcAft>
              <a:buClr>
                <a:schemeClr val="tx1"/>
              </a:buClr>
              <a:buFont typeface="Wingdings" charset="2"/>
              <a:buChar char="§"/>
              <a:defRPr/>
            </a:lvl1pPr>
            <a:lvl2pPr>
              <a:spcAft>
                <a:spcPts val="1800"/>
              </a:spcAft>
              <a:buClr>
                <a:schemeClr val="tx1"/>
              </a:buClr>
              <a:defRPr sz="1800" baseline="0"/>
            </a:lvl2pPr>
          </a:lstStyle>
          <a:p>
            <a:pPr lvl="0"/>
            <a:r>
              <a:rPr lang="de-DE" dirty="0"/>
              <a:t>Textmasterformat bearbeiten</a:t>
            </a:r>
          </a:p>
          <a:p>
            <a:pPr lvl="1"/>
            <a:endParaRPr lang="de-DE" dirty="0"/>
          </a:p>
        </p:txBody>
      </p:sp>
    </p:spTree>
    <p:extLst>
      <p:ext uri="{BB962C8B-B14F-4D97-AF65-F5344CB8AC3E}">
        <p14:creationId xmlns:p14="http://schemas.microsoft.com/office/powerpoint/2010/main" val="62974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_2/3 Foto">
    <p:spTree>
      <p:nvGrpSpPr>
        <p:cNvPr id="1" name=""/>
        <p:cNvGrpSpPr/>
        <p:nvPr/>
      </p:nvGrpSpPr>
      <p:grpSpPr>
        <a:xfrm>
          <a:off x="0" y="0"/>
          <a:ext cx="0" cy="0"/>
          <a:chOff x="0" y="0"/>
          <a:chExt cx="0" cy="0"/>
        </a:xfrm>
      </p:grpSpPr>
      <p:pic>
        <p:nvPicPr>
          <p:cNvPr id="4" name="Grafik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4925" y="6043613"/>
            <a:ext cx="1779588"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1601788" y="515938"/>
            <a:ext cx="1198563" cy="1784350"/>
          </a:xfrm>
          <a:prstGeom prst="rect">
            <a:avLst/>
          </a:prstGeom>
          <a:noFill/>
        </p:spPr>
        <p:txBody>
          <a:bodyPr>
            <a:spAutoFit/>
          </a:bodyPr>
          <a:lstStyle/>
          <a:p>
            <a:pPr eaLnBrk="1" fontAlgn="auto" hangingPunct="1">
              <a:spcBef>
                <a:spcPts val="0"/>
              </a:spcBef>
              <a:spcAft>
                <a:spcPts val="0"/>
              </a:spcAft>
              <a:defRPr/>
            </a:pPr>
            <a:r>
              <a:rPr lang="de-DE" sz="1000" b="1" dirty="0">
                <a:latin typeface="+mn-lt"/>
                <a:ea typeface="+mn-ea"/>
              </a:rPr>
              <a:t>Bild zuschneiden unter:</a:t>
            </a:r>
          </a:p>
          <a:p>
            <a:pPr marL="171450" indent="-171450" eaLnBrk="1" fontAlgn="auto" hangingPunct="1">
              <a:spcBef>
                <a:spcPts val="0"/>
              </a:spcBef>
              <a:spcAft>
                <a:spcPts val="0"/>
              </a:spcAft>
              <a:buFontTx/>
              <a:buChar char="-"/>
              <a:defRPr/>
            </a:pPr>
            <a:r>
              <a:rPr lang="de-DE" sz="1000" dirty="0">
                <a:latin typeface="+mn-lt"/>
                <a:ea typeface="+mn-ea"/>
              </a:rPr>
              <a:t>Format</a:t>
            </a:r>
          </a:p>
          <a:p>
            <a:pPr marL="171450" indent="-171450" eaLnBrk="1" fontAlgn="auto" hangingPunct="1">
              <a:spcBef>
                <a:spcPts val="0"/>
              </a:spcBef>
              <a:spcAft>
                <a:spcPts val="0"/>
              </a:spcAft>
              <a:buFontTx/>
              <a:buChar char="-"/>
              <a:defRPr/>
            </a:pPr>
            <a:r>
              <a:rPr lang="de-DE" sz="1000" dirty="0">
                <a:latin typeface="+mn-lt"/>
                <a:ea typeface="+mn-ea"/>
              </a:rPr>
              <a:t>Zuschneiden</a:t>
            </a:r>
          </a:p>
          <a:p>
            <a:pPr marL="171450" indent="-171450" eaLnBrk="1" fontAlgn="auto" hangingPunct="1">
              <a:spcBef>
                <a:spcPts val="0"/>
              </a:spcBef>
              <a:spcAft>
                <a:spcPts val="0"/>
              </a:spcAft>
              <a:buFontTx/>
              <a:buChar char="-"/>
              <a:defRPr/>
            </a:pPr>
            <a:r>
              <a:rPr lang="de-DE" sz="1000" dirty="0" err="1">
                <a:latin typeface="+mn-lt"/>
                <a:ea typeface="+mn-ea"/>
              </a:rPr>
              <a:t>Zuschneidewerkzeug</a:t>
            </a:r>
            <a:r>
              <a:rPr lang="de-DE" sz="1000" dirty="0">
                <a:latin typeface="+mn-lt"/>
                <a:ea typeface="+mn-ea"/>
              </a:rPr>
              <a:t> horizontal bis zur ersten oder zweiten Linie ziehen</a:t>
            </a:r>
          </a:p>
        </p:txBody>
      </p:sp>
      <p:sp>
        <p:nvSpPr>
          <p:cNvPr id="10" name="Title 1"/>
          <p:cNvSpPr>
            <a:spLocks noGrp="1"/>
          </p:cNvSpPr>
          <p:nvPr>
            <p:ph type="ctrTitle"/>
          </p:nvPr>
        </p:nvSpPr>
        <p:spPr>
          <a:xfrm>
            <a:off x="384000" y="4737600"/>
            <a:ext cx="1148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Titelmasterformat durch Klicken bearbeiten</a:t>
            </a:r>
            <a:endParaRPr lang="en-US" dirty="0"/>
          </a:p>
        </p:txBody>
      </p:sp>
      <p:sp>
        <p:nvSpPr>
          <p:cNvPr id="11" name="Subtitle 2"/>
          <p:cNvSpPr>
            <a:spLocks noGrp="1"/>
          </p:cNvSpPr>
          <p:nvPr>
            <p:ph type="subTitle" idx="1"/>
          </p:nvPr>
        </p:nvSpPr>
        <p:spPr>
          <a:xfrm>
            <a:off x="384000" y="5230801"/>
            <a:ext cx="11484000" cy="812813"/>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965586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_Text">
    <p:spTree>
      <p:nvGrpSpPr>
        <p:cNvPr id="1" name=""/>
        <p:cNvGrpSpPr/>
        <p:nvPr/>
      </p:nvGrpSpPr>
      <p:grpSpPr>
        <a:xfrm>
          <a:off x="0" y="0"/>
          <a:ext cx="0" cy="0"/>
          <a:chOff x="0" y="0"/>
          <a:chExt cx="0" cy="0"/>
        </a:xfrm>
      </p:grpSpPr>
      <p:pic>
        <p:nvPicPr>
          <p:cNvPr id="4" name="Grafik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4925" y="6043613"/>
            <a:ext cx="1779588"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r Verbinder 9"/>
          <p:cNvCxnSpPr/>
          <p:nvPr/>
        </p:nvCxnSpPr>
        <p:spPr>
          <a:xfrm>
            <a:off x="360363" y="604043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ctrTitle"/>
          </p:nvPr>
        </p:nvSpPr>
        <p:spPr>
          <a:xfrm>
            <a:off x="384000" y="2487600"/>
            <a:ext cx="1148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Titelmasterformat durch Klicken bearbeiten</a:t>
            </a:r>
            <a:endParaRPr lang="en-US" dirty="0"/>
          </a:p>
        </p:txBody>
      </p:sp>
      <p:sp>
        <p:nvSpPr>
          <p:cNvPr id="12" name="Subtitle 2"/>
          <p:cNvSpPr>
            <a:spLocks noGrp="1"/>
          </p:cNvSpPr>
          <p:nvPr>
            <p:ph type="subTitle" idx="1"/>
          </p:nvPr>
        </p:nvSpPr>
        <p:spPr>
          <a:xfrm>
            <a:off x="384000" y="2980800"/>
            <a:ext cx="11484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2157601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_mittig, horizontale Linie">
    <p:spTree>
      <p:nvGrpSpPr>
        <p:cNvPr id="1" name=""/>
        <p:cNvGrpSpPr/>
        <p:nvPr/>
      </p:nvGrpSpPr>
      <p:grpSpPr>
        <a:xfrm>
          <a:off x="0" y="0"/>
          <a:ext cx="0" cy="0"/>
          <a:chOff x="0" y="0"/>
          <a:chExt cx="0" cy="0"/>
        </a:xfrm>
      </p:grpSpPr>
      <p:cxnSp>
        <p:nvCxnSpPr>
          <p:cNvPr id="4" name="Gerader Verbinder 7"/>
          <p:cNvCxnSpPr/>
          <p:nvPr/>
        </p:nvCxnSpPr>
        <p:spPr>
          <a:xfrm>
            <a:off x="392113" y="303688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rafik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4925" y="6043613"/>
            <a:ext cx="1779588"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84000" y="2487600"/>
            <a:ext cx="1148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Titelmasterformat durch Klicken bearbeiten</a:t>
            </a:r>
            <a:endParaRPr lang="en-US" dirty="0"/>
          </a:p>
        </p:txBody>
      </p:sp>
      <p:sp>
        <p:nvSpPr>
          <p:cNvPr id="9" name="Subtitle 2"/>
          <p:cNvSpPr>
            <a:spLocks noGrp="1"/>
          </p:cNvSpPr>
          <p:nvPr>
            <p:ph type="subTitle" idx="1"/>
          </p:nvPr>
        </p:nvSpPr>
        <p:spPr>
          <a:xfrm>
            <a:off x="384000" y="3196800"/>
            <a:ext cx="11484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420718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_Aufzählung">
    <p:spTree>
      <p:nvGrpSpPr>
        <p:cNvPr id="1" name=""/>
        <p:cNvGrpSpPr/>
        <p:nvPr/>
      </p:nvGrpSpPr>
      <p:grpSpPr>
        <a:xfrm>
          <a:off x="0" y="0"/>
          <a:ext cx="0" cy="0"/>
          <a:chOff x="0" y="0"/>
          <a:chExt cx="0" cy="0"/>
        </a:xfrm>
      </p:grpSpPr>
      <p:sp>
        <p:nvSpPr>
          <p:cNvPr id="12" name="Textplatzhalter 11"/>
          <p:cNvSpPr>
            <a:spLocks noGrp="1"/>
          </p:cNvSpPr>
          <p:nvPr>
            <p:ph type="body" sz="quarter" idx="13"/>
          </p:nvPr>
        </p:nvSpPr>
        <p:spPr>
          <a:xfrm>
            <a:off x="373038" y="1684800"/>
            <a:ext cx="11484000" cy="3193200"/>
          </a:xfrm>
          <a:prstGeom prst="rect">
            <a:avLst/>
          </a:prstGeom>
        </p:spPr>
        <p:txBody>
          <a:bodyPr lIns="0" tIns="0" rIns="0" bIns="0"/>
          <a:lstStyle/>
          <a:p>
            <a:pPr lvl="0"/>
            <a:r>
              <a:rPr lang="de-DE"/>
              <a:t>Textmasterformat bearbeiten</a:t>
            </a:r>
          </a:p>
          <a:p>
            <a:pPr lvl="1"/>
            <a:r>
              <a:rPr lang="de-DE"/>
              <a:t>Zweite Ebene</a:t>
            </a:r>
          </a:p>
          <a:p>
            <a:pPr lvl="2"/>
            <a:r>
              <a:rPr lang="de-DE"/>
              <a:t>Dritte Ebene</a:t>
            </a:r>
          </a:p>
          <a:p>
            <a:pPr lvl="3"/>
            <a:r>
              <a:rPr lang="de-DE"/>
              <a:t>Vierte Ebene</a:t>
            </a:r>
          </a:p>
        </p:txBody>
      </p:sp>
      <p:sp>
        <p:nvSpPr>
          <p:cNvPr id="5"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
        <p:nvSpPr>
          <p:cNvPr id="6" name="Content Placeholder 2"/>
          <p:cNvSpPr>
            <a:spLocks noGrp="1"/>
          </p:cNvSpPr>
          <p:nvPr>
            <p:ph idx="1"/>
          </p:nvPr>
        </p:nvSpPr>
        <p:spPr>
          <a:xfrm>
            <a:off x="384000" y="1152000"/>
            <a:ext cx="11484000" cy="252000"/>
          </a:xfrm>
          <a:prstGeom prst="rect">
            <a:avLst/>
          </a:prstGeom>
          <a:noFill/>
        </p:spPr>
        <p:txBody>
          <a:bodyPr lIns="0" tIns="0" rIns="0" bIns="0"/>
          <a:lstStyle>
            <a:lvl1pPr marL="0" indent="0">
              <a:lnSpc>
                <a:spcPct val="100000"/>
              </a:lnSpc>
              <a:spcBef>
                <a:spcPts val="0"/>
              </a:spcBef>
              <a:buFontTx/>
              <a:buNone/>
              <a:defRPr sz="2000" b="1" i="0"/>
            </a:lvl1pPr>
            <a:lvl2pPr marL="216000" indent="180000">
              <a:buClr>
                <a:schemeClr val="tx2"/>
              </a:buClr>
              <a:defRPr sz="1800"/>
            </a:lvl2pPr>
            <a:lvl3pPr marL="432000" indent="180000">
              <a:buClr>
                <a:schemeClr val="tx2"/>
              </a:buClr>
              <a:buFont typeface="Symbol" panose="05050102010706020507" pitchFamily="18" charset="2"/>
              <a:buChar char="-"/>
              <a:defRPr sz="1600"/>
            </a:lvl3pPr>
            <a:lvl4pPr marL="648000" indent="180000">
              <a:buClr>
                <a:schemeClr val="tx2"/>
              </a:buClr>
              <a:buFont typeface="Wingdings" panose="05000000000000000000" pitchFamily="2" charset="2"/>
              <a:buChar char="§"/>
              <a:defRPr sz="1600"/>
            </a:lvl4pPr>
            <a:lvl5pPr marL="864000" indent="180000">
              <a:buClr>
                <a:schemeClr val="tx2"/>
              </a:buClr>
              <a:buFont typeface="Arial" panose="020B0604020202020204" pitchFamily="34" charset="0"/>
              <a:buChar char="-"/>
              <a:defRPr sz="1600"/>
            </a:lvl5pPr>
          </a:lstStyle>
          <a:p>
            <a:pPr lvl="0"/>
            <a:r>
              <a:rPr lang="de-DE"/>
              <a:t>Textmasterformat bearbeiten</a:t>
            </a:r>
          </a:p>
        </p:txBody>
      </p:sp>
    </p:spTree>
    <p:extLst>
      <p:ext uri="{BB962C8B-B14F-4D97-AF65-F5344CB8AC3E}">
        <p14:creationId xmlns:p14="http://schemas.microsoft.com/office/powerpoint/2010/main" val="3090196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_Text">
    <p:spTree>
      <p:nvGrpSpPr>
        <p:cNvPr id="1" name=""/>
        <p:cNvGrpSpPr/>
        <p:nvPr/>
      </p:nvGrpSpPr>
      <p:grpSpPr>
        <a:xfrm>
          <a:off x="0" y="0"/>
          <a:ext cx="0" cy="0"/>
          <a:chOff x="0" y="0"/>
          <a:chExt cx="0" cy="0"/>
        </a:xfrm>
      </p:grpSpPr>
      <p:sp>
        <p:nvSpPr>
          <p:cNvPr id="2"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
        <p:nvSpPr>
          <p:cNvPr id="3" name="Content Placeholder 2"/>
          <p:cNvSpPr>
            <a:spLocks noGrp="1"/>
          </p:cNvSpPr>
          <p:nvPr>
            <p:ph idx="1"/>
          </p:nvPr>
        </p:nvSpPr>
        <p:spPr>
          <a:xfrm>
            <a:off x="384000" y="1152000"/>
            <a:ext cx="11484000" cy="252000"/>
          </a:xfrm>
          <a:prstGeom prst="rect">
            <a:avLst/>
          </a:prstGeom>
          <a:noFill/>
        </p:spPr>
        <p:txBody>
          <a:bodyPr lIns="0" tIns="0" rIns="0" bIns="0"/>
          <a:lstStyle>
            <a:lvl1pPr marL="0" indent="0">
              <a:lnSpc>
                <a:spcPct val="100000"/>
              </a:lnSpc>
              <a:spcBef>
                <a:spcPts val="0"/>
              </a:spcBef>
              <a:buFontTx/>
              <a:buNone/>
              <a:defRPr sz="2000" b="1" i="0"/>
            </a:lvl1pPr>
            <a:lvl2pPr marL="216000" indent="180000">
              <a:buClr>
                <a:schemeClr val="tx2"/>
              </a:buClr>
              <a:defRPr sz="1800"/>
            </a:lvl2pPr>
            <a:lvl3pPr marL="432000" indent="180000">
              <a:buClr>
                <a:schemeClr val="tx2"/>
              </a:buClr>
              <a:buFont typeface="Symbol" panose="05050102010706020507" pitchFamily="18" charset="2"/>
              <a:buChar char="-"/>
              <a:defRPr sz="1600"/>
            </a:lvl3pPr>
            <a:lvl4pPr marL="648000" indent="180000">
              <a:buClr>
                <a:schemeClr val="tx2"/>
              </a:buClr>
              <a:buFont typeface="Wingdings" panose="05000000000000000000" pitchFamily="2" charset="2"/>
              <a:buChar char="§"/>
              <a:defRPr sz="1600"/>
            </a:lvl4pPr>
            <a:lvl5pPr marL="864000" indent="180000">
              <a:buClr>
                <a:schemeClr val="tx2"/>
              </a:buClr>
              <a:buFont typeface="Arial" panose="020B0604020202020204" pitchFamily="34" charset="0"/>
              <a:buChar char="-"/>
              <a:defRPr sz="1600"/>
            </a:lvl5pPr>
          </a:lstStyle>
          <a:p>
            <a:pPr lvl="0"/>
            <a:r>
              <a:rPr lang="de-DE"/>
              <a:t>Textmasterformat bearbeiten</a:t>
            </a:r>
          </a:p>
        </p:txBody>
      </p:sp>
      <p:sp>
        <p:nvSpPr>
          <p:cNvPr id="7" name="Textplatzhalter 6"/>
          <p:cNvSpPr>
            <a:spLocks noGrp="1"/>
          </p:cNvSpPr>
          <p:nvPr>
            <p:ph type="body" sz="quarter" idx="12"/>
          </p:nvPr>
        </p:nvSpPr>
        <p:spPr>
          <a:xfrm>
            <a:off x="383117" y="1684801"/>
            <a:ext cx="11484000" cy="3751263"/>
          </a:xfrm>
          <a:prstGeom prst="rect">
            <a:avLst/>
          </a:prstGeom>
        </p:spPr>
        <p:txBody>
          <a:bodyPr lIns="0" tIns="0" rIns="0" bIns="0"/>
          <a:lstStyle>
            <a:lvl1pPr marL="0" indent="0">
              <a:buFontTx/>
              <a:buNone/>
              <a:defRPr/>
            </a:lvl1pPr>
          </a:lstStyle>
          <a:p>
            <a:pPr lvl="0"/>
            <a:r>
              <a:rPr lang="de-DE"/>
              <a:t>Textmasterformat bearbeiten</a:t>
            </a:r>
          </a:p>
        </p:txBody>
      </p:sp>
    </p:spTree>
    <p:extLst>
      <p:ext uri="{BB962C8B-B14F-4D97-AF65-F5344CB8AC3E}">
        <p14:creationId xmlns:p14="http://schemas.microsoft.com/office/powerpoint/2010/main" val="2169429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_Text_Bild">
    <p:spTree>
      <p:nvGrpSpPr>
        <p:cNvPr id="1" name=""/>
        <p:cNvGrpSpPr/>
        <p:nvPr/>
      </p:nvGrpSpPr>
      <p:grpSpPr>
        <a:xfrm>
          <a:off x="0" y="0"/>
          <a:ext cx="0" cy="0"/>
          <a:chOff x="0" y="0"/>
          <a:chExt cx="0" cy="0"/>
        </a:xfrm>
      </p:grpSpPr>
      <p:pic>
        <p:nvPicPr>
          <p:cNvPr id="5" name="Grafik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07375" y="1684338"/>
            <a:ext cx="3635375"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platzhalter 11"/>
          <p:cNvSpPr>
            <a:spLocks noGrp="1"/>
          </p:cNvSpPr>
          <p:nvPr>
            <p:ph type="body" sz="quarter" idx="14"/>
          </p:nvPr>
        </p:nvSpPr>
        <p:spPr>
          <a:xfrm>
            <a:off x="383117" y="1684800"/>
            <a:ext cx="7560000" cy="3985955"/>
          </a:xfrm>
          <a:prstGeom prst="rect">
            <a:avLst/>
          </a:prstGeom>
        </p:spPr>
        <p:txBody>
          <a:bodyPr lIns="0" tIns="0" rIns="0" bIns="0"/>
          <a:lstStyle/>
          <a:p>
            <a:pPr lvl="0"/>
            <a:r>
              <a:rPr lang="de-DE"/>
              <a:t>Textmasterformat bearbeiten</a:t>
            </a:r>
          </a:p>
          <a:p>
            <a:pPr lvl="1"/>
            <a:r>
              <a:rPr lang="de-DE"/>
              <a:t>Zweite Ebene</a:t>
            </a:r>
          </a:p>
          <a:p>
            <a:pPr lvl="2"/>
            <a:r>
              <a:rPr lang="de-DE"/>
              <a:t>Dritte Ebene</a:t>
            </a:r>
          </a:p>
          <a:p>
            <a:pPr lvl="3"/>
            <a:r>
              <a:rPr lang="de-DE"/>
              <a:t>Vierte Ebene</a:t>
            </a:r>
          </a:p>
        </p:txBody>
      </p:sp>
      <p:sp>
        <p:nvSpPr>
          <p:cNvPr id="6"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
        <p:nvSpPr>
          <p:cNvPr id="7" name="Content Placeholder 2"/>
          <p:cNvSpPr>
            <a:spLocks noGrp="1"/>
          </p:cNvSpPr>
          <p:nvPr>
            <p:ph idx="1"/>
          </p:nvPr>
        </p:nvSpPr>
        <p:spPr>
          <a:xfrm>
            <a:off x="384000" y="1152000"/>
            <a:ext cx="11484000" cy="252000"/>
          </a:xfrm>
          <a:prstGeom prst="rect">
            <a:avLst/>
          </a:prstGeom>
          <a:noFill/>
        </p:spPr>
        <p:txBody>
          <a:bodyPr lIns="0" tIns="0" rIns="0" bIns="0"/>
          <a:lstStyle>
            <a:lvl1pPr marL="0" indent="0">
              <a:lnSpc>
                <a:spcPct val="100000"/>
              </a:lnSpc>
              <a:spcBef>
                <a:spcPts val="0"/>
              </a:spcBef>
              <a:buFontTx/>
              <a:buNone/>
              <a:defRPr sz="2000" b="1" i="0"/>
            </a:lvl1pPr>
            <a:lvl2pPr marL="216000" indent="180000">
              <a:buClr>
                <a:schemeClr val="tx2"/>
              </a:buClr>
              <a:defRPr sz="1800"/>
            </a:lvl2pPr>
            <a:lvl3pPr marL="432000" indent="180000">
              <a:buClr>
                <a:schemeClr val="tx2"/>
              </a:buClr>
              <a:buFont typeface="Symbol" panose="05050102010706020507" pitchFamily="18" charset="2"/>
              <a:buChar char="-"/>
              <a:defRPr sz="1600"/>
            </a:lvl3pPr>
            <a:lvl4pPr marL="648000" indent="180000">
              <a:buClr>
                <a:schemeClr val="tx2"/>
              </a:buClr>
              <a:buFont typeface="Wingdings" panose="05000000000000000000" pitchFamily="2" charset="2"/>
              <a:buChar char="§"/>
              <a:defRPr sz="1600"/>
            </a:lvl4pPr>
            <a:lvl5pPr marL="864000" indent="180000">
              <a:buClr>
                <a:schemeClr val="tx2"/>
              </a:buClr>
              <a:buFont typeface="Arial" panose="020B0604020202020204" pitchFamily="34" charset="0"/>
              <a:buChar char="-"/>
              <a:defRPr sz="1600"/>
            </a:lvl5pPr>
          </a:lstStyle>
          <a:p>
            <a:pPr lvl="0"/>
            <a:r>
              <a:rPr lang="de-DE"/>
              <a:t>Textmasterformat bearbeiten</a:t>
            </a:r>
          </a:p>
        </p:txBody>
      </p:sp>
    </p:spTree>
    <p:extLst>
      <p:ext uri="{BB962C8B-B14F-4D97-AF65-F5344CB8AC3E}">
        <p14:creationId xmlns:p14="http://schemas.microsoft.com/office/powerpoint/2010/main" val="1343204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_Bild">
    <p:spTree>
      <p:nvGrpSpPr>
        <p:cNvPr id="1" name=""/>
        <p:cNvGrpSpPr/>
        <p:nvPr/>
      </p:nvGrpSpPr>
      <p:grpSpPr>
        <a:xfrm>
          <a:off x="0" y="0"/>
          <a:ext cx="0" cy="0"/>
          <a:chOff x="0" y="0"/>
          <a:chExt cx="0" cy="0"/>
        </a:xfrm>
      </p:grpSpPr>
      <p:pic>
        <p:nvPicPr>
          <p:cNvPr id="4" name="Grafik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152525"/>
            <a:ext cx="114808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platzhalter 9"/>
          <p:cNvSpPr>
            <a:spLocks noGrp="1"/>
          </p:cNvSpPr>
          <p:nvPr>
            <p:ph type="body" sz="quarter" idx="13"/>
          </p:nvPr>
        </p:nvSpPr>
        <p:spPr>
          <a:xfrm>
            <a:off x="383117" y="5359401"/>
            <a:ext cx="11484000" cy="499533"/>
          </a:xfrm>
          <a:prstGeom prst="rect">
            <a:avLst/>
          </a:prstGeom>
        </p:spPr>
        <p:txBody>
          <a:bodyPr>
            <a:normAutofit/>
          </a:bodyPr>
          <a:lstStyle>
            <a:lvl1pPr marL="0" indent="0" algn="r">
              <a:buNone/>
              <a:defRPr sz="900" baseline="0"/>
            </a:lvl1pPr>
          </a:lstStyle>
          <a:p>
            <a:pPr lvl="0"/>
            <a:r>
              <a:rPr lang="de-DE"/>
              <a:t>Textmasterformat bearbeiten</a:t>
            </a:r>
          </a:p>
        </p:txBody>
      </p:sp>
      <p:sp>
        <p:nvSpPr>
          <p:cNvPr id="5"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Tree>
    <p:extLst>
      <p:ext uri="{BB962C8B-B14F-4D97-AF65-F5344CB8AC3E}">
        <p14:creationId xmlns:p14="http://schemas.microsoft.com/office/powerpoint/2010/main" val="4283773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2.xml"/><Relationship Id="rId7" Type="http://schemas.openxmlformats.org/officeDocument/2006/relationships/hyperlink" Target="http://creativecommons.org/licenses/by/4.0/" TargetMode="Externa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6.tiff"/><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76" r:id="rId6"/>
    <p:sldLayoutId id="2147483877" r:id="rId7"/>
    <p:sldLayoutId id="2147483884" r:id="rId8"/>
    <p:sldLayoutId id="2147483885" r:id="rId9"/>
    <p:sldLayoutId id="2147483878" r:id="rId10"/>
    <p:sldLayoutId id="2147483886" r:id="rId11"/>
    <p:sldLayoutId id="2147483901" r:id="rId12"/>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Arial" panose="020B0604020202020204" pitchFamily="34" charset="0"/>
          <a:ea typeface="ＭＳ Ｐゴシック" charset="0"/>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15900" indent="-215900" algn="l" defTabSz="215900" rtl="0" eaLnBrk="1" fontAlgn="base" hangingPunct="1">
        <a:spcBef>
          <a:spcPct val="0"/>
        </a:spcBef>
        <a:spcAft>
          <a:spcPct val="0"/>
        </a:spcAft>
        <a:buClr>
          <a:schemeClr val="tx2"/>
        </a:buClr>
        <a:buFont typeface="Arial" charset="0"/>
        <a:buChar char="•"/>
        <a:tabLst>
          <a:tab pos="215900" algn="l"/>
        </a:tabLst>
        <a:defRPr kern="1200">
          <a:solidFill>
            <a:schemeClr val="tx1"/>
          </a:solidFill>
          <a:latin typeface="Arial" panose="020B0604020202020204" pitchFamily="34" charset="0"/>
          <a:ea typeface="ＭＳ Ｐゴシック" charset="0"/>
          <a:cs typeface="Arial" panose="020B0604020202020204" pitchFamily="34" charset="0"/>
        </a:defRPr>
      </a:lvl1pPr>
      <a:lvl2pPr marL="431800" indent="-215900" algn="l" rtl="0" eaLnBrk="1" fontAlgn="base" hangingPunct="1">
        <a:spcBef>
          <a:spcPct val="0"/>
        </a:spcBef>
        <a:spcAft>
          <a:spcPct val="0"/>
        </a:spcAft>
        <a:buClr>
          <a:schemeClr val="tx2"/>
        </a:buClr>
        <a:buFont typeface="Symbol" pitchFamily="18" charset="2"/>
        <a:buChar char="-"/>
        <a:tabLst>
          <a:tab pos="431800" algn="l"/>
        </a:tabLst>
        <a:defRPr sz="1600" kern="1200">
          <a:solidFill>
            <a:schemeClr val="tx1"/>
          </a:solidFill>
          <a:latin typeface="Arial" panose="020B0604020202020204" pitchFamily="34" charset="0"/>
          <a:ea typeface="Arial" charset="0"/>
          <a:cs typeface="Arial" panose="020B0604020202020204" pitchFamily="34" charset="0"/>
        </a:defRPr>
      </a:lvl2pPr>
      <a:lvl3pPr marL="647700" indent="-215900" algn="l" defTabSz="215900" rtl="0" eaLnBrk="1" fontAlgn="base" hangingPunct="1">
        <a:spcBef>
          <a:spcPct val="0"/>
        </a:spcBef>
        <a:spcAft>
          <a:spcPct val="0"/>
        </a:spcAft>
        <a:buClr>
          <a:schemeClr val="tx2"/>
        </a:buClr>
        <a:buSzPct val="80000"/>
        <a:buFont typeface="Wingdings" pitchFamily="2" charset="2"/>
        <a:buChar char="§"/>
        <a:tabLst>
          <a:tab pos="647700" algn="l"/>
        </a:tabLst>
        <a:defRPr sz="1600" kern="1200">
          <a:solidFill>
            <a:schemeClr val="tx1"/>
          </a:solidFill>
          <a:latin typeface="Arial" panose="020B0604020202020204" pitchFamily="34" charset="0"/>
          <a:ea typeface="Arial" charset="0"/>
          <a:cs typeface="Arial" panose="020B0604020202020204" pitchFamily="34" charset="0"/>
        </a:defRPr>
      </a:lvl3pPr>
      <a:lvl4pPr marL="863600" indent="-215900" algn="l" defTabSz="215900" rtl="0" eaLnBrk="1" fontAlgn="base" hangingPunct="1">
        <a:spcBef>
          <a:spcPct val="0"/>
        </a:spcBef>
        <a:spcAft>
          <a:spcPct val="0"/>
        </a:spcAft>
        <a:buClr>
          <a:schemeClr val="tx2"/>
        </a:buClr>
        <a:buSzPct val="100000"/>
        <a:buFont typeface="Arial" charset="0"/>
        <a:buChar char="-"/>
        <a:tabLst>
          <a:tab pos="863600" algn="l"/>
        </a:tabLst>
        <a:defRPr sz="1600" kern="1200">
          <a:solidFill>
            <a:schemeClr val="tx1"/>
          </a:solidFill>
          <a:latin typeface="Arial" panose="020B0604020202020204" pitchFamily="34" charset="0"/>
          <a:ea typeface="Arial" charset="0"/>
          <a:cs typeface="Arial" panose="020B0604020202020204" pitchFamily="34" charset="0"/>
        </a:defRPr>
      </a:lvl4pPr>
      <a:lvl5pPr marL="863600" indent="-215900" algn="l" rtl="0" eaLnBrk="1" fontAlgn="base" hangingPunct="1">
        <a:lnSpc>
          <a:spcPct val="90000"/>
        </a:lnSpc>
        <a:spcBef>
          <a:spcPct val="0"/>
        </a:spcBef>
        <a:spcAft>
          <a:spcPct val="0"/>
        </a:spcAft>
        <a:buClr>
          <a:schemeClr val="tx2"/>
        </a:buClr>
        <a:buFont typeface="Arial" charset="0"/>
        <a:buChar char="-"/>
        <a:tabLst>
          <a:tab pos="895350" algn="l"/>
        </a:tabLst>
        <a:defRPr sz="16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6"/>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Tree>
    <p:extLst>
      <p:ext uri="{BB962C8B-B14F-4D97-AF65-F5344CB8AC3E}">
        <p14:creationId xmlns:p14="http://schemas.microsoft.com/office/powerpoint/2010/main" val="3112540698"/>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Lst>
  <p:txStyles>
    <p:titleStyle>
      <a:lvl1pPr algn="l" defTabSz="914400" rtl="0" eaLnBrk="1" latinLnBrk="0" hangingPunct="1">
        <a:lnSpc>
          <a:spcPct val="90000"/>
        </a:lnSpc>
        <a:spcBef>
          <a:spcPct val="0"/>
        </a:spcBef>
        <a:buNone/>
        <a:defRPr sz="2800" b="1"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Slide Number Placeholder 5"/>
          <p:cNvSpPr txBox="1">
            <a:spLocks/>
          </p:cNvSpPr>
          <p:nvPr/>
        </p:nvSpPr>
        <p:spPr>
          <a:xfrm>
            <a:off x="360363" y="6231707"/>
            <a:ext cx="7002462" cy="584851"/>
          </a:xfrm>
          <a:prstGeom prst="rect">
            <a:avLst/>
          </a:prstGeom>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GB" altLang="de-DE" sz="900" noProof="0" dirty="0">
              <a:solidFill>
                <a:schemeClr val="tx2"/>
              </a:solidFill>
            </a:endParaRPr>
          </a:p>
        </p:txBody>
      </p:sp>
      <p:cxnSp>
        <p:nvCxnSpPr>
          <p:cNvPr id="11" name="Gerader Verbinder 10"/>
          <p:cNvCxnSpPr/>
          <p:nvPr/>
        </p:nvCxnSpPr>
        <p:spPr>
          <a:xfrm>
            <a:off x="360363" y="81438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360363" y="604043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0" name="Textfeld 6"/>
          <p:cNvSpPr txBox="1">
            <a:spLocks noChangeArrowheads="1"/>
          </p:cNvSpPr>
          <p:nvPr/>
        </p:nvSpPr>
        <p:spPr bwMode="auto">
          <a:xfrm>
            <a:off x="-1898650" y="5224463"/>
            <a:ext cx="17287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de-DE" altLang="de-DE" sz="1000" b="1"/>
              <a:t>Fußzeile anpassen:</a:t>
            </a:r>
            <a:endParaRPr lang="de-DE" altLang="de-DE" sz="1000"/>
          </a:p>
          <a:p>
            <a:pPr eaLnBrk="1" hangingPunct="1">
              <a:defRPr/>
            </a:pPr>
            <a:r>
              <a:rPr lang="de-DE" altLang="de-DE" sz="1000"/>
              <a:t>Zum Anpassen der Fußzeile unter Karteireiter Ansicht &gt; auf Folienmaster klicken. Links in der Übersicht auf die oberste Folie scrollen und dort in die Fußzeile klicken. So wird der Text automatisch auf allen Seiten angepasst.</a:t>
            </a:r>
            <a:endParaRPr lang="de-DE" altLang="de-DE" sz="1000" b="1"/>
          </a:p>
        </p:txBody>
      </p:sp>
      <p:sp>
        <p:nvSpPr>
          <p:cNvPr id="3" name="Titelplatzhalter 2"/>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13" name="Slide Number Placeholder 5"/>
          <p:cNvSpPr txBox="1">
            <a:spLocks/>
          </p:cNvSpPr>
          <p:nvPr userDrawn="1"/>
        </p:nvSpPr>
        <p:spPr>
          <a:xfrm>
            <a:off x="1195388" y="6231707"/>
            <a:ext cx="7002462" cy="630237"/>
          </a:xfrm>
          <a:prstGeom prst="rect">
            <a:avLst/>
          </a:prstGeom>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GB" altLang="de-DE" sz="900" noProof="0">
              <a:solidFill>
                <a:schemeClr val="tx2"/>
              </a:solidFill>
            </a:endParaRPr>
          </a:p>
        </p:txBody>
      </p:sp>
      <p:sp>
        <p:nvSpPr>
          <p:cNvPr id="14" name="Slide Number Placeholder 5"/>
          <p:cNvSpPr txBox="1">
            <a:spLocks/>
          </p:cNvSpPr>
          <p:nvPr userDrawn="1"/>
        </p:nvSpPr>
        <p:spPr>
          <a:xfrm>
            <a:off x="360363" y="6186321"/>
            <a:ext cx="7002462" cy="630237"/>
          </a:xfrm>
          <a:prstGeom prst="rect">
            <a:avLst/>
          </a:prstGeom>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indent="0" algn="l" defTabSz="914400" rtl="0" eaLnBrk="0" fontAlgn="base" latinLnBrk="0" hangingPunct="0">
              <a:lnSpc>
                <a:spcPct val="100000"/>
              </a:lnSpc>
              <a:spcBef>
                <a:spcPct val="0"/>
              </a:spcBef>
              <a:spcAft>
                <a:spcPct val="0"/>
              </a:spcAft>
              <a:buClrTx/>
              <a:buSzTx/>
              <a:buFontTx/>
              <a:buNone/>
              <a:tabLst/>
              <a:defRPr/>
            </a:pPr>
            <a:r>
              <a:rPr lang="de-DE" altLang="de-DE" sz="900" b="0" i="0" baseline="0" noProof="0" dirty="0">
                <a:solidFill>
                  <a:srgbClr val="00549F"/>
                </a:solidFill>
              </a:rPr>
              <a:t>Digitalisierungsstrategie der Lehre an der RWTH Aachen 2018 – 2023 I </a:t>
            </a:r>
            <a:r>
              <a:rPr lang="de-DE" altLang="de-DE" sz="900" b="1" i="0" baseline="0" dirty="0">
                <a:solidFill>
                  <a:srgbClr val="00549F"/>
                </a:solidFill>
              </a:rPr>
              <a:t>Prof. Nacken </a:t>
            </a:r>
            <a:r>
              <a:rPr lang="de-DE" altLang="de-DE" sz="900" b="0" dirty="0">
                <a:solidFill>
                  <a:srgbClr val="00549F"/>
                </a:solidFill>
              </a:rPr>
              <a:t>| Rektoratsbeauftragter BL &amp; ETS</a:t>
            </a:r>
            <a:endParaRPr lang="de-DE" sz="900" b="0" dirty="0">
              <a:solidFill>
                <a:srgbClr val="00549F"/>
              </a:solidFill>
            </a:endParaRPr>
          </a:p>
          <a:p>
            <a:endParaRPr lang="en-GB" sz="860" b="0" i="0" baseline="0" noProof="0" dirty="0">
              <a:solidFill>
                <a:srgbClr val="00549F"/>
              </a:solidFill>
            </a:endParaRPr>
          </a:p>
          <a:p>
            <a:pPr eaLnBrk="1" hangingPunct="1">
              <a:defRPr/>
            </a:pPr>
            <a:endParaRPr lang="en-GB" altLang="de-DE" sz="900" noProof="0" dirty="0">
              <a:solidFill>
                <a:schemeClr val="tx2"/>
              </a:solidFill>
            </a:endParaRPr>
          </a:p>
        </p:txBody>
      </p:sp>
      <p:pic>
        <p:nvPicPr>
          <p:cNvPr id="15" name="Picture 14"/>
          <p:cNvPicPr>
            <a:picLocks noChangeAspect="1"/>
          </p:cNvPicPr>
          <p:nvPr userDrawn="1"/>
        </p:nvPicPr>
        <p:blipFill rotWithShape="1">
          <a:blip r:embed="rId6"/>
          <a:srcRect b="9253"/>
          <a:stretch/>
        </p:blipFill>
        <p:spPr>
          <a:xfrm>
            <a:off x="8474400" y="6078241"/>
            <a:ext cx="3550255" cy="738317"/>
          </a:xfrm>
          <a:prstGeom prst="rect">
            <a:avLst/>
          </a:prstGeom>
        </p:spPr>
      </p:pic>
      <p:pic>
        <p:nvPicPr>
          <p:cNvPr id="10" name="Grafik 2">
            <a:hlinkClick r:id="rId7"/>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58801" y="6413219"/>
            <a:ext cx="1079500" cy="377961"/>
          </a:xfrm>
          <a:prstGeom prst="rect">
            <a:avLst/>
          </a:prstGeom>
        </p:spPr>
      </p:pic>
    </p:spTree>
    <p:extLst>
      <p:ext uri="{BB962C8B-B14F-4D97-AF65-F5344CB8AC3E}">
        <p14:creationId xmlns:p14="http://schemas.microsoft.com/office/powerpoint/2010/main" val="826859163"/>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Lst>
  <p:hf hdr="0" ftr="0" dt="0"/>
  <p:txStyles>
    <p:titleStyle>
      <a:lvl1pPr algn="l" rtl="0" eaLnBrk="1" fontAlgn="base" hangingPunct="1">
        <a:lnSpc>
          <a:spcPct val="90000"/>
        </a:lnSpc>
        <a:spcBef>
          <a:spcPct val="0"/>
        </a:spcBef>
        <a:spcAft>
          <a:spcPct val="0"/>
        </a:spcAft>
        <a:defRPr sz="2000" b="0" i="0" u="none" kern="1200" baseline="0">
          <a:solidFill>
            <a:schemeClr val="tx1"/>
          </a:solidFill>
          <a:latin typeface="Arial" panose="020B0604020202020204" pitchFamily="34" charset="0"/>
          <a:ea typeface="ＭＳ Ｐゴシック" charset="0"/>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15900" indent="-215900" algn="l" defTabSz="215900" rtl="0" eaLnBrk="1" fontAlgn="base" hangingPunct="1">
        <a:spcBef>
          <a:spcPct val="0"/>
        </a:spcBef>
        <a:spcAft>
          <a:spcPct val="0"/>
        </a:spcAft>
        <a:buClr>
          <a:schemeClr val="tx2"/>
        </a:buClr>
        <a:buFont typeface="Arial" panose="020B0604020202020204" pitchFamily="34" charset="0"/>
        <a:buChar char="•"/>
        <a:tabLst>
          <a:tab pos="215900" algn="l"/>
        </a:tabLst>
        <a:defRPr kern="1200">
          <a:solidFill>
            <a:schemeClr val="tx1"/>
          </a:solidFill>
          <a:latin typeface="Arial" panose="020B0604020202020204" pitchFamily="34" charset="0"/>
          <a:ea typeface="ＭＳ Ｐゴシック" charset="0"/>
          <a:cs typeface="Arial" panose="020B0604020202020204" pitchFamily="34" charset="0"/>
        </a:defRPr>
      </a:lvl1pPr>
      <a:lvl2pPr marL="431800" indent="-215900" algn="l" rtl="0" eaLnBrk="1" fontAlgn="base" hangingPunct="1">
        <a:spcBef>
          <a:spcPct val="0"/>
        </a:spcBef>
        <a:spcAft>
          <a:spcPct val="0"/>
        </a:spcAft>
        <a:buClr>
          <a:schemeClr val="tx2"/>
        </a:buClr>
        <a:buFont typeface="Symbol" panose="05050102010706020507" pitchFamily="18" charset="2"/>
        <a:buChar char="-"/>
        <a:tabLst>
          <a:tab pos="431800" algn="l"/>
        </a:tabLst>
        <a:defRPr sz="1600" kern="1200">
          <a:solidFill>
            <a:schemeClr val="tx1"/>
          </a:solidFill>
          <a:latin typeface="Arial" panose="020B0604020202020204" pitchFamily="34" charset="0"/>
          <a:ea typeface="Arial" charset="0"/>
          <a:cs typeface="Arial" panose="020B0604020202020204" pitchFamily="34" charset="0"/>
        </a:defRPr>
      </a:lvl2pPr>
      <a:lvl3pPr marL="647700" indent="-215900" algn="l" defTabSz="215900" rtl="0" eaLnBrk="1" fontAlgn="base" hangingPunct="1">
        <a:spcBef>
          <a:spcPct val="0"/>
        </a:spcBef>
        <a:spcAft>
          <a:spcPct val="0"/>
        </a:spcAft>
        <a:buClr>
          <a:schemeClr val="tx2"/>
        </a:buClr>
        <a:buSzPct val="80000"/>
        <a:buFont typeface="Wingdings" panose="05000000000000000000" pitchFamily="2" charset="2"/>
        <a:buChar char="§"/>
        <a:tabLst>
          <a:tab pos="647700" algn="l"/>
        </a:tabLst>
        <a:defRPr sz="1600" kern="1200">
          <a:solidFill>
            <a:schemeClr val="tx1"/>
          </a:solidFill>
          <a:latin typeface="Arial" panose="020B0604020202020204" pitchFamily="34" charset="0"/>
          <a:ea typeface="Arial" charset="0"/>
          <a:cs typeface="Arial" panose="020B0604020202020204" pitchFamily="34" charset="0"/>
        </a:defRPr>
      </a:lvl3pPr>
      <a:lvl4pPr marL="863600" indent="-215900" algn="l" defTabSz="215900" rtl="0" eaLnBrk="1" fontAlgn="base" hangingPunct="1">
        <a:spcBef>
          <a:spcPct val="0"/>
        </a:spcBef>
        <a:spcAft>
          <a:spcPct val="0"/>
        </a:spcAft>
        <a:buClr>
          <a:schemeClr val="tx2"/>
        </a:buClr>
        <a:buSzPct val="100000"/>
        <a:buFont typeface="Arial" panose="020B0604020202020204" pitchFamily="34" charset="0"/>
        <a:buChar char="-"/>
        <a:tabLst>
          <a:tab pos="863600" algn="l"/>
        </a:tabLst>
        <a:defRPr sz="1600" kern="1200">
          <a:solidFill>
            <a:schemeClr val="tx1"/>
          </a:solidFill>
          <a:latin typeface="Arial" panose="020B0604020202020204" pitchFamily="34" charset="0"/>
          <a:ea typeface="Arial" charset="0"/>
          <a:cs typeface="Arial" panose="020B0604020202020204" pitchFamily="34" charset="0"/>
        </a:defRPr>
      </a:lvl4pPr>
      <a:lvl5pPr marL="863600" indent="-215900" algn="l" rtl="0" eaLnBrk="1" fontAlgn="base" hangingPunct="1">
        <a:lnSpc>
          <a:spcPct val="90000"/>
        </a:lnSpc>
        <a:spcBef>
          <a:spcPct val="0"/>
        </a:spcBef>
        <a:spcAft>
          <a:spcPct val="0"/>
        </a:spcAft>
        <a:buClr>
          <a:schemeClr val="tx2"/>
        </a:buClr>
        <a:buFont typeface="Arial" panose="020B0604020202020204" pitchFamily="34" charset="0"/>
        <a:buChar char="-"/>
        <a:tabLst>
          <a:tab pos="895350" algn="l"/>
        </a:tabLst>
        <a:defRPr sz="16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18" Type="http://schemas.openxmlformats.org/officeDocument/2006/relationships/image" Target="../media/image40.png"/><Relationship Id="rId3" Type="http://schemas.openxmlformats.org/officeDocument/2006/relationships/image" Target="../media/image28.png"/><Relationship Id="rId7" Type="http://schemas.openxmlformats.org/officeDocument/2006/relationships/image" Target="../media/image31.png"/><Relationship Id="rId12" Type="http://schemas.microsoft.com/office/2007/relationships/hdphoto" Target="../media/hdphoto6.wdp"/><Relationship Id="rId17" Type="http://schemas.openxmlformats.org/officeDocument/2006/relationships/image" Target="../media/image39.png"/><Relationship Id="rId2" Type="http://schemas.openxmlformats.org/officeDocument/2006/relationships/image" Target="../media/image27.png"/><Relationship Id="rId16" Type="http://schemas.microsoft.com/office/2007/relationships/hdphoto" Target="../media/hdphoto7.wdp"/><Relationship Id="rId1" Type="http://schemas.openxmlformats.org/officeDocument/2006/relationships/slideLayout" Target="../slideLayouts/slideLayout14.xml"/><Relationship Id="rId6" Type="http://schemas.openxmlformats.org/officeDocument/2006/relationships/image" Target="../media/image30.png"/><Relationship Id="rId11" Type="http://schemas.openxmlformats.org/officeDocument/2006/relationships/image" Target="../media/image35.png"/><Relationship Id="rId5" Type="http://schemas.microsoft.com/office/2007/relationships/hdphoto" Target="../media/hdphoto5.wdp"/><Relationship Id="rId15" Type="http://schemas.openxmlformats.org/officeDocument/2006/relationships/image" Target="../media/image38.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 Id="rId1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8.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microsoft.com/office/2007/relationships/hdphoto" Target="../media/hdphoto7.wdp"/><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8.png"/><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8.png"/><Relationship Id="rId4" Type="http://schemas.microsoft.com/office/2007/relationships/hdphoto" Target="../media/hdphoto7.wdp"/><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55.png"/><Relationship Id="rId11" Type="http://schemas.openxmlformats.org/officeDocument/2006/relationships/image" Target="../media/image59.png"/><Relationship Id="rId5" Type="http://schemas.openxmlformats.org/officeDocument/2006/relationships/image" Target="../media/image54.png"/><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6.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70.png"/><Relationship Id="rId7" Type="http://schemas.openxmlformats.org/officeDocument/2006/relationships/image" Target="../media/image38.png"/><Relationship Id="rId2" Type="http://schemas.openxmlformats.org/officeDocument/2006/relationships/image" Target="../media/image69.png"/><Relationship Id="rId1" Type="http://schemas.openxmlformats.org/officeDocument/2006/relationships/slideLayout" Target="../slideLayouts/slideLayout1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74.png"/><Relationship Id="rId5" Type="http://schemas.microsoft.com/office/2007/relationships/hdphoto" Target="../media/hdphoto7.wdp"/><Relationship Id="rId4" Type="http://schemas.openxmlformats.org/officeDocument/2006/relationships/image" Target="../media/image38.png"/><Relationship Id="rId9" Type="http://schemas.openxmlformats.org/officeDocument/2006/relationships/image" Target="../media/image77.png"/></Relationships>
</file>

<file path=ppt/slides/_rels/slide1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78.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81.png"/><Relationship Id="rId11" Type="http://schemas.openxmlformats.org/officeDocument/2006/relationships/image" Target="../media/image30.png"/><Relationship Id="rId5" Type="http://schemas.openxmlformats.org/officeDocument/2006/relationships/image" Target="../media/image80.png"/><Relationship Id="rId10" Type="http://schemas.microsoft.com/office/2007/relationships/hdphoto" Target="../media/hdphoto5.wdp"/><Relationship Id="rId4" Type="http://schemas.openxmlformats.org/officeDocument/2006/relationships/image" Target="../media/image79.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4.xml"/><Relationship Id="rId5" Type="http://schemas.microsoft.com/office/2007/relationships/hdphoto" Target="../media/hdphoto7.wdp"/><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4.png"/><Relationship Id="rId1" Type="http://schemas.openxmlformats.org/officeDocument/2006/relationships/slideLayout" Target="../slideLayouts/slideLayout14.xml"/><Relationship Id="rId5" Type="http://schemas.microsoft.com/office/2007/relationships/hdphoto" Target="../media/hdphoto7.wdp"/><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88.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5.png"/><Relationship Id="rId4" Type="http://schemas.openxmlformats.org/officeDocument/2006/relationships/diagramQuickStyle" Target="../diagrams/quickStyle1.xml"/><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0.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microsoft.com/office/2007/relationships/hdphoto" Target="../media/hdphoto4.wdp"/><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2.xml"/><Relationship Id="rId11" Type="http://schemas.openxmlformats.org/officeDocument/2006/relationships/image" Target="../media/image22.png"/><Relationship Id="rId5" Type="http://schemas.openxmlformats.org/officeDocument/2006/relationships/diagramQuickStyle" Target="../diagrams/quickStyle2.xml"/><Relationship Id="rId15" Type="http://schemas.openxmlformats.org/officeDocument/2006/relationships/image" Target="../media/image12.svg"/><Relationship Id="rId10" Type="http://schemas.openxmlformats.org/officeDocument/2006/relationships/image" Target="../media/image14.png"/><Relationship Id="rId4" Type="http://schemas.openxmlformats.org/officeDocument/2006/relationships/diagramLayout" Target="../diagrams/layout2.xml"/><Relationship Id="rId9" Type="http://schemas.microsoft.com/office/2007/relationships/hdphoto" Target="../media/hdphoto3.wdp"/><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2267C5C-9A38-8143-995B-6EEBC4D3DBF5}"/>
              </a:ext>
            </a:extLst>
          </p:cNvPr>
          <p:cNvSpPr/>
          <p:nvPr/>
        </p:nvSpPr>
        <p:spPr>
          <a:xfrm>
            <a:off x="0" y="0"/>
            <a:ext cx="12193200" cy="6858000"/>
          </a:xfrm>
          <a:prstGeom prst="rect">
            <a:avLst/>
          </a:prstGeom>
          <a:solidFill>
            <a:srgbClr val="407FB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Grafik 4">
            <a:extLst>
              <a:ext uri="{FF2B5EF4-FFF2-40B4-BE49-F238E27FC236}">
                <a16:creationId xmlns:a16="http://schemas.microsoft.com/office/drawing/2014/main" id="{3C8477D7-0169-AE4C-AF43-F9855AA5309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768223" y="-2283695"/>
            <a:ext cx="12671609" cy="12533873"/>
          </a:xfrm>
          <a:prstGeom prst="rect">
            <a:avLst/>
          </a:prstGeom>
        </p:spPr>
      </p:pic>
      <p:sp>
        <p:nvSpPr>
          <p:cNvPr id="6" name="Textfeld 5"/>
          <p:cNvSpPr txBox="1"/>
          <p:nvPr/>
        </p:nvSpPr>
        <p:spPr>
          <a:xfrm>
            <a:off x="0" y="1847413"/>
            <a:ext cx="12192000" cy="2239844"/>
          </a:xfrm>
          <a:prstGeom prst="rect">
            <a:avLst/>
          </a:prstGeom>
          <a:noFill/>
        </p:spPr>
        <p:txBody>
          <a:bodyPr wrap="square" rtlCol="0">
            <a:spAutoFit/>
          </a:bodyPr>
          <a:lstStyle/>
          <a:p>
            <a:pPr algn="ctr">
              <a:lnSpc>
                <a:spcPct val="200000"/>
              </a:lnSpc>
            </a:pPr>
            <a:r>
              <a:rPr lang="de-DE" sz="3600" b="1" dirty="0">
                <a:solidFill>
                  <a:schemeClr val="bg1"/>
                </a:solidFill>
                <a:latin typeface="Helvetica Neue" charset="0"/>
                <a:ea typeface="Helvetica Neue" charset="0"/>
                <a:cs typeface="Helvetica Neue" charset="0"/>
              </a:rPr>
              <a:t>Card Box</a:t>
            </a:r>
          </a:p>
          <a:p>
            <a:pPr algn="ctr">
              <a:lnSpc>
                <a:spcPct val="150000"/>
              </a:lnSpc>
            </a:pPr>
            <a:r>
              <a:rPr lang="en-US" sz="2400" dirty="0">
                <a:solidFill>
                  <a:schemeClr val="bg1"/>
                </a:solidFill>
                <a:latin typeface="Helvetica Neue" charset="0"/>
              </a:rPr>
              <a:t>a collaborative tool to help students</a:t>
            </a:r>
            <a:br>
              <a:rPr lang="en-US" sz="2400" dirty="0">
                <a:solidFill>
                  <a:schemeClr val="bg1"/>
                </a:solidFill>
                <a:latin typeface="Helvetica Neue" charset="0"/>
              </a:rPr>
            </a:br>
            <a:r>
              <a:rPr lang="en-US" sz="2400" dirty="0">
                <a:solidFill>
                  <a:schemeClr val="bg1"/>
                </a:solidFill>
                <a:latin typeface="Helvetica Neue" charset="0"/>
              </a:rPr>
              <a:t>memorize vocabulary and other information</a:t>
            </a:r>
            <a:endParaRPr lang="de-DE" sz="2400" dirty="0">
              <a:solidFill>
                <a:schemeClr val="bg1"/>
              </a:solidFill>
              <a:latin typeface="Helvetica Neue" charset="0"/>
              <a:ea typeface="Helvetica Neue" charset="0"/>
              <a:cs typeface="Helvetica Neue" charset="0"/>
            </a:endParaRPr>
          </a:p>
        </p:txBody>
      </p:sp>
      <p:pic>
        <p:nvPicPr>
          <p:cNvPr id="3" name="Grafik 2">
            <a:extLst>
              <a:ext uri="{FF2B5EF4-FFF2-40B4-BE49-F238E27FC236}">
                <a16:creationId xmlns:a16="http://schemas.microsoft.com/office/drawing/2014/main" id="{67106CB8-21F4-44A1-9905-2DE43AC542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1775" y="5560058"/>
            <a:ext cx="4621684" cy="1059428"/>
          </a:xfrm>
          <a:prstGeom prst="rect">
            <a:avLst/>
          </a:prstGeom>
        </p:spPr>
      </p:pic>
      <p:pic>
        <p:nvPicPr>
          <p:cNvPr id="11" name="Grafik 10">
            <a:extLst>
              <a:ext uri="{FF2B5EF4-FFF2-40B4-BE49-F238E27FC236}">
                <a16:creationId xmlns:a16="http://schemas.microsoft.com/office/drawing/2014/main" id="{F89F2C27-7E56-4B71-996F-05C76DC30D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794" y="6258356"/>
            <a:ext cx="782820" cy="273890"/>
          </a:xfrm>
          <a:prstGeom prst="rect">
            <a:avLst/>
          </a:prstGeom>
        </p:spPr>
      </p:pic>
      <p:sp>
        <p:nvSpPr>
          <p:cNvPr id="12" name="Textfeld 11">
            <a:extLst>
              <a:ext uri="{FF2B5EF4-FFF2-40B4-BE49-F238E27FC236}">
                <a16:creationId xmlns:a16="http://schemas.microsoft.com/office/drawing/2014/main" id="{429264A0-4189-43E2-BB33-A9D78A104216}"/>
              </a:ext>
            </a:extLst>
          </p:cNvPr>
          <p:cNvSpPr txBox="1"/>
          <p:nvPr/>
        </p:nvSpPr>
        <p:spPr>
          <a:xfrm>
            <a:off x="238541" y="5300944"/>
            <a:ext cx="4706202" cy="646331"/>
          </a:xfrm>
          <a:prstGeom prst="rect">
            <a:avLst/>
          </a:prstGeom>
          <a:noFill/>
        </p:spPr>
        <p:txBody>
          <a:bodyPr wrap="square" rtlCol="0">
            <a:spAutoFit/>
          </a:bodyPr>
          <a:lstStyle/>
          <a:p>
            <a:pPr defTabSz="803275"/>
            <a:r>
              <a:rPr lang="de-DE" dirty="0" err="1">
                <a:solidFill>
                  <a:schemeClr val="bg1"/>
                </a:solidFill>
              </a:rPr>
              <a:t>Author</a:t>
            </a:r>
            <a:r>
              <a:rPr lang="de-DE" dirty="0">
                <a:solidFill>
                  <a:schemeClr val="bg1"/>
                </a:solidFill>
              </a:rPr>
              <a:t>: 	Valentin Koser</a:t>
            </a:r>
            <a:br>
              <a:rPr lang="de-DE" dirty="0">
                <a:solidFill>
                  <a:schemeClr val="bg1"/>
                </a:solidFill>
              </a:rPr>
            </a:br>
            <a:r>
              <a:rPr lang="de-DE" dirty="0">
                <a:solidFill>
                  <a:schemeClr val="bg1"/>
                </a:solidFill>
              </a:rPr>
              <a:t>	CLS, RWTH Aachen University </a:t>
            </a:r>
          </a:p>
        </p:txBody>
      </p:sp>
      <p:sp>
        <p:nvSpPr>
          <p:cNvPr id="14" name="Rechteck 13">
            <a:extLst>
              <a:ext uri="{FF2B5EF4-FFF2-40B4-BE49-F238E27FC236}">
                <a16:creationId xmlns:a16="http://schemas.microsoft.com/office/drawing/2014/main" id="{04AAA18E-F5CE-4025-B0D4-B371BD11A128}"/>
              </a:ext>
            </a:extLst>
          </p:cNvPr>
          <p:cNvSpPr/>
          <p:nvPr/>
        </p:nvSpPr>
        <p:spPr>
          <a:xfrm>
            <a:off x="1288401" y="6202582"/>
            <a:ext cx="3304359" cy="400110"/>
          </a:xfrm>
          <a:prstGeom prst="rect">
            <a:avLst/>
          </a:prstGeom>
        </p:spPr>
        <p:txBody>
          <a:bodyPr wrap="square">
            <a:spAutoFit/>
          </a:bodyPr>
          <a:lstStyle/>
          <a:p>
            <a:r>
              <a:rPr lang="en-US" sz="1000" dirty="0">
                <a:solidFill>
                  <a:schemeClr val="bg1"/>
                </a:solidFill>
              </a:rPr>
              <a:t>This work is </a:t>
            </a:r>
            <a:r>
              <a:rPr lang="en-US" sz="1000" dirty="0" err="1">
                <a:solidFill>
                  <a:schemeClr val="bg1"/>
                </a:solidFill>
              </a:rPr>
              <a:t>licenced</a:t>
            </a:r>
            <a:r>
              <a:rPr lang="en-US" sz="1000" dirty="0">
                <a:solidFill>
                  <a:schemeClr val="bg1"/>
                </a:solidFill>
              </a:rPr>
              <a:t> under a Creative Commons</a:t>
            </a:r>
            <a:br>
              <a:rPr lang="en-US" sz="1000" dirty="0">
                <a:solidFill>
                  <a:schemeClr val="bg1"/>
                </a:solidFill>
              </a:rPr>
            </a:br>
            <a:r>
              <a:rPr lang="en-US" sz="1000" dirty="0">
                <a:solidFill>
                  <a:schemeClr val="bg1"/>
                </a:solidFill>
              </a:rPr>
              <a:t>Attribution-</a:t>
            </a:r>
            <a:r>
              <a:rPr lang="en-US" sz="1000" dirty="0" err="1">
                <a:solidFill>
                  <a:schemeClr val="bg1"/>
                </a:solidFill>
              </a:rPr>
              <a:t>ShareAlike</a:t>
            </a:r>
            <a:r>
              <a:rPr lang="en-US" sz="1000" dirty="0">
                <a:solidFill>
                  <a:schemeClr val="bg1"/>
                </a:solidFill>
              </a:rPr>
              <a:t> 4.0 International License</a:t>
            </a:r>
          </a:p>
        </p:txBody>
      </p:sp>
    </p:spTree>
    <p:extLst>
      <p:ext uri="{BB962C8B-B14F-4D97-AF65-F5344CB8AC3E}">
        <p14:creationId xmlns:p14="http://schemas.microsoft.com/office/powerpoint/2010/main" val="3168297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hteck 82">
            <a:extLst>
              <a:ext uri="{FF2B5EF4-FFF2-40B4-BE49-F238E27FC236}">
                <a16:creationId xmlns:a16="http://schemas.microsoft.com/office/drawing/2014/main" id="{84D37017-FCE8-491D-982E-6DCF81FDDBE7}"/>
              </a:ext>
            </a:extLst>
          </p:cNvPr>
          <p:cNvSpPr/>
          <p:nvPr/>
        </p:nvSpPr>
        <p:spPr>
          <a:xfrm>
            <a:off x="1562842" y="5526356"/>
            <a:ext cx="1773456" cy="1119358"/>
          </a:xfrm>
          <a:prstGeom prst="rect">
            <a:avLst/>
          </a:prstGeom>
          <a:solidFill>
            <a:srgbClr val="D4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AAFFE883-E256-4531-9B0A-18C30B4CBC57}"/>
              </a:ext>
            </a:extLst>
          </p:cNvPr>
          <p:cNvSpPr/>
          <p:nvPr/>
        </p:nvSpPr>
        <p:spPr>
          <a:xfrm>
            <a:off x="7406868" y="2415295"/>
            <a:ext cx="3546912" cy="971332"/>
          </a:xfrm>
          <a:prstGeom prst="rect">
            <a:avLst/>
          </a:prstGeom>
          <a:solidFill>
            <a:srgbClr val="D4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67" name="Gerader Verbinder 66">
            <a:extLst>
              <a:ext uri="{FF2B5EF4-FFF2-40B4-BE49-F238E27FC236}">
                <a16:creationId xmlns:a16="http://schemas.microsoft.com/office/drawing/2014/main" id="{988E4C0A-03F7-4107-AFC1-3352AF44351D}"/>
              </a:ext>
            </a:extLst>
          </p:cNvPr>
          <p:cNvCxnSpPr>
            <a:cxnSpLocks/>
          </p:cNvCxnSpPr>
          <p:nvPr/>
        </p:nvCxnSpPr>
        <p:spPr>
          <a:xfrm>
            <a:off x="2695473" y="3990975"/>
            <a:ext cx="6301475" cy="0"/>
          </a:xfrm>
          <a:prstGeom prst="line">
            <a:avLst/>
          </a:prstGeom>
          <a:ln w="22225"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EB6C4517-20B4-498F-B3AC-CF3957CCBB0B}"/>
              </a:ext>
            </a:extLst>
          </p:cNvPr>
          <p:cNvCxnSpPr>
            <a:cxnSpLocks/>
          </p:cNvCxnSpPr>
          <p:nvPr/>
        </p:nvCxnSpPr>
        <p:spPr>
          <a:xfrm>
            <a:off x="3352801" y="3248041"/>
            <a:ext cx="4044017" cy="0"/>
          </a:xfrm>
          <a:prstGeom prst="line">
            <a:avLst/>
          </a:prstGeom>
          <a:ln w="22225"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sp>
        <p:nvSpPr>
          <p:cNvPr id="21" name="Rechteck 20">
            <a:extLst>
              <a:ext uri="{FF2B5EF4-FFF2-40B4-BE49-F238E27FC236}">
                <a16:creationId xmlns:a16="http://schemas.microsoft.com/office/drawing/2014/main" id="{E532365A-E38B-4FA1-9CEC-C1F0B6DE755C}"/>
              </a:ext>
            </a:extLst>
          </p:cNvPr>
          <p:cNvSpPr/>
          <p:nvPr/>
        </p:nvSpPr>
        <p:spPr>
          <a:xfrm>
            <a:off x="3606823" y="2980246"/>
            <a:ext cx="3054362" cy="507831"/>
          </a:xfrm>
          <a:prstGeom prst="rect">
            <a:avLst/>
          </a:prstGeom>
          <a:solidFill>
            <a:srgbClr val="ECEDED"/>
          </a:solidFill>
          <a:ln w="6350" cap="flat">
            <a:solidFill>
              <a:srgbClr val="407FB7"/>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8719DC5-C027-4099-9080-7FBFDF91E686}"/>
              </a:ext>
            </a:extLst>
          </p:cNvPr>
          <p:cNvSpPr>
            <a:spLocks noGrp="1"/>
          </p:cNvSpPr>
          <p:nvPr>
            <p:ph type="title"/>
          </p:nvPr>
        </p:nvSpPr>
        <p:spPr/>
        <p:txBody>
          <a:bodyPr/>
          <a:lstStyle/>
          <a:p>
            <a:r>
              <a:rPr lang="de-DE" dirty="0"/>
              <a:t>Card Box – </a:t>
            </a:r>
            <a:r>
              <a:rPr lang="de-DE" dirty="0" err="1"/>
              <a:t>edit</a:t>
            </a:r>
            <a:r>
              <a:rPr lang="de-DE" dirty="0"/>
              <a:t> </a:t>
            </a:r>
            <a:r>
              <a:rPr lang="de-DE" dirty="0" err="1"/>
              <a:t>settings</a:t>
            </a:r>
            <a:endParaRPr lang="de-DE" dirty="0"/>
          </a:p>
        </p:txBody>
      </p:sp>
      <p:pic>
        <p:nvPicPr>
          <p:cNvPr id="3" name="Grafik 2">
            <a:extLst>
              <a:ext uri="{FF2B5EF4-FFF2-40B4-BE49-F238E27FC236}">
                <a16:creationId xmlns:a16="http://schemas.microsoft.com/office/drawing/2014/main" id="{CBA20CE1-E8F2-4741-8782-B9420CAC1E77}"/>
              </a:ext>
            </a:extLst>
          </p:cNvPr>
          <p:cNvPicPr>
            <a:picLocks noChangeAspect="1"/>
          </p:cNvPicPr>
          <p:nvPr/>
        </p:nvPicPr>
        <p:blipFill rotWithShape="1">
          <a:blip r:embed="rId2"/>
          <a:srcRect l="2212" t="9193" r="1523" b="2538"/>
          <a:stretch/>
        </p:blipFill>
        <p:spPr>
          <a:xfrm>
            <a:off x="733425" y="1490663"/>
            <a:ext cx="733425" cy="200186"/>
          </a:xfrm>
          <a:prstGeom prst="roundRect">
            <a:avLst/>
          </a:prstGeom>
        </p:spPr>
      </p:pic>
      <p:pic>
        <p:nvPicPr>
          <p:cNvPr id="4" name="Grafik 3">
            <a:extLst>
              <a:ext uri="{FF2B5EF4-FFF2-40B4-BE49-F238E27FC236}">
                <a16:creationId xmlns:a16="http://schemas.microsoft.com/office/drawing/2014/main" id="{79482DAD-7AD2-48A4-902E-F07556D7FAEA}"/>
              </a:ext>
            </a:extLst>
          </p:cNvPr>
          <p:cNvPicPr>
            <a:picLocks noChangeAspect="1"/>
          </p:cNvPicPr>
          <p:nvPr/>
        </p:nvPicPr>
        <p:blipFill>
          <a:blip r:embed="rId3"/>
          <a:stretch>
            <a:fillRect/>
          </a:stretch>
        </p:blipFill>
        <p:spPr>
          <a:xfrm>
            <a:off x="752902" y="1976994"/>
            <a:ext cx="693552" cy="770258"/>
          </a:xfrm>
          <a:prstGeom prst="rect">
            <a:avLst/>
          </a:prstGeom>
          <a:ln w="19050">
            <a:solidFill>
              <a:srgbClr val="407FB7"/>
            </a:solidFill>
          </a:ln>
        </p:spPr>
      </p:pic>
      <p:sp>
        <p:nvSpPr>
          <p:cNvPr id="9" name="Rechteck 8">
            <a:extLst>
              <a:ext uri="{FF2B5EF4-FFF2-40B4-BE49-F238E27FC236}">
                <a16:creationId xmlns:a16="http://schemas.microsoft.com/office/drawing/2014/main" id="{5F07D451-F6B1-483D-9654-BF3DF47E0C12}"/>
              </a:ext>
            </a:extLst>
          </p:cNvPr>
          <p:cNvSpPr/>
          <p:nvPr/>
        </p:nvSpPr>
        <p:spPr>
          <a:xfrm>
            <a:off x="3613711" y="3701613"/>
            <a:ext cx="3047474" cy="556005"/>
          </a:xfrm>
          <a:prstGeom prst="rect">
            <a:avLst/>
          </a:prstGeom>
          <a:solidFill>
            <a:srgbClr val="ECEDED"/>
          </a:solidFill>
          <a:ln w="6350" cap="flat">
            <a:solidFill>
              <a:srgbClr val="407FB7"/>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E3E2DF93-9EE8-4800-946C-D4F62A6CD5DD}"/>
              </a:ext>
            </a:extLst>
          </p:cNvPr>
          <p:cNvCxnSpPr>
            <a:cxnSpLocks/>
            <a:stCxn id="3" idx="2"/>
            <a:endCxn id="4" idx="0"/>
          </p:cNvCxnSpPr>
          <p:nvPr/>
        </p:nvCxnSpPr>
        <p:spPr>
          <a:xfrm flipH="1">
            <a:off x="1099678" y="1690849"/>
            <a:ext cx="460" cy="286145"/>
          </a:xfrm>
          <a:prstGeom prst="line">
            <a:avLst/>
          </a:prstGeom>
          <a:ln w="22225"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grpSp>
        <p:nvGrpSpPr>
          <p:cNvPr id="15" name="Gruppieren 14">
            <a:extLst>
              <a:ext uri="{FF2B5EF4-FFF2-40B4-BE49-F238E27FC236}">
                <a16:creationId xmlns:a16="http://schemas.microsoft.com/office/drawing/2014/main" id="{12D0A668-434F-42C2-BA5B-78F84D699720}"/>
              </a:ext>
            </a:extLst>
          </p:cNvPr>
          <p:cNvGrpSpPr/>
          <p:nvPr/>
        </p:nvGrpSpPr>
        <p:grpSpPr>
          <a:xfrm>
            <a:off x="1228291" y="2534150"/>
            <a:ext cx="238559" cy="292819"/>
            <a:chOff x="3305814" y="2880726"/>
            <a:chExt cx="206788" cy="253821"/>
          </a:xfrm>
        </p:grpSpPr>
        <p:pic>
          <p:nvPicPr>
            <p:cNvPr id="16" name="Grafik 15">
              <a:extLst>
                <a:ext uri="{FF2B5EF4-FFF2-40B4-BE49-F238E27FC236}">
                  <a16:creationId xmlns:a16="http://schemas.microsoft.com/office/drawing/2014/main" id="{851CEF8B-222A-439C-9D75-4FF06E2CF66F}"/>
                </a:ext>
              </a:extLst>
            </p:cNvPr>
            <p:cNvPicPr>
              <a:picLocks noChangeAspect="1"/>
            </p:cNvPicPr>
            <p:nvPr/>
          </p:nvPicPr>
          <p:blipFill>
            <a:blip r:embed="rId4">
              <a:duotone>
                <a:prstClr val="black"/>
                <a:srgbClr val="FF0000">
                  <a:tint val="45000"/>
                  <a:satMod val="400000"/>
                </a:srgbClr>
              </a:duotone>
              <a:extLst>
                <a:ext uri="{BEBA8EAE-BF5A-486C-A8C5-ECC9F3942E4B}">
                  <a14:imgProps xmlns:a14="http://schemas.microsoft.com/office/drawing/2010/main">
                    <a14:imgLayer r:embed="rId5">
                      <a14:imgEffect>
                        <a14:backgroundRemoval t="1549" b="100000" l="2260" r="89944">
                          <a14:foregroundMark x1="15028" y1="12972" x2="23616" y2="20039"/>
                          <a14:foregroundMark x1="38305" y1="5131" x2="38644" y2="13650"/>
                          <a14:foregroundMark x1="52881" y1="19845" x2="60113" y2="12972"/>
                          <a14:foregroundMark x1="57740" y1="31655" x2="72090" y2="32720"/>
                          <a14:foregroundMark x1="72090" y1="32720" x2="72090" y2="32720"/>
                          <a14:foregroundMark x1="25085" y1="44046" x2="15367" y2="51985"/>
                          <a14:foregroundMark x1="4407" y1="32527" x2="18192" y2="32430"/>
                          <a14:backgroundMark x1="41356" y1="33011" x2="81017" y2="69022"/>
                          <a14:backgroundMark x1="42373" y1="36786" x2="38305" y2="34753"/>
                          <a14:backgroundMark x1="38644" y1="32817" x2="38418" y2="86060"/>
                          <a14:backgroundMark x1="38644" y1="86060" x2="52203" y2="79768"/>
                          <a14:backgroundMark x1="52203" y1="79768" x2="63616" y2="95547"/>
                          <a14:backgroundMark x1="63616" y1="95547" x2="77853" y2="89545"/>
                          <a14:backgroundMark x1="77853" y1="89545" x2="67345" y2="71926"/>
                          <a14:backgroundMark x1="67232" y1="71926" x2="85650" y2="71636"/>
                          <a14:backgroundMark x1="85650" y1="71636" x2="80904" y2="69700"/>
                        </a14:backgroundRemoval>
                      </a14:imgEffect>
                    </a14:imgLayer>
                  </a14:imgProps>
                </a:ext>
              </a:extLst>
            </a:blip>
            <a:stretch>
              <a:fillRect/>
            </a:stretch>
          </p:blipFill>
          <p:spPr>
            <a:xfrm rot="1046932">
              <a:off x="3308055" y="2880726"/>
              <a:ext cx="164570" cy="192092"/>
            </a:xfrm>
            <a:prstGeom prst="rect">
              <a:avLst/>
            </a:prstGeom>
          </p:spPr>
        </p:pic>
        <p:pic>
          <p:nvPicPr>
            <p:cNvPr id="17" name="Grafik 16">
              <a:extLst>
                <a:ext uri="{FF2B5EF4-FFF2-40B4-BE49-F238E27FC236}">
                  <a16:creationId xmlns:a16="http://schemas.microsoft.com/office/drawing/2014/main" id="{BCA9CB36-BB43-401A-9294-6FA4D71EAA74}"/>
                </a:ext>
              </a:extLst>
            </p:cNvPr>
            <p:cNvPicPr>
              <a:picLocks noChangeAspect="1"/>
            </p:cNvPicPr>
            <p:nvPr/>
          </p:nvPicPr>
          <p:blipFill>
            <a:blip r:embed="rId6"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3305814" y="2927759"/>
              <a:ext cx="206788" cy="206788"/>
            </a:xfrm>
            <a:prstGeom prst="rect">
              <a:avLst/>
            </a:prstGeom>
            <a:effectLst>
              <a:outerShdw blurRad="50800" dist="38100" dir="2700000" algn="tl" rotWithShape="0">
                <a:prstClr val="black">
                  <a:alpha val="40000"/>
                </a:prstClr>
              </a:outerShdw>
            </a:effectLst>
          </p:spPr>
        </p:pic>
      </p:grpSp>
      <p:cxnSp>
        <p:nvCxnSpPr>
          <p:cNvPr id="18" name="Gerader Verbinder 17">
            <a:extLst>
              <a:ext uri="{FF2B5EF4-FFF2-40B4-BE49-F238E27FC236}">
                <a16:creationId xmlns:a16="http://schemas.microsoft.com/office/drawing/2014/main" id="{6E501C06-3601-4A75-89D7-E8EB22D8C502}"/>
              </a:ext>
            </a:extLst>
          </p:cNvPr>
          <p:cNvCxnSpPr>
            <a:cxnSpLocks/>
          </p:cNvCxnSpPr>
          <p:nvPr/>
        </p:nvCxnSpPr>
        <p:spPr>
          <a:xfrm flipH="1">
            <a:off x="1093996" y="2779122"/>
            <a:ext cx="460" cy="286145"/>
          </a:xfrm>
          <a:prstGeom prst="line">
            <a:avLst/>
          </a:prstGeom>
          <a:ln w="22225"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5BF1EE9F-5A7D-4556-B9A0-FF8D06ADA43C}"/>
              </a:ext>
            </a:extLst>
          </p:cNvPr>
          <p:cNvSpPr/>
          <p:nvPr/>
        </p:nvSpPr>
        <p:spPr>
          <a:xfrm>
            <a:off x="3583129" y="2946768"/>
            <a:ext cx="3054362" cy="507831"/>
          </a:xfrm>
          <a:prstGeom prst="rect">
            <a:avLst/>
          </a:prstGeom>
        </p:spPr>
        <p:txBody>
          <a:bodyPr wrap="square">
            <a:spAutoFit/>
          </a:bodyPr>
          <a:lstStyle/>
          <a:p>
            <a:pPr algn="just"/>
            <a:r>
              <a:rPr lang="de-DE" sz="900" dirty="0" err="1"/>
              <a:t>If</a:t>
            </a:r>
            <a:r>
              <a:rPr lang="de-DE" sz="900" dirty="0"/>
              <a:t> </a:t>
            </a:r>
            <a:r>
              <a:rPr lang="de-DE" sz="900" dirty="0" err="1"/>
              <a:t>activated</a:t>
            </a:r>
            <a:r>
              <a:rPr lang="de-DE" sz="900" dirty="0"/>
              <a:t>, </a:t>
            </a:r>
            <a:r>
              <a:rPr lang="de-DE" sz="900" dirty="0" err="1"/>
              <a:t>students</a:t>
            </a:r>
            <a:r>
              <a:rPr lang="de-DE" sz="900" dirty="0"/>
              <a:t> </a:t>
            </a:r>
            <a:r>
              <a:rPr lang="de-DE" sz="900" dirty="0" err="1"/>
              <a:t>can</a:t>
            </a:r>
            <a:r>
              <a:rPr lang="de-DE" sz="900" dirty="0"/>
              <a:t> </a:t>
            </a:r>
            <a:r>
              <a:rPr lang="de-DE" sz="900" dirty="0" err="1"/>
              <a:t>choose</a:t>
            </a:r>
            <a:r>
              <a:rPr lang="de-DE" sz="900" dirty="0"/>
              <a:t> </a:t>
            </a:r>
            <a:r>
              <a:rPr lang="de-DE" sz="900" dirty="0" err="1"/>
              <a:t>whether</a:t>
            </a:r>
            <a:r>
              <a:rPr lang="de-DE" sz="900" dirty="0"/>
              <a:t> </a:t>
            </a:r>
            <a:r>
              <a:rPr lang="de-DE" sz="900" dirty="0" err="1"/>
              <a:t>they</a:t>
            </a:r>
            <a:r>
              <a:rPr lang="de-DE" sz="900" dirty="0"/>
              <a:t> </a:t>
            </a:r>
            <a:r>
              <a:rPr lang="de-DE" sz="900" dirty="0" err="1"/>
              <a:t>want</a:t>
            </a:r>
            <a:r>
              <a:rPr lang="de-DE" sz="900" dirty="0"/>
              <a:t> </a:t>
            </a:r>
            <a:r>
              <a:rPr lang="de-DE" sz="900" dirty="0" err="1"/>
              <a:t>to</a:t>
            </a:r>
            <a:r>
              <a:rPr lang="de-DE" sz="900" dirty="0"/>
              <a:t> type in </a:t>
            </a:r>
            <a:r>
              <a:rPr lang="de-DE" sz="900" dirty="0" err="1"/>
              <a:t>their</a:t>
            </a:r>
            <a:r>
              <a:rPr lang="de-DE" sz="900" dirty="0"/>
              <a:t> </a:t>
            </a:r>
            <a:r>
              <a:rPr lang="de-DE" sz="900" dirty="0" err="1"/>
              <a:t>answers</a:t>
            </a:r>
            <a:r>
              <a:rPr lang="de-DE" sz="900" dirty="0"/>
              <a:t> and </a:t>
            </a:r>
            <a:r>
              <a:rPr lang="de-DE" sz="900" dirty="0" err="1"/>
              <a:t>have</a:t>
            </a:r>
            <a:r>
              <a:rPr lang="de-DE" sz="900" dirty="0"/>
              <a:t> </a:t>
            </a:r>
            <a:r>
              <a:rPr lang="de-DE" sz="900" dirty="0" err="1"/>
              <a:t>them</a:t>
            </a:r>
            <a:r>
              <a:rPr lang="de-DE" sz="900" dirty="0"/>
              <a:t> </a:t>
            </a:r>
            <a:r>
              <a:rPr lang="de-DE" sz="900" dirty="0" err="1"/>
              <a:t>checked</a:t>
            </a:r>
            <a:r>
              <a:rPr lang="de-DE" sz="900" dirty="0"/>
              <a:t> </a:t>
            </a:r>
            <a:r>
              <a:rPr lang="de-DE" sz="900" dirty="0" err="1"/>
              <a:t>automatically</a:t>
            </a:r>
            <a:r>
              <a:rPr lang="de-DE" sz="900" dirty="0"/>
              <a:t> </a:t>
            </a:r>
            <a:r>
              <a:rPr lang="de-DE" sz="900" dirty="0" err="1"/>
              <a:t>by</a:t>
            </a:r>
            <a:r>
              <a:rPr lang="de-DE" sz="900" dirty="0"/>
              <a:t> </a:t>
            </a:r>
            <a:r>
              <a:rPr lang="de-DE" sz="900" dirty="0" err="1"/>
              <a:t>the</a:t>
            </a:r>
            <a:r>
              <a:rPr lang="de-DE" sz="900" dirty="0"/>
              <a:t> </a:t>
            </a:r>
            <a:r>
              <a:rPr lang="de-DE" sz="900" dirty="0" err="1"/>
              <a:t>program</a:t>
            </a:r>
            <a:r>
              <a:rPr lang="de-DE" sz="900" dirty="0"/>
              <a:t> ("</a:t>
            </a:r>
            <a:r>
              <a:rPr lang="de-DE" sz="900" dirty="0" err="1"/>
              <a:t>Automatic</a:t>
            </a:r>
            <a:r>
              <a:rPr lang="de-DE" sz="900" dirty="0"/>
              <a:t> check")</a:t>
            </a:r>
          </a:p>
        </p:txBody>
      </p:sp>
      <p:pic>
        <p:nvPicPr>
          <p:cNvPr id="24" name="Grafik 23">
            <a:extLst>
              <a:ext uri="{FF2B5EF4-FFF2-40B4-BE49-F238E27FC236}">
                <a16:creationId xmlns:a16="http://schemas.microsoft.com/office/drawing/2014/main" id="{1A5CAB47-2505-4B96-874B-FBFE39A5ECE8}"/>
              </a:ext>
            </a:extLst>
          </p:cNvPr>
          <p:cNvPicPr>
            <a:picLocks noChangeAspect="1"/>
          </p:cNvPicPr>
          <p:nvPr/>
        </p:nvPicPr>
        <p:blipFill rotWithShape="1">
          <a:blip r:embed="rId7"/>
          <a:srcRect b="82136"/>
          <a:stretch/>
        </p:blipFill>
        <p:spPr>
          <a:xfrm>
            <a:off x="7823222" y="2815465"/>
            <a:ext cx="2656095" cy="468911"/>
          </a:xfrm>
          <a:prstGeom prst="rect">
            <a:avLst/>
          </a:prstGeom>
          <a:ln w="19050">
            <a:solidFill>
              <a:srgbClr val="407FB7"/>
            </a:solidFill>
          </a:ln>
        </p:spPr>
      </p:pic>
      <p:grpSp>
        <p:nvGrpSpPr>
          <p:cNvPr id="41" name="Gruppieren 40">
            <a:extLst>
              <a:ext uri="{FF2B5EF4-FFF2-40B4-BE49-F238E27FC236}">
                <a16:creationId xmlns:a16="http://schemas.microsoft.com/office/drawing/2014/main" id="{3A4433FE-9457-47E9-84FA-027CD8655B93}"/>
              </a:ext>
            </a:extLst>
          </p:cNvPr>
          <p:cNvGrpSpPr/>
          <p:nvPr/>
        </p:nvGrpSpPr>
        <p:grpSpPr>
          <a:xfrm>
            <a:off x="1895202" y="5659047"/>
            <a:ext cx="885996" cy="255916"/>
            <a:chOff x="7996481" y="1703444"/>
            <a:chExt cx="2536216" cy="732575"/>
          </a:xfrm>
        </p:grpSpPr>
        <p:pic>
          <p:nvPicPr>
            <p:cNvPr id="33" name="Grafik 32">
              <a:extLst>
                <a:ext uri="{FF2B5EF4-FFF2-40B4-BE49-F238E27FC236}">
                  <a16:creationId xmlns:a16="http://schemas.microsoft.com/office/drawing/2014/main" id="{71D9206C-F9FC-4972-BB65-DE455F190763}"/>
                </a:ext>
              </a:extLst>
            </p:cNvPr>
            <p:cNvPicPr>
              <a:picLocks noChangeAspect="1"/>
            </p:cNvPicPr>
            <p:nvPr/>
          </p:nvPicPr>
          <p:blipFill rotWithShape="1">
            <a:blip r:embed="rId8"/>
            <a:srcRect l="4739" t="12367" b="10459"/>
            <a:stretch/>
          </p:blipFill>
          <p:spPr>
            <a:xfrm>
              <a:off x="7996481" y="1703444"/>
              <a:ext cx="1887457" cy="732575"/>
            </a:xfrm>
            <a:prstGeom prst="rect">
              <a:avLst/>
            </a:prstGeom>
          </p:spPr>
        </p:pic>
        <p:pic>
          <p:nvPicPr>
            <p:cNvPr id="36" name="Grafik 35">
              <a:extLst>
                <a:ext uri="{FF2B5EF4-FFF2-40B4-BE49-F238E27FC236}">
                  <a16:creationId xmlns:a16="http://schemas.microsoft.com/office/drawing/2014/main" id="{3201AFFF-8FBB-45C0-9549-B1A014AB2C13}"/>
                </a:ext>
              </a:extLst>
            </p:cNvPr>
            <p:cNvPicPr>
              <a:picLocks noChangeAspect="1"/>
            </p:cNvPicPr>
            <p:nvPr/>
          </p:nvPicPr>
          <p:blipFill rotWithShape="1">
            <a:blip r:embed="rId9"/>
            <a:srcRect t="8021" r="14452" b="10428"/>
            <a:stretch/>
          </p:blipFill>
          <p:spPr>
            <a:xfrm>
              <a:off x="9644316" y="1703444"/>
              <a:ext cx="888381" cy="732575"/>
            </a:xfrm>
            <a:prstGeom prst="rect">
              <a:avLst/>
            </a:prstGeom>
          </p:spPr>
        </p:pic>
      </p:grpSp>
      <p:grpSp>
        <p:nvGrpSpPr>
          <p:cNvPr id="58" name="Gruppieren 57">
            <a:extLst>
              <a:ext uri="{FF2B5EF4-FFF2-40B4-BE49-F238E27FC236}">
                <a16:creationId xmlns:a16="http://schemas.microsoft.com/office/drawing/2014/main" id="{F7315A0D-A1F9-4BE8-9FD2-CF8383C78444}"/>
              </a:ext>
            </a:extLst>
          </p:cNvPr>
          <p:cNvGrpSpPr/>
          <p:nvPr/>
        </p:nvGrpSpPr>
        <p:grpSpPr>
          <a:xfrm>
            <a:off x="1891876" y="5973555"/>
            <a:ext cx="890177" cy="257879"/>
            <a:chOff x="8896760" y="2372793"/>
            <a:chExt cx="2548184" cy="738194"/>
          </a:xfrm>
        </p:grpSpPr>
        <p:pic>
          <p:nvPicPr>
            <p:cNvPr id="34" name="Grafik 33">
              <a:extLst>
                <a:ext uri="{FF2B5EF4-FFF2-40B4-BE49-F238E27FC236}">
                  <a16:creationId xmlns:a16="http://schemas.microsoft.com/office/drawing/2014/main" id="{E78574E8-104F-459F-B26D-C3E323DBFAE1}"/>
                </a:ext>
              </a:extLst>
            </p:cNvPr>
            <p:cNvPicPr>
              <a:picLocks noChangeAspect="1"/>
            </p:cNvPicPr>
            <p:nvPr/>
          </p:nvPicPr>
          <p:blipFill rotWithShape="1">
            <a:blip r:embed="rId10"/>
            <a:srcRect l="2826" t="7277" b="7546"/>
            <a:stretch/>
          </p:blipFill>
          <p:spPr>
            <a:xfrm>
              <a:off x="8896760" y="2372793"/>
              <a:ext cx="2080126" cy="732575"/>
            </a:xfrm>
            <a:prstGeom prst="rect">
              <a:avLst/>
            </a:prstGeom>
          </p:spPr>
        </p:pic>
        <p:pic>
          <p:nvPicPr>
            <p:cNvPr id="38" name="Grafik 37">
              <a:extLst>
                <a:ext uri="{FF2B5EF4-FFF2-40B4-BE49-F238E27FC236}">
                  <a16:creationId xmlns:a16="http://schemas.microsoft.com/office/drawing/2014/main" id="{D4AF43C8-8723-45CE-8481-91A3317E4D48}"/>
                </a:ext>
              </a:extLst>
            </p:cNvPr>
            <p:cNvPicPr>
              <a:picLocks noChangeAspect="1"/>
            </p:cNvPicPr>
            <p:nvPr/>
          </p:nvPicPr>
          <p:blipFill rotWithShape="1">
            <a:blip r:embed="rId9"/>
            <a:srcRect t="8364" r="14452" b="10083"/>
            <a:stretch/>
          </p:blipFill>
          <p:spPr>
            <a:xfrm>
              <a:off x="10556563" y="2378412"/>
              <a:ext cx="888381" cy="732575"/>
            </a:xfrm>
            <a:prstGeom prst="rect">
              <a:avLst/>
            </a:prstGeom>
          </p:spPr>
        </p:pic>
      </p:grpSp>
      <p:pic>
        <p:nvPicPr>
          <p:cNvPr id="42" name="Grafik 41">
            <a:extLst>
              <a:ext uri="{FF2B5EF4-FFF2-40B4-BE49-F238E27FC236}">
                <a16:creationId xmlns:a16="http://schemas.microsoft.com/office/drawing/2014/main" id="{01353AC9-6214-467E-8386-ABE0B7769B6A}"/>
              </a:ext>
            </a:extLst>
          </p:cNvPr>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77869" y="5688601"/>
            <a:ext cx="196808" cy="196808"/>
          </a:xfrm>
          <a:prstGeom prst="rect">
            <a:avLst/>
          </a:prstGeom>
        </p:spPr>
      </p:pic>
      <p:pic>
        <p:nvPicPr>
          <p:cNvPr id="43" name="Grafik 42">
            <a:extLst>
              <a:ext uri="{FF2B5EF4-FFF2-40B4-BE49-F238E27FC236}">
                <a16:creationId xmlns:a16="http://schemas.microsoft.com/office/drawing/2014/main" id="{B5D5ACAB-9079-4D24-9052-D14CB57921DD}"/>
              </a:ext>
            </a:extLst>
          </p:cNvPr>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77869" y="6003109"/>
            <a:ext cx="196808" cy="196808"/>
          </a:xfrm>
          <a:prstGeom prst="rect">
            <a:avLst/>
          </a:prstGeom>
        </p:spPr>
      </p:pic>
      <p:pic>
        <p:nvPicPr>
          <p:cNvPr id="53" name="Grafik 52">
            <a:extLst>
              <a:ext uri="{FF2B5EF4-FFF2-40B4-BE49-F238E27FC236}">
                <a16:creationId xmlns:a16="http://schemas.microsoft.com/office/drawing/2014/main" id="{81B4B4BF-4B0C-492C-8336-6992AD9D4A15}"/>
              </a:ext>
            </a:extLst>
          </p:cNvPr>
          <p:cNvPicPr>
            <a:picLocks noChangeAspect="1"/>
          </p:cNvPicPr>
          <p:nvPr/>
        </p:nvPicPr>
        <p:blipFill rotWithShape="1">
          <a:blip r:embed="rId13"/>
          <a:srcRect l="3453" t="15662" r="3380" b="12995"/>
          <a:stretch/>
        </p:blipFill>
        <p:spPr>
          <a:xfrm>
            <a:off x="7396818" y="3893819"/>
            <a:ext cx="1057638" cy="198651"/>
          </a:xfrm>
          <a:prstGeom prst="roundRect">
            <a:avLst/>
          </a:prstGeom>
        </p:spPr>
      </p:pic>
      <p:sp>
        <p:nvSpPr>
          <p:cNvPr id="22" name="Rechteck 21">
            <a:extLst>
              <a:ext uri="{FF2B5EF4-FFF2-40B4-BE49-F238E27FC236}">
                <a16:creationId xmlns:a16="http://schemas.microsoft.com/office/drawing/2014/main" id="{4769DC86-F48C-48E3-9D93-F1D19FE587E4}"/>
              </a:ext>
            </a:extLst>
          </p:cNvPr>
          <p:cNvSpPr/>
          <p:nvPr/>
        </p:nvSpPr>
        <p:spPr>
          <a:xfrm>
            <a:off x="3576651" y="3724253"/>
            <a:ext cx="3084945" cy="507831"/>
          </a:xfrm>
          <a:prstGeom prst="rect">
            <a:avLst/>
          </a:prstGeom>
        </p:spPr>
        <p:txBody>
          <a:bodyPr wrap="square">
            <a:spAutoFit/>
          </a:bodyPr>
          <a:lstStyle/>
          <a:p>
            <a:r>
              <a:rPr lang="de-DE" sz="900" dirty="0" err="1"/>
              <a:t>If</a:t>
            </a:r>
            <a:r>
              <a:rPr lang="de-DE" sz="900" dirty="0"/>
              <a:t> </a:t>
            </a:r>
            <a:r>
              <a:rPr lang="de-DE" sz="900" dirty="0" err="1"/>
              <a:t>this</a:t>
            </a:r>
            <a:r>
              <a:rPr lang="de-DE" sz="900" dirty="0"/>
              <a:t> </a:t>
            </a:r>
            <a:r>
              <a:rPr lang="de-DE" sz="900" dirty="0" err="1"/>
              <a:t>option</a:t>
            </a:r>
            <a:r>
              <a:rPr lang="de-DE" sz="900" dirty="0"/>
              <a:t> </a:t>
            </a:r>
            <a:r>
              <a:rPr lang="de-DE" sz="900" dirty="0" err="1"/>
              <a:t>is</a:t>
            </a:r>
            <a:r>
              <a:rPr lang="de-DE" sz="900" dirty="0"/>
              <a:t> </a:t>
            </a:r>
            <a:r>
              <a:rPr lang="de-DE" sz="900" dirty="0" err="1"/>
              <a:t>set</a:t>
            </a:r>
            <a:r>
              <a:rPr lang="de-DE" sz="900" dirty="0"/>
              <a:t> </a:t>
            </a:r>
            <a:r>
              <a:rPr lang="de-DE" sz="900" dirty="0" err="1"/>
              <a:t>to</a:t>
            </a:r>
            <a:r>
              <a:rPr lang="de-DE" sz="900" dirty="0"/>
              <a:t> "Yes, </a:t>
            </a:r>
            <a:r>
              <a:rPr lang="de-DE" sz="900" dirty="0" err="1"/>
              <a:t>then</a:t>
            </a:r>
            <a:r>
              <a:rPr lang="de-DE" sz="900" dirty="0"/>
              <a:t> </a:t>
            </a:r>
            <a:r>
              <a:rPr lang="de-DE" sz="900" dirty="0" err="1"/>
              <a:t>the</a:t>
            </a:r>
            <a:r>
              <a:rPr lang="de-DE" sz="900" dirty="0"/>
              <a:t> </a:t>
            </a:r>
            <a:r>
              <a:rPr lang="de-DE" sz="900" dirty="0" err="1"/>
              <a:t>number</a:t>
            </a:r>
            <a:r>
              <a:rPr lang="de-DE" sz="900" dirty="0"/>
              <a:t> </a:t>
            </a:r>
            <a:r>
              <a:rPr lang="de-DE" sz="900" dirty="0" err="1"/>
              <a:t>of</a:t>
            </a:r>
            <a:r>
              <a:rPr lang="de-DE" sz="900" dirty="0"/>
              <a:t> </a:t>
            </a:r>
            <a:r>
              <a:rPr lang="de-DE" sz="900" dirty="0" err="1"/>
              <a:t>required</a:t>
            </a:r>
            <a:r>
              <a:rPr lang="de-DE" sz="900" dirty="0"/>
              <a:t> </a:t>
            </a:r>
            <a:r>
              <a:rPr lang="de-DE" sz="900" dirty="0" err="1"/>
              <a:t>responses</a:t>
            </a:r>
            <a:r>
              <a:rPr lang="de-DE" sz="900" dirty="0"/>
              <a:t> </a:t>
            </a:r>
            <a:r>
              <a:rPr lang="de-DE" sz="900" dirty="0" err="1"/>
              <a:t>can</a:t>
            </a:r>
            <a:r>
              <a:rPr lang="de-DE" sz="900" dirty="0"/>
              <a:t> </a:t>
            </a:r>
            <a:r>
              <a:rPr lang="de-DE" sz="900" dirty="0" err="1"/>
              <a:t>be</a:t>
            </a:r>
            <a:r>
              <a:rPr lang="de-DE" sz="900" dirty="0"/>
              <a:t> </a:t>
            </a:r>
            <a:r>
              <a:rPr lang="de-DE" sz="900" dirty="0" err="1"/>
              <a:t>changed</a:t>
            </a:r>
            <a:r>
              <a:rPr lang="de-DE" sz="900" dirty="0"/>
              <a:t> </a:t>
            </a:r>
            <a:r>
              <a:rPr lang="de-DE" sz="900" dirty="0" err="1"/>
              <a:t>when</a:t>
            </a:r>
            <a:r>
              <a:rPr lang="de-DE" sz="900" dirty="0"/>
              <a:t> </a:t>
            </a:r>
            <a:r>
              <a:rPr lang="de-DE" sz="900" dirty="0" err="1"/>
              <a:t>creating</a:t>
            </a:r>
            <a:r>
              <a:rPr lang="de-DE" sz="900" dirty="0"/>
              <a:t> </a:t>
            </a:r>
            <a:r>
              <a:rPr lang="de-DE" sz="900" dirty="0" err="1"/>
              <a:t>or</a:t>
            </a:r>
            <a:r>
              <a:rPr lang="de-DE" sz="900" dirty="0"/>
              <a:t> </a:t>
            </a:r>
            <a:r>
              <a:rPr lang="de-DE" sz="900" dirty="0" err="1"/>
              <a:t>editing</a:t>
            </a:r>
            <a:r>
              <a:rPr lang="de-DE" sz="900" dirty="0"/>
              <a:t> a </a:t>
            </a:r>
            <a:r>
              <a:rPr lang="de-DE" sz="900" dirty="0" err="1"/>
              <a:t>map</a:t>
            </a:r>
            <a:r>
              <a:rPr lang="de-DE" sz="900" dirty="0"/>
              <a:t>.</a:t>
            </a:r>
          </a:p>
        </p:txBody>
      </p:sp>
      <p:grpSp>
        <p:nvGrpSpPr>
          <p:cNvPr id="72" name="Gruppieren 71">
            <a:extLst>
              <a:ext uri="{FF2B5EF4-FFF2-40B4-BE49-F238E27FC236}">
                <a16:creationId xmlns:a16="http://schemas.microsoft.com/office/drawing/2014/main" id="{0819074E-C324-4BCA-B06E-043BA7A5D79E}"/>
              </a:ext>
            </a:extLst>
          </p:cNvPr>
          <p:cNvGrpSpPr/>
          <p:nvPr/>
        </p:nvGrpSpPr>
        <p:grpSpPr>
          <a:xfrm>
            <a:off x="8996948" y="3818703"/>
            <a:ext cx="1956832" cy="1009282"/>
            <a:chOff x="4635776" y="2982553"/>
            <a:chExt cx="2898767" cy="1495106"/>
          </a:xfrm>
        </p:grpSpPr>
        <p:pic>
          <p:nvPicPr>
            <p:cNvPr id="70" name="Grafik 69">
              <a:extLst>
                <a:ext uri="{FF2B5EF4-FFF2-40B4-BE49-F238E27FC236}">
                  <a16:creationId xmlns:a16="http://schemas.microsoft.com/office/drawing/2014/main" id="{E4475185-50F0-450F-898B-1FC24CB7F2F9}"/>
                </a:ext>
              </a:extLst>
            </p:cNvPr>
            <p:cNvPicPr>
              <a:picLocks noChangeAspect="1"/>
            </p:cNvPicPr>
            <p:nvPr/>
          </p:nvPicPr>
          <p:blipFill>
            <a:blip r:embed="rId14"/>
            <a:stretch>
              <a:fillRect/>
            </a:stretch>
          </p:blipFill>
          <p:spPr>
            <a:xfrm>
              <a:off x="4635776" y="2982553"/>
              <a:ext cx="2898767" cy="1495106"/>
            </a:xfrm>
            <a:prstGeom prst="rect">
              <a:avLst/>
            </a:prstGeom>
            <a:ln w="19050">
              <a:solidFill>
                <a:srgbClr val="407FB7"/>
              </a:solidFill>
            </a:ln>
          </p:spPr>
        </p:pic>
        <p:sp>
          <p:nvSpPr>
            <p:cNvPr id="71" name="Rechteck 70">
              <a:extLst>
                <a:ext uri="{FF2B5EF4-FFF2-40B4-BE49-F238E27FC236}">
                  <a16:creationId xmlns:a16="http://schemas.microsoft.com/office/drawing/2014/main" id="{4C7DFA9F-345C-431F-87C2-64DBFEDD7B81}"/>
                </a:ext>
              </a:extLst>
            </p:cNvPr>
            <p:cNvSpPr/>
            <p:nvPr/>
          </p:nvSpPr>
          <p:spPr>
            <a:xfrm>
              <a:off x="5570220" y="3815915"/>
              <a:ext cx="1691640" cy="4817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2" name="Pfeil: gestreift nach rechts 81">
            <a:extLst>
              <a:ext uri="{FF2B5EF4-FFF2-40B4-BE49-F238E27FC236}">
                <a16:creationId xmlns:a16="http://schemas.microsoft.com/office/drawing/2014/main" id="{A2E0EBA3-79BB-4D3F-827A-DCF02E41A07E}"/>
              </a:ext>
            </a:extLst>
          </p:cNvPr>
          <p:cNvSpPr/>
          <p:nvPr/>
        </p:nvSpPr>
        <p:spPr>
          <a:xfrm>
            <a:off x="2843955" y="5688601"/>
            <a:ext cx="178462" cy="454601"/>
          </a:xfrm>
          <a:prstGeom prst="stripedRightArrow">
            <a:avLst/>
          </a:prstGeom>
          <a:solidFill>
            <a:srgbClr val="407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1" name="Gruppieren 90">
            <a:extLst>
              <a:ext uri="{FF2B5EF4-FFF2-40B4-BE49-F238E27FC236}">
                <a16:creationId xmlns:a16="http://schemas.microsoft.com/office/drawing/2014/main" id="{2BB12ED4-4C23-430F-A616-84B76281EA4D}"/>
              </a:ext>
            </a:extLst>
          </p:cNvPr>
          <p:cNvGrpSpPr/>
          <p:nvPr/>
        </p:nvGrpSpPr>
        <p:grpSpPr>
          <a:xfrm>
            <a:off x="7619221" y="2368891"/>
            <a:ext cx="991379" cy="444611"/>
            <a:chOff x="9813001" y="1865993"/>
            <a:chExt cx="991379" cy="444611"/>
          </a:xfrm>
        </p:grpSpPr>
        <p:sp>
          <p:nvSpPr>
            <p:cNvPr id="89" name="Rechteck 88">
              <a:extLst>
                <a:ext uri="{FF2B5EF4-FFF2-40B4-BE49-F238E27FC236}">
                  <a16:creationId xmlns:a16="http://schemas.microsoft.com/office/drawing/2014/main" id="{EA305B34-4C4B-4F3E-81B0-A479ECE5819E}"/>
                </a:ext>
              </a:extLst>
            </p:cNvPr>
            <p:cNvSpPr/>
            <p:nvPr/>
          </p:nvSpPr>
          <p:spPr>
            <a:xfrm>
              <a:off x="9813001" y="1865993"/>
              <a:ext cx="991379" cy="444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000" b="1" dirty="0" err="1">
                  <a:solidFill>
                    <a:srgbClr val="00549F"/>
                  </a:solidFill>
                  <a:latin typeface="Arial" panose="020B0604020202020204" pitchFamily="34" charset="0"/>
                  <a:cs typeface="Arial" panose="020B0604020202020204" pitchFamily="34" charset="0"/>
                </a:rPr>
                <a:t>Students</a:t>
              </a:r>
              <a:endParaRPr lang="de-DE" sz="1000" b="1" dirty="0">
                <a:solidFill>
                  <a:srgbClr val="00549F"/>
                </a:solidFill>
                <a:latin typeface="Arial" panose="020B0604020202020204" pitchFamily="34" charset="0"/>
                <a:cs typeface="Arial" panose="020B0604020202020204" pitchFamily="34" charset="0"/>
              </a:endParaRPr>
            </a:p>
          </p:txBody>
        </p:sp>
        <p:pic>
          <p:nvPicPr>
            <p:cNvPr id="90" name="Grafik 89">
              <a:extLst>
                <a:ext uri="{FF2B5EF4-FFF2-40B4-BE49-F238E27FC236}">
                  <a16:creationId xmlns:a16="http://schemas.microsoft.com/office/drawing/2014/main" id="{22C20D6C-9300-4751-BB1D-1B598646D572}"/>
                </a:ext>
              </a:extLst>
            </p:cNvPr>
            <p:cNvPicPr>
              <a:picLocks noChangeAspect="1"/>
            </p:cNvPicPr>
            <p:nvPr/>
          </p:nvPicPr>
          <p:blipFill rotWithShape="1">
            <a:blip r:embed="rId15">
              <a:extLst>
                <a:ext uri="{BEBA8EAE-BF5A-486C-A8C5-ECC9F3942E4B}">
                  <a14:imgProps xmlns:a14="http://schemas.microsoft.com/office/drawing/2010/main">
                    <a14:imgLayer r:embed="rId16">
                      <a14:imgEffect>
                        <a14:backgroundRemoval t="11241" b="21399" l="729" r="3542">
                          <a14:foregroundMark x1="1840" y1="17069" x2="1979" y2="17402"/>
                        </a14:backgroundRemoval>
                      </a14:imgEffect>
                    </a14:imgLayer>
                  </a14:imgProps>
                </a:ext>
              </a:extLst>
            </a:blip>
            <a:srcRect l="761" t="10806" r="96393" b="78185"/>
            <a:stretch/>
          </p:blipFill>
          <p:spPr>
            <a:xfrm>
              <a:off x="9877234" y="1972469"/>
              <a:ext cx="231140" cy="221999"/>
            </a:xfrm>
            <a:prstGeom prst="rect">
              <a:avLst/>
            </a:prstGeom>
          </p:spPr>
        </p:pic>
      </p:grpSp>
      <p:grpSp>
        <p:nvGrpSpPr>
          <p:cNvPr id="92" name="Gruppieren 91">
            <a:extLst>
              <a:ext uri="{FF2B5EF4-FFF2-40B4-BE49-F238E27FC236}">
                <a16:creationId xmlns:a16="http://schemas.microsoft.com/office/drawing/2014/main" id="{2BB7357F-8E0B-4FFD-BCEC-49F6CCEF5A34}"/>
              </a:ext>
            </a:extLst>
          </p:cNvPr>
          <p:cNvGrpSpPr/>
          <p:nvPr/>
        </p:nvGrpSpPr>
        <p:grpSpPr>
          <a:xfrm>
            <a:off x="1829710" y="6230397"/>
            <a:ext cx="1014246" cy="444611"/>
            <a:chOff x="9813002" y="1865993"/>
            <a:chExt cx="1014246" cy="444611"/>
          </a:xfrm>
        </p:grpSpPr>
        <p:sp>
          <p:nvSpPr>
            <p:cNvPr id="93" name="Rechteck 92">
              <a:extLst>
                <a:ext uri="{FF2B5EF4-FFF2-40B4-BE49-F238E27FC236}">
                  <a16:creationId xmlns:a16="http://schemas.microsoft.com/office/drawing/2014/main" id="{9AFCAB97-7CF2-4FDE-AF64-2653925F349C}"/>
                </a:ext>
              </a:extLst>
            </p:cNvPr>
            <p:cNvSpPr/>
            <p:nvPr/>
          </p:nvSpPr>
          <p:spPr>
            <a:xfrm>
              <a:off x="9813002" y="1865993"/>
              <a:ext cx="1014246" cy="444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000" b="1" dirty="0" err="1">
                  <a:solidFill>
                    <a:srgbClr val="00549F"/>
                  </a:solidFill>
                  <a:latin typeface="Arial" panose="020B0604020202020204" pitchFamily="34" charset="0"/>
                  <a:cs typeface="Arial" panose="020B0604020202020204" pitchFamily="34" charset="0"/>
                </a:rPr>
                <a:t>Students</a:t>
              </a:r>
              <a:endParaRPr lang="de-DE" sz="1000" b="1" dirty="0">
                <a:solidFill>
                  <a:srgbClr val="00549F"/>
                </a:solidFill>
                <a:latin typeface="Arial" panose="020B0604020202020204" pitchFamily="34" charset="0"/>
                <a:cs typeface="Arial" panose="020B0604020202020204" pitchFamily="34" charset="0"/>
              </a:endParaRPr>
            </a:p>
          </p:txBody>
        </p:sp>
        <p:pic>
          <p:nvPicPr>
            <p:cNvPr id="94" name="Grafik 93">
              <a:extLst>
                <a:ext uri="{FF2B5EF4-FFF2-40B4-BE49-F238E27FC236}">
                  <a16:creationId xmlns:a16="http://schemas.microsoft.com/office/drawing/2014/main" id="{5B2A50E0-E77C-4034-AACB-61A40EBA7B64}"/>
                </a:ext>
              </a:extLst>
            </p:cNvPr>
            <p:cNvPicPr>
              <a:picLocks noChangeAspect="1"/>
            </p:cNvPicPr>
            <p:nvPr/>
          </p:nvPicPr>
          <p:blipFill rotWithShape="1">
            <a:blip r:embed="rId15">
              <a:extLst>
                <a:ext uri="{BEBA8EAE-BF5A-486C-A8C5-ECC9F3942E4B}">
                  <a14:imgProps xmlns:a14="http://schemas.microsoft.com/office/drawing/2010/main">
                    <a14:imgLayer r:embed="rId16">
                      <a14:imgEffect>
                        <a14:backgroundRemoval t="11241" b="21399" l="729" r="3542">
                          <a14:foregroundMark x1="1840" y1="17069" x2="1979" y2="17402"/>
                        </a14:backgroundRemoval>
                      </a14:imgEffect>
                    </a14:imgLayer>
                  </a14:imgProps>
                </a:ext>
              </a:extLst>
            </a:blip>
            <a:srcRect l="761" t="10806" r="96393" b="78185"/>
            <a:stretch/>
          </p:blipFill>
          <p:spPr>
            <a:xfrm>
              <a:off x="9877234" y="1972469"/>
              <a:ext cx="231140" cy="221999"/>
            </a:xfrm>
            <a:prstGeom prst="rect">
              <a:avLst/>
            </a:prstGeom>
          </p:spPr>
        </p:pic>
      </p:grpSp>
      <p:sp>
        <p:nvSpPr>
          <p:cNvPr id="44" name="Rechteck 43">
            <a:extLst>
              <a:ext uri="{FF2B5EF4-FFF2-40B4-BE49-F238E27FC236}">
                <a16:creationId xmlns:a16="http://schemas.microsoft.com/office/drawing/2014/main" id="{32FB6677-CAD0-433C-B44B-9BBF9EBE9A43}"/>
              </a:ext>
            </a:extLst>
          </p:cNvPr>
          <p:cNvSpPr/>
          <p:nvPr/>
        </p:nvSpPr>
        <p:spPr>
          <a:xfrm>
            <a:off x="4617411" y="5083096"/>
            <a:ext cx="6336367" cy="1565478"/>
          </a:xfrm>
          <a:prstGeom prst="rect">
            <a:avLst/>
          </a:prstGeom>
          <a:solidFill>
            <a:srgbClr val="D4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Textfeld 44">
            <a:extLst>
              <a:ext uri="{FF2B5EF4-FFF2-40B4-BE49-F238E27FC236}">
                <a16:creationId xmlns:a16="http://schemas.microsoft.com/office/drawing/2014/main" id="{5A76E32D-BA91-4FE8-94B6-0AC32229179D}"/>
              </a:ext>
            </a:extLst>
          </p:cNvPr>
          <p:cNvSpPr txBox="1"/>
          <p:nvPr/>
        </p:nvSpPr>
        <p:spPr>
          <a:xfrm>
            <a:off x="4784570" y="5314196"/>
            <a:ext cx="6002048" cy="1323439"/>
          </a:xfrm>
          <a:prstGeom prst="rect">
            <a:avLst/>
          </a:prstGeom>
          <a:noFill/>
        </p:spPr>
        <p:txBody>
          <a:bodyPr wrap="square" rtlCol="0">
            <a:spAutoFit/>
          </a:bodyPr>
          <a:lstStyle/>
          <a:p>
            <a:pPr marL="285750" indent="-285750">
              <a:buFont typeface="Arial" panose="020B0604020202020204" pitchFamily="34" charset="0"/>
              <a:buChar char="•"/>
            </a:pPr>
            <a:r>
              <a:rPr lang="de-DE" sz="1600" dirty="0"/>
              <a:t>Managers </a:t>
            </a:r>
            <a:r>
              <a:rPr lang="de-DE" sz="1600" dirty="0" err="1"/>
              <a:t>determine</a:t>
            </a:r>
            <a:r>
              <a:rPr lang="de-DE" sz="1600" dirty="0"/>
              <a:t> </a:t>
            </a:r>
            <a:r>
              <a:rPr lang="de-DE" sz="1600" dirty="0" err="1"/>
              <a:t>whether</a:t>
            </a:r>
            <a:r>
              <a:rPr lang="de-DE" sz="1600" dirty="0"/>
              <a:t> </a:t>
            </a:r>
            <a:r>
              <a:rPr lang="de-DE" sz="1600" dirty="0" err="1"/>
              <a:t>the</a:t>
            </a:r>
            <a:r>
              <a:rPr lang="de-DE" sz="1600" dirty="0"/>
              <a:t> </a:t>
            </a:r>
            <a:r>
              <a:rPr lang="de-DE" sz="1600" dirty="0" err="1"/>
              <a:t>correctness</a:t>
            </a:r>
            <a:r>
              <a:rPr lang="de-DE" sz="1600" dirty="0"/>
              <a:t> </a:t>
            </a:r>
            <a:r>
              <a:rPr lang="de-DE" sz="1600" dirty="0" err="1"/>
              <a:t>of</a:t>
            </a:r>
            <a:r>
              <a:rPr lang="de-DE" sz="1600" dirty="0"/>
              <a:t> </a:t>
            </a:r>
            <a:r>
              <a:rPr lang="de-DE" sz="1600" dirty="0" err="1"/>
              <a:t>the</a:t>
            </a:r>
            <a:r>
              <a:rPr lang="de-DE" sz="1600" dirty="0"/>
              <a:t> </a:t>
            </a:r>
            <a:r>
              <a:rPr lang="de-DE" sz="1600" dirty="0" err="1"/>
              <a:t>answers</a:t>
            </a:r>
            <a:r>
              <a:rPr lang="de-DE" sz="1600" dirty="0"/>
              <a:t> </a:t>
            </a:r>
            <a:r>
              <a:rPr lang="de-DE" sz="1600" dirty="0" err="1"/>
              <a:t>given</a:t>
            </a:r>
            <a:r>
              <a:rPr lang="de-DE" sz="1600" dirty="0"/>
              <a:t> </a:t>
            </a:r>
            <a:r>
              <a:rPr lang="de-DE" sz="1600" dirty="0" err="1"/>
              <a:t>can</a:t>
            </a:r>
            <a:r>
              <a:rPr lang="de-DE" sz="1600" dirty="0"/>
              <a:t> </a:t>
            </a:r>
            <a:r>
              <a:rPr lang="de-DE" sz="1600" dirty="0" err="1"/>
              <a:t>automatically</a:t>
            </a:r>
            <a:r>
              <a:rPr lang="de-DE" sz="1600" dirty="0"/>
              <a:t> </a:t>
            </a:r>
            <a:r>
              <a:rPr lang="de-DE" sz="1600" dirty="0" err="1"/>
              <a:t>be</a:t>
            </a:r>
            <a:r>
              <a:rPr lang="de-DE" sz="1600" dirty="0"/>
              <a:t> </a:t>
            </a:r>
            <a:r>
              <a:rPr lang="de-DE" sz="1600" dirty="0" err="1"/>
              <a:t>assessed</a:t>
            </a:r>
            <a:r>
              <a:rPr lang="de-DE" sz="1600" dirty="0"/>
              <a:t> </a:t>
            </a:r>
            <a:r>
              <a:rPr lang="de-DE" sz="1600" dirty="0" err="1"/>
              <a:t>by</a:t>
            </a:r>
            <a:r>
              <a:rPr lang="de-DE" sz="1600" dirty="0"/>
              <a:t> </a:t>
            </a:r>
            <a:r>
              <a:rPr lang="de-DE" sz="1600" dirty="0" err="1"/>
              <a:t>the</a:t>
            </a:r>
            <a:r>
              <a:rPr lang="de-DE" sz="1600" dirty="0"/>
              <a:t> </a:t>
            </a:r>
            <a:r>
              <a:rPr lang="de-DE" sz="1600" dirty="0" err="1"/>
              <a:t>system</a:t>
            </a:r>
            <a:endParaRPr lang="de-DE" sz="1600" dirty="0"/>
          </a:p>
          <a:p>
            <a:pPr marL="285750" indent="-285750">
              <a:buFont typeface="Arial" panose="020B0604020202020204" pitchFamily="34" charset="0"/>
              <a:buChar char="•"/>
            </a:pPr>
            <a:r>
              <a:rPr lang="de-DE" sz="1600" dirty="0"/>
              <a:t>In </a:t>
            </a:r>
            <a:r>
              <a:rPr lang="de-DE" sz="1600" dirty="0" err="1"/>
              <a:t>further</a:t>
            </a:r>
            <a:r>
              <a:rPr lang="de-DE" sz="1600" dirty="0"/>
              <a:t> </a:t>
            </a:r>
            <a:r>
              <a:rPr lang="de-DE" sz="1600" dirty="0" err="1"/>
              <a:t>settings</a:t>
            </a:r>
            <a:r>
              <a:rPr lang="de-DE" sz="1600" dirty="0"/>
              <a:t>, </a:t>
            </a:r>
            <a:r>
              <a:rPr lang="de-DE" sz="1600" dirty="0" err="1"/>
              <a:t>the</a:t>
            </a:r>
            <a:r>
              <a:rPr lang="de-DE" sz="1600" dirty="0"/>
              <a:t> </a:t>
            </a:r>
            <a:r>
              <a:rPr lang="de-DE" sz="1600" dirty="0" err="1"/>
              <a:t>number</a:t>
            </a:r>
            <a:r>
              <a:rPr lang="de-DE" sz="1600" dirty="0"/>
              <a:t> </a:t>
            </a:r>
            <a:r>
              <a:rPr lang="de-DE" sz="1600" dirty="0" err="1"/>
              <a:t>of</a:t>
            </a:r>
            <a:r>
              <a:rPr lang="de-DE" sz="1600" dirty="0"/>
              <a:t> </a:t>
            </a:r>
            <a:r>
              <a:rPr lang="de-DE" sz="1600" dirty="0" err="1"/>
              <a:t>required</a:t>
            </a:r>
            <a:r>
              <a:rPr lang="de-DE" sz="1600" dirty="0"/>
              <a:t> </a:t>
            </a:r>
            <a:r>
              <a:rPr lang="de-DE" sz="1600" dirty="0" err="1"/>
              <a:t>answers</a:t>
            </a:r>
            <a:r>
              <a:rPr lang="de-DE" sz="1600" dirty="0"/>
              <a:t> </a:t>
            </a:r>
            <a:r>
              <a:rPr lang="de-DE" sz="1600" dirty="0" err="1"/>
              <a:t>as</a:t>
            </a:r>
            <a:r>
              <a:rPr lang="de-DE" sz="1600" dirty="0"/>
              <a:t> </a:t>
            </a:r>
            <a:r>
              <a:rPr lang="de-DE" sz="1600" dirty="0" err="1"/>
              <a:t>well</a:t>
            </a:r>
            <a:r>
              <a:rPr lang="de-DE" sz="1600" dirty="0"/>
              <a:t> </a:t>
            </a:r>
            <a:r>
              <a:rPr lang="de-DE" sz="1600" dirty="0" err="1"/>
              <a:t>as</a:t>
            </a:r>
            <a:r>
              <a:rPr lang="de-DE" sz="1600" dirty="0"/>
              <a:t> </a:t>
            </a:r>
            <a:r>
              <a:rPr lang="de-DE" sz="1600" dirty="0" err="1"/>
              <a:t>correct</a:t>
            </a:r>
            <a:r>
              <a:rPr lang="de-DE" sz="1600" dirty="0"/>
              <a:t> </a:t>
            </a:r>
            <a:r>
              <a:rPr lang="de-DE" sz="1600" dirty="0" err="1"/>
              <a:t>upper</a:t>
            </a:r>
            <a:r>
              <a:rPr lang="de-DE" sz="1600" dirty="0"/>
              <a:t> and </a:t>
            </a:r>
            <a:r>
              <a:rPr lang="de-DE" sz="1600" dirty="0" err="1"/>
              <a:t>lower</a:t>
            </a:r>
            <a:r>
              <a:rPr lang="de-DE" sz="1600" dirty="0"/>
              <a:t> </a:t>
            </a:r>
            <a:r>
              <a:rPr lang="de-DE" sz="1600" dirty="0" err="1"/>
              <a:t>case</a:t>
            </a:r>
            <a:r>
              <a:rPr lang="de-DE" sz="1600" dirty="0"/>
              <a:t> </a:t>
            </a:r>
            <a:r>
              <a:rPr lang="de-DE" sz="1600" dirty="0" err="1"/>
              <a:t>letters</a:t>
            </a:r>
            <a:r>
              <a:rPr lang="de-DE" sz="1600" dirty="0"/>
              <a:t> </a:t>
            </a:r>
            <a:r>
              <a:rPr lang="de-DE" sz="1600" dirty="0" err="1"/>
              <a:t>can</a:t>
            </a:r>
            <a:r>
              <a:rPr lang="de-DE" sz="1600" dirty="0"/>
              <a:t> </a:t>
            </a:r>
            <a:r>
              <a:rPr lang="de-DE" sz="1600" dirty="0" err="1"/>
              <a:t>be</a:t>
            </a:r>
            <a:r>
              <a:rPr lang="de-DE" sz="1600" dirty="0"/>
              <a:t> </a:t>
            </a:r>
            <a:r>
              <a:rPr lang="de-DE" sz="1600" dirty="0" err="1"/>
              <a:t>required</a:t>
            </a:r>
            <a:r>
              <a:rPr lang="de-DE" sz="1600" dirty="0"/>
              <a:t>.</a:t>
            </a:r>
          </a:p>
          <a:p>
            <a:endParaRPr lang="de-DE" sz="1600" dirty="0"/>
          </a:p>
        </p:txBody>
      </p:sp>
      <p:grpSp>
        <p:nvGrpSpPr>
          <p:cNvPr id="6" name="Gruppieren 5">
            <a:extLst>
              <a:ext uri="{FF2B5EF4-FFF2-40B4-BE49-F238E27FC236}">
                <a16:creationId xmlns:a16="http://schemas.microsoft.com/office/drawing/2014/main" id="{7EB7BF44-E1DA-489F-921B-49196B7AC62D}"/>
              </a:ext>
            </a:extLst>
          </p:cNvPr>
          <p:cNvGrpSpPr/>
          <p:nvPr/>
        </p:nvGrpSpPr>
        <p:grpSpPr>
          <a:xfrm>
            <a:off x="752902" y="3097137"/>
            <a:ext cx="2599899" cy="1495024"/>
            <a:chOff x="752902" y="3097137"/>
            <a:chExt cx="2599899" cy="1495024"/>
          </a:xfrm>
        </p:grpSpPr>
        <p:pic>
          <p:nvPicPr>
            <p:cNvPr id="7" name="Grafik 6">
              <a:extLst>
                <a:ext uri="{FF2B5EF4-FFF2-40B4-BE49-F238E27FC236}">
                  <a16:creationId xmlns:a16="http://schemas.microsoft.com/office/drawing/2014/main" id="{3179C097-660E-41A9-8625-8AD2121AA77F}"/>
                </a:ext>
              </a:extLst>
            </p:cNvPr>
            <p:cNvPicPr>
              <a:picLocks noChangeAspect="1"/>
            </p:cNvPicPr>
            <p:nvPr/>
          </p:nvPicPr>
          <p:blipFill>
            <a:blip r:embed="rId17"/>
            <a:stretch>
              <a:fillRect/>
            </a:stretch>
          </p:blipFill>
          <p:spPr>
            <a:xfrm>
              <a:off x="752902" y="3097137"/>
              <a:ext cx="2599899" cy="1495024"/>
            </a:xfrm>
            <a:prstGeom prst="rect">
              <a:avLst/>
            </a:prstGeom>
            <a:ln w="19050">
              <a:solidFill>
                <a:srgbClr val="407FB7"/>
              </a:solidFill>
            </a:ln>
          </p:spPr>
        </p:pic>
        <p:pic>
          <p:nvPicPr>
            <p:cNvPr id="5" name="Grafik 4">
              <a:extLst>
                <a:ext uri="{FF2B5EF4-FFF2-40B4-BE49-F238E27FC236}">
                  <a16:creationId xmlns:a16="http://schemas.microsoft.com/office/drawing/2014/main" id="{EAF18353-C83A-408A-AD98-5D788EFC31A5}"/>
                </a:ext>
              </a:extLst>
            </p:cNvPr>
            <p:cNvPicPr>
              <a:picLocks noChangeAspect="1"/>
            </p:cNvPicPr>
            <p:nvPr/>
          </p:nvPicPr>
          <p:blipFill rotWithShape="1">
            <a:blip r:embed="rId18"/>
            <a:srcRect l="6840" t="4582" r="3451" b="12494"/>
            <a:stretch/>
          </p:blipFill>
          <p:spPr>
            <a:xfrm>
              <a:off x="2245250" y="4287496"/>
              <a:ext cx="488149" cy="261458"/>
            </a:xfrm>
            <a:prstGeom prst="rect">
              <a:avLst/>
            </a:prstGeom>
          </p:spPr>
        </p:pic>
      </p:grpSp>
      <p:cxnSp>
        <p:nvCxnSpPr>
          <p:cNvPr id="81" name="Gerader Verbinder 80">
            <a:extLst>
              <a:ext uri="{FF2B5EF4-FFF2-40B4-BE49-F238E27FC236}">
                <a16:creationId xmlns:a16="http://schemas.microsoft.com/office/drawing/2014/main" id="{8DAF03DC-DA40-4AD1-8A04-8B1BDB2DF6A9}"/>
              </a:ext>
            </a:extLst>
          </p:cNvPr>
          <p:cNvCxnSpPr>
            <a:cxnSpLocks/>
          </p:cNvCxnSpPr>
          <p:nvPr/>
        </p:nvCxnSpPr>
        <p:spPr>
          <a:xfrm>
            <a:off x="2472023" y="4537975"/>
            <a:ext cx="0" cy="958816"/>
          </a:xfrm>
          <a:prstGeom prst="line">
            <a:avLst/>
          </a:prstGeom>
          <a:ln w="22225"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sp>
        <p:nvSpPr>
          <p:cNvPr id="79" name="Rechteck 78">
            <a:extLst>
              <a:ext uri="{FF2B5EF4-FFF2-40B4-BE49-F238E27FC236}">
                <a16:creationId xmlns:a16="http://schemas.microsoft.com/office/drawing/2014/main" id="{6465C5AF-7126-464A-9012-AC441B4D48ED}"/>
              </a:ext>
            </a:extLst>
          </p:cNvPr>
          <p:cNvSpPr/>
          <p:nvPr/>
        </p:nvSpPr>
        <p:spPr>
          <a:xfrm>
            <a:off x="1569192" y="4854127"/>
            <a:ext cx="1798965" cy="369333"/>
          </a:xfrm>
          <a:prstGeom prst="rect">
            <a:avLst/>
          </a:prstGeom>
          <a:solidFill>
            <a:srgbClr val="ECEDED"/>
          </a:solidFill>
          <a:ln w="6350" cap="flat">
            <a:solidFill>
              <a:srgbClr val="407FB7"/>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Rechteck 79">
            <a:extLst>
              <a:ext uri="{FF2B5EF4-FFF2-40B4-BE49-F238E27FC236}">
                <a16:creationId xmlns:a16="http://schemas.microsoft.com/office/drawing/2014/main" id="{EA4FCC8F-0A7D-474F-8F9A-8ECC7EB0A1CE}"/>
              </a:ext>
            </a:extLst>
          </p:cNvPr>
          <p:cNvSpPr/>
          <p:nvPr/>
        </p:nvSpPr>
        <p:spPr>
          <a:xfrm>
            <a:off x="1518850" y="4835509"/>
            <a:ext cx="1906347" cy="369332"/>
          </a:xfrm>
          <a:prstGeom prst="rect">
            <a:avLst/>
          </a:prstGeom>
          <a:noFill/>
        </p:spPr>
        <p:txBody>
          <a:bodyPr wrap="square">
            <a:spAutoFit/>
          </a:bodyPr>
          <a:lstStyle/>
          <a:p>
            <a:pPr algn="just"/>
            <a:r>
              <a:rPr lang="en-US" sz="900" dirty="0"/>
              <a:t>If upper and lower case should be ignored, set the setting to “No"</a:t>
            </a:r>
            <a:endParaRPr lang="de-DE" sz="900" dirty="0"/>
          </a:p>
        </p:txBody>
      </p:sp>
    </p:spTree>
    <p:extLst>
      <p:ext uri="{BB962C8B-B14F-4D97-AF65-F5344CB8AC3E}">
        <p14:creationId xmlns:p14="http://schemas.microsoft.com/office/powerpoint/2010/main" val="2838310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hteck 51">
            <a:extLst>
              <a:ext uri="{FF2B5EF4-FFF2-40B4-BE49-F238E27FC236}">
                <a16:creationId xmlns:a16="http://schemas.microsoft.com/office/drawing/2014/main" id="{7F1724B2-CF53-4A0D-852C-3E436EBD343F}"/>
              </a:ext>
            </a:extLst>
          </p:cNvPr>
          <p:cNvSpPr/>
          <p:nvPr/>
        </p:nvSpPr>
        <p:spPr>
          <a:xfrm>
            <a:off x="553783" y="2762250"/>
            <a:ext cx="5337231" cy="3638550"/>
          </a:xfrm>
          <a:prstGeom prst="rect">
            <a:avLst/>
          </a:prstGeom>
          <a:solidFill>
            <a:srgbClr val="FFFFFF"/>
          </a:solidFill>
          <a:ln w="19050">
            <a:solidFill>
              <a:srgbClr val="40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39FE7D64-8BB7-4078-878A-68A36215EF29}"/>
              </a:ext>
            </a:extLst>
          </p:cNvPr>
          <p:cNvSpPr/>
          <p:nvPr/>
        </p:nvSpPr>
        <p:spPr>
          <a:xfrm>
            <a:off x="6783494" y="2152347"/>
            <a:ext cx="4889497" cy="3964445"/>
          </a:xfrm>
          <a:prstGeom prst="rect">
            <a:avLst/>
          </a:prstGeom>
          <a:solidFill>
            <a:srgbClr val="D4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4" name="Gruppieren 13">
            <a:extLst>
              <a:ext uri="{FF2B5EF4-FFF2-40B4-BE49-F238E27FC236}">
                <a16:creationId xmlns:a16="http://schemas.microsoft.com/office/drawing/2014/main" id="{EC31705A-7526-465F-ACDE-592B6FB490EF}"/>
              </a:ext>
            </a:extLst>
          </p:cNvPr>
          <p:cNvGrpSpPr/>
          <p:nvPr/>
        </p:nvGrpSpPr>
        <p:grpSpPr>
          <a:xfrm>
            <a:off x="6783494" y="2252197"/>
            <a:ext cx="1487164" cy="444611"/>
            <a:chOff x="2858750" y="542818"/>
            <a:chExt cx="1563764" cy="390580"/>
          </a:xfrm>
        </p:grpSpPr>
        <p:sp>
          <p:nvSpPr>
            <p:cNvPr id="15" name="Rechteck 14">
              <a:extLst>
                <a:ext uri="{FF2B5EF4-FFF2-40B4-BE49-F238E27FC236}">
                  <a16:creationId xmlns:a16="http://schemas.microsoft.com/office/drawing/2014/main" id="{36B866A8-9E29-448E-A9DF-9A2C9394E23E}"/>
                </a:ext>
              </a:extLst>
            </p:cNvPr>
            <p:cNvSpPr/>
            <p:nvPr/>
          </p:nvSpPr>
          <p:spPr>
            <a:xfrm>
              <a:off x="2858750" y="542818"/>
              <a:ext cx="1563764" cy="390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400" b="1" dirty="0" err="1">
                  <a:solidFill>
                    <a:srgbClr val="00549F"/>
                  </a:solidFill>
                  <a:latin typeface="Arial" panose="020B0604020202020204" pitchFamily="34" charset="0"/>
                  <a:cs typeface="Arial" panose="020B0604020202020204" pitchFamily="34" charset="0"/>
                </a:rPr>
                <a:t>Students</a:t>
              </a:r>
              <a:endParaRPr lang="de-DE" sz="1400" b="1" dirty="0">
                <a:solidFill>
                  <a:srgbClr val="00549F"/>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E8581CB8-4BF1-4A53-8EB6-70F53686D4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241" b="21399" l="729" r="3542">
                          <a14:foregroundMark x1="1840" y1="17069" x2="1979" y2="17402"/>
                        </a14:backgroundRemoval>
                      </a14:imgEffect>
                    </a14:imgLayer>
                  </a14:imgProps>
                </a:ext>
              </a:extLst>
            </a:blip>
            <a:srcRect l="761" t="10806" r="96393" b="78185"/>
            <a:stretch/>
          </p:blipFill>
          <p:spPr>
            <a:xfrm>
              <a:off x="2947092" y="578242"/>
              <a:ext cx="391582" cy="314207"/>
            </a:xfrm>
            <a:prstGeom prst="rect">
              <a:avLst/>
            </a:prstGeom>
          </p:spPr>
        </p:pic>
      </p:grpSp>
      <p:sp>
        <p:nvSpPr>
          <p:cNvPr id="12" name="Rechteck 11">
            <a:extLst>
              <a:ext uri="{FF2B5EF4-FFF2-40B4-BE49-F238E27FC236}">
                <a16:creationId xmlns:a16="http://schemas.microsoft.com/office/drawing/2014/main" id="{5F6F2481-380C-49EA-90D1-A4B22042BD74}"/>
              </a:ext>
            </a:extLst>
          </p:cNvPr>
          <p:cNvSpPr/>
          <p:nvPr/>
        </p:nvSpPr>
        <p:spPr>
          <a:xfrm>
            <a:off x="4703508" y="2939152"/>
            <a:ext cx="1070015" cy="2671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8FD14B4-4951-4568-B543-D1BD90220501}"/>
              </a:ext>
            </a:extLst>
          </p:cNvPr>
          <p:cNvSpPr>
            <a:spLocks noGrp="1"/>
          </p:cNvSpPr>
          <p:nvPr>
            <p:ph type="title"/>
          </p:nvPr>
        </p:nvSpPr>
        <p:spPr/>
        <p:txBody>
          <a:bodyPr/>
          <a:lstStyle/>
          <a:p>
            <a:r>
              <a:rPr lang="de-DE" dirty="0"/>
              <a:t>Add </a:t>
            </a:r>
            <a:r>
              <a:rPr lang="de-DE" dirty="0" err="1"/>
              <a:t>flashcards</a:t>
            </a:r>
            <a:endParaRPr lang="de-DE" dirty="0"/>
          </a:p>
        </p:txBody>
      </p:sp>
      <p:pic>
        <p:nvPicPr>
          <p:cNvPr id="4" name="Grafik 3">
            <a:extLst>
              <a:ext uri="{FF2B5EF4-FFF2-40B4-BE49-F238E27FC236}">
                <a16:creationId xmlns:a16="http://schemas.microsoft.com/office/drawing/2014/main" id="{8689406C-4801-4511-88FA-D3AB1655A420}"/>
              </a:ext>
            </a:extLst>
          </p:cNvPr>
          <p:cNvPicPr>
            <a:picLocks noChangeAspect="1"/>
          </p:cNvPicPr>
          <p:nvPr/>
        </p:nvPicPr>
        <p:blipFill rotWithShape="1">
          <a:blip r:embed="rId5"/>
          <a:srcRect l="625" t="3395" r="548" b="2024"/>
          <a:stretch/>
        </p:blipFill>
        <p:spPr>
          <a:xfrm>
            <a:off x="563309" y="1680760"/>
            <a:ext cx="4043636" cy="661686"/>
          </a:xfrm>
          <a:prstGeom prst="rect">
            <a:avLst/>
          </a:prstGeom>
          <a:ln w="19050">
            <a:solidFill>
              <a:srgbClr val="407FB7"/>
            </a:solidFill>
          </a:ln>
        </p:spPr>
      </p:pic>
      <p:pic>
        <p:nvPicPr>
          <p:cNvPr id="8" name="Grafik 7">
            <a:extLst>
              <a:ext uri="{FF2B5EF4-FFF2-40B4-BE49-F238E27FC236}">
                <a16:creationId xmlns:a16="http://schemas.microsoft.com/office/drawing/2014/main" id="{0904C8EC-E8DD-4B81-BC28-9C3D779ACE44}"/>
              </a:ext>
            </a:extLst>
          </p:cNvPr>
          <p:cNvPicPr>
            <a:picLocks noChangeAspect="1"/>
          </p:cNvPicPr>
          <p:nvPr/>
        </p:nvPicPr>
        <p:blipFill rotWithShape="1">
          <a:blip r:embed="rId6"/>
          <a:srcRect t="508" b="1"/>
          <a:stretch/>
        </p:blipFill>
        <p:spPr>
          <a:xfrm>
            <a:off x="7623052" y="2817862"/>
            <a:ext cx="3488176" cy="2994547"/>
          </a:xfrm>
          <a:prstGeom prst="rect">
            <a:avLst/>
          </a:prstGeom>
          <a:ln w="19050">
            <a:solidFill>
              <a:srgbClr val="407FB7"/>
            </a:solidFill>
          </a:ln>
        </p:spPr>
      </p:pic>
      <p:pic>
        <p:nvPicPr>
          <p:cNvPr id="9" name="Grafik 8">
            <a:extLst>
              <a:ext uri="{FF2B5EF4-FFF2-40B4-BE49-F238E27FC236}">
                <a16:creationId xmlns:a16="http://schemas.microsoft.com/office/drawing/2014/main" id="{95119DDF-F8A8-49BB-B240-CD843B867654}"/>
              </a:ext>
            </a:extLst>
          </p:cNvPr>
          <p:cNvPicPr>
            <a:picLocks noChangeAspect="1"/>
          </p:cNvPicPr>
          <p:nvPr/>
        </p:nvPicPr>
        <p:blipFill rotWithShape="1">
          <a:blip r:embed="rId7"/>
          <a:srcRect r="63837"/>
          <a:stretch/>
        </p:blipFill>
        <p:spPr>
          <a:xfrm>
            <a:off x="4806969" y="3813784"/>
            <a:ext cx="838566" cy="258326"/>
          </a:xfrm>
          <a:prstGeom prst="rect">
            <a:avLst/>
          </a:prstGeom>
        </p:spPr>
      </p:pic>
      <p:pic>
        <p:nvPicPr>
          <p:cNvPr id="11" name="Grafik 10">
            <a:extLst>
              <a:ext uri="{FF2B5EF4-FFF2-40B4-BE49-F238E27FC236}">
                <a16:creationId xmlns:a16="http://schemas.microsoft.com/office/drawing/2014/main" id="{1DB928A5-B459-4885-BFDB-7FFC2C0CC959}"/>
              </a:ext>
            </a:extLst>
          </p:cNvPr>
          <p:cNvPicPr>
            <a:picLocks noChangeAspect="1"/>
          </p:cNvPicPr>
          <p:nvPr/>
        </p:nvPicPr>
        <p:blipFill rotWithShape="1">
          <a:blip r:embed="rId7"/>
          <a:srcRect l="72765" t="8734" b="7156"/>
          <a:stretch/>
        </p:blipFill>
        <p:spPr>
          <a:xfrm>
            <a:off x="4949732" y="4259309"/>
            <a:ext cx="563487" cy="193866"/>
          </a:xfrm>
          <a:prstGeom prst="rect">
            <a:avLst/>
          </a:prstGeom>
        </p:spPr>
      </p:pic>
      <p:pic>
        <p:nvPicPr>
          <p:cNvPr id="10" name="Grafik 9">
            <a:extLst>
              <a:ext uri="{FF2B5EF4-FFF2-40B4-BE49-F238E27FC236}">
                <a16:creationId xmlns:a16="http://schemas.microsoft.com/office/drawing/2014/main" id="{83BC64C6-21F5-488D-8173-F063B6B01B88}"/>
              </a:ext>
            </a:extLst>
          </p:cNvPr>
          <p:cNvPicPr>
            <a:picLocks noChangeAspect="1"/>
          </p:cNvPicPr>
          <p:nvPr/>
        </p:nvPicPr>
        <p:blipFill rotWithShape="1">
          <a:blip r:embed="rId7"/>
          <a:srcRect l="36328" t="6644" r="27509" b="14440"/>
          <a:stretch/>
        </p:blipFill>
        <p:spPr>
          <a:xfrm>
            <a:off x="4849281" y="4046936"/>
            <a:ext cx="758703" cy="184447"/>
          </a:xfrm>
          <a:prstGeom prst="rect">
            <a:avLst/>
          </a:prstGeom>
        </p:spPr>
      </p:pic>
      <p:cxnSp>
        <p:nvCxnSpPr>
          <p:cNvPr id="18" name="Gerader Verbinder 17">
            <a:extLst>
              <a:ext uri="{FF2B5EF4-FFF2-40B4-BE49-F238E27FC236}">
                <a16:creationId xmlns:a16="http://schemas.microsoft.com/office/drawing/2014/main" id="{384C4601-A4DB-49ED-BEAA-81EBEB004223}"/>
              </a:ext>
            </a:extLst>
          </p:cNvPr>
          <p:cNvCxnSpPr>
            <a:cxnSpLocks/>
          </p:cNvCxnSpPr>
          <p:nvPr/>
        </p:nvCxnSpPr>
        <p:spPr>
          <a:xfrm>
            <a:off x="5645535" y="3928658"/>
            <a:ext cx="1977517" cy="0"/>
          </a:xfrm>
          <a:prstGeom prst="line">
            <a:avLst/>
          </a:prstGeom>
          <a:ln w="22225"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pic>
        <p:nvPicPr>
          <p:cNvPr id="37" name="Grafik 36">
            <a:extLst>
              <a:ext uri="{FF2B5EF4-FFF2-40B4-BE49-F238E27FC236}">
                <a16:creationId xmlns:a16="http://schemas.microsoft.com/office/drawing/2014/main" id="{5A016FFA-714C-43C8-B9B6-10423E7A1258}"/>
              </a:ext>
            </a:extLst>
          </p:cNvPr>
          <p:cNvPicPr>
            <a:picLocks noChangeAspect="1"/>
          </p:cNvPicPr>
          <p:nvPr/>
        </p:nvPicPr>
        <p:blipFill rotWithShape="1">
          <a:blip r:embed="rId8"/>
          <a:srcRect b="41217"/>
          <a:stretch/>
        </p:blipFill>
        <p:spPr>
          <a:xfrm>
            <a:off x="664637" y="5601814"/>
            <a:ext cx="1490315" cy="707835"/>
          </a:xfrm>
          <a:prstGeom prst="rect">
            <a:avLst/>
          </a:prstGeom>
        </p:spPr>
      </p:pic>
      <p:grpSp>
        <p:nvGrpSpPr>
          <p:cNvPr id="39" name="Gruppieren 38">
            <a:extLst>
              <a:ext uri="{FF2B5EF4-FFF2-40B4-BE49-F238E27FC236}">
                <a16:creationId xmlns:a16="http://schemas.microsoft.com/office/drawing/2014/main" id="{E55C7067-410B-4F46-B215-7CA8232D0FA9}"/>
              </a:ext>
            </a:extLst>
          </p:cNvPr>
          <p:cNvGrpSpPr/>
          <p:nvPr/>
        </p:nvGrpSpPr>
        <p:grpSpPr>
          <a:xfrm>
            <a:off x="664637" y="4502304"/>
            <a:ext cx="4168746" cy="1099510"/>
            <a:chOff x="3048280" y="4488605"/>
            <a:chExt cx="4168746" cy="1099510"/>
          </a:xfrm>
        </p:grpSpPr>
        <p:pic>
          <p:nvPicPr>
            <p:cNvPr id="36" name="Grafik 35">
              <a:extLst>
                <a:ext uri="{FF2B5EF4-FFF2-40B4-BE49-F238E27FC236}">
                  <a16:creationId xmlns:a16="http://schemas.microsoft.com/office/drawing/2014/main" id="{017F58EE-243A-4D70-AC2F-40222ECDA0CE}"/>
                </a:ext>
              </a:extLst>
            </p:cNvPr>
            <p:cNvPicPr>
              <a:picLocks noChangeAspect="1"/>
            </p:cNvPicPr>
            <p:nvPr/>
          </p:nvPicPr>
          <p:blipFill rotWithShape="1">
            <a:blip r:embed="rId9"/>
            <a:srcRect b="40370"/>
            <a:stretch/>
          </p:blipFill>
          <p:spPr>
            <a:xfrm>
              <a:off x="3048280" y="4488605"/>
              <a:ext cx="4168746" cy="860763"/>
            </a:xfrm>
            <a:prstGeom prst="rect">
              <a:avLst/>
            </a:prstGeom>
          </p:spPr>
        </p:pic>
        <p:pic>
          <p:nvPicPr>
            <p:cNvPr id="38" name="Grafik 37">
              <a:extLst>
                <a:ext uri="{FF2B5EF4-FFF2-40B4-BE49-F238E27FC236}">
                  <a16:creationId xmlns:a16="http://schemas.microsoft.com/office/drawing/2014/main" id="{BA1B2BC8-7397-48FD-B163-C037364959AD}"/>
                </a:ext>
              </a:extLst>
            </p:cNvPr>
            <p:cNvPicPr>
              <a:picLocks noChangeAspect="1"/>
            </p:cNvPicPr>
            <p:nvPr/>
          </p:nvPicPr>
          <p:blipFill rotWithShape="1">
            <a:blip r:embed="rId9"/>
            <a:srcRect t="81291"/>
            <a:stretch/>
          </p:blipFill>
          <p:spPr>
            <a:xfrm>
              <a:off x="3048280" y="5318053"/>
              <a:ext cx="4168746" cy="270062"/>
            </a:xfrm>
            <a:prstGeom prst="rect">
              <a:avLst/>
            </a:prstGeom>
          </p:spPr>
        </p:pic>
      </p:grpSp>
      <p:grpSp>
        <p:nvGrpSpPr>
          <p:cNvPr id="42" name="Gruppieren 41">
            <a:extLst>
              <a:ext uri="{FF2B5EF4-FFF2-40B4-BE49-F238E27FC236}">
                <a16:creationId xmlns:a16="http://schemas.microsoft.com/office/drawing/2014/main" id="{FA30CED7-EFFF-41C4-9842-3EE92BC48F3F}"/>
              </a:ext>
            </a:extLst>
          </p:cNvPr>
          <p:cNvGrpSpPr/>
          <p:nvPr/>
        </p:nvGrpSpPr>
        <p:grpSpPr>
          <a:xfrm>
            <a:off x="701135" y="2939153"/>
            <a:ext cx="4095750" cy="1501086"/>
            <a:chOff x="4418475" y="4372772"/>
            <a:chExt cx="4095750" cy="1501086"/>
          </a:xfrm>
        </p:grpSpPr>
        <p:pic>
          <p:nvPicPr>
            <p:cNvPr id="40" name="Grafik 39">
              <a:extLst>
                <a:ext uri="{FF2B5EF4-FFF2-40B4-BE49-F238E27FC236}">
                  <a16:creationId xmlns:a16="http://schemas.microsoft.com/office/drawing/2014/main" id="{9E142869-41D8-4905-A631-3DB72316E53F}"/>
                </a:ext>
              </a:extLst>
            </p:cNvPr>
            <p:cNvPicPr>
              <a:picLocks noChangeAspect="1"/>
            </p:cNvPicPr>
            <p:nvPr/>
          </p:nvPicPr>
          <p:blipFill rotWithShape="1">
            <a:blip r:embed="rId10"/>
            <a:srcRect b="27250"/>
            <a:stretch/>
          </p:blipFill>
          <p:spPr>
            <a:xfrm>
              <a:off x="4418475" y="4372772"/>
              <a:ext cx="4095750" cy="1348556"/>
            </a:xfrm>
            <a:prstGeom prst="rect">
              <a:avLst/>
            </a:prstGeom>
          </p:spPr>
        </p:pic>
        <p:pic>
          <p:nvPicPr>
            <p:cNvPr id="41" name="Grafik 40">
              <a:extLst>
                <a:ext uri="{FF2B5EF4-FFF2-40B4-BE49-F238E27FC236}">
                  <a16:creationId xmlns:a16="http://schemas.microsoft.com/office/drawing/2014/main" id="{C9722826-F272-4F52-BDC1-4F300EA21FC0}"/>
                </a:ext>
              </a:extLst>
            </p:cNvPr>
            <p:cNvPicPr>
              <a:picLocks noChangeAspect="1"/>
            </p:cNvPicPr>
            <p:nvPr/>
          </p:nvPicPr>
          <p:blipFill rotWithShape="1">
            <a:blip r:embed="rId10"/>
            <a:srcRect t="87765"/>
            <a:stretch/>
          </p:blipFill>
          <p:spPr>
            <a:xfrm>
              <a:off x="4418475" y="5647063"/>
              <a:ext cx="4095750" cy="226795"/>
            </a:xfrm>
            <a:prstGeom prst="rect">
              <a:avLst/>
            </a:prstGeom>
          </p:spPr>
        </p:pic>
      </p:grpSp>
      <p:cxnSp>
        <p:nvCxnSpPr>
          <p:cNvPr id="43" name="Gerader Verbinder 42">
            <a:extLst>
              <a:ext uri="{FF2B5EF4-FFF2-40B4-BE49-F238E27FC236}">
                <a16:creationId xmlns:a16="http://schemas.microsoft.com/office/drawing/2014/main" id="{58535C24-0548-4EA4-AB3B-656BA24FC03C}"/>
              </a:ext>
            </a:extLst>
          </p:cNvPr>
          <p:cNvCxnSpPr>
            <a:cxnSpLocks/>
            <a:stCxn id="10" idx="3"/>
          </p:cNvCxnSpPr>
          <p:nvPr/>
        </p:nvCxnSpPr>
        <p:spPr>
          <a:xfrm>
            <a:off x="5607984" y="4139160"/>
            <a:ext cx="2015068" cy="713828"/>
          </a:xfrm>
          <a:prstGeom prst="line">
            <a:avLst/>
          </a:prstGeom>
          <a:ln w="22225"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41F811B6-7D15-4087-A0DF-AB62AEA90D70}"/>
              </a:ext>
            </a:extLst>
          </p:cNvPr>
          <p:cNvCxnSpPr>
            <a:cxnSpLocks/>
            <a:stCxn id="11" idx="3"/>
          </p:cNvCxnSpPr>
          <p:nvPr/>
        </p:nvCxnSpPr>
        <p:spPr>
          <a:xfrm>
            <a:off x="5513219" y="4356242"/>
            <a:ext cx="2116306" cy="968233"/>
          </a:xfrm>
          <a:prstGeom prst="line">
            <a:avLst/>
          </a:prstGeom>
          <a:ln w="22225"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F2BF0935-B093-4C84-9B92-501A7C60A6A8}"/>
              </a:ext>
            </a:extLst>
          </p:cNvPr>
          <p:cNvSpPr txBox="1"/>
          <p:nvPr/>
        </p:nvSpPr>
        <p:spPr>
          <a:xfrm>
            <a:off x="10164425" y="1583989"/>
            <a:ext cx="1046975" cy="507831"/>
          </a:xfrm>
          <a:prstGeom prst="rect">
            <a:avLst/>
          </a:prstGeom>
          <a:noFill/>
        </p:spPr>
        <p:txBody>
          <a:bodyPr wrap="square" rtlCol="0">
            <a:spAutoFit/>
          </a:bodyPr>
          <a:lstStyle/>
          <a:p>
            <a:pPr algn="just"/>
            <a:r>
              <a:rPr lang="en-US" sz="900" dirty="0"/>
              <a:t>Box in which the flashcard is currently stored</a:t>
            </a:r>
            <a:endParaRPr lang="de-DE" sz="900" dirty="0"/>
          </a:p>
        </p:txBody>
      </p:sp>
      <p:sp>
        <p:nvSpPr>
          <p:cNvPr id="63" name="Rechteck 62">
            <a:extLst>
              <a:ext uri="{FF2B5EF4-FFF2-40B4-BE49-F238E27FC236}">
                <a16:creationId xmlns:a16="http://schemas.microsoft.com/office/drawing/2014/main" id="{B10E7BAB-6EAD-4875-9572-601C6C5D37D8}"/>
              </a:ext>
            </a:extLst>
          </p:cNvPr>
          <p:cNvSpPr/>
          <p:nvPr/>
        </p:nvSpPr>
        <p:spPr>
          <a:xfrm>
            <a:off x="10164425" y="1583989"/>
            <a:ext cx="1046975" cy="492461"/>
          </a:xfrm>
          <a:prstGeom prst="rect">
            <a:avLst/>
          </a:prstGeom>
          <a:noFill/>
          <a:ln w="6350" cap="flat">
            <a:solidFill>
              <a:srgbClr val="407FB7"/>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4" name="Gerader Verbinder 63">
            <a:extLst>
              <a:ext uri="{FF2B5EF4-FFF2-40B4-BE49-F238E27FC236}">
                <a16:creationId xmlns:a16="http://schemas.microsoft.com/office/drawing/2014/main" id="{8A9AA24E-F2E9-4209-9FC0-4FBEB42A9C28}"/>
              </a:ext>
            </a:extLst>
          </p:cNvPr>
          <p:cNvCxnSpPr>
            <a:cxnSpLocks/>
          </p:cNvCxnSpPr>
          <p:nvPr/>
        </p:nvCxnSpPr>
        <p:spPr>
          <a:xfrm flipV="1">
            <a:off x="10687913" y="2076450"/>
            <a:ext cx="0" cy="887545"/>
          </a:xfrm>
          <a:prstGeom prst="line">
            <a:avLst/>
          </a:prstGeom>
          <a:ln>
            <a:solidFill>
              <a:srgbClr val="407FB7"/>
            </a:solidFill>
            <a:prstDash val="dash"/>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FB889BFB-1A77-47A8-8F3B-A1BBE5DBD1CA}"/>
              </a:ext>
            </a:extLst>
          </p:cNvPr>
          <p:cNvCxnSpPr>
            <a:cxnSpLocks/>
          </p:cNvCxnSpPr>
          <p:nvPr/>
        </p:nvCxnSpPr>
        <p:spPr>
          <a:xfrm>
            <a:off x="1147521" y="2342446"/>
            <a:ext cx="0" cy="419804"/>
          </a:xfrm>
          <a:prstGeom prst="line">
            <a:avLst/>
          </a:prstGeom>
          <a:ln w="22225"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BA28E20B-3E2A-4B94-83BC-9A8140F7CDDA}"/>
              </a:ext>
            </a:extLst>
          </p:cNvPr>
          <p:cNvSpPr txBox="1"/>
          <p:nvPr/>
        </p:nvSpPr>
        <p:spPr>
          <a:xfrm>
            <a:off x="2526959" y="5532665"/>
            <a:ext cx="2436330" cy="507831"/>
          </a:xfrm>
          <a:prstGeom prst="rect">
            <a:avLst/>
          </a:prstGeom>
          <a:noFill/>
        </p:spPr>
        <p:txBody>
          <a:bodyPr wrap="square" rtlCol="0">
            <a:spAutoFit/>
          </a:bodyPr>
          <a:lstStyle/>
          <a:p>
            <a:pPr algn="just"/>
            <a:r>
              <a:rPr lang="en-US" sz="900" dirty="0"/>
              <a:t>Optionally further solutions can be added. Likewise, another context line can be displayed together with the solution.</a:t>
            </a:r>
            <a:endParaRPr lang="de-DE" sz="900" dirty="0"/>
          </a:p>
        </p:txBody>
      </p:sp>
      <p:sp>
        <p:nvSpPr>
          <p:cNvPr id="71" name="Rechteck 70">
            <a:extLst>
              <a:ext uri="{FF2B5EF4-FFF2-40B4-BE49-F238E27FC236}">
                <a16:creationId xmlns:a16="http://schemas.microsoft.com/office/drawing/2014/main" id="{D235C138-F367-48C1-87E5-20AF5757A3CB}"/>
              </a:ext>
            </a:extLst>
          </p:cNvPr>
          <p:cNvSpPr/>
          <p:nvPr/>
        </p:nvSpPr>
        <p:spPr>
          <a:xfrm>
            <a:off x="2585127" y="5562000"/>
            <a:ext cx="2359110" cy="459618"/>
          </a:xfrm>
          <a:prstGeom prst="rect">
            <a:avLst/>
          </a:prstGeom>
          <a:noFill/>
          <a:ln w="6350" cap="flat">
            <a:solidFill>
              <a:srgbClr val="407FB7"/>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2" name="Gerader Verbinder 71">
            <a:extLst>
              <a:ext uri="{FF2B5EF4-FFF2-40B4-BE49-F238E27FC236}">
                <a16:creationId xmlns:a16="http://schemas.microsoft.com/office/drawing/2014/main" id="{A2505FE6-A733-446C-8E6D-11E4DE8B4F88}"/>
              </a:ext>
            </a:extLst>
          </p:cNvPr>
          <p:cNvCxnSpPr>
            <a:cxnSpLocks/>
          </p:cNvCxnSpPr>
          <p:nvPr/>
        </p:nvCxnSpPr>
        <p:spPr>
          <a:xfrm>
            <a:off x="2028279" y="5728690"/>
            <a:ext cx="556848" cy="0"/>
          </a:xfrm>
          <a:prstGeom prst="line">
            <a:avLst/>
          </a:prstGeom>
          <a:ln>
            <a:solidFill>
              <a:srgbClr val="407FB7"/>
            </a:solidFill>
            <a:prstDash val="dash"/>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95162AD1-6C25-402C-8C6E-942EBE487A22}"/>
              </a:ext>
            </a:extLst>
          </p:cNvPr>
          <p:cNvSpPr txBox="1"/>
          <p:nvPr/>
        </p:nvSpPr>
        <p:spPr>
          <a:xfrm>
            <a:off x="1209468" y="6040199"/>
            <a:ext cx="4769087" cy="230832"/>
          </a:xfrm>
          <a:prstGeom prst="rect">
            <a:avLst/>
          </a:prstGeom>
          <a:noFill/>
        </p:spPr>
        <p:txBody>
          <a:bodyPr wrap="square" rtlCol="0">
            <a:spAutoFit/>
          </a:bodyPr>
          <a:lstStyle/>
          <a:p>
            <a:pPr algn="just"/>
            <a:r>
              <a:rPr lang="en-US" sz="900" dirty="0"/>
              <a:t>In case of multiple answers: Selection of whether all answers must be given or only one</a:t>
            </a:r>
            <a:endParaRPr lang="de-DE" sz="900" dirty="0"/>
          </a:p>
        </p:txBody>
      </p:sp>
      <p:sp>
        <p:nvSpPr>
          <p:cNvPr id="33" name="Rechteck 32">
            <a:extLst>
              <a:ext uri="{FF2B5EF4-FFF2-40B4-BE49-F238E27FC236}">
                <a16:creationId xmlns:a16="http://schemas.microsoft.com/office/drawing/2014/main" id="{1E47AAF9-69C0-468C-B701-701EB3A4C927}"/>
              </a:ext>
            </a:extLst>
          </p:cNvPr>
          <p:cNvSpPr/>
          <p:nvPr/>
        </p:nvSpPr>
        <p:spPr>
          <a:xfrm>
            <a:off x="1271379" y="6065290"/>
            <a:ext cx="4502144" cy="176119"/>
          </a:xfrm>
          <a:prstGeom prst="rect">
            <a:avLst/>
          </a:prstGeom>
          <a:noFill/>
          <a:ln w="6350" cap="flat">
            <a:solidFill>
              <a:srgbClr val="407FB7"/>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r Verbinder 33">
            <a:extLst>
              <a:ext uri="{FF2B5EF4-FFF2-40B4-BE49-F238E27FC236}">
                <a16:creationId xmlns:a16="http://schemas.microsoft.com/office/drawing/2014/main" id="{1E910B1F-9B64-4C2F-A3B6-3979B5BC727D}"/>
              </a:ext>
            </a:extLst>
          </p:cNvPr>
          <p:cNvCxnSpPr>
            <a:cxnSpLocks/>
          </p:cNvCxnSpPr>
          <p:nvPr/>
        </p:nvCxnSpPr>
        <p:spPr>
          <a:xfrm>
            <a:off x="1082264" y="6155615"/>
            <a:ext cx="189116" cy="0"/>
          </a:xfrm>
          <a:prstGeom prst="line">
            <a:avLst/>
          </a:prstGeom>
          <a:ln>
            <a:solidFill>
              <a:srgbClr val="407FB7"/>
            </a:solidFill>
            <a:prstDash val="dash"/>
          </a:ln>
        </p:spPr>
        <p:style>
          <a:lnRef idx="1">
            <a:schemeClr val="accent1"/>
          </a:lnRef>
          <a:fillRef idx="0">
            <a:schemeClr val="accent1"/>
          </a:fillRef>
          <a:effectRef idx="0">
            <a:schemeClr val="accent1"/>
          </a:effectRef>
          <a:fontRef idx="minor">
            <a:schemeClr val="tx1"/>
          </a:fontRef>
        </p:style>
      </p:cxnSp>
      <p:pic>
        <p:nvPicPr>
          <p:cNvPr id="35" name="Grafik 34">
            <a:extLst>
              <a:ext uri="{FF2B5EF4-FFF2-40B4-BE49-F238E27FC236}">
                <a16:creationId xmlns:a16="http://schemas.microsoft.com/office/drawing/2014/main" id="{E6AD9547-907B-4E37-81CB-CA03780C89F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61749" y="3739852"/>
            <a:ext cx="351009" cy="350841"/>
          </a:xfrm>
          <a:prstGeom prst="rect">
            <a:avLst/>
          </a:prstGeom>
        </p:spPr>
      </p:pic>
      <p:pic>
        <p:nvPicPr>
          <p:cNvPr id="44" name="Grafik 43">
            <a:extLst>
              <a:ext uri="{FF2B5EF4-FFF2-40B4-BE49-F238E27FC236}">
                <a16:creationId xmlns:a16="http://schemas.microsoft.com/office/drawing/2014/main" id="{F744D6B0-ADAE-49CF-8807-42775C2B19D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61749" y="4211609"/>
            <a:ext cx="351009" cy="350841"/>
          </a:xfrm>
          <a:prstGeom prst="rect">
            <a:avLst/>
          </a:prstGeom>
        </p:spPr>
      </p:pic>
      <p:sp>
        <p:nvSpPr>
          <p:cNvPr id="5" name="Ellipse 4">
            <a:extLst>
              <a:ext uri="{FF2B5EF4-FFF2-40B4-BE49-F238E27FC236}">
                <a16:creationId xmlns:a16="http://schemas.microsoft.com/office/drawing/2014/main" id="{349C5372-A302-4F18-B97D-C3AB57379E48}"/>
              </a:ext>
            </a:extLst>
          </p:cNvPr>
          <p:cNvSpPr/>
          <p:nvPr/>
        </p:nvSpPr>
        <p:spPr>
          <a:xfrm>
            <a:off x="6161749" y="4614635"/>
            <a:ext cx="343973" cy="343973"/>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F9AFB7B2-434D-4DB1-8AAA-5D4DAB359F53}"/>
              </a:ext>
            </a:extLst>
          </p:cNvPr>
          <p:cNvSpPr/>
          <p:nvPr/>
        </p:nvSpPr>
        <p:spPr>
          <a:xfrm>
            <a:off x="6119984" y="4522404"/>
            <a:ext cx="556917" cy="467629"/>
          </a:xfrm>
          <a:prstGeom prst="rect">
            <a:avLst/>
          </a:prstGeom>
        </p:spPr>
        <p:txBody>
          <a:bodyPr wrap="square">
            <a:spAutoFit/>
          </a:bodyPr>
          <a:lstStyle/>
          <a:p>
            <a:pPr>
              <a:lnSpc>
                <a:spcPct val="107000"/>
              </a:lnSpc>
              <a:spcAft>
                <a:spcPts val="800"/>
              </a:spcAft>
            </a:pPr>
            <a:r>
              <a:rPr lang="de-DE" sz="2400"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de-D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5849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eck 23">
            <a:extLst>
              <a:ext uri="{FF2B5EF4-FFF2-40B4-BE49-F238E27FC236}">
                <a16:creationId xmlns:a16="http://schemas.microsoft.com/office/drawing/2014/main" id="{B03F2B6F-5834-402C-8B08-AB37A1935DA9}"/>
              </a:ext>
            </a:extLst>
          </p:cNvPr>
          <p:cNvSpPr/>
          <p:nvPr/>
        </p:nvSpPr>
        <p:spPr>
          <a:xfrm>
            <a:off x="406056" y="1642926"/>
            <a:ext cx="4849140" cy="4956214"/>
          </a:xfrm>
          <a:prstGeom prst="rect">
            <a:avLst/>
          </a:prstGeom>
          <a:solidFill>
            <a:srgbClr val="D4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25" name="Gruppieren 24">
            <a:extLst>
              <a:ext uri="{FF2B5EF4-FFF2-40B4-BE49-F238E27FC236}">
                <a16:creationId xmlns:a16="http://schemas.microsoft.com/office/drawing/2014/main" id="{D8AE2019-D75B-4092-9EE4-726A19878D58}"/>
              </a:ext>
            </a:extLst>
          </p:cNvPr>
          <p:cNvGrpSpPr/>
          <p:nvPr/>
        </p:nvGrpSpPr>
        <p:grpSpPr>
          <a:xfrm>
            <a:off x="717260" y="1685934"/>
            <a:ext cx="1487164" cy="444611"/>
            <a:chOff x="2858750" y="542818"/>
            <a:chExt cx="1563764" cy="390580"/>
          </a:xfrm>
        </p:grpSpPr>
        <p:sp>
          <p:nvSpPr>
            <p:cNvPr id="26" name="Rechteck 25">
              <a:extLst>
                <a:ext uri="{FF2B5EF4-FFF2-40B4-BE49-F238E27FC236}">
                  <a16:creationId xmlns:a16="http://schemas.microsoft.com/office/drawing/2014/main" id="{773B92B1-79C0-4CCC-BECC-C7E69D4CB838}"/>
                </a:ext>
              </a:extLst>
            </p:cNvPr>
            <p:cNvSpPr/>
            <p:nvPr/>
          </p:nvSpPr>
          <p:spPr>
            <a:xfrm>
              <a:off x="2858750" y="542818"/>
              <a:ext cx="1563764" cy="390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400" b="1" dirty="0" err="1">
                  <a:solidFill>
                    <a:srgbClr val="00549F"/>
                  </a:solidFill>
                  <a:latin typeface="Arial" panose="020B0604020202020204" pitchFamily="34" charset="0"/>
                  <a:cs typeface="Arial" panose="020B0604020202020204" pitchFamily="34" charset="0"/>
                </a:rPr>
                <a:t>Students</a:t>
              </a:r>
              <a:endParaRPr lang="de-DE" sz="1400" b="1" dirty="0">
                <a:solidFill>
                  <a:srgbClr val="00549F"/>
                </a:solidFill>
                <a:latin typeface="Arial" panose="020B0604020202020204" pitchFamily="34" charset="0"/>
                <a:cs typeface="Arial" panose="020B0604020202020204" pitchFamily="34" charset="0"/>
              </a:endParaRPr>
            </a:p>
          </p:txBody>
        </p:sp>
        <p:pic>
          <p:nvPicPr>
            <p:cNvPr id="27" name="Grafik 26">
              <a:extLst>
                <a:ext uri="{FF2B5EF4-FFF2-40B4-BE49-F238E27FC236}">
                  <a16:creationId xmlns:a16="http://schemas.microsoft.com/office/drawing/2014/main" id="{FC198C94-C3EA-4665-9297-09B46F8B6A5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241" b="21399" l="729" r="3542">
                          <a14:foregroundMark x1="1840" y1="17069" x2="1979" y2="17402"/>
                        </a14:backgroundRemoval>
                      </a14:imgEffect>
                    </a14:imgLayer>
                  </a14:imgProps>
                </a:ext>
              </a:extLst>
            </a:blip>
            <a:srcRect l="761" t="10806" r="96393" b="78185"/>
            <a:stretch/>
          </p:blipFill>
          <p:spPr>
            <a:xfrm>
              <a:off x="2947092" y="578242"/>
              <a:ext cx="391582" cy="314207"/>
            </a:xfrm>
            <a:prstGeom prst="rect">
              <a:avLst/>
            </a:prstGeom>
          </p:spPr>
        </p:pic>
      </p:grpSp>
      <p:sp>
        <p:nvSpPr>
          <p:cNvPr id="19" name="Rechteck 18">
            <a:extLst>
              <a:ext uri="{FF2B5EF4-FFF2-40B4-BE49-F238E27FC236}">
                <a16:creationId xmlns:a16="http://schemas.microsoft.com/office/drawing/2014/main" id="{A351CFBD-7A15-4F4D-BDC7-C09D4B1D2EC4}"/>
              </a:ext>
            </a:extLst>
          </p:cNvPr>
          <p:cNvSpPr/>
          <p:nvPr/>
        </p:nvSpPr>
        <p:spPr>
          <a:xfrm>
            <a:off x="5891230" y="4592232"/>
            <a:ext cx="4002444" cy="1997812"/>
          </a:xfrm>
          <a:prstGeom prst="rect">
            <a:avLst/>
          </a:prstGeom>
          <a:solidFill>
            <a:srgbClr val="FFFFFF"/>
          </a:solidFill>
          <a:ln w="19050">
            <a:solidFill>
              <a:srgbClr val="40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96A2422-1755-4D31-921C-ABA47F298EBF}"/>
              </a:ext>
            </a:extLst>
          </p:cNvPr>
          <p:cNvSpPr>
            <a:spLocks noGrp="1"/>
          </p:cNvSpPr>
          <p:nvPr>
            <p:ph type="title"/>
          </p:nvPr>
        </p:nvSpPr>
        <p:spPr/>
        <p:txBody>
          <a:bodyPr/>
          <a:lstStyle/>
          <a:p>
            <a:r>
              <a:rPr lang="de-DE" dirty="0"/>
              <a:t>Review </a:t>
            </a:r>
            <a:r>
              <a:rPr lang="de-DE" dirty="0" err="1"/>
              <a:t>flashcards</a:t>
            </a:r>
            <a:endParaRPr lang="de-DE" dirty="0"/>
          </a:p>
        </p:txBody>
      </p:sp>
      <p:pic>
        <p:nvPicPr>
          <p:cNvPr id="5" name="Grafik 4">
            <a:extLst>
              <a:ext uri="{FF2B5EF4-FFF2-40B4-BE49-F238E27FC236}">
                <a16:creationId xmlns:a16="http://schemas.microsoft.com/office/drawing/2014/main" id="{DC0F40F5-95B3-49A4-A8A6-A3B99F2B0FEC}"/>
              </a:ext>
            </a:extLst>
          </p:cNvPr>
          <p:cNvPicPr>
            <a:picLocks noChangeAspect="1"/>
          </p:cNvPicPr>
          <p:nvPr/>
        </p:nvPicPr>
        <p:blipFill rotWithShape="1">
          <a:blip r:embed="rId5"/>
          <a:srcRect l="13871" t="20619" b="11970"/>
          <a:stretch/>
        </p:blipFill>
        <p:spPr>
          <a:xfrm>
            <a:off x="1000723" y="6045911"/>
            <a:ext cx="690363" cy="376416"/>
          </a:xfrm>
          <a:prstGeom prst="roundRect">
            <a:avLst/>
          </a:prstGeom>
        </p:spPr>
      </p:pic>
      <p:pic>
        <p:nvPicPr>
          <p:cNvPr id="6" name="Grafik 5">
            <a:extLst>
              <a:ext uri="{FF2B5EF4-FFF2-40B4-BE49-F238E27FC236}">
                <a16:creationId xmlns:a16="http://schemas.microsoft.com/office/drawing/2014/main" id="{34DC92F5-4B8F-41DE-A876-E58FBE827E1D}"/>
              </a:ext>
            </a:extLst>
          </p:cNvPr>
          <p:cNvPicPr>
            <a:picLocks noChangeAspect="1"/>
          </p:cNvPicPr>
          <p:nvPr/>
        </p:nvPicPr>
        <p:blipFill rotWithShape="1">
          <a:blip r:embed="rId6"/>
          <a:srcRect l="625" t="3395" r="548" b="2024"/>
          <a:stretch/>
        </p:blipFill>
        <p:spPr>
          <a:xfrm>
            <a:off x="812635" y="2331586"/>
            <a:ext cx="4043636" cy="661686"/>
          </a:xfrm>
          <a:prstGeom prst="rect">
            <a:avLst/>
          </a:prstGeom>
          <a:ln w="19050">
            <a:solidFill>
              <a:srgbClr val="407FB7"/>
            </a:solidFill>
          </a:ln>
        </p:spPr>
      </p:pic>
      <p:cxnSp>
        <p:nvCxnSpPr>
          <p:cNvPr id="11" name="Gerader Verbinder 10">
            <a:extLst>
              <a:ext uri="{FF2B5EF4-FFF2-40B4-BE49-F238E27FC236}">
                <a16:creationId xmlns:a16="http://schemas.microsoft.com/office/drawing/2014/main" id="{0F89A626-9596-4A37-A168-CCD62B0C07FB}"/>
              </a:ext>
            </a:extLst>
          </p:cNvPr>
          <p:cNvCxnSpPr>
            <a:cxnSpLocks/>
          </p:cNvCxnSpPr>
          <p:nvPr/>
        </p:nvCxnSpPr>
        <p:spPr>
          <a:xfrm>
            <a:off x="1345905" y="2675402"/>
            <a:ext cx="0" cy="596058"/>
          </a:xfrm>
          <a:prstGeom prst="line">
            <a:avLst/>
          </a:prstGeom>
          <a:ln w="22225"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D603B353-0DFC-41E9-9799-7705EB57052C}"/>
              </a:ext>
            </a:extLst>
          </p:cNvPr>
          <p:cNvCxnSpPr>
            <a:cxnSpLocks/>
            <a:endCxn id="5" idx="0"/>
          </p:cNvCxnSpPr>
          <p:nvPr/>
        </p:nvCxnSpPr>
        <p:spPr>
          <a:xfrm>
            <a:off x="1345905" y="5512365"/>
            <a:ext cx="0" cy="533546"/>
          </a:xfrm>
          <a:prstGeom prst="line">
            <a:avLst/>
          </a:prstGeom>
          <a:ln w="22225"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sp>
        <p:nvSpPr>
          <p:cNvPr id="8" name="Flussdiagramm: Dokument 7">
            <a:extLst>
              <a:ext uri="{FF2B5EF4-FFF2-40B4-BE49-F238E27FC236}">
                <a16:creationId xmlns:a16="http://schemas.microsoft.com/office/drawing/2014/main" id="{829D4160-BF51-45EB-8BB9-1F51935FB2B3}"/>
              </a:ext>
            </a:extLst>
          </p:cNvPr>
          <p:cNvSpPr/>
          <p:nvPr/>
        </p:nvSpPr>
        <p:spPr>
          <a:xfrm>
            <a:off x="840737" y="3271460"/>
            <a:ext cx="4043636" cy="2496263"/>
          </a:xfrm>
          <a:prstGeom prst="flowChartDocument">
            <a:avLst/>
          </a:prstGeom>
          <a:blipFill>
            <a:blip r:embed="rId7"/>
            <a:stretch>
              <a:fillRect l="3" t="1" r="-8502" b="-18888"/>
            </a:stretch>
          </a:blipFill>
          <a:ln w="19050">
            <a:solidFill>
              <a:srgbClr val="40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7" name="Gruppieren 16">
            <a:extLst>
              <a:ext uri="{FF2B5EF4-FFF2-40B4-BE49-F238E27FC236}">
                <a16:creationId xmlns:a16="http://schemas.microsoft.com/office/drawing/2014/main" id="{353ACDF5-71F8-43FF-AF90-8AF94CB8E0E3}"/>
              </a:ext>
            </a:extLst>
          </p:cNvPr>
          <p:cNvGrpSpPr/>
          <p:nvPr/>
        </p:nvGrpSpPr>
        <p:grpSpPr>
          <a:xfrm>
            <a:off x="6114803" y="4784676"/>
            <a:ext cx="3592898" cy="1706901"/>
            <a:chOff x="4069157" y="2946926"/>
            <a:chExt cx="6655886" cy="3162056"/>
          </a:xfrm>
        </p:grpSpPr>
        <p:pic>
          <p:nvPicPr>
            <p:cNvPr id="16" name="Grafik 15">
              <a:extLst>
                <a:ext uri="{FF2B5EF4-FFF2-40B4-BE49-F238E27FC236}">
                  <a16:creationId xmlns:a16="http://schemas.microsoft.com/office/drawing/2014/main" id="{C547D2DD-FA61-4662-A464-932202695C0F}"/>
                </a:ext>
              </a:extLst>
            </p:cNvPr>
            <p:cNvPicPr>
              <a:picLocks noChangeAspect="1"/>
            </p:cNvPicPr>
            <p:nvPr/>
          </p:nvPicPr>
          <p:blipFill rotWithShape="1">
            <a:blip r:embed="rId8"/>
            <a:srcRect r="16878"/>
            <a:stretch/>
          </p:blipFill>
          <p:spPr>
            <a:xfrm>
              <a:off x="4069157" y="2946926"/>
              <a:ext cx="6330988" cy="3162056"/>
            </a:xfrm>
            <a:prstGeom prst="rect">
              <a:avLst/>
            </a:prstGeom>
          </p:spPr>
        </p:pic>
        <p:pic>
          <p:nvPicPr>
            <p:cNvPr id="4" name="Grafik 3">
              <a:extLst>
                <a:ext uri="{FF2B5EF4-FFF2-40B4-BE49-F238E27FC236}">
                  <a16:creationId xmlns:a16="http://schemas.microsoft.com/office/drawing/2014/main" id="{C0ED9082-806D-4FFB-ABC6-9212B3CC8BEC}"/>
                </a:ext>
              </a:extLst>
            </p:cNvPr>
            <p:cNvPicPr>
              <a:picLocks noChangeAspect="1"/>
            </p:cNvPicPr>
            <p:nvPr/>
          </p:nvPicPr>
          <p:blipFill rotWithShape="1">
            <a:blip r:embed="rId8"/>
            <a:srcRect l="85762" t="29522"/>
            <a:stretch/>
          </p:blipFill>
          <p:spPr>
            <a:xfrm>
              <a:off x="9640583" y="3648364"/>
              <a:ext cx="1084460" cy="2228572"/>
            </a:xfrm>
            <a:prstGeom prst="rect">
              <a:avLst/>
            </a:prstGeom>
          </p:spPr>
        </p:pic>
      </p:grpSp>
      <p:pic>
        <p:nvPicPr>
          <p:cNvPr id="18" name="Grafik 17">
            <a:extLst>
              <a:ext uri="{FF2B5EF4-FFF2-40B4-BE49-F238E27FC236}">
                <a16:creationId xmlns:a16="http://schemas.microsoft.com/office/drawing/2014/main" id="{38F3413E-4388-42AE-AEFD-E580A2D26E6F}"/>
              </a:ext>
            </a:extLst>
          </p:cNvPr>
          <p:cNvPicPr>
            <a:picLocks noChangeAspect="1"/>
          </p:cNvPicPr>
          <p:nvPr/>
        </p:nvPicPr>
        <p:blipFill rotWithShape="1">
          <a:blip r:embed="rId9"/>
          <a:srcRect b="1666"/>
          <a:stretch/>
        </p:blipFill>
        <p:spPr>
          <a:xfrm>
            <a:off x="5891230" y="3683315"/>
            <a:ext cx="3931995" cy="679767"/>
          </a:xfrm>
          <a:prstGeom prst="rect">
            <a:avLst/>
          </a:prstGeom>
          <a:ln w="19050">
            <a:solidFill>
              <a:srgbClr val="407FB7"/>
            </a:solidFill>
          </a:ln>
        </p:spPr>
      </p:pic>
      <p:cxnSp>
        <p:nvCxnSpPr>
          <p:cNvPr id="20" name="Gerader Verbinder 19">
            <a:extLst>
              <a:ext uri="{FF2B5EF4-FFF2-40B4-BE49-F238E27FC236}">
                <a16:creationId xmlns:a16="http://schemas.microsoft.com/office/drawing/2014/main" id="{10566250-D489-40C0-8A86-CA194CE5A3D2}"/>
              </a:ext>
            </a:extLst>
          </p:cNvPr>
          <p:cNvCxnSpPr>
            <a:cxnSpLocks/>
          </p:cNvCxnSpPr>
          <p:nvPr/>
        </p:nvCxnSpPr>
        <p:spPr>
          <a:xfrm>
            <a:off x="9456627" y="3996174"/>
            <a:ext cx="0" cy="596058"/>
          </a:xfrm>
          <a:prstGeom prst="line">
            <a:avLst/>
          </a:prstGeom>
          <a:ln w="22225"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6C3ECAD4-9FD7-4B35-9D2B-BBE1F94ED5DB}"/>
              </a:ext>
            </a:extLst>
          </p:cNvPr>
          <p:cNvCxnSpPr>
            <a:cxnSpLocks/>
            <a:stCxn id="5" idx="3"/>
          </p:cNvCxnSpPr>
          <p:nvPr/>
        </p:nvCxnSpPr>
        <p:spPr>
          <a:xfrm>
            <a:off x="1691086" y="6234119"/>
            <a:ext cx="4200144" cy="0"/>
          </a:xfrm>
          <a:prstGeom prst="line">
            <a:avLst/>
          </a:prstGeom>
          <a:ln w="22225"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grpSp>
        <p:nvGrpSpPr>
          <p:cNvPr id="28" name="Gruppieren 27">
            <a:extLst>
              <a:ext uri="{FF2B5EF4-FFF2-40B4-BE49-F238E27FC236}">
                <a16:creationId xmlns:a16="http://schemas.microsoft.com/office/drawing/2014/main" id="{D3D1F8C7-5C0A-467D-BDAD-45F1B9750EDB}"/>
              </a:ext>
            </a:extLst>
          </p:cNvPr>
          <p:cNvGrpSpPr/>
          <p:nvPr/>
        </p:nvGrpSpPr>
        <p:grpSpPr>
          <a:xfrm>
            <a:off x="10330721" y="6154529"/>
            <a:ext cx="1487164" cy="444611"/>
            <a:chOff x="2858750" y="542818"/>
            <a:chExt cx="1563764" cy="390580"/>
          </a:xfrm>
        </p:grpSpPr>
        <p:sp>
          <p:nvSpPr>
            <p:cNvPr id="29" name="Rechteck 28">
              <a:extLst>
                <a:ext uri="{FF2B5EF4-FFF2-40B4-BE49-F238E27FC236}">
                  <a16:creationId xmlns:a16="http://schemas.microsoft.com/office/drawing/2014/main" id="{AF281085-393A-465C-A051-D07D6052AC94}"/>
                </a:ext>
              </a:extLst>
            </p:cNvPr>
            <p:cNvSpPr/>
            <p:nvPr/>
          </p:nvSpPr>
          <p:spPr>
            <a:xfrm>
              <a:off x="2858750" y="542818"/>
              <a:ext cx="1563764" cy="390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400" b="1" dirty="0">
                  <a:solidFill>
                    <a:srgbClr val="00549F"/>
                  </a:solidFill>
                  <a:latin typeface="Arial" panose="020B0604020202020204" pitchFamily="34" charset="0"/>
                  <a:cs typeface="Arial" panose="020B0604020202020204" pitchFamily="34" charset="0"/>
                </a:rPr>
                <a:t>Managers</a:t>
              </a:r>
            </a:p>
          </p:txBody>
        </p:sp>
        <p:pic>
          <p:nvPicPr>
            <p:cNvPr id="30" name="Grafik 29">
              <a:extLst>
                <a:ext uri="{FF2B5EF4-FFF2-40B4-BE49-F238E27FC236}">
                  <a16:creationId xmlns:a16="http://schemas.microsoft.com/office/drawing/2014/main" id="{56983020-8ADF-4B8D-AE7D-75C398B3EF0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241" b="21399" l="729" r="3542">
                          <a14:foregroundMark x1="1840" y1="17069" x2="1979" y2="17402"/>
                        </a14:backgroundRemoval>
                      </a14:imgEffect>
                    </a14:imgLayer>
                  </a14:imgProps>
                </a:ext>
              </a:extLst>
            </a:blip>
            <a:srcRect l="761" t="10806" r="96393" b="78185"/>
            <a:stretch/>
          </p:blipFill>
          <p:spPr>
            <a:xfrm>
              <a:off x="2947092" y="578242"/>
              <a:ext cx="391582" cy="314207"/>
            </a:xfrm>
            <a:prstGeom prst="rect">
              <a:avLst/>
            </a:prstGeom>
          </p:spPr>
        </p:pic>
      </p:grpSp>
      <p:sp>
        <p:nvSpPr>
          <p:cNvPr id="32" name="Rechteck 31">
            <a:extLst>
              <a:ext uri="{FF2B5EF4-FFF2-40B4-BE49-F238E27FC236}">
                <a16:creationId xmlns:a16="http://schemas.microsoft.com/office/drawing/2014/main" id="{90F773DA-FFB8-475B-BC0F-7DADEE1EB8D6}"/>
              </a:ext>
            </a:extLst>
          </p:cNvPr>
          <p:cNvSpPr/>
          <p:nvPr/>
        </p:nvSpPr>
        <p:spPr>
          <a:xfrm>
            <a:off x="5846617" y="1792977"/>
            <a:ext cx="5734423" cy="1077218"/>
          </a:xfrm>
          <a:prstGeom prst="rect">
            <a:avLst/>
          </a:prstGeom>
          <a:solidFill>
            <a:srgbClr val="D4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C2932824-AB10-4826-8FA3-9662066A8521}"/>
              </a:ext>
            </a:extLst>
          </p:cNvPr>
          <p:cNvSpPr/>
          <p:nvPr/>
        </p:nvSpPr>
        <p:spPr>
          <a:xfrm>
            <a:off x="5951583" y="2050331"/>
            <a:ext cx="5410382" cy="646331"/>
          </a:xfrm>
          <a:prstGeom prst="rect">
            <a:avLst/>
          </a:prstGeom>
        </p:spPr>
        <p:txBody>
          <a:bodyPr wrap="square">
            <a:spAutoFit/>
          </a:bodyPr>
          <a:lstStyle/>
          <a:p>
            <a:r>
              <a:rPr lang="en-US" dirty="0"/>
              <a:t>Flashcards added by students must be approved by the manager before students can practice them.</a:t>
            </a:r>
            <a:endParaRPr lang="de-DE" dirty="0"/>
          </a:p>
        </p:txBody>
      </p:sp>
      <p:sp>
        <p:nvSpPr>
          <p:cNvPr id="33" name="Textfeld 32">
            <a:extLst>
              <a:ext uri="{FF2B5EF4-FFF2-40B4-BE49-F238E27FC236}">
                <a16:creationId xmlns:a16="http://schemas.microsoft.com/office/drawing/2014/main" id="{5B4310A9-E010-44C8-8D66-7C51022F932C}"/>
              </a:ext>
            </a:extLst>
          </p:cNvPr>
          <p:cNvSpPr txBox="1"/>
          <p:nvPr/>
        </p:nvSpPr>
        <p:spPr>
          <a:xfrm>
            <a:off x="10111349" y="4837147"/>
            <a:ext cx="1604401" cy="646331"/>
          </a:xfrm>
          <a:prstGeom prst="rect">
            <a:avLst/>
          </a:prstGeom>
          <a:noFill/>
        </p:spPr>
        <p:txBody>
          <a:bodyPr wrap="square" rtlCol="0">
            <a:spAutoFit/>
          </a:bodyPr>
          <a:lstStyle/>
          <a:p>
            <a:pPr algn="just"/>
            <a:r>
              <a:rPr lang="en-US" sz="900" dirty="0"/>
              <a:t>In the Review tab, Managers can edit, approve or reject each flashcard submitted by students.</a:t>
            </a:r>
            <a:endParaRPr lang="de-DE" sz="900" dirty="0"/>
          </a:p>
        </p:txBody>
      </p:sp>
      <p:cxnSp>
        <p:nvCxnSpPr>
          <p:cNvPr id="34" name="Gerader Verbinder 33">
            <a:extLst>
              <a:ext uri="{FF2B5EF4-FFF2-40B4-BE49-F238E27FC236}">
                <a16:creationId xmlns:a16="http://schemas.microsoft.com/office/drawing/2014/main" id="{894A6554-EE0E-4F90-ADB9-840148540D2D}"/>
              </a:ext>
            </a:extLst>
          </p:cNvPr>
          <p:cNvCxnSpPr>
            <a:cxnSpLocks/>
            <a:endCxn id="35" idx="1"/>
          </p:cNvCxnSpPr>
          <p:nvPr/>
        </p:nvCxnSpPr>
        <p:spPr>
          <a:xfrm>
            <a:off x="9893674" y="5166504"/>
            <a:ext cx="247164" cy="0"/>
          </a:xfrm>
          <a:prstGeom prst="line">
            <a:avLst/>
          </a:prstGeom>
          <a:ln>
            <a:solidFill>
              <a:srgbClr val="407FB7"/>
            </a:solidFill>
            <a:prstDash val="dash"/>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54149B8B-A707-4403-A613-E510EF701424}"/>
              </a:ext>
            </a:extLst>
          </p:cNvPr>
          <p:cNvSpPr/>
          <p:nvPr/>
        </p:nvSpPr>
        <p:spPr>
          <a:xfrm>
            <a:off x="10140838" y="4859060"/>
            <a:ext cx="1574912" cy="614888"/>
          </a:xfrm>
          <a:prstGeom prst="rect">
            <a:avLst/>
          </a:prstGeom>
          <a:noFill/>
          <a:ln w="6350" cap="flat">
            <a:solidFill>
              <a:srgbClr val="407FB7"/>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35">
            <a:extLst>
              <a:ext uri="{FF2B5EF4-FFF2-40B4-BE49-F238E27FC236}">
                <a16:creationId xmlns:a16="http://schemas.microsoft.com/office/drawing/2014/main" id="{85CE6F4C-DF4E-4A08-9642-124949A104F1}"/>
              </a:ext>
            </a:extLst>
          </p:cNvPr>
          <p:cNvSpPr/>
          <p:nvPr/>
        </p:nvSpPr>
        <p:spPr>
          <a:xfrm>
            <a:off x="483164" y="3271460"/>
            <a:ext cx="268186" cy="287849"/>
          </a:xfrm>
          <a:prstGeom prst="ellipse">
            <a:avLst/>
          </a:prstGeom>
          <a:solidFill>
            <a:schemeClr val="bg1"/>
          </a:solidFill>
          <a:ln w="25400">
            <a:solidFill>
              <a:srgbClr val="40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00549F"/>
                </a:solidFill>
                <a:latin typeface="Arial" panose="020B0604020202020204" pitchFamily="34" charset="0"/>
                <a:cs typeface="Arial" panose="020B0604020202020204" pitchFamily="34" charset="0"/>
              </a:rPr>
              <a:t>1</a:t>
            </a:r>
          </a:p>
        </p:txBody>
      </p:sp>
      <p:sp>
        <p:nvSpPr>
          <p:cNvPr id="37" name="Ellipse 36">
            <a:extLst>
              <a:ext uri="{FF2B5EF4-FFF2-40B4-BE49-F238E27FC236}">
                <a16:creationId xmlns:a16="http://schemas.microsoft.com/office/drawing/2014/main" id="{2AB475E6-83AA-4441-8871-E15DA37AB475}"/>
              </a:ext>
            </a:extLst>
          </p:cNvPr>
          <p:cNvSpPr/>
          <p:nvPr/>
        </p:nvSpPr>
        <p:spPr>
          <a:xfrm>
            <a:off x="5559959" y="4577873"/>
            <a:ext cx="268186" cy="287849"/>
          </a:xfrm>
          <a:prstGeom prst="ellipse">
            <a:avLst/>
          </a:prstGeom>
          <a:solidFill>
            <a:schemeClr val="bg1"/>
          </a:solidFill>
          <a:ln w="25400">
            <a:solidFill>
              <a:srgbClr val="40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00549F"/>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173311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09C3A-392D-40B7-B4AE-6F3421E5B7F1}"/>
              </a:ext>
            </a:extLst>
          </p:cNvPr>
          <p:cNvSpPr>
            <a:spLocks noGrp="1"/>
          </p:cNvSpPr>
          <p:nvPr>
            <p:ph type="title"/>
          </p:nvPr>
        </p:nvSpPr>
        <p:spPr/>
        <p:txBody>
          <a:bodyPr/>
          <a:lstStyle/>
          <a:p>
            <a:r>
              <a:rPr lang="de-DE" dirty="0"/>
              <a:t>Import </a:t>
            </a:r>
            <a:r>
              <a:rPr lang="de-DE" dirty="0" err="1"/>
              <a:t>flashcards</a:t>
            </a:r>
            <a:endParaRPr lang="de-DE" dirty="0"/>
          </a:p>
        </p:txBody>
      </p:sp>
      <p:pic>
        <p:nvPicPr>
          <p:cNvPr id="8" name="Grafik 7">
            <a:extLst>
              <a:ext uri="{FF2B5EF4-FFF2-40B4-BE49-F238E27FC236}">
                <a16:creationId xmlns:a16="http://schemas.microsoft.com/office/drawing/2014/main" id="{E234880D-78ED-4A87-B158-ECA85755CE6F}"/>
              </a:ext>
            </a:extLst>
          </p:cNvPr>
          <p:cNvPicPr>
            <a:picLocks noChangeAspect="1"/>
          </p:cNvPicPr>
          <p:nvPr/>
        </p:nvPicPr>
        <p:blipFill>
          <a:blip r:embed="rId3"/>
          <a:stretch>
            <a:fillRect/>
          </a:stretch>
        </p:blipFill>
        <p:spPr>
          <a:xfrm>
            <a:off x="438496" y="1555463"/>
            <a:ext cx="4043636" cy="719990"/>
          </a:xfrm>
          <a:prstGeom prst="rect">
            <a:avLst/>
          </a:prstGeom>
          <a:ln w="19050">
            <a:solidFill>
              <a:srgbClr val="407FB7"/>
            </a:solidFill>
          </a:ln>
        </p:spPr>
      </p:pic>
      <p:pic>
        <p:nvPicPr>
          <p:cNvPr id="13" name="Grafik 12">
            <a:extLst>
              <a:ext uri="{FF2B5EF4-FFF2-40B4-BE49-F238E27FC236}">
                <a16:creationId xmlns:a16="http://schemas.microsoft.com/office/drawing/2014/main" id="{8CE37722-D631-4652-8473-EB3EE65CABEE}"/>
              </a:ext>
            </a:extLst>
          </p:cNvPr>
          <p:cNvPicPr>
            <a:picLocks noChangeAspect="1"/>
          </p:cNvPicPr>
          <p:nvPr/>
        </p:nvPicPr>
        <p:blipFill>
          <a:blip r:embed="rId4"/>
          <a:stretch>
            <a:fillRect/>
          </a:stretch>
        </p:blipFill>
        <p:spPr>
          <a:xfrm>
            <a:off x="438496" y="2579516"/>
            <a:ext cx="4043636" cy="1750402"/>
          </a:xfrm>
          <a:prstGeom prst="rect">
            <a:avLst/>
          </a:prstGeom>
          <a:ln w="19050">
            <a:solidFill>
              <a:srgbClr val="407FB7"/>
            </a:solidFill>
          </a:ln>
        </p:spPr>
      </p:pic>
      <p:cxnSp>
        <p:nvCxnSpPr>
          <p:cNvPr id="14" name="Gerader Verbinder 13">
            <a:extLst>
              <a:ext uri="{FF2B5EF4-FFF2-40B4-BE49-F238E27FC236}">
                <a16:creationId xmlns:a16="http://schemas.microsoft.com/office/drawing/2014/main" id="{C1759F5D-1A58-451E-B77E-A3628415DACA}"/>
              </a:ext>
            </a:extLst>
          </p:cNvPr>
          <p:cNvCxnSpPr>
            <a:cxnSpLocks/>
          </p:cNvCxnSpPr>
          <p:nvPr/>
        </p:nvCxnSpPr>
        <p:spPr>
          <a:xfrm>
            <a:off x="1794863" y="1915458"/>
            <a:ext cx="0" cy="664058"/>
          </a:xfrm>
          <a:prstGeom prst="line">
            <a:avLst/>
          </a:prstGeom>
          <a:ln w="31750"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3380C2A6-6E39-4C47-B2E5-CADB36BB99C8}"/>
              </a:ext>
            </a:extLst>
          </p:cNvPr>
          <p:cNvCxnSpPr>
            <a:cxnSpLocks/>
          </p:cNvCxnSpPr>
          <p:nvPr/>
        </p:nvCxnSpPr>
        <p:spPr>
          <a:xfrm>
            <a:off x="2409975" y="3012551"/>
            <a:ext cx="3097349" cy="0"/>
          </a:xfrm>
          <a:prstGeom prst="line">
            <a:avLst/>
          </a:prstGeom>
          <a:ln w="31750"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E75C1510-8DFA-475F-85A0-5DE84FC841F5}"/>
              </a:ext>
            </a:extLst>
          </p:cNvPr>
          <p:cNvCxnSpPr>
            <a:cxnSpLocks/>
            <a:stCxn id="4" idx="1"/>
          </p:cNvCxnSpPr>
          <p:nvPr/>
        </p:nvCxnSpPr>
        <p:spPr>
          <a:xfrm flipH="1" flipV="1">
            <a:off x="4132394" y="4159414"/>
            <a:ext cx="1223630" cy="5715"/>
          </a:xfrm>
          <a:prstGeom prst="line">
            <a:avLst/>
          </a:prstGeom>
          <a:ln w="31750"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sp>
        <p:nvSpPr>
          <p:cNvPr id="22" name="Rechteck 21">
            <a:extLst>
              <a:ext uri="{FF2B5EF4-FFF2-40B4-BE49-F238E27FC236}">
                <a16:creationId xmlns:a16="http://schemas.microsoft.com/office/drawing/2014/main" id="{5362AB45-7E7C-4A37-BE9D-2F4A9D88E737}"/>
              </a:ext>
            </a:extLst>
          </p:cNvPr>
          <p:cNvSpPr/>
          <p:nvPr/>
        </p:nvSpPr>
        <p:spPr>
          <a:xfrm>
            <a:off x="4811706" y="2913344"/>
            <a:ext cx="246600" cy="196183"/>
          </a:xfrm>
          <a:prstGeom prst="rect">
            <a:avLst/>
          </a:prstGeom>
          <a:solidFill>
            <a:srgbClr val="B7D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3" name="Bild 1" descr="Excel-Logo">
            <a:extLst>
              <a:ext uri="{FF2B5EF4-FFF2-40B4-BE49-F238E27FC236}">
                <a16:creationId xmlns:a16="http://schemas.microsoft.com/office/drawing/2014/main" id="{0D288ADF-4E86-487E-B02A-1155DA941888}"/>
              </a:ext>
            </a:extLst>
          </p:cNvPr>
          <p:cNvPicPr>
            <a:picLocks noChangeAspect="1"/>
          </p:cNvPicPr>
          <p:nvPr/>
        </p:nvPicPr>
        <p:blipFill rotWithShape="1">
          <a:blip r:embed="rId5"/>
          <a:srcRect r="46389" b="-1802"/>
          <a:stretch/>
        </p:blipFill>
        <p:spPr>
          <a:xfrm>
            <a:off x="4808160" y="2860479"/>
            <a:ext cx="274091" cy="276107"/>
          </a:xfrm>
          <a:prstGeom prst="rect">
            <a:avLst/>
          </a:prstGeom>
        </p:spPr>
      </p:pic>
      <p:grpSp>
        <p:nvGrpSpPr>
          <p:cNvPr id="24" name="Gruppieren 23">
            <a:extLst>
              <a:ext uri="{FF2B5EF4-FFF2-40B4-BE49-F238E27FC236}">
                <a16:creationId xmlns:a16="http://schemas.microsoft.com/office/drawing/2014/main" id="{A68D9551-C37B-412C-A3F3-ADC8721838B8}"/>
              </a:ext>
            </a:extLst>
          </p:cNvPr>
          <p:cNvGrpSpPr/>
          <p:nvPr/>
        </p:nvGrpSpPr>
        <p:grpSpPr>
          <a:xfrm>
            <a:off x="4711231" y="2716693"/>
            <a:ext cx="392701" cy="501758"/>
            <a:chOff x="4982046" y="4951576"/>
            <a:chExt cx="692189" cy="844099"/>
          </a:xfrm>
        </p:grpSpPr>
        <p:grpSp>
          <p:nvGrpSpPr>
            <p:cNvPr id="25" name="Gruppieren 24">
              <a:extLst>
                <a:ext uri="{FF2B5EF4-FFF2-40B4-BE49-F238E27FC236}">
                  <a16:creationId xmlns:a16="http://schemas.microsoft.com/office/drawing/2014/main" id="{5B536409-7E6C-4A69-B288-661A4572EAC9}"/>
                </a:ext>
              </a:extLst>
            </p:cNvPr>
            <p:cNvGrpSpPr/>
            <p:nvPr/>
          </p:nvGrpSpPr>
          <p:grpSpPr>
            <a:xfrm>
              <a:off x="5030383" y="4951576"/>
              <a:ext cx="616232" cy="844099"/>
              <a:chOff x="5067446" y="5729368"/>
              <a:chExt cx="616232" cy="844099"/>
            </a:xfrm>
          </p:grpSpPr>
          <p:pic>
            <p:nvPicPr>
              <p:cNvPr id="27" name="Grafik 26">
                <a:extLst>
                  <a:ext uri="{FF2B5EF4-FFF2-40B4-BE49-F238E27FC236}">
                    <a16:creationId xmlns:a16="http://schemas.microsoft.com/office/drawing/2014/main" id="{280D1097-4C5D-4E64-B753-4D602A583CBD}"/>
                  </a:ext>
                </a:extLst>
              </p:cNvPr>
              <p:cNvPicPr>
                <a:picLocks noChangeAspect="1"/>
              </p:cNvPicPr>
              <p:nvPr/>
            </p:nvPicPr>
            <p:blipFill rotWithShape="1">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l="28161" t="18693" r="27912" b="21138"/>
              <a:stretch/>
            </p:blipFill>
            <p:spPr>
              <a:xfrm>
                <a:off x="5067446" y="5729368"/>
                <a:ext cx="616232" cy="844099"/>
              </a:xfrm>
              <a:prstGeom prst="snipRoundRect">
                <a:avLst>
                  <a:gd name="adj1" fmla="val 0"/>
                  <a:gd name="adj2" fmla="val 28769"/>
                </a:avLst>
              </a:prstGeom>
              <a:effectLst>
                <a:outerShdw blurRad="50800" dist="38100" dir="2700000" algn="tl" rotWithShape="0">
                  <a:prstClr val="black">
                    <a:alpha val="40000"/>
                  </a:prstClr>
                </a:outerShdw>
              </a:effectLst>
            </p:spPr>
          </p:pic>
          <p:sp>
            <p:nvSpPr>
              <p:cNvPr id="28" name="Rechteck 27">
                <a:extLst>
                  <a:ext uri="{FF2B5EF4-FFF2-40B4-BE49-F238E27FC236}">
                    <a16:creationId xmlns:a16="http://schemas.microsoft.com/office/drawing/2014/main" id="{7214D114-B252-4C8C-96F9-617745098891}"/>
                  </a:ext>
                </a:extLst>
              </p:cNvPr>
              <p:cNvSpPr/>
              <p:nvPr/>
            </p:nvSpPr>
            <p:spPr>
              <a:xfrm>
                <a:off x="5162006" y="6037571"/>
                <a:ext cx="413841" cy="329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6" name="Rechteck 25">
              <a:extLst>
                <a:ext uri="{FF2B5EF4-FFF2-40B4-BE49-F238E27FC236}">
                  <a16:creationId xmlns:a16="http://schemas.microsoft.com/office/drawing/2014/main" id="{93432D44-1251-4959-91B9-65DFBADEDBE3}"/>
                </a:ext>
              </a:extLst>
            </p:cNvPr>
            <p:cNvSpPr/>
            <p:nvPr/>
          </p:nvSpPr>
          <p:spPr>
            <a:xfrm>
              <a:off x="4982046" y="5192216"/>
              <a:ext cx="692189" cy="344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a:solidFill>
                    <a:schemeClr val="accent5">
                      <a:lumMod val="25000"/>
                    </a:schemeClr>
                  </a:solidFill>
                  <a:latin typeface="Arial" panose="020B0604020202020204" pitchFamily="34" charset="0"/>
                  <a:cs typeface="Arial" panose="020B0604020202020204" pitchFamily="34" charset="0"/>
                </a:rPr>
                <a:t>CSV</a:t>
              </a:r>
            </a:p>
          </p:txBody>
        </p:sp>
      </p:grpSp>
      <p:grpSp>
        <p:nvGrpSpPr>
          <p:cNvPr id="29" name="Gruppieren 28">
            <a:extLst>
              <a:ext uri="{FF2B5EF4-FFF2-40B4-BE49-F238E27FC236}">
                <a16:creationId xmlns:a16="http://schemas.microsoft.com/office/drawing/2014/main" id="{1EB97062-7AB8-4B60-95B9-F68363BB2DC7}"/>
              </a:ext>
            </a:extLst>
          </p:cNvPr>
          <p:cNvGrpSpPr/>
          <p:nvPr/>
        </p:nvGrpSpPr>
        <p:grpSpPr>
          <a:xfrm>
            <a:off x="4947914" y="3086824"/>
            <a:ext cx="238686" cy="238686"/>
            <a:chOff x="6413762" y="5574486"/>
            <a:chExt cx="400559" cy="400559"/>
          </a:xfrm>
        </p:grpSpPr>
        <p:sp>
          <p:nvSpPr>
            <p:cNvPr id="30" name="Ellipse 29">
              <a:extLst>
                <a:ext uri="{FF2B5EF4-FFF2-40B4-BE49-F238E27FC236}">
                  <a16:creationId xmlns:a16="http://schemas.microsoft.com/office/drawing/2014/main" id="{DBCB52D0-AD54-4A8D-ABA3-50BEF907224C}"/>
                </a:ext>
              </a:extLst>
            </p:cNvPr>
            <p:cNvSpPr/>
            <p:nvPr/>
          </p:nvSpPr>
          <p:spPr>
            <a:xfrm rot="10800000">
              <a:off x="6413762" y="5574486"/>
              <a:ext cx="400559" cy="400559"/>
            </a:xfrm>
            <a:prstGeom prst="ellipse">
              <a:avLst/>
            </a:prstGeom>
            <a:solidFill>
              <a:srgbClr val="749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a:extLst>
                <a:ext uri="{FF2B5EF4-FFF2-40B4-BE49-F238E27FC236}">
                  <a16:creationId xmlns:a16="http://schemas.microsoft.com/office/drawing/2014/main" id="{3A9F8DC6-E6D6-4A3C-A559-A375D87E6957}"/>
                </a:ext>
              </a:extLst>
            </p:cNvPr>
            <p:cNvPicPr>
              <a:picLocks noChangeAspect="1"/>
            </p:cNvPicPr>
            <p:nvPr/>
          </p:nvPicPr>
          <p:blipFill rotWithShape="1">
            <a:blip r:embed="rId7" cstate="print">
              <a:duotone>
                <a:schemeClr val="accent4">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25848" t="15183" r="22744" b="36154"/>
            <a:stretch/>
          </p:blipFill>
          <p:spPr>
            <a:xfrm rot="10800000">
              <a:off x="6474061" y="5655771"/>
              <a:ext cx="270433" cy="255874"/>
            </a:xfrm>
            <a:prstGeom prst="roundRect">
              <a:avLst/>
            </a:prstGeom>
            <a:solidFill>
              <a:srgbClr val="709B9C"/>
            </a:solidFill>
            <a:ln>
              <a:noFill/>
            </a:ln>
          </p:spPr>
        </p:pic>
      </p:grpSp>
      <p:grpSp>
        <p:nvGrpSpPr>
          <p:cNvPr id="33" name="Gruppieren 32">
            <a:extLst>
              <a:ext uri="{FF2B5EF4-FFF2-40B4-BE49-F238E27FC236}">
                <a16:creationId xmlns:a16="http://schemas.microsoft.com/office/drawing/2014/main" id="{758C7F67-7A4C-4FF2-B0FD-0FAFBEFF75CB}"/>
              </a:ext>
            </a:extLst>
          </p:cNvPr>
          <p:cNvGrpSpPr/>
          <p:nvPr/>
        </p:nvGrpSpPr>
        <p:grpSpPr>
          <a:xfrm>
            <a:off x="4738654" y="3897373"/>
            <a:ext cx="392701" cy="501758"/>
            <a:chOff x="4982046" y="4951576"/>
            <a:chExt cx="692189" cy="844099"/>
          </a:xfrm>
        </p:grpSpPr>
        <p:grpSp>
          <p:nvGrpSpPr>
            <p:cNvPr id="37" name="Gruppieren 36">
              <a:extLst>
                <a:ext uri="{FF2B5EF4-FFF2-40B4-BE49-F238E27FC236}">
                  <a16:creationId xmlns:a16="http://schemas.microsoft.com/office/drawing/2014/main" id="{8B4822EE-4C40-4BF3-BB01-B076DBEFF0D7}"/>
                </a:ext>
              </a:extLst>
            </p:cNvPr>
            <p:cNvGrpSpPr/>
            <p:nvPr/>
          </p:nvGrpSpPr>
          <p:grpSpPr>
            <a:xfrm>
              <a:off x="5030383" y="4951576"/>
              <a:ext cx="616232" cy="844099"/>
              <a:chOff x="5067446" y="5729368"/>
              <a:chExt cx="616232" cy="844099"/>
            </a:xfrm>
          </p:grpSpPr>
          <p:pic>
            <p:nvPicPr>
              <p:cNvPr id="39" name="Grafik 38">
                <a:extLst>
                  <a:ext uri="{FF2B5EF4-FFF2-40B4-BE49-F238E27FC236}">
                    <a16:creationId xmlns:a16="http://schemas.microsoft.com/office/drawing/2014/main" id="{67253EF0-C49A-4A4A-99C7-ACD43971B171}"/>
                  </a:ext>
                </a:extLst>
              </p:cNvPr>
              <p:cNvPicPr>
                <a:picLocks noChangeAspect="1"/>
              </p:cNvPicPr>
              <p:nvPr/>
            </p:nvPicPr>
            <p:blipFill rotWithShape="1">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l="28161" t="18693" r="27912" b="21138"/>
              <a:stretch/>
            </p:blipFill>
            <p:spPr>
              <a:xfrm>
                <a:off x="5067446" y="5729368"/>
                <a:ext cx="616232" cy="844099"/>
              </a:xfrm>
              <a:prstGeom prst="snipRoundRect">
                <a:avLst>
                  <a:gd name="adj1" fmla="val 0"/>
                  <a:gd name="adj2" fmla="val 28769"/>
                </a:avLst>
              </a:prstGeom>
              <a:effectLst>
                <a:outerShdw blurRad="50800" dist="38100" dir="2700000" algn="tl" rotWithShape="0">
                  <a:prstClr val="black">
                    <a:alpha val="40000"/>
                  </a:prstClr>
                </a:outerShdw>
              </a:effectLst>
            </p:spPr>
          </p:pic>
          <p:sp>
            <p:nvSpPr>
              <p:cNvPr id="40" name="Rechteck 39">
                <a:extLst>
                  <a:ext uri="{FF2B5EF4-FFF2-40B4-BE49-F238E27FC236}">
                    <a16:creationId xmlns:a16="http://schemas.microsoft.com/office/drawing/2014/main" id="{5C4E0BF8-7260-4914-8C0A-7D0B305477E7}"/>
                  </a:ext>
                </a:extLst>
              </p:cNvPr>
              <p:cNvSpPr/>
              <p:nvPr/>
            </p:nvSpPr>
            <p:spPr>
              <a:xfrm>
                <a:off x="5162006" y="6037571"/>
                <a:ext cx="413841" cy="329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8" name="Rechteck 37">
              <a:extLst>
                <a:ext uri="{FF2B5EF4-FFF2-40B4-BE49-F238E27FC236}">
                  <a16:creationId xmlns:a16="http://schemas.microsoft.com/office/drawing/2014/main" id="{63E6527B-3946-437C-8C3C-ACFE54DCE0EB}"/>
                </a:ext>
              </a:extLst>
            </p:cNvPr>
            <p:cNvSpPr/>
            <p:nvPr/>
          </p:nvSpPr>
          <p:spPr>
            <a:xfrm>
              <a:off x="4982046" y="5192216"/>
              <a:ext cx="692189" cy="344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a:solidFill>
                    <a:schemeClr val="accent5">
                      <a:lumMod val="25000"/>
                    </a:schemeClr>
                  </a:solidFill>
                  <a:latin typeface="Arial" panose="020B0604020202020204" pitchFamily="34" charset="0"/>
                  <a:cs typeface="Arial" panose="020B0604020202020204" pitchFamily="34" charset="0"/>
                </a:rPr>
                <a:t>CSV</a:t>
              </a:r>
            </a:p>
          </p:txBody>
        </p:sp>
      </p:grpSp>
      <p:grpSp>
        <p:nvGrpSpPr>
          <p:cNvPr id="34" name="Gruppieren 33">
            <a:extLst>
              <a:ext uri="{FF2B5EF4-FFF2-40B4-BE49-F238E27FC236}">
                <a16:creationId xmlns:a16="http://schemas.microsoft.com/office/drawing/2014/main" id="{0166D4EA-8934-400C-9E03-66A1B02D2D38}"/>
              </a:ext>
            </a:extLst>
          </p:cNvPr>
          <p:cNvGrpSpPr/>
          <p:nvPr/>
        </p:nvGrpSpPr>
        <p:grpSpPr>
          <a:xfrm rot="10800000">
            <a:off x="4975337" y="4267504"/>
            <a:ext cx="238686" cy="238686"/>
            <a:chOff x="6413762" y="5574486"/>
            <a:chExt cx="400559" cy="400559"/>
          </a:xfrm>
        </p:grpSpPr>
        <p:sp>
          <p:nvSpPr>
            <p:cNvPr id="35" name="Ellipse 34">
              <a:extLst>
                <a:ext uri="{FF2B5EF4-FFF2-40B4-BE49-F238E27FC236}">
                  <a16:creationId xmlns:a16="http://schemas.microsoft.com/office/drawing/2014/main" id="{1D6260B2-9706-4FFB-853A-A81FD2972558}"/>
                </a:ext>
              </a:extLst>
            </p:cNvPr>
            <p:cNvSpPr/>
            <p:nvPr/>
          </p:nvSpPr>
          <p:spPr>
            <a:xfrm rot="10800000">
              <a:off x="6413762" y="5574486"/>
              <a:ext cx="400559" cy="400559"/>
            </a:xfrm>
            <a:prstGeom prst="ellipse">
              <a:avLst/>
            </a:prstGeom>
            <a:solidFill>
              <a:srgbClr val="749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6" name="Grafik 35">
              <a:extLst>
                <a:ext uri="{FF2B5EF4-FFF2-40B4-BE49-F238E27FC236}">
                  <a16:creationId xmlns:a16="http://schemas.microsoft.com/office/drawing/2014/main" id="{8B267B39-CD7D-4A32-9EAA-C3BFC130C487}"/>
                </a:ext>
              </a:extLst>
            </p:cNvPr>
            <p:cNvPicPr>
              <a:picLocks noChangeAspect="1"/>
            </p:cNvPicPr>
            <p:nvPr/>
          </p:nvPicPr>
          <p:blipFill rotWithShape="1">
            <a:blip r:embed="rId7" cstate="print">
              <a:duotone>
                <a:schemeClr val="accent4">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25848" t="15183" r="22744" b="36154"/>
            <a:stretch/>
          </p:blipFill>
          <p:spPr>
            <a:xfrm rot="10800000">
              <a:off x="6474061" y="5655771"/>
              <a:ext cx="270433" cy="255874"/>
            </a:xfrm>
            <a:prstGeom prst="roundRect">
              <a:avLst/>
            </a:prstGeom>
            <a:solidFill>
              <a:srgbClr val="709B9C"/>
            </a:solidFill>
            <a:ln>
              <a:noFill/>
            </a:ln>
          </p:spPr>
        </p:pic>
      </p:grpSp>
      <p:pic>
        <p:nvPicPr>
          <p:cNvPr id="4" name="Grafik 3">
            <a:extLst>
              <a:ext uri="{FF2B5EF4-FFF2-40B4-BE49-F238E27FC236}">
                <a16:creationId xmlns:a16="http://schemas.microsoft.com/office/drawing/2014/main" id="{966B6E25-9F24-48E4-815B-9D32A1B30F09}"/>
              </a:ext>
            </a:extLst>
          </p:cNvPr>
          <p:cNvPicPr>
            <a:picLocks noChangeAspect="1"/>
          </p:cNvPicPr>
          <p:nvPr/>
        </p:nvPicPr>
        <p:blipFill rotWithShape="1">
          <a:blip r:embed="rId9"/>
          <a:srcRect r="13879"/>
          <a:stretch/>
        </p:blipFill>
        <p:spPr>
          <a:xfrm>
            <a:off x="5356024" y="3696277"/>
            <a:ext cx="6243790" cy="937704"/>
          </a:xfrm>
          <a:prstGeom prst="rect">
            <a:avLst/>
          </a:prstGeom>
          <a:ln w="19050">
            <a:solidFill>
              <a:srgbClr val="407FB7"/>
            </a:solidFill>
          </a:ln>
        </p:spPr>
      </p:pic>
      <p:sp>
        <p:nvSpPr>
          <p:cNvPr id="54" name="Textfeld 53">
            <a:extLst>
              <a:ext uri="{FF2B5EF4-FFF2-40B4-BE49-F238E27FC236}">
                <a16:creationId xmlns:a16="http://schemas.microsoft.com/office/drawing/2014/main" id="{89305965-C11E-4CB9-B53E-CFC0F065A9CF}"/>
              </a:ext>
            </a:extLst>
          </p:cNvPr>
          <p:cNvSpPr txBox="1"/>
          <p:nvPr/>
        </p:nvSpPr>
        <p:spPr>
          <a:xfrm>
            <a:off x="6509010" y="1938145"/>
            <a:ext cx="3734302" cy="507831"/>
          </a:xfrm>
          <a:prstGeom prst="rect">
            <a:avLst/>
          </a:prstGeom>
          <a:noFill/>
        </p:spPr>
        <p:txBody>
          <a:bodyPr wrap="square" rtlCol="0">
            <a:spAutoFit/>
          </a:bodyPr>
          <a:lstStyle/>
          <a:p>
            <a:pPr algn="just"/>
            <a:r>
              <a:rPr lang="en-US" sz="900" dirty="0"/>
              <a:t>The sample file contains the column structure needed for the upload. The dummy entries only serve as an example of how the entries are to be made. Remove all dummy entries before filling the file</a:t>
            </a:r>
            <a:endParaRPr lang="de-DE" sz="900" dirty="0"/>
          </a:p>
        </p:txBody>
      </p:sp>
      <p:cxnSp>
        <p:nvCxnSpPr>
          <p:cNvPr id="55" name="Gerader Verbinder 54">
            <a:extLst>
              <a:ext uri="{FF2B5EF4-FFF2-40B4-BE49-F238E27FC236}">
                <a16:creationId xmlns:a16="http://schemas.microsoft.com/office/drawing/2014/main" id="{284BCE57-D57E-4506-986A-566938D033D6}"/>
              </a:ext>
            </a:extLst>
          </p:cNvPr>
          <p:cNvCxnSpPr>
            <a:cxnSpLocks/>
          </p:cNvCxnSpPr>
          <p:nvPr/>
        </p:nvCxnSpPr>
        <p:spPr>
          <a:xfrm flipV="1">
            <a:off x="8375947" y="2400317"/>
            <a:ext cx="0" cy="169249"/>
          </a:xfrm>
          <a:prstGeom prst="line">
            <a:avLst/>
          </a:prstGeom>
          <a:ln>
            <a:solidFill>
              <a:srgbClr val="407FB7"/>
            </a:solidFill>
            <a:prstDash val="dash"/>
          </a:ln>
        </p:spPr>
        <p:style>
          <a:lnRef idx="1">
            <a:schemeClr val="accent1"/>
          </a:lnRef>
          <a:fillRef idx="0">
            <a:schemeClr val="accent1"/>
          </a:fillRef>
          <a:effectRef idx="0">
            <a:schemeClr val="accent1"/>
          </a:effectRef>
          <a:fontRef idx="minor">
            <a:schemeClr val="tx1"/>
          </a:fontRef>
        </p:style>
      </p:cxnSp>
      <p:sp>
        <p:nvSpPr>
          <p:cNvPr id="56" name="Rechteck 55">
            <a:extLst>
              <a:ext uri="{FF2B5EF4-FFF2-40B4-BE49-F238E27FC236}">
                <a16:creationId xmlns:a16="http://schemas.microsoft.com/office/drawing/2014/main" id="{35DDA2C1-362E-4A98-906B-377C8249FFC3}"/>
              </a:ext>
            </a:extLst>
          </p:cNvPr>
          <p:cNvSpPr/>
          <p:nvPr/>
        </p:nvSpPr>
        <p:spPr>
          <a:xfrm>
            <a:off x="6509010" y="1955514"/>
            <a:ext cx="3734291" cy="444953"/>
          </a:xfrm>
          <a:prstGeom prst="rect">
            <a:avLst/>
          </a:prstGeom>
          <a:noFill/>
          <a:ln w="6350" cap="flat">
            <a:solidFill>
              <a:srgbClr val="407FB7"/>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Textfeld 62">
            <a:extLst>
              <a:ext uri="{FF2B5EF4-FFF2-40B4-BE49-F238E27FC236}">
                <a16:creationId xmlns:a16="http://schemas.microsoft.com/office/drawing/2014/main" id="{041904F5-D268-44A6-A40B-96C8F4FF2FDF}"/>
              </a:ext>
            </a:extLst>
          </p:cNvPr>
          <p:cNvSpPr txBox="1"/>
          <p:nvPr/>
        </p:nvSpPr>
        <p:spPr>
          <a:xfrm>
            <a:off x="6509010" y="4823186"/>
            <a:ext cx="3734302" cy="369332"/>
          </a:xfrm>
          <a:prstGeom prst="rect">
            <a:avLst/>
          </a:prstGeom>
          <a:noFill/>
        </p:spPr>
        <p:txBody>
          <a:bodyPr wrap="square" rtlCol="0">
            <a:spAutoFit/>
          </a:bodyPr>
          <a:lstStyle/>
          <a:p>
            <a:r>
              <a:rPr lang="de-DE" sz="900" dirty="0" err="1"/>
              <a:t>Make</a:t>
            </a:r>
            <a:r>
              <a:rPr lang="de-DE" sz="900" dirty="0"/>
              <a:t> </a:t>
            </a:r>
            <a:r>
              <a:rPr lang="de-DE" sz="900" dirty="0" err="1"/>
              <a:t>the</a:t>
            </a:r>
            <a:r>
              <a:rPr lang="de-DE" sz="900" dirty="0"/>
              <a:t> </a:t>
            </a:r>
            <a:r>
              <a:rPr lang="de-DE" sz="900" dirty="0" err="1"/>
              <a:t>necessary</a:t>
            </a:r>
            <a:r>
              <a:rPr lang="de-DE" sz="900" dirty="0"/>
              <a:t> </a:t>
            </a:r>
            <a:r>
              <a:rPr lang="de-DE" sz="900" dirty="0" err="1"/>
              <a:t>entries</a:t>
            </a:r>
            <a:r>
              <a:rPr lang="de-DE" sz="900" dirty="0"/>
              <a:t>. </a:t>
            </a:r>
            <a:r>
              <a:rPr lang="de-DE" sz="900" dirty="0" err="1"/>
              <a:t>If</a:t>
            </a:r>
            <a:r>
              <a:rPr lang="de-DE" sz="900" dirty="0"/>
              <a:t> </a:t>
            </a:r>
            <a:r>
              <a:rPr lang="de-DE" sz="900" dirty="0" err="1"/>
              <a:t>necessary</a:t>
            </a:r>
            <a:r>
              <a:rPr lang="de-DE" sz="900" dirty="0"/>
              <a:t>, </a:t>
            </a:r>
            <a:r>
              <a:rPr lang="de-DE" sz="900" dirty="0" err="1"/>
              <a:t>add</a:t>
            </a:r>
            <a:r>
              <a:rPr lang="de-DE" sz="900" dirty="0"/>
              <a:t> </a:t>
            </a:r>
            <a:r>
              <a:rPr lang="de-DE" sz="900" dirty="0" err="1"/>
              <a:t>further</a:t>
            </a:r>
            <a:r>
              <a:rPr lang="de-DE" sz="900" dirty="0"/>
              <a:t> </a:t>
            </a:r>
            <a:r>
              <a:rPr lang="de-DE" sz="900" dirty="0" err="1"/>
              <a:t>columns</a:t>
            </a:r>
            <a:r>
              <a:rPr lang="de-DE" sz="900" dirty="0"/>
              <a:t> </a:t>
            </a:r>
            <a:r>
              <a:rPr lang="de-DE" sz="900" dirty="0" err="1"/>
              <a:t>for</a:t>
            </a:r>
            <a:r>
              <a:rPr lang="de-DE" sz="900" dirty="0"/>
              <a:t> additional </a:t>
            </a:r>
            <a:r>
              <a:rPr lang="de-DE" sz="900" dirty="0" err="1"/>
              <a:t>solution</a:t>
            </a:r>
            <a:r>
              <a:rPr lang="de-DE" sz="900" dirty="0"/>
              <a:t> alternatives. </a:t>
            </a:r>
            <a:r>
              <a:rPr lang="de-DE" sz="900" dirty="0" err="1"/>
              <a:t>Then</a:t>
            </a:r>
            <a:r>
              <a:rPr lang="de-DE" sz="900" dirty="0"/>
              <a:t> Upload </a:t>
            </a:r>
            <a:r>
              <a:rPr lang="de-DE" sz="900" dirty="0" err="1"/>
              <a:t>the</a:t>
            </a:r>
            <a:r>
              <a:rPr lang="de-DE" sz="900" dirty="0"/>
              <a:t> </a:t>
            </a:r>
            <a:r>
              <a:rPr lang="de-DE" sz="900" dirty="0" err="1"/>
              <a:t>saved</a:t>
            </a:r>
            <a:r>
              <a:rPr lang="de-DE" sz="900" dirty="0"/>
              <a:t> CSV </a:t>
            </a:r>
            <a:r>
              <a:rPr lang="de-DE" sz="900" dirty="0" err="1"/>
              <a:t>file</a:t>
            </a:r>
            <a:r>
              <a:rPr lang="de-DE" sz="900" dirty="0"/>
              <a:t>.</a:t>
            </a:r>
          </a:p>
        </p:txBody>
      </p:sp>
      <p:cxnSp>
        <p:nvCxnSpPr>
          <p:cNvPr id="64" name="Gerader Verbinder 63">
            <a:extLst>
              <a:ext uri="{FF2B5EF4-FFF2-40B4-BE49-F238E27FC236}">
                <a16:creationId xmlns:a16="http://schemas.microsoft.com/office/drawing/2014/main" id="{174BF61C-BF08-4DFB-A18C-B6DE748F0225}"/>
              </a:ext>
            </a:extLst>
          </p:cNvPr>
          <p:cNvCxnSpPr>
            <a:cxnSpLocks/>
          </p:cNvCxnSpPr>
          <p:nvPr/>
        </p:nvCxnSpPr>
        <p:spPr>
          <a:xfrm flipV="1">
            <a:off x="8328968" y="4653031"/>
            <a:ext cx="0" cy="169249"/>
          </a:xfrm>
          <a:prstGeom prst="line">
            <a:avLst/>
          </a:prstGeom>
          <a:ln>
            <a:solidFill>
              <a:srgbClr val="407FB7"/>
            </a:solidFill>
            <a:prstDash val="dash"/>
          </a:ln>
        </p:spPr>
        <p:style>
          <a:lnRef idx="1">
            <a:schemeClr val="accent1"/>
          </a:lnRef>
          <a:fillRef idx="0">
            <a:schemeClr val="accent1"/>
          </a:fillRef>
          <a:effectRef idx="0">
            <a:schemeClr val="accent1"/>
          </a:effectRef>
          <a:fontRef idx="minor">
            <a:schemeClr val="tx1"/>
          </a:fontRef>
        </p:style>
      </p:cxnSp>
      <p:sp>
        <p:nvSpPr>
          <p:cNvPr id="65" name="Rechteck 64">
            <a:extLst>
              <a:ext uri="{FF2B5EF4-FFF2-40B4-BE49-F238E27FC236}">
                <a16:creationId xmlns:a16="http://schemas.microsoft.com/office/drawing/2014/main" id="{2755EAC2-225B-4882-B94A-9E222418C6FC}"/>
              </a:ext>
            </a:extLst>
          </p:cNvPr>
          <p:cNvSpPr/>
          <p:nvPr/>
        </p:nvSpPr>
        <p:spPr>
          <a:xfrm>
            <a:off x="6528060" y="4842237"/>
            <a:ext cx="3734291" cy="350282"/>
          </a:xfrm>
          <a:prstGeom prst="rect">
            <a:avLst/>
          </a:prstGeom>
          <a:noFill/>
          <a:ln w="6350" cap="flat">
            <a:solidFill>
              <a:srgbClr val="407FB7"/>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Flussdiagramm: Dokument 66">
            <a:extLst>
              <a:ext uri="{FF2B5EF4-FFF2-40B4-BE49-F238E27FC236}">
                <a16:creationId xmlns:a16="http://schemas.microsoft.com/office/drawing/2014/main" id="{866D5429-6384-4422-9CA8-A03BCACD0F92}"/>
              </a:ext>
            </a:extLst>
          </p:cNvPr>
          <p:cNvSpPr/>
          <p:nvPr/>
        </p:nvSpPr>
        <p:spPr>
          <a:xfrm>
            <a:off x="425026" y="5137424"/>
            <a:ext cx="4070575" cy="1522176"/>
          </a:xfrm>
          <a:prstGeom prst="flowChartDocument">
            <a:avLst/>
          </a:prstGeom>
          <a:blipFill>
            <a:blip r:embed="rId10"/>
            <a:stretch>
              <a:fillRect l="3" t="1" r="-8502" b="-18888"/>
            </a:stretch>
          </a:blipFill>
          <a:ln w="19050">
            <a:solidFill>
              <a:srgbClr val="40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8" name="Gerader Verbinder 67">
            <a:extLst>
              <a:ext uri="{FF2B5EF4-FFF2-40B4-BE49-F238E27FC236}">
                <a16:creationId xmlns:a16="http://schemas.microsoft.com/office/drawing/2014/main" id="{094CC1DB-1FBF-4707-A4E8-CD4C5BB8956F}"/>
              </a:ext>
            </a:extLst>
          </p:cNvPr>
          <p:cNvCxnSpPr>
            <a:cxnSpLocks/>
          </p:cNvCxnSpPr>
          <p:nvPr/>
        </p:nvCxnSpPr>
        <p:spPr>
          <a:xfrm>
            <a:off x="1818173" y="4341362"/>
            <a:ext cx="0" cy="796062"/>
          </a:xfrm>
          <a:prstGeom prst="line">
            <a:avLst/>
          </a:prstGeom>
          <a:ln w="31750"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sp>
        <p:nvSpPr>
          <p:cNvPr id="82" name="Rechteck 81">
            <a:extLst>
              <a:ext uri="{FF2B5EF4-FFF2-40B4-BE49-F238E27FC236}">
                <a16:creationId xmlns:a16="http://schemas.microsoft.com/office/drawing/2014/main" id="{2239F205-6184-42BA-BCD8-70180CBA9EA7}"/>
              </a:ext>
            </a:extLst>
          </p:cNvPr>
          <p:cNvSpPr/>
          <p:nvPr/>
        </p:nvSpPr>
        <p:spPr>
          <a:xfrm>
            <a:off x="5430607" y="5450606"/>
            <a:ext cx="6336367" cy="1077218"/>
          </a:xfrm>
          <a:prstGeom prst="rect">
            <a:avLst/>
          </a:prstGeom>
          <a:solidFill>
            <a:srgbClr val="D4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Textfeld 82">
            <a:extLst>
              <a:ext uri="{FF2B5EF4-FFF2-40B4-BE49-F238E27FC236}">
                <a16:creationId xmlns:a16="http://schemas.microsoft.com/office/drawing/2014/main" id="{0C7DEC04-FEAC-45F3-AB0F-618484A2DD58}"/>
              </a:ext>
            </a:extLst>
          </p:cNvPr>
          <p:cNvSpPr txBox="1"/>
          <p:nvPr/>
        </p:nvSpPr>
        <p:spPr>
          <a:xfrm>
            <a:off x="5597766" y="5554094"/>
            <a:ext cx="6002048" cy="1077218"/>
          </a:xfrm>
          <a:prstGeom prst="rect">
            <a:avLst/>
          </a:prstGeom>
          <a:noFill/>
        </p:spPr>
        <p:txBody>
          <a:bodyPr wrap="square" rtlCol="0">
            <a:spAutoFit/>
          </a:bodyPr>
          <a:lstStyle/>
          <a:p>
            <a:pPr lvl="0"/>
            <a:r>
              <a:rPr lang="en-US" sz="1600" dirty="0"/>
              <a:t>The import function is especially useful when a large number of flashcards are to be created at the same time and manually adding each card takes a lot of time.</a:t>
            </a:r>
            <a:endParaRPr lang="de-DE" sz="1600" dirty="0"/>
          </a:p>
          <a:p>
            <a:endParaRPr lang="de-DE" sz="1600" dirty="0"/>
          </a:p>
        </p:txBody>
      </p:sp>
      <p:pic>
        <p:nvPicPr>
          <p:cNvPr id="70" name="Grafik 69">
            <a:extLst>
              <a:ext uri="{FF2B5EF4-FFF2-40B4-BE49-F238E27FC236}">
                <a16:creationId xmlns:a16="http://schemas.microsoft.com/office/drawing/2014/main" id="{AA62C8F1-FA71-422C-9679-2D92AD61E729}"/>
              </a:ext>
            </a:extLst>
          </p:cNvPr>
          <p:cNvPicPr>
            <a:picLocks noChangeAspect="1"/>
          </p:cNvPicPr>
          <p:nvPr/>
        </p:nvPicPr>
        <p:blipFill rotWithShape="1">
          <a:blip r:embed="rId11"/>
          <a:srcRect l="20297" t="24940" r="1895" b="14830"/>
          <a:stretch/>
        </p:blipFill>
        <p:spPr>
          <a:xfrm>
            <a:off x="1392723" y="4633981"/>
            <a:ext cx="850900" cy="274239"/>
          </a:xfrm>
          <a:prstGeom prst="rect">
            <a:avLst/>
          </a:prstGeom>
        </p:spPr>
      </p:pic>
      <p:sp>
        <p:nvSpPr>
          <p:cNvPr id="41" name="Ellipse 40">
            <a:extLst>
              <a:ext uri="{FF2B5EF4-FFF2-40B4-BE49-F238E27FC236}">
                <a16:creationId xmlns:a16="http://schemas.microsoft.com/office/drawing/2014/main" id="{351851FE-E652-4FE7-A38E-714145C8E4C8}"/>
              </a:ext>
            </a:extLst>
          </p:cNvPr>
          <p:cNvSpPr/>
          <p:nvPr/>
        </p:nvSpPr>
        <p:spPr>
          <a:xfrm>
            <a:off x="95627" y="2569566"/>
            <a:ext cx="268186" cy="287849"/>
          </a:xfrm>
          <a:prstGeom prst="ellipse">
            <a:avLst/>
          </a:prstGeom>
          <a:solidFill>
            <a:schemeClr val="bg1"/>
          </a:solidFill>
          <a:ln w="25400">
            <a:solidFill>
              <a:srgbClr val="40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00549F"/>
                </a:solidFill>
                <a:latin typeface="Arial" panose="020B0604020202020204" pitchFamily="34" charset="0"/>
                <a:cs typeface="Arial" panose="020B0604020202020204" pitchFamily="34" charset="0"/>
              </a:rPr>
              <a:t>1</a:t>
            </a:r>
          </a:p>
        </p:txBody>
      </p:sp>
      <p:sp>
        <p:nvSpPr>
          <p:cNvPr id="42" name="Ellipse 41">
            <a:extLst>
              <a:ext uri="{FF2B5EF4-FFF2-40B4-BE49-F238E27FC236}">
                <a16:creationId xmlns:a16="http://schemas.microsoft.com/office/drawing/2014/main" id="{819ED0C1-6E5E-4E0B-B03D-E7BE51DCCC6B}"/>
              </a:ext>
            </a:extLst>
          </p:cNvPr>
          <p:cNvSpPr/>
          <p:nvPr/>
        </p:nvSpPr>
        <p:spPr>
          <a:xfrm>
            <a:off x="11668115" y="2899898"/>
            <a:ext cx="268186" cy="287849"/>
          </a:xfrm>
          <a:prstGeom prst="ellipse">
            <a:avLst/>
          </a:prstGeom>
          <a:solidFill>
            <a:schemeClr val="bg1"/>
          </a:solidFill>
          <a:ln w="25400">
            <a:solidFill>
              <a:srgbClr val="40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00549F"/>
                </a:solidFill>
                <a:latin typeface="Arial" panose="020B0604020202020204" pitchFamily="34" charset="0"/>
                <a:cs typeface="Arial" panose="020B0604020202020204" pitchFamily="34" charset="0"/>
              </a:rPr>
              <a:t>2</a:t>
            </a:r>
          </a:p>
        </p:txBody>
      </p:sp>
      <p:sp>
        <p:nvSpPr>
          <p:cNvPr id="43" name="Ellipse 42">
            <a:extLst>
              <a:ext uri="{FF2B5EF4-FFF2-40B4-BE49-F238E27FC236}">
                <a16:creationId xmlns:a16="http://schemas.microsoft.com/office/drawing/2014/main" id="{8F9567D0-8EA8-440A-89B9-17A8DC999160}"/>
              </a:ext>
            </a:extLst>
          </p:cNvPr>
          <p:cNvSpPr/>
          <p:nvPr/>
        </p:nvSpPr>
        <p:spPr>
          <a:xfrm>
            <a:off x="11685376" y="3988434"/>
            <a:ext cx="268186" cy="287849"/>
          </a:xfrm>
          <a:prstGeom prst="ellipse">
            <a:avLst/>
          </a:prstGeom>
          <a:solidFill>
            <a:schemeClr val="bg1"/>
          </a:solidFill>
          <a:ln w="25400">
            <a:solidFill>
              <a:srgbClr val="40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00549F"/>
                </a:solidFill>
                <a:latin typeface="Arial" panose="020B0604020202020204" pitchFamily="34" charset="0"/>
                <a:cs typeface="Arial" panose="020B0604020202020204" pitchFamily="34" charset="0"/>
              </a:rPr>
              <a:t>3</a:t>
            </a:r>
          </a:p>
        </p:txBody>
      </p:sp>
      <p:sp>
        <p:nvSpPr>
          <p:cNvPr id="44" name="Ellipse 43">
            <a:extLst>
              <a:ext uri="{FF2B5EF4-FFF2-40B4-BE49-F238E27FC236}">
                <a16:creationId xmlns:a16="http://schemas.microsoft.com/office/drawing/2014/main" id="{117B906D-A6DC-4C28-BDE8-8D604F930C48}"/>
              </a:ext>
            </a:extLst>
          </p:cNvPr>
          <p:cNvSpPr/>
          <p:nvPr/>
        </p:nvSpPr>
        <p:spPr>
          <a:xfrm>
            <a:off x="1045905" y="4633981"/>
            <a:ext cx="268186" cy="287849"/>
          </a:xfrm>
          <a:prstGeom prst="ellipse">
            <a:avLst/>
          </a:prstGeom>
          <a:solidFill>
            <a:schemeClr val="bg1"/>
          </a:solidFill>
          <a:ln w="25400">
            <a:solidFill>
              <a:srgbClr val="40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00549F"/>
                </a:solidFill>
                <a:latin typeface="Arial" panose="020B0604020202020204" pitchFamily="34" charset="0"/>
                <a:cs typeface="Arial" panose="020B0604020202020204" pitchFamily="34" charset="0"/>
              </a:rPr>
              <a:t>4</a:t>
            </a:r>
          </a:p>
        </p:txBody>
      </p:sp>
      <p:pic>
        <p:nvPicPr>
          <p:cNvPr id="6" name="Grafik 5">
            <a:extLst>
              <a:ext uri="{FF2B5EF4-FFF2-40B4-BE49-F238E27FC236}">
                <a16:creationId xmlns:a16="http://schemas.microsoft.com/office/drawing/2014/main" id="{BCD9FFD2-F35C-4913-9A84-9AF54FCC06F0}"/>
              </a:ext>
            </a:extLst>
          </p:cNvPr>
          <p:cNvPicPr>
            <a:picLocks noChangeAspect="1"/>
          </p:cNvPicPr>
          <p:nvPr/>
        </p:nvPicPr>
        <p:blipFill rotWithShape="1">
          <a:blip r:embed="rId12"/>
          <a:srcRect l="81" t="-1" r="13950" b="-1869"/>
          <a:stretch/>
        </p:blipFill>
        <p:spPr>
          <a:xfrm>
            <a:off x="5356023" y="2569566"/>
            <a:ext cx="6243791" cy="841339"/>
          </a:xfrm>
          <a:prstGeom prst="rect">
            <a:avLst/>
          </a:prstGeom>
          <a:ln w="19050">
            <a:solidFill>
              <a:srgbClr val="407FB7"/>
            </a:solidFill>
          </a:ln>
        </p:spPr>
      </p:pic>
    </p:spTree>
    <p:extLst>
      <p:ext uri="{BB962C8B-B14F-4D97-AF65-F5344CB8AC3E}">
        <p14:creationId xmlns:p14="http://schemas.microsoft.com/office/powerpoint/2010/main" val="1002556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DE0982-2953-4046-9CE8-82ABD205C9AA}"/>
              </a:ext>
            </a:extLst>
          </p:cNvPr>
          <p:cNvSpPr>
            <a:spLocks noGrp="1"/>
          </p:cNvSpPr>
          <p:nvPr>
            <p:ph type="title"/>
          </p:nvPr>
        </p:nvSpPr>
        <p:spPr/>
        <p:txBody>
          <a:bodyPr/>
          <a:lstStyle/>
          <a:p>
            <a:r>
              <a:rPr lang="de-DE" dirty="0"/>
              <a:t>Practice Mode „</a:t>
            </a:r>
            <a:r>
              <a:rPr lang="de-DE" dirty="0" err="1"/>
              <a:t>Automatic</a:t>
            </a:r>
            <a:r>
              <a:rPr lang="de-DE" dirty="0"/>
              <a:t> Check“</a:t>
            </a:r>
          </a:p>
        </p:txBody>
      </p:sp>
      <p:pic>
        <p:nvPicPr>
          <p:cNvPr id="7" name="Grafik 6">
            <a:extLst>
              <a:ext uri="{FF2B5EF4-FFF2-40B4-BE49-F238E27FC236}">
                <a16:creationId xmlns:a16="http://schemas.microsoft.com/office/drawing/2014/main" id="{B9A55F8B-367D-4BB4-B234-664A9E166011}"/>
              </a:ext>
            </a:extLst>
          </p:cNvPr>
          <p:cNvPicPr>
            <a:picLocks noChangeAspect="1"/>
          </p:cNvPicPr>
          <p:nvPr/>
        </p:nvPicPr>
        <p:blipFill rotWithShape="1">
          <a:blip r:embed="rId2"/>
          <a:srcRect l="52" t="2636" r="573" b="1891"/>
          <a:stretch/>
        </p:blipFill>
        <p:spPr>
          <a:xfrm>
            <a:off x="438496" y="1691900"/>
            <a:ext cx="4043636" cy="699371"/>
          </a:xfrm>
          <a:prstGeom prst="rect">
            <a:avLst/>
          </a:prstGeom>
          <a:ln w="19050">
            <a:solidFill>
              <a:srgbClr val="407FB7"/>
            </a:solidFill>
          </a:ln>
        </p:spPr>
      </p:pic>
      <p:pic>
        <p:nvPicPr>
          <p:cNvPr id="9" name="Grafik 8">
            <a:extLst>
              <a:ext uri="{FF2B5EF4-FFF2-40B4-BE49-F238E27FC236}">
                <a16:creationId xmlns:a16="http://schemas.microsoft.com/office/drawing/2014/main" id="{12353AA3-6D85-4691-BFA3-C15C3F19251B}"/>
              </a:ext>
            </a:extLst>
          </p:cNvPr>
          <p:cNvPicPr>
            <a:picLocks noChangeAspect="1"/>
          </p:cNvPicPr>
          <p:nvPr/>
        </p:nvPicPr>
        <p:blipFill>
          <a:blip r:embed="rId3"/>
          <a:stretch>
            <a:fillRect/>
          </a:stretch>
        </p:blipFill>
        <p:spPr>
          <a:xfrm>
            <a:off x="438496" y="2862371"/>
            <a:ext cx="2880232" cy="3386029"/>
          </a:xfrm>
          <a:prstGeom prst="rect">
            <a:avLst/>
          </a:prstGeom>
          <a:ln w="19050">
            <a:solidFill>
              <a:srgbClr val="407FB7"/>
            </a:solidFill>
          </a:ln>
        </p:spPr>
      </p:pic>
      <p:pic>
        <p:nvPicPr>
          <p:cNvPr id="3" name="Grafik 2">
            <a:extLst>
              <a:ext uri="{FF2B5EF4-FFF2-40B4-BE49-F238E27FC236}">
                <a16:creationId xmlns:a16="http://schemas.microsoft.com/office/drawing/2014/main" id="{9D68639D-71E7-4224-8452-0647DA14A872}"/>
              </a:ext>
            </a:extLst>
          </p:cNvPr>
          <p:cNvPicPr>
            <a:picLocks noChangeAspect="1"/>
          </p:cNvPicPr>
          <p:nvPr/>
        </p:nvPicPr>
        <p:blipFill>
          <a:blip r:embed="rId4"/>
          <a:stretch>
            <a:fillRect/>
          </a:stretch>
        </p:blipFill>
        <p:spPr>
          <a:xfrm>
            <a:off x="6096000" y="3017991"/>
            <a:ext cx="3380575" cy="3230409"/>
          </a:xfrm>
          <a:prstGeom prst="rect">
            <a:avLst/>
          </a:prstGeom>
          <a:ln w="19050">
            <a:solidFill>
              <a:srgbClr val="407FB7"/>
            </a:solidFill>
          </a:ln>
        </p:spPr>
      </p:pic>
      <p:cxnSp>
        <p:nvCxnSpPr>
          <p:cNvPr id="19" name="Gerader Verbinder 18">
            <a:extLst>
              <a:ext uri="{FF2B5EF4-FFF2-40B4-BE49-F238E27FC236}">
                <a16:creationId xmlns:a16="http://schemas.microsoft.com/office/drawing/2014/main" id="{435FE5A8-F05A-4146-B280-2FDC1A7032A8}"/>
              </a:ext>
            </a:extLst>
          </p:cNvPr>
          <p:cNvCxnSpPr>
            <a:cxnSpLocks/>
          </p:cNvCxnSpPr>
          <p:nvPr/>
        </p:nvCxnSpPr>
        <p:spPr>
          <a:xfrm>
            <a:off x="2676525" y="6029325"/>
            <a:ext cx="3419475" cy="0"/>
          </a:xfrm>
          <a:prstGeom prst="line">
            <a:avLst/>
          </a:prstGeom>
          <a:ln w="31750"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C1E30377-61D1-47AF-B4E6-8E33D758FC29}"/>
              </a:ext>
            </a:extLst>
          </p:cNvPr>
          <p:cNvCxnSpPr>
            <a:cxnSpLocks/>
          </p:cNvCxnSpPr>
          <p:nvPr/>
        </p:nvCxnSpPr>
        <p:spPr>
          <a:xfrm>
            <a:off x="9358674" y="5971011"/>
            <a:ext cx="488950" cy="0"/>
          </a:xfrm>
          <a:prstGeom prst="line">
            <a:avLst/>
          </a:prstGeom>
          <a:ln w="31750"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grpSp>
        <p:nvGrpSpPr>
          <p:cNvPr id="27" name="Gruppieren 26">
            <a:extLst>
              <a:ext uri="{FF2B5EF4-FFF2-40B4-BE49-F238E27FC236}">
                <a16:creationId xmlns:a16="http://schemas.microsoft.com/office/drawing/2014/main" id="{D2F0A378-3914-4B41-9CB4-1EEADE2C6B76}"/>
              </a:ext>
            </a:extLst>
          </p:cNvPr>
          <p:cNvGrpSpPr/>
          <p:nvPr/>
        </p:nvGrpSpPr>
        <p:grpSpPr>
          <a:xfrm>
            <a:off x="9847624" y="5697220"/>
            <a:ext cx="1489063" cy="551180"/>
            <a:chOff x="8424557" y="4340860"/>
            <a:chExt cx="1489063" cy="551180"/>
          </a:xfrm>
        </p:grpSpPr>
        <p:sp>
          <p:nvSpPr>
            <p:cNvPr id="25" name="Rechteck 24">
              <a:extLst>
                <a:ext uri="{FF2B5EF4-FFF2-40B4-BE49-F238E27FC236}">
                  <a16:creationId xmlns:a16="http://schemas.microsoft.com/office/drawing/2014/main" id="{B6C8A1EB-C70D-49CA-8C1E-D91CFC1A4DBD}"/>
                </a:ext>
              </a:extLst>
            </p:cNvPr>
            <p:cNvSpPr/>
            <p:nvPr/>
          </p:nvSpPr>
          <p:spPr>
            <a:xfrm>
              <a:off x="8424557" y="4340860"/>
              <a:ext cx="1489063" cy="551180"/>
            </a:xfrm>
            <a:prstGeom prst="rect">
              <a:avLst/>
            </a:prstGeom>
            <a:solidFill>
              <a:schemeClr val="bg1"/>
            </a:solidFill>
            <a:ln w="19050">
              <a:solidFill>
                <a:srgbClr val="40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F6E2CD3A-079E-4187-A262-806C1F045819}"/>
                </a:ext>
              </a:extLst>
            </p:cNvPr>
            <p:cNvPicPr>
              <a:picLocks noChangeAspect="1"/>
            </p:cNvPicPr>
            <p:nvPr/>
          </p:nvPicPr>
          <p:blipFill rotWithShape="1">
            <a:blip r:embed="rId5"/>
            <a:srcRect l="75112" t="64817"/>
            <a:stretch/>
          </p:blipFill>
          <p:spPr>
            <a:xfrm>
              <a:off x="9117561" y="4394200"/>
              <a:ext cx="707084" cy="426022"/>
            </a:xfrm>
            <a:prstGeom prst="rect">
              <a:avLst/>
            </a:prstGeom>
            <a:solidFill>
              <a:schemeClr val="bg1"/>
            </a:solidFill>
            <a:ln w="19050">
              <a:noFill/>
            </a:ln>
          </p:spPr>
        </p:pic>
        <p:pic>
          <p:nvPicPr>
            <p:cNvPr id="26" name="Grafik 25">
              <a:extLst>
                <a:ext uri="{FF2B5EF4-FFF2-40B4-BE49-F238E27FC236}">
                  <a16:creationId xmlns:a16="http://schemas.microsoft.com/office/drawing/2014/main" id="{0073117D-7A02-4EBC-B9FF-D11BD31C0735}"/>
                </a:ext>
              </a:extLst>
            </p:cNvPr>
            <p:cNvPicPr>
              <a:picLocks noChangeAspect="1"/>
            </p:cNvPicPr>
            <p:nvPr/>
          </p:nvPicPr>
          <p:blipFill rotWithShape="1">
            <a:blip r:embed="rId5"/>
            <a:srcRect l="5387" t="41293" r="68910" b="42450"/>
            <a:stretch/>
          </p:blipFill>
          <p:spPr>
            <a:xfrm>
              <a:off x="8505825" y="4438650"/>
              <a:ext cx="730250" cy="196850"/>
            </a:xfrm>
            <a:prstGeom prst="rect">
              <a:avLst/>
            </a:prstGeom>
            <a:solidFill>
              <a:schemeClr val="bg1"/>
            </a:solidFill>
            <a:ln w="19050">
              <a:noFill/>
            </a:ln>
          </p:spPr>
        </p:pic>
      </p:grpSp>
      <p:cxnSp>
        <p:nvCxnSpPr>
          <p:cNvPr id="30" name="Gerader Verbinder 29">
            <a:extLst>
              <a:ext uri="{FF2B5EF4-FFF2-40B4-BE49-F238E27FC236}">
                <a16:creationId xmlns:a16="http://schemas.microsoft.com/office/drawing/2014/main" id="{C2FCDF81-9557-4A57-8D23-9A3BF2F9F6FE}"/>
              </a:ext>
            </a:extLst>
          </p:cNvPr>
          <p:cNvCxnSpPr>
            <a:cxnSpLocks/>
            <a:endCxn id="9" idx="0"/>
          </p:cNvCxnSpPr>
          <p:nvPr/>
        </p:nvCxnSpPr>
        <p:spPr>
          <a:xfrm>
            <a:off x="1878612" y="2418735"/>
            <a:ext cx="0" cy="443636"/>
          </a:xfrm>
          <a:prstGeom prst="line">
            <a:avLst/>
          </a:prstGeom>
          <a:ln w="31750"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A6B2A071-4A55-4FFA-9C9D-DA2208619076}"/>
              </a:ext>
            </a:extLst>
          </p:cNvPr>
          <p:cNvCxnSpPr>
            <a:cxnSpLocks/>
          </p:cNvCxnSpPr>
          <p:nvPr/>
        </p:nvCxnSpPr>
        <p:spPr>
          <a:xfrm>
            <a:off x="2735002" y="4590662"/>
            <a:ext cx="888615" cy="0"/>
          </a:xfrm>
          <a:prstGeom prst="line">
            <a:avLst/>
          </a:prstGeom>
          <a:ln>
            <a:solidFill>
              <a:srgbClr val="407FB7"/>
            </a:solidFill>
            <a:prstDash val="dash"/>
          </a:ln>
        </p:spPr>
        <p:style>
          <a:lnRef idx="1">
            <a:schemeClr val="accent1"/>
          </a:lnRef>
          <a:fillRef idx="0">
            <a:schemeClr val="accent1"/>
          </a:fillRef>
          <a:effectRef idx="0">
            <a:schemeClr val="accent1"/>
          </a:effectRef>
          <a:fontRef idx="minor">
            <a:schemeClr val="tx1"/>
          </a:fontRef>
        </p:style>
      </p:cxnSp>
      <p:sp>
        <p:nvSpPr>
          <p:cNvPr id="37" name="Rechteck 36">
            <a:extLst>
              <a:ext uri="{FF2B5EF4-FFF2-40B4-BE49-F238E27FC236}">
                <a16:creationId xmlns:a16="http://schemas.microsoft.com/office/drawing/2014/main" id="{DFC80C2E-6CEA-456B-BFEC-88035533AE33}"/>
              </a:ext>
            </a:extLst>
          </p:cNvPr>
          <p:cNvSpPr/>
          <p:nvPr/>
        </p:nvSpPr>
        <p:spPr>
          <a:xfrm>
            <a:off x="3564468" y="4284735"/>
            <a:ext cx="1930658" cy="646327"/>
          </a:xfrm>
          <a:prstGeom prst="rect">
            <a:avLst/>
          </a:prstGeom>
          <a:noFill/>
          <a:ln w="6350" cap="flat">
            <a:solidFill>
              <a:srgbClr val="407FB7"/>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D04862EF-1CED-4FD0-BD22-8770AFC61BBF}"/>
              </a:ext>
            </a:extLst>
          </p:cNvPr>
          <p:cNvSpPr/>
          <p:nvPr/>
        </p:nvSpPr>
        <p:spPr>
          <a:xfrm>
            <a:off x="3564467" y="4284735"/>
            <a:ext cx="2035150" cy="646331"/>
          </a:xfrm>
          <a:prstGeom prst="rect">
            <a:avLst/>
          </a:prstGeom>
        </p:spPr>
        <p:txBody>
          <a:bodyPr wrap="square">
            <a:spAutoFit/>
          </a:bodyPr>
          <a:lstStyle/>
          <a:p>
            <a:r>
              <a:rPr lang="de-DE" sz="900" dirty="0" err="1"/>
              <a:t>If</a:t>
            </a:r>
            <a:r>
              <a:rPr lang="de-DE" sz="900" dirty="0"/>
              <a:t> a </a:t>
            </a:r>
            <a:r>
              <a:rPr lang="de-DE" sz="900" dirty="0" err="1"/>
              <a:t>focus</a:t>
            </a:r>
            <a:r>
              <a:rPr lang="de-DE" sz="900" dirty="0"/>
              <a:t> </a:t>
            </a:r>
            <a:r>
              <a:rPr lang="de-DE" sz="900" dirty="0" err="1"/>
              <a:t>is</a:t>
            </a:r>
            <a:r>
              <a:rPr lang="de-DE" sz="900" dirty="0"/>
              <a:t> </a:t>
            </a:r>
            <a:r>
              <a:rPr lang="de-DE" sz="900" dirty="0" err="1"/>
              <a:t>set</a:t>
            </a:r>
            <a:r>
              <a:rPr lang="de-DE" sz="900" dirty="0"/>
              <a:t> Flashcards </a:t>
            </a:r>
            <a:r>
              <a:rPr lang="de-DE" sz="900" dirty="0" err="1"/>
              <a:t>for</a:t>
            </a:r>
            <a:r>
              <a:rPr lang="de-DE" sz="900" dirty="0"/>
              <a:t> all </a:t>
            </a:r>
            <a:r>
              <a:rPr lang="de-DE" sz="900" dirty="0" err="1"/>
              <a:t>topics</a:t>
            </a:r>
            <a:r>
              <a:rPr lang="de-DE" sz="900" dirty="0"/>
              <a:t> </a:t>
            </a:r>
            <a:r>
              <a:rPr lang="de-DE" sz="900" dirty="0" err="1"/>
              <a:t>are</a:t>
            </a:r>
            <a:r>
              <a:rPr lang="de-DE" sz="900" dirty="0"/>
              <a:t> still </a:t>
            </a:r>
            <a:r>
              <a:rPr lang="de-DE" sz="900" dirty="0" err="1"/>
              <a:t>displayed</a:t>
            </a:r>
            <a:r>
              <a:rPr lang="de-DE" sz="900" dirty="0"/>
              <a:t>, but </a:t>
            </a:r>
            <a:r>
              <a:rPr lang="de-DE" sz="900" dirty="0" err="1"/>
              <a:t>the</a:t>
            </a:r>
            <a:r>
              <a:rPr lang="de-DE" sz="900" dirty="0"/>
              <a:t> </a:t>
            </a:r>
            <a:r>
              <a:rPr lang="de-DE" sz="900" dirty="0" err="1"/>
              <a:t>cards</a:t>
            </a:r>
            <a:r>
              <a:rPr lang="de-DE" sz="900" dirty="0"/>
              <a:t> </a:t>
            </a:r>
            <a:r>
              <a:rPr lang="de-DE" sz="900" dirty="0" err="1"/>
              <a:t>for</a:t>
            </a:r>
            <a:r>
              <a:rPr lang="de-DE" sz="900" dirty="0"/>
              <a:t> </a:t>
            </a:r>
            <a:r>
              <a:rPr lang="de-DE" sz="900" dirty="0" err="1"/>
              <a:t>the</a:t>
            </a:r>
            <a:r>
              <a:rPr lang="de-DE" sz="900" dirty="0"/>
              <a:t> </a:t>
            </a:r>
            <a:r>
              <a:rPr lang="de-DE" sz="900" dirty="0" err="1"/>
              <a:t>selected</a:t>
            </a:r>
            <a:r>
              <a:rPr lang="de-DE" sz="900" dirty="0"/>
              <a:t> </a:t>
            </a:r>
            <a:r>
              <a:rPr lang="de-DE" sz="900" dirty="0" err="1"/>
              <a:t>topic</a:t>
            </a:r>
            <a:r>
              <a:rPr lang="de-DE" sz="900" dirty="0"/>
              <a:t> </a:t>
            </a:r>
            <a:r>
              <a:rPr lang="de-DE" sz="900" dirty="0" err="1"/>
              <a:t>are</a:t>
            </a:r>
            <a:r>
              <a:rPr lang="de-DE" sz="900" dirty="0"/>
              <a:t> </a:t>
            </a:r>
            <a:r>
              <a:rPr lang="de-DE" sz="900" dirty="0" err="1"/>
              <a:t>selected</a:t>
            </a:r>
            <a:r>
              <a:rPr lang="de-DE" sz="900" dirty="0"/>
              <a:t> </a:t>
            </a:r>
            <a:r>
              <a:rPr lang="de-DE" sz="900" dirty="0" err="1"/>
              <a:t>more</a:t>
            </a:r>
            <a:r>
              <a:rPr lang="de-DE" sz="900" dirty="0"/>
              <a:t> </a:t>
            </a:r>
            <a:r>
              <a:rPr lang="de-DE" sz="900" dirty="0" err="1"/>
              <a:t>frequently</a:t>
            </a:r>
            <a:endParaRPr lang="de-DE" sz="900" dirty="0"/>
          </a:p>
        </p:txBody>
      </p:sp>
      <p:pic>
        <p:nvPicPr>
          <p:cNvPr id="41" name="Grafik 40">
            <a:extLst>
              <a:ext uri="{FF2B5EF4-FFF2-40B4-BE49-F238E27FC236}">
                <a16:creationId xmlns:a16="http://schemas.microsoft.com/office/drawing/2014/main" id="{6599166F-4661-48B2-8F74-7150E0066195}"/>
              </a:ext>
            </a:extLst>
          </p:cNvPr>
          <p:cNvPicPr>
            <a:picLocks noChangeAspect="1"/>
          </p:cNvPicPr>
          <p:nvPr/>
        </p:nvPicPr>
        <p:blipFill rotWithShape="1">
          <a:blip r:embed="rId6"/>
          <a:srcRect l="47720"/>
          <a:stretch/>
        </p:blipFill>
        <p:spPr>
          <a:xfrm>
            <a:off x="1618515" y="3429000"/>
            <a:ext cx="1172375" cy="545743"/>
          </a:xfrm>
          <a:prstGeom prst="rect">
            <a:avLst/>
          </a:prstGeom>
        </p:spPr>
      </p:pic>
      <p:sp>
        <p:nvSpPr>
          <p:cNvPr id="42" name="Rechteck 41">
            <a:extLst>
              <a:ext uri="{FF2B5EF4-FFF2-40B4-BE49-F238E27FC236}">
                <a16:creationId xmlns:a16="http://schemas.microsoft.com/office/drawing/2014/main" id="{E9411DC6-C52F-452F-879C-ADB9F88A583B}"/>
              </a:ext>
            </a:extLst>
          </p:cNvPr>
          <p:cNvSpPr/>
          <p:nvPr/>
        </p:nvSpPr>
        <p:spPr>
          <a:xfrm>
            <a:off x="5156432" y="1795808"/>
            <a:ext cx="6389277" cy="1066553"/>
          </a:xfrm>
          <a:prstGeom prst="rect">
            <a:avLst/>
          </a:prstGeom>
          <a:solidFill>
            <a:srgbClr val="D4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F17BF130-D6F5-4591-A774-8318B928515D}"/>
              </a:ext>
            </a:extLst>
          </p:cNvPr>
          <p:cNvSpPr/>
          <p:nvPr/>
        </p:nvSpPr>
        <p:spPr>
          <a:xfrm>
            <a:off x="5346139" y="2046608"/>
            <a:ext cx="6096000" cy="584775"/>
          </a:xfrm>
          <a:prstGeom prst="rect">
            <a:avLst/>
          </a:prstGeom>
        </p:spPr>
        <p:txBody>
          <a:bodyPr>
            <a:spAutoFit/>
          </a:bodyPr>
          <a:lstStyle/>
          <a:p>
            <a:r>
              <a:rPr lang="de-DE" sz="1600" dirty="0"/>
              <a:t>In </a:t>
            </a:r>
            <a:r>
              <a:rPr lang="de-DE" sz="1600" dirty="0" err="1"/>
              <a:t>the</a:t>
            </a:r>
            <a:r>
              <a:rPr lang="de-DE" sz="1600" dirty="0"/>
              <a:t> "</a:t>
            </a:r>
            <a:r>
              <a:rPr lang="de-DE" sz="1600" dirty="0" err="1"/>
              <a:t>Automatic</a:t>
            </a:r>
            <a:r>
              <a:rPr lang="de-DE" sz="1600" dirty="0"/>
              <a:t> check" </a:t>
            </a:r>
            <a:r>
              <a:rPr lang="de-DE" sz="1600" dirty="0" err="1"/>
              <a:t>exercise</a:t>
            </a:r>
            <a:r>
              <a:rPr lang="de-DE" sz="1600" dirty="0"/>
              <a:t> </a:t>
            </a:r>
            <a:r>
              <a:rPr lang="de-DE" sz="1600" dirty="0" err="1"/>
              <a:t>mode</a:t>
            </a:r>
            <a:r>
              <a:rPr lang="de-DE" sz="1600" dirty="0"/>
              <a:t>, </a:t>
            </a:r>
            <a:r>
              <a:rPr lang="de-DE" sz="1600" dirty="0" err="1"/>
              <a:t>students</a:t>
            </a:r>
            <a:r>
              <a:rPr lang="de-DE" sz="1600" dirty="0"/>
              <a:t> type in </a:t>
            </a:r>
            <a:r>
              <a:rPr lang="de-DE" sz="1600" dirty="0" err="1"/>
              <a:t>their</a:t>
            </a:r>
            <a:r>
              <a:rPr lang="de-DE" sz="1600" dirty="0"/>
              <a:t> </a:t>
            </a:r>
            <a:r>
              <a:rPr lang="de-DE" sz="1600" dirty="0" err="1"/>
              <a:t>answers</a:t>
            </a:r>
            <a:r>
              <a:rPr lang="de-DE" sz="1600" dirty="0"/>
              <a:t>. The </a:t>
            </a:r>
            <a:r>
              <a:rPr lang="de-DE" sz="1600" dirty="0" err="1"/>
              <a:t>answers</a:t>
            </a:r>
            <a:r>
              <a:rPr lang="de-DE" sz="1600" dirty="0"/>
              <a:t> </a:t>
            </a:r>
            <a:r>
              <a:rPr lang="de-DE" sz="1600" dirty="0" err="1"/>
              <a:t>are</a:t>
            </a:r>
            <a:r>
              <a:rPr lang="de-DE" sz="1600" dirty="0"/>
              <a:t> </a:t>
            </a:r>
            <a:r>
              <a:rPr lang="de-DE" sz="1600" dirty="0" err="1"/>
              <a:t>checked</a:t>
            </a:r>
            <a:r>
              <a:rPr lang="de-DE" sz="1600" dirty="0"/>
              <a:t> </a:t>
            </a:r>
            <a:r>
              <a:rPr lang="de-DE" sz="1600" dirty="0" err="1"/>
              <a:t>automatically</a:t>
            </a:r>
            <a:r>
              <a:rPr lang="de-DE" sz="1600" dirty="0"/>
              <a:t>. </a:t>
            </a:r>
          </a:p>
        </p:txBody>
      </p:sp>
    </p:spTree>
    <p:extLst>
      <p:ext uri="{BB962C8B-B14F-4D97-AF65-F5344CB8AC3E}">
        <p14:creationId xmlns:p14="http://schemas.microsoft.com/office/powerpoint/2010/main" val="1470588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DE0982-2953-4046-9CE8-82ABD205C9AA}"/>
              </a:ext>
            </a:extLst>
          </p:cNvPr>
          <p:cNvSpPr>
            <a:spLocks noGrp="1"/>
          </p:cNvSpPr>
          <p:nvPr>
            <p:ph type="title"/>
          </p:nvPr>
        </p:nvSpPr>
        <p:spPr/>
        <p:txBody>
          <a:bodyPr/>
          <a:lstStyle/>
          <a:p>
            <a:r>
              <a:rPr lang="de-DE" dirty="0"/>
              <a:t>Practice Mode „Check </a:t>
            </a:r>
            <a:r>
              <a:rPr lang="de-DE" dirty="0" err="1"/>
              <a:t>yourself</a:t>
            </a:r>
            <a:r>
              <a:rPr lang="de-DE" dirty="0"/>
              <a:t>“</a:t>
            </a:r>
          </a:p>
        </p:txBody>
      </p:sp>
      <p:pic>
        <p:nvPicPr>
          <p:cNvPr id="7" name="Grafik 6">
            <a:extLst>
              <a:ext uri="{FF2B5EF4-FFF2-40B4-BE49-F238E27FC236}">
                <a16:creationId xmlns:a16="http://schemas.microsoft.com/office/drawing/2014/main" id="{B9A55F8B-367D-4BB4-B234-664A9E166011}"/>
              </a:ext>
            </a:extLst>
          </p:cNvPr>
          <p:cNvPicPr>
            <a:picLocks noChangeAspect="1"/>
          </p:cNvPicPr>
          <p:nvPr/>
        </p:nvPicPr>
        <p:blipFill rotWithShape="1">
          <a:blip r:embed="rId2"/>
          <a:srcRect l="52" t="2636" r="573" b="1891"/>
          <a:stretch/>
        </p:blipFill>
        <p:spPr>
          <a:xfrm>
            <a:off x="438496" y="1691900"/>
            <a:ext cx="4043636" cy="699371"/>
          </a:xfrm>
          <a:prstGeom prst="rect">
            <a:avLst/>
          </a:prstGeom>
          <a:ln w="19050">
            <a:solidFill>
              <a:srgbClr val="407FB7"/>
            </a:solidFill>
          </a:ln>
        </p:spPr>
      </p:pic>
      <p:pic>
        <p:nvPicPr>
          <p:cNvPr id="9" name="Grafik 8">
            <a:extLst>
              <a:ext uri="{FF2B5EF4-FFF2-40B4-BE49-F238E27FC236}">
                <a16:creationId xmlns:a16="http://schemas.microsoft.com/office/drawing/2014/main" id="{12353AA3-6D85-4691-BFA3-C15C3F19251B}"/>
              </a:ext>
            </a:extLst>
          </p:cNvPr>
          <p:cNvPicPr>
            <a:picLocks noChangeAspect="1"/>
          </p:cNvPicPr>
          <p:nvPr/>
        </p:nvPicPr>
        <p:blipFill>
          <a:blip r:embed="rId3"/>
          <a:stretch>
            <a:fillRect/>
          </a:stretch>
        </p:blipFill>
        <p:spPr>
          <a:xfrm>
            <a:off x="438496" y="2862371"/>
            <a:ext cx="2880232" cy="3386029"/>
          </a:xfrm>
          <a:prstGeom prst="rect">
            <a:avLst/>
          </a:prstGeom>
          <a:ln w="19050">
            <a:solidFill>
              <a:srgbClr val="407FB7"/>
            </a:solidFill>
          </a:ln>
        </p:spPr>
      </p:pic>
      <p:cxnSp>
        <p:nvCxnSpPr>
          <p:cNvPr id="19" name="Gerader Verbinder 18">
            <a:extLst>
              <a:ext uri="{FF2B5EF4-FFF2-40B4-BE49-F238E27FC236}">
                <a16:creationId xmlns:a16="http://schemas.microsoft.com/office/drawing/2014/main" id="{435FE5A8-F05A-4146-B280-2FDC1A7032A8}"/>
              </a:ext>
            </a:extLst>
          </p:cNvPr>
          <p:cNvCxnSpPr>
            <a:cxnSpLocks/>
          </p:cNvCxnSpPr>
          <p:nvPr/>
        </p:nvCxnSpPr>
        <p:spPr>
          <a:xfrm>
            <a:off x="2676525" y="6029325"/>
            <a:ext cx="1948815" cy="0"/>
          </a:xfrm>
          <a:prstGeom prst="line">
            <a:avLst/>
          </a:prstGeom>
          <a:ln w="31750"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C2FCDF81-9557-4A57-8D23-9A3BF2F9F6FE}"/>
              </a:ext>
            </a:extLst>
          </p:cNvPr>
          <p:cNvCxnSpPr>
            <a:cxnSpLocks/>
            <a:endCxn id="9" idx="0"/>
          </p:cNvCxnSpPr>
          <p:nvPr/>
        </p:nvCxnSpPr>
        <p:spPr>
          <a:xfrm>
            <a:off x="1878612" y="2418735"/>
            <a:ext cx="0" cy="443636"/>
          </a:xfrm>
          <a:prstGeom prst="line">
            <a:avLst/>
          </a:prstGeom>
          <a:ln w="31750"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F555E41F-866B-488C-A4D8-DF8BA7A73302}"/>
              </a:ext>
            </a:extLst>
          </p:cNvPr>
          <p:cNvPicPr>
            <a:picLocks noChangeAspect="1"/>
          </p:cNvPicPr>
          <p:nvPr/>
        </p:nvPicPr>
        <p:blipFill rotWithShape="1">
          <a:blip r:embed="rId4"/>
          <a:srcRect t="7620"/>
          <a:stretch/>
        </p:blipFill>
        <p:spPr>
          <a:xfrm>
            <a:off x="4644872" y="3596512"/>
            <a:ext cx="3001632" cy="2580070"/>
          </a:xfrm>
          <a:prstGeom prst="rect">
            <a:avLst/>
          </a:prstGeom>
          <a:ln w="19050">
            <a:solidFill>
              <a:srgbClr val="407FB7"/>
            </a:solidFill>
          </a:ln>
        </p:spPr>
      </p:pic>
      <p:grpSp>
        <p:nvGrpSpPr>
          <p:cNvPr id="21" name="Gruppieren 20">
            <a:extLst>
              <a:ext uri="{FF2B5EF4-FFF2-40B4-BE49-F238E27FC236}">
                <a16:creationId xmlns:a16="http://schemas.microsoft.com/office/drawing/2014/main" id="{C4DF2301-377A-4648-95F8-B75E77CBFB2A}"/>
              </a:ext>
            </a:extLst>
          </p:cNvPr>
          <p:cNvGrpSpPr/>
          <p:nvPr/>
        </p:nvGrpSpPr>
        <p:grpSpPr>
          <a:xfrm>
            <a:off x="8351071" y="5203610"/>
            <a:ext cx="2328807" cy="972972"/>
            <a:chOff x="7986938" y="5219701"/>
            <a:chExt cx="2328807" cy="972972"/>
          </a:xfrm>
        </p:grpSpPr>
        <p:cxnSp>
          <p:nvCxnSpPr>
            <p:cNvPr id="20" name="Gerader Verbinder 19">
              <a:extLst>
                <a:ext uri="{FF2B5EF4-FFF2-40B4-BE49-F238E27FC236}">
                  <a16:creationId xmlns:a16="http://schemas.microsoft.com/office/drawing/2014/main" id="{C1E30377-61D1-47AF-B4E6-8E33D758FC29}"/>
                </a:ext>
              </a:extLst>
            </p:cNvPr>
            <p:cNvCxnSpPr>
              <a:cxnSpLocks/>
            </p:cNvCxnSpPr>
            <p:nvPr/>
          </p:nvCxnSpPr>
          <p:spPr>
            <a:xfrm>
              <a:off x="9358674" y="5971011"/>
              <a:ext cx="488950" cy="0"/>
            </a:xfrm>
            <a:prstGeom prst="line">
              <a:avLst/>
            </a:prstGeom>
            <a:ln w="31750"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2BD20D9F-F62A-4174-A9C6-D770E91A9D46}"/>
                </a:ext>
              </a:extLst>
            </p:cNvPr>
            <p:cNvSpPr/>
            <p:nvPr/>
          </p:nvSpPr>
          <p:spPr>
            <a:xfrm>
              <a:off x="7986938" y="5219701"/>
              <a:ext cx="2328807" cy="972972"/>
            </a:xfrm>
            <a:prstGeom prst="rect">
              <a:avLst/>
            </a:prstGeom>
            <a:solidFill>
              <a:schemeClr val="bg1"/>
            </a:solidFill>
            <a:ln w="19050">
              <a:solidFill>
                <a:srgbClr val="40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B8A01616-B20B-417C-B9A8-5371E0E373AA}"/>
                </a:ext>
              </a:extLst>
            </p:cNvPr>
            <p:cNvGrpSpPr/>
            <p:nvPr/>
          </p:nvGrpSpPr>
          <p:grpSpPr>
            <a:xfrm>
              <a:off x="8061882" y="5287435"/>
              <a:ext cx="2178918" cy="878831"/>
              <a:chOff x="9414779" y="2824489"/>
              <a:chExt cx="4589534" cy="1851114"/>
            </a:xfrm>
          </p:grpSpPr>
          <p:pic>
            <p:nvPicPr>
              <p:cNvPr id="6" name="Grafik 5">
                <a:extLst>
                  <a:ext uri="{FF2B5EF4-FFF2-40B4-BE49-F238E27FC236}">
                    <a16:creationId xmlns:a16="http://schemas.microsoft.com/office/drawing/2014/main" id="{8072BC39-0FB5-46B7-BCA7-E3164EE6241B}"/>
                  </a:ext>
                </a:extLst>
              </p:cNvPr>
              <p:cNvPicPr>
                <a:picLocks noChangeAspect="1"/>
              </p:cNvPicPr>
              <p:nvPr/>
            </p:nvPicPr>
            <p:blipFill rotWithShape="1">
              <a:blip r:embed="rId5"/>
              <a:srcRect l="59714"/>
              <a:stretch/>
            </p:blipFill>
            <p:spPr>
              <a:xfrm>
                <a:off x="10458201" y="2824489"/>
                <a:ext cx="3546112" cy="1848108"/>
              </a:xfrm>
              <a:prstGeom prst="rect">
                <a:avLst/>
              </a:prstGeom>
              <a:ln>
                <a:noFill/>
              </a:ln>
            </p:spPr>
          </p:pic>
          <p:pic>
            <p:nvPicPr>
              <p:cNvPr id="28" name="Grafik 27">
                <a:extLst>
                  <a:ext uri="{FF2B5EF4-FFF2-40B4-BE49-F238E27FC236}">
                    <a16:creationId xmlns:a16="http://schemas.microsoft.com/office/drawing/2014/main" id="{CFFDCD3E-3C56-4E27-A735-540609E9480C}"/>
                  </a:ext>
                </a:extLst>
              </p:cNvPr>
              <p:cNvPicPr>
                <a:picLocks noChangeAspect="1"/>
              </p:cNvPicPr>
              <p:nvPr/>
            </p:nvPicPr>
            <p:blipFill rotWithShape="1">
              <a:blip r:embed="rId5"/>
              <a:srcRect r="86641"/>
              <a:stretch/>
            </p:blipFill>
            <p:spPr>
              <a:xfrm>
                <a:off x="9414779" y="2827495"/>
                <a:ext cx="1175923" cy="1848108"/>
              </a:xfrm>
              <a:prstGeom prst="rect">
                <a:avLst/>
              </a:prstGeom>
              <a:ln>
                <a:noFill/>
              </a:ln>
            </p:spPr>
          </p:pic>
        </p:grpSp>
      </p:grpSp>
      <p:pic>
        <p:nvPicPr>
          <p:cNvPr id="22" name="Grafik 21">
            <a:extLst>
              <a:ext uri="{FF2B5EF4-FFF2-40B4-BE49-F238E27FC236}">
                <a16:creationId xmlns:a16="http://schemas.microsoft.com/office/drawing/2014/main" id="{071FA9FF-4B4D-48A2-A22F-68C7CFB0261A}"/>
              </a:ext>
            </a:extLst>
          </p:cNvPr>
          <p:cNvPicPr>
            <a:picLocks noChangeAspect="1"/>
          </p:cNvPicPr>
          <p:nvPr/>
        </p:nvPicPr>
        <p:blipFill rotWithShape="1">
          <a:blip r:embed="rId6"/>
          <a:srcRect l="44964"/>
          <a:stretch/>
        </p:blipFill>
        <p:spPr>
          <a:xfrm>
            <a:off x="1585223" y="3400422"/>
            <a:ext cx="1260455" cy="523482"/>
          </a:xfrm>
          <a:prstGeom prst="rect">
            <a:avLst/>
          </a:prstGeom>
        </p:spPr>
      </p:pic>
      <p:cxnSp>
        <p:nvCxnSpPr>
          <p:cNvPr id="32" name="Gerader Verbinder 31">
            <a:extLst>
              <a:ext uri="{FF2B5EF4-FFF2-40B4-BE49-F238E27FC236}">
                <a16:creationId xmlns:a16="http://schemas.microsoft.com/office/drawing/2014/main" id="{879A7622-81EA-4C5E-9C46-51F764DC9742}"/>
              </a:ext>
            </a:extLst>
          </p:cNvPr>
          <p:cNvCxnSpPr>
            <a:cxnSpLocks/>
          </p:cNvCxnSpPr>
          <p:nvPr/>
        </p:nvCxnSpPr>
        <p:spPr>
          <a:xfrm>
            <a:off x="7451607" y="5909251"/>
            <a:ext cx="899464" cy="0"/>
          </a:xfrm>
          <a:prstGeom prst="line">
            <a:avLst/>
          </a:prstGeom>
          <a:ln w="31750"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sp>
        <p:nvSpPr>
          <p:cNvPr id="29" name="Rechteck 28">
            <a:extLst>
              <a:ext uri="{FF2B5EF4-FFF2-40B4-BE49-F238E27FC236}">
                <a16:creationId xmlns:a16="http://schemas.microsoft.com/office/drawing/2014/main" id="{959EDA57-0ED1-4AF6-B566-52B0C9492291}"/>
              </a:ext>
            </a:extLst>
          </p:cNvPr>
          <p:cNvSpPr/>
          <p:nvPr/>
        </p:nvSpPr>
        <p:spPr>
          <a:xfrm>
            <a:off x="8467640" y="4671639"/>
            <a:ext cx="2169170" cy="369332"/>
          </a:xfrm>
          <a:prstGeom prst="rect">
            <a:avLst/>
          </a:prstGeom>
        </p:spPr>
        <p:txBody>
          <a:bodyPr wrap="square">
            <a:spAutoFit/>
          </a:bodyPr>
          <a:lstStyle/>
          <a:p>
            <a:r>
              <a:rPr lang="de-DE" sz="900" dirty="0" err="1"/>
              <a:t>Students</a:t>
            </a:r>
            <a:r>
              <a:rPr lang="de-DE" sz="900" dirty="0"/>
              <a:t> must </a:t>
            </a:r>
            <a:r>
              <a:rPr lang="de-DE" sz="900" dirty="0" err="1"/>
              <a:t>manually</a:t>
            </a:r>
            <a:r>
              <a:rPr lang="de-DE" sz="900" dirty="0"/>
              <a:t> </a:t>
            </a:r>
            <a:r>
              <a:rPr lang="de-DE" sz="900" dirty="0" err="1"/>
              <a:t>select</a:t>
            </a:r>
            <a:r>
              <a:rPr lang="de-DE" sz="900" dirty="0"/>
              <a:t> </a:t>
            </a:r>
            <a:r>
              <a:rPr lang="de-DE" sz="900" dirty="0" err="1"/>
              <a:t>if</a:t>
            </a:r>
            <a:r>
              <a:rPr lang="de-DE" sz="900" dirty="0"/>
              <a:t> </a:t>
            </a:r>
            <a:r>
              <a:rPr lang="de-DE" sz="900" dirty="0" err="1"/>
              <a:t>they</a:t>
            </a:r>
            <a:r>
              <a:rPr lang="de-DE" sz="900" dirty="0"/>
              <a:t> </a:t>
            </a:r>
            <a:r>
              <a:rPr lang="de-DE" sz="900" dirty="0" err="1"/>
              <a:t>answered</a:t>
            </a:r>
            <a:r>
              <a:rPr lang="de-DE" sz="900" dirty="0"/>
              <a:t> </a:t>
            </a:r>
            <a:r>
              <a:rPr lang="de-DE" sz="900" dirty="0" err="1"/>
              <a:t>the</a:t>
            </a:r>
            <a:r>
              <a:rPr lang="de-DE" sz="900" dirty="0"/>
              <a:t> </a:t>
            </a:r>
            <a:r>
              <a:rPr lang="de-DE" sz="900" dirty="0" err="1"/>
              <a:t>question</a:t>
            </a:r>
            <a:r>
              <a:rPr lang="de-DE" sz="900" dirty="0"/>
              <a:t> </a:t>
            </a:r>
            <a:r>
              <a:rPr lang="de-DE" sz="900" dirty="0" err="1"/>
              <a:t>correctly</a:t>
            </a:r>
            <a:endParaRPr lang="de-DE" sz="900" dirty="0"/>
          </a:p>
        </p:txBody>
      </p:sp>
      <p:cxnSp>
        <p:nvCxnSpPr>
          <p:cNvPr id="35" name="Gerader Verbinder 34">
            <a:extLst>
              <a:ext uri="{FF2B5EF4-FFF2-40B4-BE49-F238E27FC236}">
                <a16:creationId xmlns:a16="http://schemas.microsoft.com/office/drawing/2014/main" id="{42F5123C-C1D6-4743-98FC-935AB989A1ED}"/>
              </a:ext>
            </a:extLst>
          </p:cNvPr>
          <p:cNvCxnSpPr>
            <a:cxnSpLocks/>
            <a:stCxn id="17" idx="0"/>
            <a:endCxn id="38" idx="2"/>
          </p:cNvCxnSpPr>
          <p:nvPr/>
        </p:nvCxnSpPr>
        <p:spPr>
          <a:xfrm flipH="1" flipV="1">
            <a:off x="9514430" y="5039559"/>
            <a:ext cx="1045" cy="164051"/>
          </a:xfrm>
          <a:prstGeom prst="line">
            <a:avLst/>
          </a:prstGeom>
          <a:ln>
            <a:solidFill>
              <a:srgbClr val="407FB7"/>
            </a:solidFill>
            <a:prstDash val="dash"/>
          </a:ln>
        </p:spPr>
        <p:style>
          <a:lnRef idx="1">
            <a:schemeClr val="accent1"/>
          </a:lnRef>
          <a:fillRef idx="0">
            <a:schemeClr val="accent1"/>
          </a:fillRef>
          <a:effectRef idx="0">
            <a:schemeClr val="accent1"/>
          </a:effectRef>
          <a:fontRef idx="minor">
            <a:schemeClr val="tx1"/>
          </a:fontRef>
        </p:style>
      </p:cxnSp>
      <p:sp>
        <p:nvSpPr>
          <p:cNvPr id="38" name="Rechteck 37">
            <a:extLst>
              <a:ext uri="{FF2B5EF4-FFF2-40B4-BE49-F238E27FC236}">
                <a16:creationId xmlns:a16="http://schemas.microsoft.com/office/drawing/2014/main" id="{AFA1D230-C17E-450D-9FC5-A8A9F6B2457B}"/>
              </a:ext>
            </a:extLst>
          </p:cNvPr>
          <p:cNvSpPr/>
          <p:nvPr/>
        </p:nvSpPr>
        <p:spPr>
          <a:xfrm>
            <a:off x="8496855" y="4670227"/>
            <a:ext cx="2035150" cy="369332"/>
          </a:xfrm>
          <a:prstGeom prst="rect">
            <a:avLst/>
          </a:prstGeom>
          <a:noFill/>
          <a:ln w="6350" cap="flat">
            <a:solidFill>
              <a:srgbClr val="407FB7"/>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a:extLst>
              <a:ext uri="{FF2B5EF4-FFF2-40B4-BE49-F238E27FC236}">
                <a16:creationId xmlns:a16="http://schemas.microsoft.com/office/drawing/2014/main" id="{8FC9FC1D-8A7F-43B7-9387-13E2BAD5FF5D}"/>
              </a:ext>
            </a:extLst>
          </p:cNvPr>
          <p:cNvSpPr/>
          <p:nvPr/>
        </p:nvSpPr>
        <p:spPr>
          <a:xfrm>
            <a:off x="5156432" y="1795808"/>
            <a:ext cx="6389277" cy="1066553"/>
          </a:xfrm>
          <a:prstGeom prst="rect">
            <a:avLst/>
          </a:prstGeom>
          <a:solidFill>
            <a:srgbClr val="D4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54D09466-4682-40D7-A4F5-87C83461CD6E}"/>
              </a:ext>
            </a:extLst>
          </p:cNvPr>
          <p:cNvSpPr/>
          <p:nvPr/>
        </p:nvSpPr>
        <p:spPr>
          <a:xfrm>
            <a:off x="5206422" y="1897082"/>
            <a:ext cx="6096000" cy="861774"/>
          </a:xfrm>
          <a:prstGeom prst="rect">
            <a:avLst/>
          </a:prstGeom>
        </p:spPr>
        <p:txBody>
          <a:bodyPr>
            <a:spAutoFit/>
          </a:bodyPr>
          <a:lstStyle/>
          <a:p>
            <a:pPr marL="285750" indent="-285750">
              <a:buFont typeface="Arial" panose="020B0604020202020204" pitchFamily="34" charset="0"/>
              <a:buChar char="•"/>
            </a:pPr>
            <a:r>
              <a:rPr lang="en-US" sz="1600" dirty="0"/>
              <a:t>In the “Check yourself” exercise mode students can check for themselves whether the answer is correct.</a:t>
            </a:r>
          </a:p>
          <a:p>
            <a:pPr marL="285750" indent="-285750">
              <a:buFont typeface="Arial" panose="020B0604020202020204" pitchFamily="34" charset="0"/>
              <a:buChar char="•"/>
            </a:pPr>
            <a:r>
              <a:rPr lang="en-US" sz="1600" dirty="0"/>
              <a:t>This mode is particularly recommended for longer answers</a:t>
            </a:r>
            <a:endParaRPr lang="de-DE" sz="1600" dirty="0"/>
          </a:p>
        </p:txBody>
      </p:sp>
    </p:spTree>
    <p:extLst>
      <p:ext uri="{BB962C8B-B14F-4D97-AF65-F5344CB8AC3E}">
        <p14:creationId xmlns:p14="http://schemas.microsoft.com/office/powerpoint/2010/main" val="3369636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FC6937D7-D612-4350-AEC4-D0361614D537}"/>
              </a:ext>
            </a:extLst>
          </p:cNvPr>
          <p:cNvSpPr/>
          <p:nvPr/>
        </p:nvSpPr>
        <p:spPr>
          <a:xfrm>
            <a:off x="542535" y="1905207"/>
            <a:ext cx="4131068" cy="2176023"/>
          </a:xfrm>
          <a:prstGeom prst="rect">
            <a:avLst/>
          </a:prstGeom>
          <a:solidFill>
            <a:srgbClr val="FFFFFF"/>
          </a:solidFill>
          <a:ln w="19050">
            <a:solidFill>
              <a:srgbClr val="40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422D7459-56EC-4A75-AD6B-0DF9BC59616F}"/>
              </a:ext>
            </a:extLst>
          </p:cNvPr>
          <p:cNvSpPr/>
          <p:nvPr/>
        </p:nvSpPr>
        <p:spPr>
          <a:xfrm>
            <a:off x="452583" y="4696480"/>
            <a:ext cx="10977416" cy="2047220"/>
          </a:xfrm>
          <a:prstGeom prst="rect">
            <a:avLst/>
          </a:prstGeom>
          <a:solidFill>
            <a:srgbClr val="D4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4D93E26C-5AC9-42C2-980B-A6777F29D89B}"/>
              </a:ext>
            </a:extLst>
          </p:cNvPr>
          <p:cNvSpPr>
            <a:spLocks noGrp="1"/>
          </p:cNvSpPr>
          <p:nvPr>
            <p:ph type="title"/>
          </p:nvPr>
        </p:nvSpPr>
        <p:spPr/>
        <p:txBody>
          <a:bodyPr/>
          <a:lstStyle/>
          <a:p>
            <a:r>
              <a:rPr lang="de-DE" dirty="0"/>
              <a:t>Flashcards </a:t>
            </a:r>
            <a:r>
              <a:rPr lang="de-DE" dirty="0" err="1"/>
              <a:t>with</a:t>
            </a:r>
            <a:r>
              <a:rPr lang="de-DE" dirty="0"/>
              <a:t> partial </a:t>
            </a:r>
            <a:r>
              <a:rPr lang="de-DE" dirty="0" err="1"/>
              <a:t>solutions</a:t>
            </a:r>
            <a:endParaRPr lang="de-DE" dirty="0"/>
          </a:p>
        </p:txBody>
      </p:sp>
      <p:pic>
        <p:nvPicPr>
          <p:cNvPr id="5" name="Grafik 4">
            <a:extLst>
              <a:ext uri="{FF2B5EF4-FFF2-40B4-BE49-F238E27FC236}">
                <a16:creationId xmlns:a16="http://schemas.microsoft.com/office/drawing/2014/main" id="{BFBDA574-B5E8-47C0-B665-6ADEE9BB98DE}"/>
              </a:ext>
            </a:extLst>
          </p:cNvPr>
          <p:cNvPicPr>
            <a:picLocks noChangeAspect="1"/>
          </p:cNvPicPr>
          <p:nvPr/>
        </p:nvPicPr>
        <p:blipFill>
          <a:blip r:embed="rId2"/>
          <a:stretch>
            <a:fillRect/>
          </a:stretch>
        </p:blipFill>
        <p:spPr>
          <a:xfrm>
            <a:off x="2750934" y="4889760"/>
            <a:ext cx="3548166" cy="1707944"/>
          </a:xfrm>
          <a:prstGeom prst="rect">
            <a:avLst/>
          </a:prstGeom>
          <a:ln w="19050">
            <a:solidFill>
              <a:srgbClr val="407FB7"/>
            </a:solidFill>
          </a:ln>
        </p:spPr>
      </p:pic>
      <p:pic>
        <p:nvPicPr>
          <p:cNvPr id="7" name="Grafik 6">
            <a:extLst>
              <a:ext uri="{FF2B5EF4-FFF2-40B4-BE49-F238E27FC236}">
                <a16:creationId xmlns:a16="http://schemas.microsoft.com/office/drawing/2014/main" id="{9991D937-5399-4F05-B351-26D838D82620}"/>
              </a:ext>
            </a:extLst>
          </p:cNvPr>
          <p:cNvPicPr>
            <a:picLocks noChangeAspect="1"/>
          </p:cNvPicPr>
          <p:nvPr/>
        </p:nvPicPr>
        <p:blipFill>
          <a:blip r:embed="rId3"/>
          <a:stretch>
            <a:fillRect/>
          </a:stretch>
        </p:blipFill>
        <p:spPr>
          <a:xfrm>
            <a:off x="672370" y="2829920"/>
            <a:ext cx="3754336" cy="1222676"/>
          </a:xfrm>
          <a:prstGeom prst="rect">
            <a:avLst/>
          </a:prstGeom>
          <a:ln w="19050">
            <a:noFill/>
          </a:ln>
        </p:spPr>
      </p:pic>
      <p:pic>
        <p:nvPicPr>
          <p:cNvPr id="8" name="Grafik 7">
            <a:extLst>
              <a:ext uri="{FF2B5EF4-FFF2-40B4-BE49-F238E27FC236}">
                <a16:creationId xmlns:a16="http://schemas.microsoft.com/office/drawing/2014/main" id="{002E1F06-0300-4099-9E88-61D1AFE45B02}"/>
              </a:ext>
            </a:extLst>
          </p:cNvPr>
          <p:cNvPicPr>
            <a:picLocks noChangeAspect="1"/>
          </p:cNvPicPr>
          <p:nvPr/>
        </p:nvPicPr>
        <p:blipFill rotWithShape="1">
          <a:blip r:embed="rId4"/>
          <a:srcRect l="997" t="3193" r="803" b="3853"/>
          <a:stretch/>
        </p:blipFill>
        <p:spPr>
          <a:xfrm>
            <a:off x="679603" y="1982523"/>
            <a:ext cx="3741584" cy="648976"/>
          </a:xfrm>
          <a:prstGeom prst="rect">
            <a:avLst/>
          </a:prstGeom>
          <a:ln w="19050">
            <a:noFill/>
          </a:ln>
        </p:spPr>
      </p:pic>
      <p:pic>
        <p:nvPicPr>
          <p:cNvPr id="9" name="Grafik 8">
            <a:extLst>
              <a:ext uri="{FF2B5EF4-FFF2-40B4-BE49-F238E27FC236}">
                <a16:creationId xmlns:a16="http://schemas.microsoft.com/office/drawing/2014/main" id="{C8BD25A5-E2F1-449F-B1CF-556E4C5FDABF}"/>
              </a:ext>
            </a:extLst>
          </p:cNvPr>
          <p:cNvPicPr>
            <a:picLocks noChangeAspect="1"/>
          </p:cNvPicPr>
          <p:nvPr/>
        </p:nvPicPr>
        <p:blipFill>
          <a:blip r:embed="rId5"/>
          <a:stretch>
            <a:fillRect/>
          </a:stretch>
        </p:blipFill>
        <p:spPr>
          <a:xfrm>
            <a:off x="2318696" y="4251017"/>
            <a:ext cx="2333624" cy="350044"/>
          </a:xfrm>
          <a:prstGeom prst="rect">
            <a:avLst/>
          </a:prstGeom>
          <a:ln w="19050">
            <a:solidFill>
              <a:srgbClr val="407FB7"/>
            </a:solidFill>
          </a:ln>
        </p:spPr>
      </p:pic>
      <p:pic>
        <p:nvPicPr>
          <p:cNvPr id="6" name="Grafik 5">
            <a:extLst>
              <a:ext uri="{FF2B5EF4-FFF2-40B4-BE49-F238E27FC236}">
                <a16:creationId xmlns:a16="http://schemas.microsoft.com/office/drawing/2014/main" id="{C85F593C-32C6-4936-9B6E-03237B75FB31}"/>
              </a:ext>
            </a:extLst>
          </p:cNvPr>
          <p:cNvPicPr>
            <a:picLocks noChangeAspect="1"/>
          </p:cNvPicPr>
          <p:nvPr/>
        </p:nvPicPr>
        <p:blipFill>
          <a:blip r:embed="rId6"/>
          <a:stretch>
            <a:fillRect/>
          </a:stretch>
        </p:blipFill>
        <p:spPr>
          <a:xfrm>
            <a:off x="7434823" y="4889760"/>
            <a:ext cx="3068800" cy="1707944"/>
          </a:xfrm>
          <a:prstGeom prst="rect">
            <a:avLst/>
          </a:prstGeom>
          <a:ln w="19050">
            <a:solidFill>
              <a:srgbClr val="407FB7"/>
            </a:solidFill>
          </a:ln>
        </p:spPr>
      </p:pic>
      <p:cxnSp>
        <p:nvCxnSpPr>
          <p:cNvPr id="23" name="Gerader Verbinder 22">
            <a:extLst>
              <a:ext uri="{FF2B5EF4-FFF2-40B4-BE49-F238E27FC236}">
                <a16:creationId xmlns:a16="http://schemas.microsoft.com/office/drawing/2014/main" id="{D73E15FD-01F1-4166-8337-C12F3380D8BF}"/>
              </a:ext>
            </a:extLst>
          </p:cNvPr>
          <p:cNvCxnSpPr>
            <a:cxnSpLocks/>
          </p:cNvCxnSpPr>
          <p:nvPr/>
        </p:nvCxnSpPr>
        <p:spPr>
          <a:xfrm>
            <a:off x="4278615" y="3168739"/>
            <a:ext cx="0" cy="1082278"/>
          </a:xfrm>
          <a:prstGeom prst="line">
            <a:avLst/>
          </a:prstGeom>
          <a:ln w="31750"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2F5C917D-40B9-43D3-AE13-A0ECEEA45BE9}"/>
              </a:ext>
            </a:extLst>
          </p:cNvPr>
          <p:cNvSpPr/>
          <p:nvPr/>
        </p:nvSpPr>
        <p:spPr>
          <a:xfrm>
            <a:off x="3785900" y="2933946"/>
            <a:ext cx="144127" cy="118544"/>
          </a:xfrm>
          <a:prstGeom prst="rect">
            <a:avLst/>
          </a:prstGeom>
          <a:noFill/>
          <a:ln w="19050">
            <a:solidFill>
              <a:srgbClr val="40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4F84C6DB-7E27-47DB-9B93-E5348951A7AC}"/>
              </a:ext>
            </a:extLst>
          </p:cNvPr>
          <p:cNvSpPr/>
          <p:nvPr/>
        </p:nvSpPr>
        <p:spPr>
          <a:xfrm>
            <a:off x="7819337" y="4212036"/>
            <a:ext cx="2578062" cy="369332"/>
          </a:xfrm>
          <a:prstGeom prst="rect">
            <a:avLst/>
          </a:prstGeom>
        </p:spPr>
        <p:txBody>
          <a:bodyPr wrap="square">
            <a:spAutoFit/>
          </a:bodyPr>
          <a:lstStyle/>
          <a:p>
            <a:r>
              <a:rPr lang="de-DE" sz="900" dirty="0"/>
              <a:t>All </a:t>
            </a:r>
            <a:r>
              <a:rPr lang="de-DE" sz="900" dirty="0" err="1"/>
              <a:t>three</a:t>
            </a:r>
            <a:r>
              <a:rPr lang="de-DE" sz="900" dirty="0"/>
              <a:t> </a:t>
            </a:r>
            <a:r>
              <a:rPr lang="de-DE" sz="900" dirty="0" err="1"/>
              <a:t>answers</a:t>
            </a:r>
            <a:r>
              <a:rPr lang="de-DE" sz="900" dirty="0"/>
              <a:t> </a:t>
            </a:r>
            <a:r>
              <a:rPr lang="de-DE" sz="900" dirty="0" err="1"/>
              <a:t>have</a:t>
            </a:r>
            <a:r>
              <a:rPr lang="de-DE" sz="900" dirty="0"/>
              <a:t> </a:t>
            </a:r>
            <a:r>
              <a:rPr lang="de-DE" sz="900" dirty="0" err="1"/>
              <a:t>to</a:t>
            </a:r>
            <a:r>
              <a:rPr lang="de-DE" sz="900" dirty="0"/>
              <a:t> </a:t>
            </a:r>
            <a:r>
              <a:rPr lang="de-DE" sz="900" dirty="0" err="1"/>
              <a:t>be</a:t>
            </a:r>
            <a:r>
              <a:rPr lang="de-DE" sz="900" dirty="0"/>
              <a:t> </a:t>
            </a:r>
            <a:r>
              <a:rPr lang="de-DE" sz="900" dirty="0" err="1"/>
              <a:t>given</a:t>
            </a:r>
            <a:r>
              <a:rPr lang="de-DE" sz="900" dirty="0"/>
              <a:t>. The </a:t>
            </a:r>
            <a:r>
              <a:rPr lang="de-DE" sz="900" dirty="0" err="1"/>
              <a:t>order</a:t>
            </a:r>
            <a:r>
              <a:rPr lang="de-DE" sz="900" dirty="0"/>
              <a:t> </a:t>
            </a:r>
            <a:r>
              <a:rPr lang="de-DE" sz="900" dirty="0" err="1"/>
              <a:t>of</a:t>
            </a:r>
            <a:r>
              <a:rPr lang="de-DE" sz="900" dirty="0"/>
              <a:t> </a:t>
            </a:r>
            <a:r>
              <a:rPr lang="de-DE" sz="900" dirty="0" err="1"/>
              <a:t>the</a:t>
            </a:r>
            <a:r>
              <a:rPr lang="de-DE" sz="900" dirty="0"/>
              <a:t> partial </a:t>
            </a:r>
            <a:r>
              <a:rPr lang="de-DE" sz="900" dirty="0" err="1"/>
              <a:t>answers</a:t>
            </a:r>
            <a:r>
              <a:rPr lang="de-DE" sz="900" dirty="0"/>
              <a:t> </a:t>
            </a:r>
            <a:r>
              <a:rPr lang="de-DE" sz="900" dirty="0" err="1"/>
              <a:t>does</a:t>
            </a:r>
            <a:r>
              <a:rPr lang="de-DE" sz="900" dirty="0"/>
              <a:t> not matter.</a:t>
            </a:r>
          </a:p>
        </p:txBody>
      </p:sp>
      <p:cxnSp>
        <p:nvCxnSpPr>
          <p:cNvPr id="30" name="Gerader Verbinder 29">
            <a:extLst>
              <a:ext uri="{FF2B5EF4-FFF2-40B4-BE49-F238E27FC236}">
                <a16:creationId xmlns:a16="http://schemas.microsoft.com/office/drawing/2014/main" id="{9815DA8E-EBD5-4D37-A135-9C4F53FDDD3E}"/>
              </a:ext>
            </a:extLst>
          </p:cNvPr>
          <p:cNvCxnSpPr>
            <a:cxnSpLocks/>
          </p:cNvCxnSpPr>
          <p:nvPr/>
        </p:nvCxnSpPr>
        <p:spPr>
          <a:xfrm flipH="1" flipV="1">
            <a:off x="9131099" y="4574995"/>
            <a:ext cx="1" cy="289764"/>
          </a:xfrm>
          <a:prstGeom prst="line">
            <a:avLst/>
          </a:prstGeom>
          <a:ln>
            <a:solidFill>
              <a:srgbClr val="407FB7"/>
            </a:solidFill>
            <a:prstDash val="dash"/>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A8F1D210-5811-4C8A-8C63-3F7D7ADB6F3C}"/>
              </a:ext>
            </a:extLst>
          </p:cNvPr>
          <p:cNvSpPr/>
          <p:nvPr/>
        </p:nvSpPr>
        <p:spPr>
          <a:xfrm>
            <a:off x="7842068" y="4251017"/>
            <a:ext cx="2532601" cy="314950"/>
          </a:xfrm>
          <a:prstGeom prst="rect">
            <a:avLst/>
          </a:prstGeom>
          <a:noFill/>
          <a:ln w="6350" cap="flat">
            <a:solidFill>
              <a:srgbClr val="407FB7"/>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7D78D225-C44E-43F2-A50B-DB4FDF4DBC7B}"/>
              </a:ext>
            </a:extLst>
          </p:cNvPr>
          <p:cNvSpPr/>
          <p:nvPr/>
        </p:nvSpPr>
        <p:spPr>
          <a:xfrm>
            <a:off x="4807008" y="4212036"/>
            <a:ext cx="2333624" cy="369332"/>
          </a:xfrm>
          <a:prstGeom prst="rect">
            <a:avLst/>
          </a:prstGeom>
        </p:spPr>
        <p:txBody>
          <a:bodyPr wrap="square">
            <a:spAutoFit/>
          </a:bodyPr>
          <a:lstStyle/>
          <a:p>
            <a:r>
              <a:rPr lang="en-US" sz="900" dirty="0"/>
              <a:t>For each question it is necessary to select whether all or only one answer is required</a:t>
            </a:r>
            <a:endParaRPr lang="de-DE" sz="900" dirty="0"/>
          </a:p>
        </p:txBody>
      </p:sp>
      <p:sp>
        <p:nvSpPr>
          <p:cNvPr id="39" name="Rechteck 38">
            <a:extLst>
              <a:ext uri="{FF2B5EF4-FFF2-40B4-BE49-F238E27FC236}">
                <a16:creationId xmlns:a16="http://schemas.microsoft.com/office/drawing/2014/main" id="{B15E386E-7632-49A0-A88C-2D628106E876}"/>
              </a:ext>
            </a:extLst>
          </p:cNvPr>
          <p:cNvSpPr/>
          <p:nvPr/>
        </p:nvSpPr>
        <p:spPr>
          <a:xfrm>
            <a:off x="4823149" y="4244453"/>
            <a:ext cx="2279383" cy="321327"/>
          </a:xfrm>
          <a:prstGeom prst="rect">
            <a:avLst/>
          </a:prstGeom>
          <a:noFill/>
          <a:ln w="6350" cap="flat">
            <a:solidFill>
              <a:srgbClr val="407FB7"/>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F5FA7297-2287-412E-A77C-9E063D28317D}"/>
              </a:ext>
            </a:extLst>
          </p:cNvPr>
          <p:cNvGrpSpPr/>
          <p:nvPr/>
        </p:nvGrpSpPr>
        <p:grpSpPr>
          <a:xfrm>
            <a:off x="640780" y="4755003"/>
            <a:ext cx="1487164" cy="444611"/>
            <a:chOff x="2858750" y="542818"/>
            <a:chExt cx="1563764" cy="390580"/>
          </a:xfrm>
        </p:grpSpPr>
        <p:sp>
          <p:nvSpPr>
            <p:cNvPr id="15" name="Rechteck 14">
              <a:extLst>
                <a:ext uri="{FF2B5EF4-FFF2-40B4-BE49-F238E27FC236}">
                  <a16:creationId xmlns:a16="http://schemas.microsoft.com/office/drawing/2014/main" id="{0C16D6FA-C659-4DF5-9B42-BD33164EBF85}"/>
                </a:ext>
              </a:extLst>
            </p:cNvPr>
            <p:cNvSpPr/>
            <p:nvPr/>
          </p:nvSpPr>
          <p:spPr>
            <a:xfrm>
              <a:off x="2858750" y="542818"/>
              <a:ext cx="1563764" cy="390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400" b="1" dirty="0" err="1">
                  <a:solidFill>
                    <a:srgbClr val="00549F"/>
                  </a:solidFill>
                  <a:latin typeface="Arial" panose="020B0604020202020204" pitchFamily="34" charset="0"/>
                  <a:cs typeface="Arial" panose="020B0604020202020204" pitchFamily="34" charset="0"/>
                </a:rPr>
                <a:t>Students</a:t>
              </a:r>
              <a:endParaRPr lang="de-DE" sz="1400" b="1" dirty="0">
                <a:solidFill>
                  <a:srgbClr val="00549F"/>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07EAC5F8-2B29-4FD5-9FFD-8E8313CE309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1241" b="21399" l="729" r="3542">
                          <a14:foregroundMark x1="1840" y1="17069" x2="1979" y2="17402"/>
                        </a14:backgroundRemoval>
                      </a14:imgEffect>
                    </a14:imgLayer>
                  </a14:imgProps>
                </a:ext>
              </a:extLst>
            </a:blip>
            <a:srcRect l="761" t="10806" r="96393" b="78185"/>
            <a:stretch/>
          </p:blipFill>
          <p:spPr>
            <a:xfrm>
              <a:off x="2947092" y="578242"/>
              <a:ext cx="391582" cy="314207"/>
            </a:xfrm>
            <a:prstGeom prst="rect">
              <a:avLst/>
            </a:prstGeom>
          </p:spPr>
        </p:pic>
      </p:grpSp>
      <p:cxnSp>
        <p:nvCxnSpPr>
          <p:cNvPr id="40" name="Gerader Verbinder 39">
            <a:extLst>
              <a:ext uri="{FF2B5EF4-FFF2-40B4-BE49-F238E27FC236}">
                <a16:creationId xmlns:a16="http://schemas.microsoft.com/office/drawing/2014/main" id="{55118214-4B17-4F72-8F7C-0D19F9F81EDD}"/>
              </a:ext>
            </a:extLst>
          </p:cNvPr>
          <p:cNvCxnSpPr>
            <a:cxnSpLocks/>
          </p:cNvCxnSpPr>
          <p:nvPr/>
        </p:nvCxnSpPr>
        <p:spPr>
          <a:xfrm flipH="1">
            <a:off x="4591792" y="4430305"/>
            <a:ext cx="205949" cy="0"/>
          </a:xfrm>
          <a:prstGeom prst="line">
            <a:avLst/>
          </a:prstGeom>
          <a:ln>
            <a:solidFill>
              <a:srgbClr val="407FB7"/>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3A4DD6CE-713E-47AE-BAC3-206589634046}"/>
              </a:ext>
            </a:extLst>
          </p:cNvPr>
          <p:cNvSpPr/>
          <p:nvPr/>
        </p:nvSpPr>
        <p:spPr>
          <a:xfrm>
            <a:off x="1484312" y="1473720"/>
            <a:ext cx="2828404" cy="369332"/>
          </a:xfrm>
          <a:prstGeom prst="rect">
            <a:avLst/>
          </a:prstGeom>
        </p:spPr>
        <p:txBody>
          <a:bodyPr wrap="square">
            <a:spAutoFit/>
          </a:bodyPr>
          <a:lstStyle/>
          <a:p>
            <a:r>
              <a:rPr lang="en-US" sz="900" dirty="0"/>
              <a:t>For each flashcard it can be seen in the “Overview” tab whether one or all answers are necessary</a:t>
            </a:r>
            <a:endParaRPr lang="de-DE" sz="900" dirty="0"/>
          </a:p>
        </p:txBody>
      </p:sp>
      <p:sp>
        <p:nvSpPr>
          <p:cNvPr id="50" name="Rechteck 49">
            <a:extLst>
              <a:ext uri="{FF2B5EF4-FFF2-40B4-BE49-F238E27FC236}">
                <a16:creationId xmlns:a16="http://schemas.microsoft.com/office/drawing/2014/main" id="{84C9230C-973B-4FCE-9A2E-5BD583505390}"/>
              </a:ext>
            </a:extLst>
          </p:cNvPr>
          <p:cNvSpPr/>
          <p:nvPr/>
        </p:nvSpPr>
        <p:spPr>
          <a:xfrm>
            <a:off x="1516685" y="1517572"/>
            <a:ext cx="2761930" cy="321327"/>
          </a:xfrm>
          <a:prstGeom prst="rect">
            <a:avLst/>
          </a:prstGeom>
          <a:noFill/>
          <a:ln w="6350" cap="flat">
            <a:solidFill>
              <a:srgbClr val="407FB7"/>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1" name="Gerader Verbinder 50">
            <a:extLst>
              <a:ext uri="{FF2B5EF4-FFF2-40B4-BE49-F238E27FC236}">
                <a16:creationId xmlns:a16="http://schemas.microsoft.com/office/drawing/2014/main" id="{5A55A421-79EE-41AE-A86D-F2AB9EE1606A}"/>
              </a:ext>
            </a:extLst>
          </p:cNvPr>
          <p:cNvCxnSpPr>
            <a:cxnSpLocks/>
          </p:cNvCxnSpPr>
          <p:nvPr/>
        </p:nvCxnSpPr>
        <p:spPr>
          <a:xfrm>
            <a:off x="3877975" y="1838899"/>
            <a:ext cx="0" cy="1095047"/>
          </a:xfrm>
          <a:prstGeom prst="line">
            <a:avLst/>
          </a:prstGeom>
          <a:ln>
            <a:solidFill>
              <a:srgbClr val="407FB7"/>
            </a:solidFill>
            <a:prstDash val="dash"/>
          </a:ln>
        </p:spPr>
        <p:style>
          <a:lnRef idx="1">
            <a:schemeClr val="accent1"/>
          </a:lnRef>
          <a:fillRef idx="0">
            <a:schemeClr val="accent1"/>
          </a:fillRef>
          <a:effectRef idx="0">
            <a:schemeClr val="accent1"/>
          </a:effectRef>
          <a:fontRef idx="minor">
            <a:schemeClr val="tx1"/>
          </a:fontRef>
        </p:style>
      </p:cxnSp>
      <p:sp>
        <p:nvSpPr>
          <p:cNvPr id="60" name="Rechteck 59">
            <a:extLst>
              <a:ext uri="{FF2B5EF4-FFF2-40B4-BE49-F238E27FC236}">
                <a16:creationId xmlns:a16="http://schemas.microsoft.com/office/drawing/2014/main" id="{722AFF78-4837-4710-BDBA-CE1BFFDBB715}"/>
              </a:ext>
            </a:extLst>
          </p:cNvPr>
          <p:cNvSpPr/>
          <p:nvPr/>
        </p:nvSpPr>
        <p:spPr>
          <a:xfrm>
            <a:off x="5913696" y="2254180"/>
            <a:ext cx="4802647" cy="884437"/>
          </a:xfrm>
          <a:prstGeom prst="rect">
            <a:avLst/>
          </a:prstGeom>
          <a:solidFill>
            <a:srgbClr val="D4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a:extLst>
              <a:ext uri="{FF2B5EF4-FFF2-40B4-BE49-F238E27FC236}">
                <a16:creationId xmlns:a16="http://schemas.microsoft.com/office/drawing/2014/main" id="{4A6ACAE3-7358-45A3-88EE-DCEBF2E7107B}"/>
              </a:ext>
            </a:extLst>
          </p:cNvPr>
          <p:cNvSpPr/>
          <p:nvPr/>
        </p:nvSpPr>
        <p:spPr>
          <a:xfrm>
            <a:off x="6118390" y="2386866"/>
            <a:ext cx="4597953" cy="584775"/>
          </a:xfrm>
          <a:prstGeom prst="rect">
            <a:avLst/>
          </a:prstGeom>
        </p:spPr>
        <p:txBody>
          <a:bodyPr wrap="square">
            <a:spAutoFit/>
          </a:bodyPr>
          <a:lstStyle/>
          <a:p>
            <a:r>
              <a:rPr lang="en-US" sz="1600" dirty="0"/>
              <a:t>For flashcards with partial answers, all added solutions must be named by the student.</a:t>
            </a:r>
            <a:endParaRPr lang="de-DE" sz="1600" dirty="0"/>
          </a:p>
        </p:txBody>
      </p:sp>
      <p:cxnSp>
        <p:nvCxnSpPr>
          <p:cNvPr id="17" name="Gerader Verbinder 16">
            <a:extLst>
              <a:ext uri="{FF2B5EF4-FFF2-40B4-BE49-F238E27FC236}">
                <a16:creationId xmlns:a16="http://schemas.microsoft.com/office/drawing/2014/main" id="{8782B89D-CE1F-4769-983E-7721F192F700}"/>
              </a:ext>
            </a:extLst>
          </p:cNvPr>
          <p:cNvCxnSpPr>
            <a:cxnSpLocks/>
          </p:cNvCxnSpPr>
          <p:nvPr/>
        </p:nvCxnSpPr>
        <p:spPr>
          <a:xfrm>
            <a:off x="6188364" y="6256482"/>
            <a:ext cx="1246459" cy="0"/>
          </a:xfrm>
          <a:prstGeom prst="line">
            <a:avLst/>
          </a:prstGeom>
          <a:ln w="31750"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842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FC6937D7-D612-4350-AEC4-D0361614D537}"/>
              </a:ext>
            </a:extLst>
          </p:cNvPr>
          <p:cNvSpPr/>
          <p:nvPr/>
        </p:nvSpPr>
        <p:spPr>
          <a:xfrm>
            <a:off x="194397" y="2223189"/>
            <a:ext cx="5037509" cy="3252518"/>
          </a:xfrm>
          <a:prstGeom prst="rect">
            <a:avLst/>
          </a:prstGeom>
          <a:solidFill>
            <a:srgbClr val="FFFFFF"/>
          </a:solidFill>
          <a:ln w="19050">
            <a:solidFill>
              <a:srgbClr val="40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422D7459-56EC-4A75-AD6B-0DF9BC59616F}"/>
              </a:ext>
            </a:extLst>
          </p:cNvPr>
          <p:cNvSpPr/>
          <p:nvPr/>
        </p:nvSpPr>
        <p:spPr>
          <a:xfrm>
            <a:off x="5632931" y="1751556"/>
            <a:ext cx="6364669" cy="3449186"/>
          </a:xfrm>
          <a:prstGeom prst="rect">
            <a:avLst/>
          </a:prstGeom>
          <a:solidFill>
            <a:srgbClr val="D4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4D93E26C-5AC9-42C2-980B-A6777F29D89B}"/>
              </a:ext>
            </a:extLst>
          </p:cNvPr>
          <p:cNvSpPr>
            <a:spLocks noGrp="1"/>
          </p:cNvSpPr>
          <p:nvPr>
            <p:ph type="title"/>
          </p:nvPr>
        </p:nvSpPr>
        <p:spPr/>
        <p:txBody>
          <a:bodyPr/>
          <a:lstStyle/>
          <a:p>
            <a:r>
              <a:rPr lang="de-DE" dirty="0"/>
              <a:t>Flashcards </a:t>
            </a:r>
            <a:r>
              <a:rPr lang="de-DE" dirty="0" err="1"/>
              <a:t>with</a:t>
            </a:r>
            <a:r>
              <a:rPr lang="de-DE" dirty="0"/>
              <a:t> alternative </a:t>
            </a:r>
            <a:r>
              <a:rPr lang="de-DE" dirty="0" err="1"/>
              <a:t>solutions</a:t>
            </a:r>
            <a:endParaRPr lang="de-DE" dirty="0"/>
          </a:p>
        </p:txBody>
      </p:sp>
      <p:pic>
        <p:nvPicPr>
          <p:cNvPr id="8" name="Grafik 7">
            <a:extLst>
              <a:ext uri="{FF2B5EF4-FFF2-40B4-BE49-F238E27FC236}">
                <a16:creationId xmlns:a16="http://schemas.microsoft.com/office/drawing/2014/main" id="{002E1F06-0300-4099-9E88-61D1AFE45B02}"/>
              </a:ext>
            </a:extLst>
          </p:cNvPr>
          <p:cNvPicPr>
            <a:picLocks noChangeAspect="1"/>
          </p:cNvPicPr>
          <p:nvPr/>
        </p:nvPicPr>
        <p:blipFill rotWithShape="1">
          <a:blip r:embed="rId3"/>
          <a:srcRect l="997" t="3193" r="803" b="3853"/>
          <a:stretch/>
        </p:blipFill>
        <p:spPr>
          <a:xfrm>
            <a:off x="325277" y="2353619"/>
            <a:ext cx="4793273" cy="831391"/>
          </a:xfrm>
          <a:prstGeom prst="rect">
            <a:avLst/>
          </a:prstGeom>
          <a:ln w="19050">
            <a:noFill/>
          </a:ln>
        </p:spPr>
      </p:pic>
      <p:sp>
        <p:nvSpPr>
          <p:cNvPr id="28" name="Rechteck 27">
            <a:extLst>
              <a:ext uri="{FF2B5EF4-FFF2-40B4-BE49-F238E27FC236}">
                <a16:creationId xmlns:a16="http://schemas.microsoft.com/office/drawing/2014/main" id="{4F84C6DB-7E27-47DB-9B93-E5348951A7AC}"/>
              </a:ext>
            </a:extLst>
          </p:cNvPr>
          <p:cNvSpPr/>
          <p:nvPr/>
        </p:nvSpPr>
        <p:spPr>
          <a:xfrm>
            <a:off x="8989258" y="4809416"/>
            <a:ext cx="2685351" cy="230832"/>
          </a:xfrm>
          <a:prstGeom prst="rect">
            <a:avLst/>
          </a:prstGeom>
        </p:spPr>
        <p:txBody>
          <a:bodyPr wrap="none">
            <a:spAutoFit/>
          </a:bodyPr>
          <a:lstStyle/>
          <a:p>
            <a:r>
              <a:rPr lang="en-US" sz="900" dirty="0"/>
              <a:t>Only one of two alternative answers is necessary</a:t>
            </a:r>
            <a:endParaRPr lang="de-DE" sz="900" dirty="0"/>
          </a:p>
        </p:txBody>
      </p:sp>
      <p:cxnSp>
        <p:nvCxnSpPr>
          <p:cNvPr id="30" name="Gerader Verbinder 29">
            <a:extLst>
              <a:ext uri="{FF2B5EF4-FFF2-40B4-BE49-F238E27FC236}">
                <a16:creationId xmlns:a16="http://schemas.microsoft.com/office/drawing/2014/main" id="{9815DA8E-EBD5-4D37-A135-9C4F53FDDD3E}"/>
              </a:ext>
            </a:extLst>
          </p:cNvPr>
          <p:cNvCxnSpPr>
            <a:cxnSpLocks/>
          </p:cNvCxnSpPr>
          <p:nvPr/>
        </p:nvCxnSpPr>
        <p:spPr>
          <a:xfrm flipV="1">
            <a:off x="10379560" y="4638036"/>
            <a:ext cx="0" cy="165245"/>
          </a:xfrm>
          <a:prstGeom prst="line">
            <a:avLst/>
          </a:prstGeom>
          <a:ln>
            <a:solidFill>
              <a:srgbClr val="407FB7"/>
            </a:solidFill>
            <a:prstDash val="dash"/>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A8F1D210-5811-4C8A-8C63-3F7D7ADB6F3C}"/>
              </a:ext>
            </a:extLst>
          </p:cNvPr>
          <p:cNvSpPr/>
          <p:nvPr/>
        </p:nvSpPr>
        <p:spPr>
          <a:xfrm>
            <a:off x="9049188" y="4813930"/>
            <a:ext cx="2566654" cy="221805"/>
          </a:xfrm>
          <a:prstGeom prst="rect">
            <a:avLst/>
          </a:prstGeom>
          <a:noFill/>
          <a:ln w="6350" cap="flat">
            <a:solidFill>
              <a:srgbClr val="407FB7"/>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F5FA7297-2287-412E-A77C-9E063D28317D}"/>
              </a:ext>
            </a:extLst>
          </p:cNvPr>
          <p:cNvGrpSpPr/>
          <p:nvPr/>
        </p:nvGrpSpPr>
        <p:grpSpPr>
          <a:xfrm>
            <a:off x="10379559" y="1778578"/>
            <a:ext cx="1487164" cy="444611"/>
            <a:chOff x="2858750" y="542818"/>
            <a:chExt cx="1563764" cy="390580"/>
          </a:xfrm>
        </p:grpSpPr>
        <p:sp>
          <p:nvSpPr>
            <p:cNvPr id="15" name="Rechteck 14">
              <a:extLst>
                <a:ext uri="{FF2B5EF4-FFF2-40B4-BE49-F238E27FC236}">
                  <a16:creationId xmlns:a16="http://schemas.microsoft.com/office/drawing/2014/main" id="{0C16D6FA-C659-4DF5-9B42-BD33164EBF85}"/>
                </a:ext>
              </a:extLst>
            </p:cNvPr>
            <p:cNvSpPr/>
            <p:nvPr/>
          </p:nvSpPr>
          <p:spPr>
            <a:xfrm>
              <a:off x="2858750" y="542818"/>
              <a:ext cx="1563764" cy="390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400" b="1" dirty="0" err="1">
                  <a:solidFill>
                    <a:srgbClr val="00549F"/>
                  </a:solidFill>
                  <a:latin typeface="Arial" panose="020B0604020202020204" pitchFamily="34" charset="0"/>
                  <a:cs typeface="Arial" panose="020B0604020202020204" pitchFamily="34" charset="0"/>
                </a:rPr>
                <a:t>Students</a:t>
              </a:r>
              <a:endParaRPr lang="de-DE" sz="1400" b="1" dirty="0">
                <a:solidFill>
                  <a:srgbClr val="00549F"/>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07EAC5F8-2B29-4FD5-9FFD-8E8313CE309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1241" b="21399" l="729" r="3542">
                          <a14:foregroundMark x1="1840" y1="17069" x2="1979" y2="17402"/>
                        </a14:backgroundRemoval>
                      </a14:imgEffect>
                    </a14:imgLayer>
                  </a14:imgProps>
                </a:ext>
              </a:extLst>
            </a:blip>
            <a:srcRect l="761" t="10806" r="96393" b="78185"/>
            <a:stretch/>
          </p:blipFill>
          <p:spPr>
            <a:xfrm>
              <a:off x="2947092" y="578242"/>
              <a:ext cx="391582" cy="314207"/>
            </a:xfrm>
            <a:prstGeom prst="rect">
              <a:avLst/>
            </a:prstGeom>
          </p:spPr>
        </p:pic>
      </p:grpSp>
      <p:sp>
        <p:nvSpPr>
          <p:cNvPr id="49" name="Rechteck 48">
            <a:extLst>
              <a:ext uri="{FF2B5EF4-FFF2-40B4-BE49-F238E27FC236}">
                <a16:creationId xmlns:a16="http://schemas.microsoft.com/office/drawing/2014/main" id="{3A4DD6CE-713E-47AE-BAC3-206589634046}"/>
              </a:ext>
            </a:extLst>
          </p:cNvPr>
          <p:cNvSpPr/>
          <p:nvPr/>
        </p:nvSpPr>
        <p:spPr>
          <a:xfrm>
            <a:off x="1894165" y="1713850"/>
            <a:ext cx="2828404" cy="369332"/>
          </a:xfrm>
          <a:prstGeom prst="rect">
            <a:avLst/>
          </a:prstGeom>
        </p:spPr>
        <p:txBody>
          <a:bodyPr wrap="square">
            <a:spAutoFit/>
          </a:bodyPr>
          <a:lstStyle/>
          <a:p>
            <a:r>
              <a:rPr lang="en-US" sz="900" dirty="0"/>
              <a:t>For each flashcard it can be seen in the “Overview” tab whether one or all answers are necessary</a:t>
            </a:r>
            <a:endParaRPr lang="de-DE" sz="900" dirty="0"/>
          </a:p>
        </p:txBody>
      </p:sp>
      <p:sp>
        <p:nvSpPr>
          <p:cNvPr id="50" name="Rechteck 49">
            <a:extLst>
              <a:ext uri="{FF2B5EF4-FFF2-40B4-BE49-F238E27FC236}">
                <a16:creationId xmlns:a16="http://schemas.microsoft.com/office/drawing/2014/main" id="{84C9230C-973B-4FCE-9A2E-5BD583505390}"/>
              </a:ext>
            </a:extLst>
          </p:cNvPr>
          <p:cNvSpPr/>
          <p:nvPr/>
        </p:nvSpPr>
        <p:spPr>
          <a:xfrm>
            <a:off x="1926538" y="1757702"/>
            <a:ext cx="2761930" cy="321327"/>
          </a:xfrm>
          <a:prstGeom prst="rect">
            <a:avLst/>
          </a:prstGeom>
          <a:noFill/>
          <a:ln w="6350" cap="flat">
            <a:solidFill>
              <a:srgbClr val="407FB7"/>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a:extLst>
              <a:ext uri="{FF2B5EF4-FFF2-40B4-BE49-F238E27FC236}">
                <a16:creationId xmlns:a16="http://schemas.microsoft.com/office/drawing/2014/main" id="{722AFF78-4837-4710-BDBA-CE1BFFDBB715}"/>
              </a:ext>
            </a:extLst>
          </p:cNvPr>
          <p:cNvSpPr/>
          <p:nvPr/>
        </p:nvSpPr>
        <p:spPr>
          <a:xfrm>
            <a:off x="6373702" y="5573223"/>
            <a:ext cx="4802647" cy="884437"/>
          </a:xfrm>
          <a:prstGeom prst="rect">
            <a:avLst/>
          </a:prstGeom>
          <a:solidFill>
            <a:srgbClr val="D4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a:extLst>
              <a:ext uri="{FF2B5EF4-FFF2-40B4-BE49-F238E27FC236}">
                <a16:creationId xmlns:a16="http://schemas.microsoft.com/office/drawing/2014/main" id="{4A6ACAE3-7358-45A3-88EE-DCEBF2E7107B}"/>
              </a:ext>
            </a:extLst>
          </p:cNvPr>
          <p:cNvSpPr/>
          <p:nvPr/>
        </p:nvSpPr>
        <p:spPr>
          <a:xfrm>
            <a:off x="6578396" y="5705909"/>
            <a:ext cx="4597953" cy="584775"/>
          </a:xfrm>
          <a:prstGeom prst="rect">
            <a:avLst/>
          </a:prstGeom>
        </p:spPr>
        <p:txBody>
          <a:bodyPr wrap="square">
            <a:spAutoFit/>
          </a:bodyPr>
          <a:lstStyle/>
          <a:p>
            <a:r>
              <a:rPr lang="en-US" sz="1600" dirty="0"/>
              <a:t>For flashcards with alternative answers, only one added solution must be named by the student.</a:t>
            </a:r>
            <a:endParaRPr lang="de-DE" sz="1600" dirty="0"/>
          </a:p>
        </p:txBody>
      </p:sp>
      <p:pic>
        <p:nvPicPr>
          <p:cNvPr id="29" name="Grafik 28">
            <a:extLst>
              <a:ext uri="{FF2B5EF4-FFF2-40B4-BE49-F238E27FC236}">
                <a16:creationId xmlns:a16="http://schemas.microsoft.com/office/drawing/2014/main" id="{C32C85FF-95FD-4977-B0D4-D1F9CD3BD879}"/>
              </a:ext>
            </a:extLst>
          </p:cNvPr>
          <p:cNvPicPr>
            <a:picLocks noChangeAspect="1"/>
          </p:cNvPicPr>
          <p:nvPr/>
        </p:nvPicPr>
        <p:blipFill>
          <a:blip r:embed="rId6"/>
          <a:stretch>
            <a:fillRect/>
          </a:stretch>
        </p:blipFill>
        <p:spPr>
          <a:xfrm>
            <a:off x="3072122" y="5741206"/>
            <a:ext cx="2155021" cy="320812"/>
          </a:xfrm>
          <a:prstGeom prst="rect">
            <a:avLst/>
          </a:prstGeom>
          <a:ln w="19050">
            <a:solidFill>
              <a:srgbClr val="407FB7"/>
            </a:solidFill>
          </a:ln>
        </p:spPr>
      </p:pic>
      <p:sp>
        <p:nvSpPr>
          <p:cNvPr id="37" name="Rechteck 36">
            <a:extLst>
              <a:ext uri="{FF2B5EF4-FFF2-40B4-BE49-F238E27FC236}">
                <a16:creationId xmlns:a16="http://schemas.microsoft.com/office/drawing/2014/main" id="{7D78D225-C44E-43F2-A50B-DB4FDF4DBC7B}"/>
              </a:ext>
            </a:extLst>
          </p:cNvPr>
          <p:cNvSpPr/>
          <p:nvPr/>
        </p:nvSpPr>
        <p:spPr>
          <a:xfrm>
            <a:off x="593442" y="5721764"/>
            <a:ext cx="2333624" cy="369332"/>
          </a:xfrm>
          <a:prstGeom prst="rect">
            <a:avLst/>
          </a:prstGeom>
        </p:spPr>
        <p:txBody>
          <a:bodyPr wrap="square">
            <a:spAutoFit/>
          </a:bodyPr>
          <a:lstStyle/>
          <a:p>
            <a:r>
              <a:rPr lang="en-US" sz="900" dirty="0"/>
              <a:t>For each question it is necessary to select whether all or only one answer is required</a:t>
            </a:r>
            <a:endParaRPr lang="de-DE" sz="900" dirty="0"/>
          </a:p>
        </p:txBody>
      </p:sp>
      <p:sp>
        <p:nvSpPr>
          <p:cNvPr id="39" name="Rechteck 38">
            <a:extLst>
              <a:ext uri="{FF2B5EF4-FFF2-40B4-BE49-F238E27FC236}">
                <a16:creationId xmlns:a16="http://schemas.microsoft.com/office/drawing/2014/main" id="{B15E386E-7632-49A0-A88C-2D628106E876}"/>
              </a:ext>
            </a:extLst>
          </p:cNvPr>
          <p:cNvSpPr/>
          <p:nvPr/>
        </p:nvSpPr>
        <p:spPr>
          <a:xfrm>
            <a:off x="609583" y="5754181"/>
            <a:ext cx="2279383" cy="321327"/>
          </a:xfrm>
          <a:prstGeom prst="rect">
            <a:avLst/>
          </a:prstGeom>
          <a:noFill/>
          <a:ln w="6350" cap="flat">
            <a:solidFill>
              <a:srgbClr val="407FB7"/>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0" name="Gerader Verbinder 39">
            <a:extLst>
              <a:ext uri="{FF2B5EF4-FFF2-40B4-BE49-F238E27FC236}">
                <a16:creationId xmlns:a16="http://schemas.microsoft.com/office/drawing/2014/main" id="{55118214-4B17-4F72-8F7C-0D19F9F81EDD}"/>
              </a:ext>
            </a:extLst>
          </p:cNvPr>
          <p:cNvCxnSpPr>
            <a:cxnSpLocks/>
          </p:cNvCxnSpPr>
          <p:nvPr/>
        </p:nvCxnSpPr>
        <p:spPr>
          <a:xfrm flipH="1">
            <a:off x="2866173" y="5901612"/>
            <a:ext cx="205949" cy="0"/>
          </a:xfrm>
          <a:prstGeom prst="line">
            <a:avLst/>
          </a:prstGeom>
          <a:ln>
            <a:solidFill>
              <a:srgbClr val="407FB7"/>
            </a:solidFill>
            <a:prstDash val="dash"/>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6AB723B2-7EF5-43BD-9103-047D4215BF6C}"/>
              </a:ext>
            </a:extLst>
          </p:cNvPr>
          <p:cNvPicPr>
            <a:picLocks noChangeAspect="1"/>
          </p:cNvPicPr>
          <p:nvPr/>
        </p:nvPicPr>
        <p:blipFill rotWithShape="1">
          <a:blip r:embed="rId7"/>
          <a:srcRect l="5591"/>
          <a:stretch/>
        </p:blipFill>
        <p:spPr>
          <a:xfrm>
            <a:off x="9049188" y="2376865"/>
            <a:ext cx="2768789" cy="2313039"/>
          </a:xfrm>
          <a:prstGeom prst="rect">
            <a:avLst/>
          </a:prstGeom>
          <a:ln w="19050">
            <a:solidFill>
              <a:srgbClr val="407FB7"/>
            </a:solidFill>
          </a:ln>
        </p:spPr>
      </p:pic>
      <p:pic>
        <p:nvPicPr>
          <p:cNvPr id="6" name="Grafik 5">
            <a:extLst>
              <a:ext uri="{FF2B5EF4-FFF2-40B4-BE49-F238E27FC236}">
                <a16:creationId xmlns:a16="http://schemas.microsoft.com/office/drawing/2014/main" id="{8346B72B-07A9-4A7B-9235-6129ABDF256F}"/>
              </a:ext>
            </a:extLst>
          </p:cNvPr>
          <p:cNvPicPr>
            <a:picLocks noChangeAspect="1"/>
          </p:cNvPicPr>
          <p:nvPr/>
        </p:nvPicPr>
        <p:blipFill>
          <a:blip r:embed="rId8"/>
          <a:stretch>
            <a:fillRect/>
          </a:stretch>
        </p:blipFill>
        <p:spPr>
          <a:xfrm>
            <a:off x="226836" y="3213534"/>
            <a:ext cx="4974400" cy="2248567"/>
          </a:xfrm>
          <a:prstGeom prst="rect">
            <a:avLst/>
          </a:prstGeom>
        </p:spPr>
      </p:pic>
      <p:cxnSp>
        <p:nvCxnSpPr>
          <p:cNvPr id="51" name="Gerader Verbinder 50">
            <a:extLst>
              <a:ext uri="{FF2B5EF4-FFF2-40B4-BE49-F238E27FC236}">
                <a16:creationId xmlns:a16="http://schemas.microsoft.com/office/drawing/2014/main" id="{5A55A421-79EE-41AE-A86D-F2AB9EE1606A}"/>
              </a:ext>
            </a:extLst>
          </p:cNvPr>
          <p:cNvCxnSpPr>
            <a:cxnSpLocks/>
            <a:endCxn id="27" idx="0"/>
          </p:cNvCxnSpPr>
          <p:nvPr/>
        </p:nvCxnSpPr>
        <p:spPr>
          <a:xfrm>
            <a:off x="4316374" y="2079029"/>
            <a:ext cx="0" cy="1363106"/>
          </a:xfrm>
          <a:prstGeom prst="line">
            <a:avLst/>
          </a:prstGeom>
          <a:ln>
            <a:solidFill>
              <a:srgbClr val="407FB7"/>
            </a:solidFill>
            <a:prstDash val="dash"/>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D73E15FD-01F1-4166-8337-C12F3380D8BF}"/>
              </a:ext>
            </a:extLst>
          </p:cNvPr>
          <p:cNvCxnSpPr>
            <a:cxnSpLocks/>
          </p:cNvCxnSpPr>
          <p:nvPr/>
        </p:nvCxnSpPr>
        <p:spPr>
          <a:xfrm>
            <a:off x="4929761" y="3803650"/>
            <a:ext cx="0" cy="1918114"/>
          </a:xfrm>
          <a:prstGeom prst="line">
            <a:avLst/>
          </a:prstGeom>
          <a:ln w="31750"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2F5C917D-40B9-43D3-AE13-A0ECEEA45BE9}"/>
              </a:ext>
            </a:extLst>
          </p:cNvPr>
          <p:cNvSpPr/>
          <p:nvPr/>
        </p:nvSpPr>
        <p:spPr>
          <a:xfrm>
            <a:off x="4219498" y="3442135"/>
            <a:ext cx="193752" cy="118544"/>
          </a:xfrm>
          <a:prstGeom prst="rect">
            <a:avLst/>
          </a:prstGeom>
          <a:noFill/>
          <a:ln w="19050">
            <a:solidFill>
              <a:srgbClr val="40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B681BC1-FECB-4518-92DC-A4F9F0E35D6C}"/>
              </a:ext>
            </a:extLst>
          </p:cNvPr>
          <p:cNvPicPr>
            <a:picLocks noChangeAspect="1"/>
          </p:cNvPicPr>
          <p:nvPr/>
        </p:nvPicPr>
        <p:blipFill rotWithShape="1">
          <a:blip r:embed="rId9"/>
          <a:srcRect l="9482" r="7204"/>
          <a:stretch/>
        </p:blipFill>
        <p:spPr>
          <a:xfrm>
            <a:off x="5847255" y="2372091"/>
            <a:ext cx="2887862" cy="2322876"/>
          </a:xfrm>
          <a:prstGeom prst="rect">
            <a:avLst/>
          </a:prstGeom>
          <a:ln w="19050">
            <a:solidFill>
              <a:srgbClr val="407FB7"/>
            </a:solidFill>
          </a:ln>
        </p:spPr>
      </p:pic>
      <p:cxnSp>
        <p:nvCxnSpPr>
          <p:cNvPr id="17" name="Gerader Verbinder 16">
            <a:extLst>
              <a:ext uri="{FF2B5EF4-FFF2-40B4-BE49-F238E27FC236}">
                <a16:creationId xmlns:a16="http://schemas.microsoft.com/office/drawing/2014/main" id="{8782B89D-CE1F-4769-983E-7721F192F700}"/>
              </a:ext>
            </a:extLst>
          </p:cNvPr>
          <p:cNvCxnSpPr>
            <a:cxnSpLocks/>
          </p:cNvCxnSpPr>
          <p:nvPr/>
        </p:nvCxnSpPr>
        <p:spPr>
          <a:xfrm>
            <a:off x="8548688" y="4385443"/>
            <a:ext cx="475813" cy="0"/>
          </a:xfrm>
          <a:prstGeom prst="line">
            <a:avLst/>
          </a:prstGeom>
          <a:ln w="31750"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396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hteck 56">
            <a:extLst>
              <a:ext uri="{FF2B5EF4-FFF2-40B4-BE49-F238E27FC236}">
                <a16:creationId xmlns:a16="http://schemas.microsoft.com/office/drawing/2014/main" id="{EFC2CAF7-242A-4254-9103-AB76C1E2B5BF}"/>
              </a:ext>
            </a:extLst>
          </p:cNvPr>
          <p:cNvSpPr/>
          <p:nvPr/>
        </p:nvSpPr>
        <p:spPr>
          <a:xfrm>
            <a:off x="4062416" y="4805123"/>
            <a:ext cx="6643680" cy="1869888"/>
          </a:xfrm>
          <a:prstGeom prst="rect">
            <a:avLst/>
          </a:prstGeom>
          <a:solidFill>
            <a:srgbClr val="D4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81DE0982-2953-4046-9CE8-82ABD205C9AA}"/>
              </a:ext>
            </a:extLst>
          </p:cNvPr>
          <p:cNvSpPr>
            <a:spLocks noGrp="1"/>
          </p:cNvSpPr>
          <p:nvPr>
            <p:ph type="title"/>
          </p:nvPr>
        </p:nvSpPr>
        <p:spPr/>
        <p:txBody>
          <a:bodyPr/>
          <a:lstStyle/>
          <a:p>
            <a:r>
              <a:rPr lang="en-US" dirty="0"/>
              <a:t>Mark wrong answers as correct</a:t>
            </a:r>
            <a:br>
              <a:rPr lang="en-US" dirty="0"/>
            </a:br>
            <a:r>
              <a:rPr lang="en-US" dirty="0"/>
              <a:t>and suggest your own answers as alternative solutions</a:t>
            </a:r>
            <a:endParaRPr lang="de-DE" dirty="0"/>
          </a:p>
        </p:txBody>
      </p:sp>
      <p:pic>
        <p:nvPicPr>
          <p:cNvPr id="13" name="Grafik 12">
            <a:extLst>
              <a:ext uri="{FF2B5EF4-FFF2-40B4-BE49-F238E27FC236}">
                <a16:creationId xmlns:a16="http://schemas.microsoft.com/office/drawing/2014/main" id="{5360193F-1D63-4563-B9E1-5227001A4CC2}"/>
              </a:ext>
            </a:extLst>
          </p:cNvPr>
          <p:cNvPicPr>
            <a:picLocks noChangeAspect="1"/>
          </p:cNvPicPr>
          <p:nvPr/>
        </p:nvPicPr>
        <p:blipFill>
          <a:blip r:embed="rId3"/>
          <a:stretch>
            <a:fillRect/>
          </a:stretch>
        </p:blipFill>
        <p:spPr>
          <a:xfrm>
            <a:off x="917467" y="1518774"/>
            <a:ext cx="2852583" cy="3124559"/>
          </a:xfrm>
          <a:prstGeom prst="rect">
            <a:avLst/>
          </a:prstGeom>
          <a:ln w="19050">
            <a:solidFill>
              <a:srgbClr val="407FB7"/>
            </a:solidFill>
          </a:ln>
        </p:spPr>
      </p:pic>
      <p:pic>
        <p:nvPicPr>
          <p:cNvPr id="20" name="Grafik 19">
            <a:extLst>
              <a:ext uri="{FF2B5EF4-FFF2-40B4-BE49-F238E27FC236}">
                <a16:creationId xmlns:a16="http://schemas.microsoft.com/office/drawing/2014/main" id="{3CA170FA-E8C9-4C07-8D8C-A9808EB8B072}"/>
              </a:ext>
            </a:extLst>
          </p:cNvPr>
          <p:cNvPicPr>
            <a:picLocks noChangeAspect="1"/>
          </p:cNvPicPr>
          <p:nvPr/>
        </p:nvPicPr>
        <p:blipFill>
          <a:blip r:embed="rId4"/>
          <a:stretch>
            <a:fillRect/>
          </a:stretch>
        </p:blipFill>
        <p:spPr>
          <a:xfrm>
            <a:off x="7139823" y="3943120"/>
            <a:ext cx="3195911" cy="700213"/>
          </a:xfrm>
          <a:prstGeom prst="rect">
            <a:avLst/>
          </a:prstGeom>
          <a:ln w="19050">
            <a:solidFill>
              <a:srgbClr val="407FB7"/>
            </a:solidFill>
          </a:ln>
        </p:spPr>
      </p:pic>
      <p:pic>
        <p:nvPicPr>
          <p:cNvPr id="21" name="Grafik 20">
            <a:extLst>
              <a:ext uri="{FF2B5EF4-FFF2-40B4-BE49-F238E27FC236}">
                <a16:creationId xmlns:a16="http://schemas.microsoft.com/office/drawing/2014/main" id="{15C42673-74CE-489D-98A1-802BDCBB7AE6}"/>
              </a:ext>
            </a:extLst>
          </p:cNvPr>
          <p:cNvPicPr>
            <a:picLocks noChangeAspect="1"/>
          </p:cNvPicPr>
          <p:nvPr/>
        </p:nvPicPr>
        <p:blipFill rotWithShape="1">
          <a:blip r:embed="rId5"/>
          <a:srcRect t="11487" b="9377"/>
          <a:stretch/>
        </p:blipFill>
        <p:spPr>
          <a:xfrm>
            <a:off x="4175245" y="3551506"/>
            <a:ext cx="2559383" cy="1091827"/>
          </a:xfrm>
          <a:prstGeom prst="rect">
            <a:avLst/>
          </a:prstGeom>
          <a:ln w="19050">
            <a:solidFill>
              <a:srgbClr val="407FB7"/>
            </a:solidFill>
          </a:ln>
        </p:spPr>
      </p:pic>
      <p:cxnSp>
        <p:nvCxnSpPr>
          <p:cNvPr id="22" name="Gerader Verbinder 21">
            <a:extLst>
              <a:ext uri="{FF2B5EF4-FFF2-40B4-BE49-F238E27FC236}">
                <a16:creationId xmlns:a16="http://schemas.microsoft.com/office/drawing/2014/main" id="{0A25E5EF-2224-4823-8099-7EF66480BFC7}"/>
              </a:ext>
            </a:extLst>
          </p:cNvPr>
          <p:cNvCxnSpPr>
            <a:cxnSpLocks/>
          </p:cNvCxnSpPr>
          <p:nvPr/>
        </p:nvCxnSpPr>
        <p:spPr>
          <a:xfrm>
            <a:off x="3733800" y="4372108"/>
            <a:ext cx="441445" cy="7620"/>
          </a:xfrm>
          <a:prstGeom prst="line">
            <a:avLst/>
          </a:prstGeom>
          <a:ln w="31750"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D4E94B3B-6101-4EAB-8C3E-897D4C212862}"/>
              </a:ext>
            </a:extLst>
          </p:cNvPr>
          <p:cNvCxnSpPr>
            <a:cxnSpLocks/>
          </p:cNvCxnSpPr>
          <p:nvPr/>
        </p:nvCxnSpPr>
        <p:spPr>
          <a:xfrm>
            <a:off x="6448676" y="4550226"/>
            <a:ext cx="691147" cy="0"/>
          </a:xfrm>
          <a:prstGeom prst="line">
            <a:avLst/>
          </a:prstGeom>
          <a:ln w="31750"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5C7B9819-8110-4D4C-A05E-F63645F5DCDC}"/>
              </a:ext>
            </a:extLst>
          </p:cNvPr>
          <p:cNvCxnSpPr>
            <a:cxnSpLocks/>
          </p:cNvCxnSpPr>
          <p:nvPr/>
        </p:nvCxnSpPr>
        <p:spPr>
          <a:xfrm>
            <a:off x="10058400" y="4643333"/>
            <a:ext cx="0" cy="346525"/>
          </a:xfrm>
          <a:prstGeom prst="line">
            <a:avLst/>
          </a:prstGeom>
          <a:ln w="31750"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pic>
        <p:nvPicPr>
          <p:cNvPr id="32" name="Grafik 31">
            <a:extLst>
              <a:ext uri="{FF2B5EF4-FFF2-40B4-BE49-F238E27FC236}">
                <a16:creationId xmlns:a16="http://schemas.microsoft.com/office/drawing/2014/main" id="{6EC380BE-1325-474C-84C9-2957EB04A100}"/>
              </a:ext>
            </a:extLst>
          </p:cNvPr>
          <p:cNvPicPr>
            <a:picLocks noChangeAspect="1"/>
          </p:cNvPicPr>
          <p:nvPr/>
        </p:nvPicPr>
        <p:blipFill>
          <a:blip r:embed="rId6"/>
          <a:stretch>
            <a:fillRect/>
          </a:stretch>
        </p:blipFill>
        <p:spPr>
          <a:xfrm>
            <a:off x="6448676" y="4989858"/>
            <a:ext cx="3921287" cy="1588559"/>
          </a:xfrm>
          <a:prstGeom prst="rect">
            <a:avLst/>
          </a:prstGeom>
          <a:ln w="19050">
            <a:solidFill>
              <a:srgbClr val="407FB7"/>
            </a:solidFill>
          </a:ln>
        </p:spPr>
      </p:pic>
      <p:sp>
        <p:nvSpPr>
          <p:cNvPr id="33" name="Rechteck 32">
            <a:extLst>
              <a:ext uri="{FF2B5EF4-FFF2-40B4-BE49-F238E27FC236}">
                <a16:creationId xmlns:a16="http://schemas.microsoft.com/office/drawing/2014/main" id="{C7092E60-42A8-45FD-A178-37A32104FCF7}"/>
              </a:ext>
            </a:extLst>
          </p:cNvPr>
          <p:cNvSpPr/>
          <p:nvPr/>
        </p:nvSpPr>
        <p:spPr>
          <a:xfrm>
            <a:off x="1683330" y="4871707"/>
            <a:ext cx="2181219" cy="507831"/>
          </a:xfrm>
          <a:prstGeom prst="rect">
            <a:avLst/>
          </a:prstGeom>
        </p:spPr>
        <p:txBody>
          <a:bodyPr wrap="square">
            <a:spAutoFit/>
          </a:bodyPr>
          <a:lstStyle/>
          <a:p>
            <a:r>
              <a:rPr lang="de-DE" sz="900" dirty="0" err="1"/>
              <a:t>If</a:t>
            </a:r>
            <a:r>
              <a:rPr lang="de-DE" sz="900" dirty="0"/>
              <a:t> a </a:t>
            </a:r>
            <a:r>
              <a:rPr lang="de-DE" sz="900" dirty="0" err="1"/>
              <a:t>solution</a:t>
            </a:r>
            <a:r>
              <a:rPr lang="de-DE" sz="900" dirty="0"/>
              <a:t> </a:t>
            </a:r>
            <a:r>
              <a:rPr lang="de-DE" sz="900" dirty="0" err="1"/>
              <a:t>given</a:t>
            </a:r>
            <a:r>
              <a:rPr lang="de-DE" sz="900" dirty="0"/>
              <a:t> </a:t>
            </a:r>
            <a:r>
              <a:rPr lang="de-DE" sz="900" dirty="0" err="1"/>
              <a:t>by</a:t>
            </a:r>
            <a:r>
              <a:rPr lang="de-DE" sz="900" dirty="0"/>
              <a:t> </a:t>
            </a:r>
            <a:r>
              <a:rPr lang="de-DE" sz="900" dirty="0" err="1"/>
              <a:t>the</a:t>
            </a:r>
            <a:r>
              <a:rPr lang="de-DE" sz="900" dirty="0"/>
              <a:t> </a:t>
            </a:r>
            <a:r>
              <a:rPr lang="de-DE" sz="900" dirty="0" err="1"/>
              <a:t>student</a:t>
            </a:r>
            <a:r>
              <a:rPr lang="de-DE" sz="900" dirty="0"/>
              <a:t> </a:t>
            </a:r>
            <a:r>
              <a:rPr lang="de-DE" sz="900" dirty="0" err="1"/>
              <a:t>is</a:t>
            </a:r>
            <a:r>
              <a:rPr lang="de-DE" sz="900" dirty="0"/>
              <a:t> </a:t>
            </a:r>
            <a:r>
              <a:rPr lang="de-DE" sz="900" dirty="0" err="1"/>
              <a:t>regarded</a:t>
            </a:r>
            <a:r>
              <a:rPr lang="de-DE" sz="900" dirty="0"/>
              <a:t> </a:t>
            </a:r>
            <a:r>
              <a:rPr lang="de-DE" sz="900" dirty="0" err="1"/>
              <a:t>as</a:t>
            </a:r>
            <a:r>
              <a:rPr lang="de-DE" sz="900" dirty="0"/>
              <a:t> </a:t>
            </a:r>
            <a:r>
              <a:rPr lang="de-DE" sz="900" dirty="0" err="1"/>
              <a:t>incorrectly</a:t>
            </a:r>
            <a:r>
              <a:rPr lang="de-DE" sz="900" dirty="0"/>
              <a:t> </a:t>
            </a:r>
            <a:r>
              <a:rPr lang="de-DE" sz="900" dirty="0" err="1"/>
              <a:t>answered</a:t>
            </a:r>
            <a:r>
              <a:rPr lang="de-DE" sz="900" dirty="0"/>
              <a:t>, </a:t>
            </a:r>
            <a:r>
              <a:rPr lang="de-DE" sz="900" dirty="0" err="1"/>
              <a:t>it</a:t>
            </a:r>
            <a:r>
              <a:rPr lang="de-DE" sz="900" dirty="0"/>
              <a:t> </a:t>
            </a:r>
            <a:r>
              <a:rPr lang="de-DE" sz="900" dirty="0" err="1"/>
              <a:t>can</a:t>
            </a:r>
            <a:r>
              <a:rPr lang="de-DE" sz="900" dirty="0"/>
              <a:t> </a:t>
            </a:r>
            <a:r>
              <a:rPr lang="de-DE" sz="900" dirty="0" err="1"/>
              <a:t>be</a:t>
            </a:r>
            <a:r>
              <a:rPr lang="de-DE" sz="900" dirty="0"/>
              <a:t> </a:t>
            </a:r>
            <a:r>
              <a:rPr lang="de-DE" sz="900" dirty="0" err="1"/>
              <a:t>manually</a:t>
            </a:r>
            <a:r>
              <a:rPr lang="de-DE" sz="900" dirty="0"/>
              <a:t> </a:t>
            </a:r>
            <a:r>
              <a:rPr lang="de-DE" sz="900" dirty="0" err="1"/>
              <a:t>evaluated</a:t>
            </a:r>
            <a:r>
              <a:rPr lang="de-DE" sz="900" dirty="0"/>
              <a:t> </a:t>
            </a:r>
            <a:r>
              <a:rPr lang="de-DE" sz="900" dirty="0" err="1"/>
              <a:t>as</a:t>
            </a:r>
            <a:r>
              <a:rPr lang="de-DE" sz="900" dirty="0"/>
              <a:t> </a:t>
            </a:r>
            <a:r>
              <a:rPr lang="de-DE" sz="900" dirty="0" err="1"/>
              <a:t>correct</a:t>
            </a:r>
            <a:r>
              <a:rPr lang="de-DE" sz="900" dirty="0"/>
              <a:t>.</a:t>
            </a:r>
          </a:p>
        </p:txBody>
      </p:sp>
      <p:sp>
        <p:nvSpPr>
          <p:cNvPr id="34" name="Rechteck 33">
            <a:extLst>
              <a:ext uri="{FF2B5EF4-FFF2-40B4-BE49-F238E27FC236}">
                <a16:creationId xmlns:a16="http://schemas.microsoft.com/office/drawing/2014/main" id="{D627EE50-44AF-4F96-AB70-0C1CC908F812}"/>
              </a:ext>
            </a:extLst>
          </p:cNvPr>
          <p:cNvSpPr/>
          <p:nvPr/>
        </p:nvSpPr>
        <p:spPr>
          <a:xfrm>
            <a:off x="1724024" y="4872334"/>
            <a:ext cx="2061841" cy="507831"/>
          </a:xfrm>
          <a:prstGeom prst="rect">
            <a:avLst/>
          </a:prstGeom>
          <a:noFill/>
          <a:ln w="6350" cap="flat">
            <a:solidFill>
              <a:srgbClr val="407FB7"/>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a:extLst>
              <a:ext uri="{FF2B5EF4-FFF2-40B4-BE49-F238E27FC236}">
                <a16:creationId xmlns:a16="http://schemas.microsoft.com/office/drawing/2014/main" id="{1D20D1C6-6A5A-42F0-B1F6-C314F3DF10D7}"/>
              </a:ext>
            </a:extLst>
          </p:cNvPr>
          <p:cNvCxnSpPr>
            <a:cxnSpLocks/>
          </p:cNvCxnSpPr>
          <p:nvPr/>
        </p:nvCxnSpPr>
        <p:spPr>
          <a:xfrm>
            <a:off x="3451151" y="4443228"/>
            <a:ext cx="0" cy="429106"/>
          </a:xfrm>
          <a:prstGeom prst="line">
            <a:avLst/>
          </a:prstGeom>
          <a:ln>
            <a:solidFill>
              <a:srgbClr val="407FB7"/>
            </a:solidFill>
            <a:prstDash val="dash"/>
          </a:ln>
        </p:spPr>
        <p:style>
          <a:lnRef idx="1">
            <a:schemeClr val="accent1"/>
          </a:lnRef>
          <a:fillRef idx="0">
            <a:schemeClr val="accent1"/>
          </a:fillRef>
          <a:effectRef idx="0">
            <a:schemeClr val="accent1"/>
          </a:effectRef>
          <a:fontRef idx="minor">
            <a:schemeClr val="tx1"/>
          </a:fontRef>
        </p:style>
      </p:cxnSp>
      <p:sp>
        <p:nvSpPr>
          <p:cNvPr id="41" name="Rechteck 40">
            <a:extLst>
              <a:ext uri="{FF2B5EF4-FFF2-40B4-BE49-F238E27FC236}">
                <a16:creationId xmlns:a16="http://schemas.microsoft.com/office/drawing/2014/main" id="{10B67FC3-D8B5-458C-AEB0-B9858F487656}"/>
              </a:ext>
            </a:extLst>
          </p:cNvPr>
          <p:cNvSpPr/>
          <p:nvPr/>
        </p:nvSpPr>
        <p:spPr>
          <a:xfrm>
            <a:off x="7517385" y="3465459"/>
            <a:ext cx="2852578" cy="369332"/>
          </a:xfrm>
          <a:prstGeom prst="rect">
            <a:avLst/>
          </a:prstGeom>
        </p:spPr>
        <p:txBody>
          <a:bodyPr wrap="square">
            <a:spAutoFit/>
          </a:bodyPr>
          <a:lstStyle/>
          <a:p>
            <a:r>
              <a:rPr lang="en-US" sz="900" dirty="0"/>
              <a:t>By clicking on “Suggest answer</a:t>
            </a:r>
            <a:r>
              <a:rPr lang="en-US" sz="900"/>
              <a:t>” students </a:t>
            </a:r>
            <a:r>
              <a:rPr lang="en-US" sz="900" dirty="0"/>
              <a:t>can then submit their own solution </a:t>
            </a:r>
            <a:r>
              <a:rPr lang="en-US" sz="900"/>
              <a:t>as an </a:t>
            </a:r>
            <a:r>
              <a:rPr lang="en-US" sz="900" dirty="0"/>
              <a:t>alternative solution</a:t>
            </a:r>
            <a:endParaRPr lang="de-DE" sz="900" dirty="0"/>
          </a:p>
        </p:txBody>
      </p:sp>
      <p:sp>
        <p:nvSpPr>
          <p:cNvPr id="42" name="Rechteck 41">
            <a:extLst>
              <a:ext uri="{FF2B5EF4-FFF2-40B4-BE49-F238E27FC236}">
                <a16:creationId xmlns:a16="http://schemas.microsoft.com/office/drawing/2014/main" id="{8520A696-B088-4837-AE92-1992DD9700F2}"/>
              </a:ext>
            </a:extLst>
          </p:cNvPr>
          <p:cNvSpPr/>
          <p:nvPr/>
        </p:nvSpPr>
        <p:spPr>
          <a:xfrm>
            <a:off x="7545959" y="3510923"/>
            <a:ext cx="2717343" cy="281279"/>
          </a:xfrm>
          <a:prstGeom prst="rect">
            <a:avLst/>
          </a:prstGeom>
          <a:noFill/>
          <a:ln w="6350" cap="flat">
            <a:solidFill>
              <a:srgbClr val="407FB7"/>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3" name="Gerader Verbinder 42">
            <a:extLst>
              <a:ext uri="{FF2B5EF4-FFF2-40B4-BE49-F238E27FC236}">
                <a16:creationId xmlns:a16="http://schemas.microsoft.com/office/drawing/2014/main" id="{D5231D59-D0C2-45F1-8599-8227C3DF1513}"/>
              </a:ext>
            </a:extLst>
          </p:cNvPr>
          <p:cNvCxnSpPr>
            <a:cxnSpLocks/>
            <a:stCxn id="42" idx="2"/>
          </p:cNvCxnSpPr>
          <p:nvPr/>
        </p:nvCxnSpPr>
        <p:spPr>
          <a:xfrm>
            <a:off x="8904631" y="3792202"/>
            <a:ext cx="0" cy="150918"/>
          </a:xfrm>
          <a:prstGeom prst="line">
            <a:avLst/>
          </a:prstGeom>
          <a:ln>
            <a:solidFill>
              <a:srgbClr val="407FB7"/>
            </a:solidFill>
            <a:prstDash val="dash"/>
          </a:ln>
        </p:spPr>
        <p:style>
          <a:lnRef idx="1">
            <a:schemeClr val="accent1"/>
          </a:lnRef>
          <a:fillRef idx="0">
            <a:schemeClr val="accent1"/>
          </a:fillRef>
          <a:effectRef idx="0">
            <a:schemeClr val="accent1"/>
          </a:effectRef>
          <a:fontRef idx="minor">
            <a:schemeClr val="tx1"/>
          </a:fontRef>
        </p:style>
      </p:cxnSp>
      <p:sp>
        <p:nvSpPr>
          <p:cNvPr id="50" name="Rechteck 49">
            <a:extLst>
              <a:ext uri="{FF2B5EF4-FFF2-40B4-BE49-F238E27FC236}">
                <a16:creationId xmlns:a16="http://schemas.microsoft.com/office/drawing/2014/main" id="{F3108C62-2BE5-4F34-8419-4E68C234E508}"/>
              </a:ext>
            </a:extLst>
          </p:cNvPr>
          <p:cNvSpPr/>
          <p:nvPr/>
        </p:nvSpPr>
        <p:spPr>
          <a:xfrm>
            <a:off x="4309394" y="5546351"/>
            <a:ext cx="1920755" cy="784830"/>
          </a:xfrm>
          <a:prstGeom prst="rect">
            <a:avLst/>
          </a:prstGeom>
        </p:spPr>
        <p:txBody>
          <a:bodyPr wrap="square">
            <a:spAutoFit/>
          </a:bodyPr>
          <a:lstStyle/>
          <a:p>
            <a:r>
              <a:rPr lang="de-DE" sz="900" dirty="0" err="1"/>
              <a:t>Before</a:t>
            </a:r>
            <a:r>
              <a:rPr lang="de-DE" sz="900" dirty="0"/>
              <a:t> </a:t>
            </a:r>
            <a:r>
              <a:rPr lang="de-DE" sz="900" dirty="0" err="1"/>
              <a:t>the</a:t>
            </a:r>
            <a:r>
              <a:rPr lang="de-DE" sz="900" dirty="0"/>
              <a:t> </a:t>
            </a:r>
            <a:r>
              <a:rPr lang="de-DE" sz="900" dirty="0" err="1"/>
              <a:t>submitted</a:t>
            </a:r>
            <a:r>
              <a:rPr lang="de-DE" sz="900" dirty="0"/>
              <a:t> alternative </a:t>
            </a:r>
            <a:r>
              <a:rPr lang="de-DE" sz="900" dirty="0" err="1"/>
              <a:t>solution</a:t>
            </a:r>
            <a:r>
              <a:rPr lang="de-DE" sz="900" dirty="0"/>
              <a:t> </a:t>
            </a:r>
            <a:r>
              <a:rPr lang="de-DE" sz="900" dirty="0" err="1"/>
              <a:t>is</a:t>
            </a:r>
            <a:r>
              <a:rPr lang="de-DE" sz="900" dirty="0"/>
              <a:t> </a:t>
            </a:r>
            <a:r>
              <a:rPr lang="de-DE" sz="900" dirty="0" err="1"/>
              <a:t>considered</a:t>
            </a:r>
            <a:r>
              <a:rPr lang="de-DE" sz="900" dirty="0"/>
              <a:t> </a:t>
            </a:r>
            <a:r>
              <a:rPr lang="de-DE" sz="900" dirty="0" err="1"/>
              <a:t>as</a:t>
            </a:r>
            <a:r>
              <a:rPr lang="de-DE" sz="900" dirty="0"/>
              <a:t> a </a:t>
            </a:r>
            <a:r>
              <a:rPr lang="de-DE" sz="900" dirty="0" err="1"/>
              <a:t>correct</a:t>
            </a:r>
            <a:r>
              <a:rPr lang="de-DE" sz="900" dirty="0"/>
              <a:t> </a:t>
            </a:r>
            <a:r>
              <a:rPr lang="de-DE" sz="900" dirty="0" err="1"/>
              <a:t>answer</a:t>
            </a:r>
            <a:r>
              <a:rPr lang="de-DE" sz="900" dirty="0"/>
              <a:t> in </a:t>
            </a:r>
            <a:r>
              <a:rPr lang="de-DE" sz="900" dirty="0" err="1"/>
              <a:t>future</a:t>
            </a:r>
            <a:r>
              <a:rPr lang="de-DE" sz="900" dirty="0"/>
              <a:t> </a:t>
            </a:r>
            <a:r>
              <a:rPr lang="de-DE" sz="900" dirty="0" err="1"/>
              <a:t>exercise</a:t>
            </a:r>
            <a:r>
              <a:rPr lang="de-DE" sz="900" dirty="0"/>
              <a:t> </a:t>
            </a:r>
            <a:r>
              <a:rPr lang="de-DE" sz="900" dirty="0" err="1"/>
              <a:t>phases</a:t>
            </a:r>
            <a:r>
              <a:rPr lang="de-DE" sz="900" dirty="0"/>
              <a:t>, </a:t>
            </a:r>
            <a:r>
              <a:rPr lang="de-DE" sz="900" dirty="0" err="1"/>
              <a:t>it</a:t>
            </a:r>
            <a:r>
              <a:rPr lang="de-DE" sz="900" dirty="0"/>
              <a:t> must </a:t>
            </a:r>
            <a:r>
              <a:rPr lang="de-DE" sz="900" dirty="0" err="1"/>
              <a:t>be</a:t>
            </a:r>
            <a:r>
              <a:rPr lang="de-DE" sz="900" dirty="0"/>
              <a:t> </a:t>
            </a:r>
            <a:r>
              <a:rPr lang="de-DE" sz="900" dirty="0" err="1"/>
              <a:t>approved</a:t>
            </a:r>
            <a:r>
              <a:rPr lang="de-DE" sz="900" dirty="0"/>
              <a:t> </a:t>
            </a:r>
            <a:r>
              <a:rPr lang="de-DE" sz="900" dirty="0" err="1"/>
              <a:t>by</a:t>
            </a:r>
            <a:r>
              <a:rPr lang="de-DE" sz="900" dirty="0"/>
              <a:t> </a:t>
            </a:r>
            <a:r>
              <a:rPr lang="de-DE" sz="900" dirty="0" err="1"/>
              <a:t>the</a:t>
            </a:r>
            <a:r>
              <a:rPr lang="de-DE" sz="900" dirty="0"/>
              <a:t> </a:t>
            </a:r>
            <a:r>
              <a:rPr lang="de-DE" sz="900" dirty="0" err="1"/>
              <a:t>manager</a:t>
            </a:r>
            <a:r>
              <a:rPr lang="de-DE" sz="900" dirty="0"/>
              <a:t>.</a:t>
            </a:r>
          </a:p>
        </p:txBody>
      </p:sp>
      <p:sp>
        <p:nvSpPr>
          <p:cNvPr id="52" name="Rechteck 51">
            <a:extLst>
              <a:ext uri="{FF2B5EF4-FFF2-40B4-BE49-F238E27FC236}">
                <a16:creationId xmlns:a16="http://schemas.microsoft.com/office/drawing/2014/main" id="{C9623B9E-5C2C-4AEB-BB96-14C1EF017EF8}"/>
              </a:ext>
            </a:extLst>
          </p:cNvPr>
          <p:cNvSpPr/>
          <p:nvPr/>
        </p:nvSpPr>
        <p:spPr>
          <a:xfrm>
            <a:off x="4352261" y="5547678"/>
            <a:ext cx="1743739" cy="797792"/>
          </a:xfrm>
          <a:prstGeom prst="rect">
            <a:avLst/>
          </a:prstGeom>
          <a:noFill/>
          <a:ln w="6350" cap="flat">
            <a:solidFill>
              <a:srgbClr val="407FB7"/>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3" name="Gerader Verbinder 52">
            <a:extLst>
              <a:ext uri="{FF2B5EF4-FFF2-40B4-BE49-F238E27FC236}">
                <a16:creationId xmlns:a16="http://schemas.microsoft.com/office/drawing/2014/main" id="{66B90757-36D1-4DF1-B229-90B8092837B3}"/>
              </a:ext>
            </a:extLst>
          </p:cNvPr>
          <p:cNvCxnSpPr>
            <a:cxnSpLocks/>
          </p:cNvCxnSpPr>
          <p:nvPr/>
        </p:nvCxnSpPr>
        <p:spPr>
          <a:xfrm flipH="1">
            <a:off x="6096000" y="5946574"/>
            <a:ext cx="352676" cy="0"/>
          </a:xfrm>
          <a:prstGeom prst="line">
            <a:avLst/>
          </a:prstGeom>
          <a:ln>
            <a:solidFill>
              <a:srgbClr val="407FB7"/>
            </a:solidFill>
            <a:prstDash val="dash"/>
          </a:ln>
        </p:spPr>
        <p:style>
          <a:lnRef idx="1">
            <a:schemeClr val="accent1"/>
          </a:lnRef>
          <a:fillRef idx="0">
            <a:schemeClr val="accent1"/>
          </a:fillRef>
          <a:effectRef idx="0">
            <a:schemeClr val="accent1"/>
          </a:effectRef>
          <a:fontRef idx="minor">
            <a:schemeClr val="tx1"/>
          </a:fontRef>
        </p:style>
      </p:cxnSp>
      <p:grpSp>
        <p:nvGrpSpPr>
          <p:cNvPr id="58" name="Gruppieren 57">
            <a:extLst>
              <a:ext uri="{FF2B5EF4-FFF2-40B4-BE49-F238E27FC236}">
                <a16:creationId xmlns:a16="http://schemas.microsoft.com/office/drawing/2014/main" id="{C60907A0-DE98-4469-95ED-2E1E11BC37ED}"/>
              </a:ext>
            </a:extLst>
          </p:cNvPr>
          <p:cNvGrpSpPr/>
          <p:nvPr/>
        </p:nvGrpSpPr>
        <p:grpSpPr>
          <a:xfrm>
            <a:off x="4155388" y="4815438"/>
            <a:ext cx="1467343" cy="444611"/>
            <a:chOff x="2858750" y="542818"/>
            <a:chExt cx="1542922" cy="390580"/>
          </a:xfrm>
        </p:grpSpPr>
        <p:sp>
          <p:nvSpPr>
            <p:cNvPr id="59" name="Rechteck 58">
              <a:extLst>
                <a:ext uri="{FF2B5EF4-FFF2-40B4-BE49-F238E27FC236}">
                  <a16:creationId xmlns:a16="http://schemas.microsoft.com/office/drawing/2014/main" id="{BE0C1B5D-6B70-4FC8-9401-1F63A0F063DC}"/>
                </a:ext>
              </a:extLst>
            </p:cNvPr>
            <p:cNvSpPr/>
            <p:nvPr/>
          </p:nvSpPr>
          <p:spPr>
            <a:xfrm>
              <a:off x="2858750" y="542818"/>
              <a:ext cx="1542922" cy="390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400" b="1" dirty="0">
                  <a:solidFill>
                    <a:srgbClr val="00549F"/>
                  </a:solidFill>
                  <a:latin typeface="Arial" panose="020B0604020202020204" pitchFamily="34" charset="0"/>
                  <a:cs typeface="Arial" panose="020B0604020202020204" pitchFamily="34" charset="0"/>
                </a:rPr>
                <a:t>Manager</a:t>
              </a:r>
            </a:p>
          </p:txBody>
        </p:sp>
        <p:pic>
          <p:nvPicPr>
            <p:cNvPr id="60" name="Grafik 59">
              <a:extLst>
                <a:ext uri="{FF2B5EF4-FFF2-40B4-BE49-F238E27FC236}">
                  <a16:creationId xmlns:a16="http://schemas.microsoft.com/office/drawing/2014/main" id="{EE9E2211-AD9A-499D-B52C-212B1A824FE9}"/>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1241" b="21399" l="729" r="3542">
                          <a14:foregroundMark x1="1840" y1="17069" x2="1979" y2="17402"/>
                        </a14:backgroundRemoval>
                      </a14:imgEffect>
                    </a14:imgLayer>
                  </a14:imgProps>
                </a:ext>
              </a:extLst>
            </a:blip>
            <a:srcRect l="761" t="10806" r="96393" b="78185"/>
            <a:stretch/>
          </p:blipFill>
          <p:spPr>
            <a:xfrm>
              <a:off x="2947092" y="578242"/>
              <a:ext cx="391582" cy="314207"/>
            </a:xfrm>
            <a:prstGeom prst="rect">
              <a:avLst/>
            </a:prstGeom>
          </p:spPr>
        </p:pic>
      </p:grpSp>
      <p:sp>
        <p:nvSpPr>
          <p:cNvPr id="69" name="Rechteck 68">
            <a:extLst>
              <a:ext uri="{FF2B5EF4-FFF2-40B4-BE49-F238E27FC236}">
                <a16:creationId xmlns:a16="http://schemas.microsoft.com/office/drawing/2014/main" id="{F3A903C9-FCF8-4A61-B17E-FC59D36B216E}"/>
              </a:ext>
            </a:extLst>
          </p:cNvPr>
          <p:cNvSpPr/>
          <p:nvPr/>
        </p:nvSpPr>
        <p:spPr>
          <a:xfrm>
            <a:off x="4316819" y="1858310"/>
            <a:ext cx="6389277" cy="1181824"/>
          </a:xfrm>
          <a:prstGeom prst="rect">
            <a:avLst/>
          </a:prstGeom>
          <a:solidFill>
            <a:srgbClr val="D4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feld 69">
            <a:extLst>
              <a:ext uri="{FF2B5EF4-FFF2-40B4-BE49-F238E27FC236}">
                <a16:creationId xmlns:a16="http://schemas.microsoft.com/office/drawing/2014/main" id="{0719761C-BC0D-4B6B-9B7A-C59FCA885936}"/>
              </a:ext>
            </a:extLst>
          </p:cNvPr>
          <p:cNvSpPr txBox="1"/>
          <p:nvPr/>
        </p:nvSpPr>
        <p:spPr>
          <a:xfrm>
            <a:off x="4496046" y="1916804"/>
            <a:ext cx="6143376" cy="1077218"/>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t>Students have the possibility to suggest answers that are regarded as incorrect as alternative solutions.</a:t>
            </a:r>
          </a:p>
          <a:p>
            <a:pPr marL="285750" lvl="0" indent="-285750">
              <a:buFont typeface="Arial" panose="020B0604020202020204" pitchFamily="34" charset="0"/>
              <a:buChar char="•"/>
            </a:pPr>
            <a:r>
              <a:rPr lang="en-US" sz="1600" dirty="0"/>
              <a:t>These alternative solutions have to be approved by the lecturer afterwards.</a:t>
            </a:r>
            <a:endParaRPr lang="de-DE" sz="1600" dirty="0"/>
          </a:p>
        </p:txBody>
      </p:sp>
      <p:grpSp>
        <p:nvGrpSpPr>
          <p:cNvPr id="25" name="Gruppieren 24">
            <a:extLst>
              <a:ext uri="{FF2B5EF4-FFF2-40B4-BE49-F238E27FC236}">
                <a16:creationId xmlns:a16="http://schemas.microsoft.com/office/drawing/2014/main" id="{2E745D35-3248-4E96-A96A-B876791A45EA}"/>
              </a:ext>
            </a:extLst>
          </p:cNvPr>
          <p:cNvGrpSpPr/>
          <p:nvPr/>
        </p:nvGrpSpPr>
        <p:grpSpPr>
          <a:xfrm>
            <a:off x="3598127" y="4335367"/>
            <a:ext cx="206788" cy="253821"/>
            <a:chOff x="3305814" y="2880726"/>
            <a:chExt cx="206788" cy="253821"/>
          </a:xfrm>
        </p:grpSpPr>
        <p:pic>
          <p:nvPicPr>
            <p:cNvPr id="26" name="Grafik 25">
              <a:extLst>
                <a:ext uri="{FF2B5EF4-FFF2-40B4-BE49-F238E27FC236}">
                  <a16:creationId xmlns:a16="http://schemas.microsoft.com/office/drawing/2014/main" id="{7A610A60-B47B-49CB-8B05-B016860AF128}"/>
                </a:ext>
              </a:extLst>
            </p:cNvPr>
            <p:cNvPicPr>
              <a:picLocks noChangeAspect="1"/>
            </p:cNvPicPr>
            <p:nvPr/>
          </p:nvPicPr>
          <p:blipFill>
            <a:blip r:embed="rId9">
              <a:duotone>
                <a:prstClr val="black"/>
                <a:srgbClr val="FF0000">
                  <a:tint val="45000"/>
                  <a:satMod val="400000"/>
                </a:srgbClr>
              </a:duotone>
              <a:extLst>
                <a:ext uri="{BEBA8EAE-BF5A-486C-A8C5-ECC9F3942E4B}">
                  <a14:imgProps xmlns:a14="http://schemas.microsoft.com/office/drawing/2010/main">
                    <a14:imgLayer r:embed="rId10">
                      <a14:imgEffect>
                        <a14:backgroundRemoval t="1549" b="100000" l="2260" r="89944">
                          <a14:foregroundMark x1="15028" y1="12972" x2="23616" y2="20039"/>
                          <a14:foregroundMark x1="38305" y1="5131" x2="38644" y2="13650"/>
                          <a14:foregroundMark x1="52881" y1="19845" x2="60113" y2="12972"/>
                          <a14:foregroundMark x1="57740" y1="31655" x2="72090" y2="32720"/>
                          <a14:foregroundMark x1="72090" y1="32720" x2="72090" y2="32720"/>
                          <a14:foregroundMark x1="25085" y1="44046" x2="15367" y2="51985"/>
                          <a14:foregroundMark x1="4407" y1="32527" x2="18192" y2="32430"/>
                          <a14:backgroundMark x1="41356" y1="33011" x2="81017" y2="69022"/>
                          <a14:backgroundMark x1="42373" y1="36786" x2="38305" y2="34753"/>
                          <a14:backgroundMark x1="38644" y1="32817" x2="38418" y2="86060"/>
                          <a14:backgroundMark x1="38644" y1="86060" x2="52203" y2="79768"/>
                          <a14:backgroundMark x1="52203" y1="79768" x2="63616" y2="95547"/>
                          <a14:backgroundMark x1="63616" y1="95547" x2="77853" y2="89545"/>
                          <a14:backgroundMark x1="77853" y1="89545" x2="67345" y2="71926"/>
                          <a14:backgroundMark x1="67232" y1="71926" x2="85650" y2="71636"/>
                          <a14:backgroundMark x1="85650" y1="71636" x2="80904" y2="69700"/>
                        </a14:backgroundRemoval>
                      </a14:imgEffect>
                    </a14:imgLayer>
                  </a14:imgProps>
                </a:ext>
              </a:extLst>
            </a:blip>
            <a:stretch>
              <a:fillRect/>
            </a:stretch>
          </p:blipFill>
          <p:spPr>
            <a:xfrm rot="1046932">
              <a:off x="3308055" y="2880726"/>
              <a:ext cx="164570" cy="192092"/>
            </a:xfrm>
            <a:prstGeom prst="rect">
              <a:avLst/>
            </a:prstGeom>
          </p:spPr>
        </p:pic>
        <p:pic>
          <p:nvPicPr>
            <p:cNvPr id="28" name="Grafik 27">
              <a:extLst>
                <a:ext uri="{FF2B5EF4-FFF2-40B4-BE49-F238E27FC236}">
                  <a16:creationId xmlns:a16="http://schemas.microsoft.com/office/drawing/2014/main" id="{264C4C54-45DD-4751-AF40-E7F21E83CDBF}"/>
                </a:ext>
              </a:extLst>
            </p:cNvPr>
            <p:cNvPicPr>
              <a:picLocks noChangeAspect="1"/>
            </p:cNvPicPr>
            <p:nvPr/>
          </p:nvPicPr>
          <p:blipFill>
            <a:blip r:embed="rId11"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3305814" y="2927759"/>
              <a:ext cx="206788" cy="206788"/>
            </a:xfrm>
            <a:prstGeom prst="rect">
              <a:avLst/>
            </a:prstGeom>
            <a:effectLst>
              <a:outerShdw blurRad="50800" dist="38100" dir="2700000" algn="tl" rotWithShape="0">
                <a:prstClr val="black">
                  <a:alpha val="40000"/>
                </a:prstClr>
              </a:outerShdw>
            </a:effectLst>
          </p:spPr>
        </p:pic>
      </p:grpSp>
      <p:grpSp>
        <p:nvGrpSpPr>
          <p:cNvPr id="30" name="Gruppieren 29">
            <a:extLst>
              <a:ext uri="{FF2B5EF4-FFF2-40B4-BE49-F238E27FC236}">
                <a16:creationId xmlns:a16="http://schemas.microsoft.com/office/drawing/2014/main" id="{319D28A0-6734-4CBB-B7C6-26DE542B2B9C}"/>
              </a:ext>
            </a:extLst>
          </p:cNvPr>
          <p:cNvGrpSpPr/>
          <p:nvPr/>
        </p:nvGrpSpPr>
        <p:grpSpPr>
          <a:xfrm>
            <a:off x="6241888" y="4505190"/>
            <a:ext cx="206788" cy="253821"/>
            <a:chOff x="3305814" y="2880726"/>
            <a:chExt cx="206788" cy="253821"/>
          </a:xfrm>
        </p:grpSpPr>
        <p:pic>
          <p:nvPicPr>
            <p:cNvPr id="31" name="Grafik 30">
              <a:extLst>
                <a:ext uri="{FF2B5EF4-FFF2-40B4-BE49-F238E27FC236}">
                  <a16:creationId xmlns:a16="http://schemas.microsoft.com/office/drawing/2014/main" id="{95C2A159-F8F7-4810-860D-DEBD50EDF968}"/>
                </a:ext>
              </a:extLst>
            </p:cNvPr>
            <p:cNvPicPr>
              <a:picLocks noChangeAspect="1"/>
            </p:cNvPicPr>
            <p:nvPr/>
          </p:nvPicPr>
          <p:blipFill>
            <a:blip r:embed="rId9">
              <a:duotone>
                <a:prstClr val="black"/>
                <a:srgbClr val="FF0000">
                  <a:tint val="45000"/>
                  <a:satMod val="400000"/>
                </a:srgbClr>
              </a:duotone>
              <a:extLst>
                <a:ext uri="{BEBA8EAE-BF5A-486C-A8C5-ECC9F3942E4B}">
                  <a14:imgProps xmlns:a14="http://schemas.microsoft.com/office/drawing/2010/main">
                    <a14:imgLayer r:embed="rId10">
                      <a14:imgEffect>
                        <a14:backgroundRemoval t="1549" b="100000" l="2260" r="89944">
                          <a14:foregroundMark x1="15028" y1="12972" x2="23616" y2="20039"/>
                          <a14:foregroundMark x1="38305" y1="5131" x2="38644" y2="13650"/>
                          <a14:foregroundMark x1="52881" y1="19845" x2="60113" y2="12972"/>
                          <a14:foregroundMark x1="57740" y1="31655" x2="72090" y2="32720"/>
                          <a14:foregroundMark x1="72090" y1="32720" x2="72090" y2="32720"/>
                          <a14:foregroundMark x1="25085" y1="44046" x2="15367" y2="51985"/>
                          <a14:foregroundMark x1="4407" y1="32527" x2="18192" y2="32430"/>
                          <a14:backgroundMark x1="41356" y1="33011" x2="81017" y2="69022"/>
                          <a14:backgroundMark x1="42373" y1="36786" x2="38305" y2="34753"/>
                          <a14:backgroundMark x1="38644" y1="32817" x2="38418" y2="86060"/>
                          <a14:backgroundMark x1="38644" y1="86060" x2="52203" y2="79768"/>
                          <a14:backgroundMark x1="52203" y1="79768" x2="63616" y2="95547"/>
                          <a14:backgroundMark x1="63616" y1="95547" x2="77853" y2="89545"/>
                          <a14:backgroundMark x1="77853" y1="89545" x2="67345" y2="71926"/>
                          <a14:backgroundMark x1="67232" y1="71926" x2="85650" y2="71636"/>
                          <a14:backgroundMark x1="85650" y1="71636" x2="80904" y2="69700"/>
                        </a14:backgroundRemoval>
                      </a14:imgEffect>
                    </a14:imgLayer>
                  </a14:imgProps>
                </a:ext>
              </a:extLst>
            </a:blip>
            <a:stretch>
              <a:fillRect/>
            </a:stretch>
          </p:blipFill>
          <p:spPr>
            <a:xfrm rot="1046932">
              <a:off x="3308055" y="2880726"/>
              <a:ext cx="164570" cy="192092"/>
            </a:xfrm>
            <a:prstGeom prst="rect">
              <a:avLst/>
            </a:prstGeom>
          </p:spPr>
        </p:pic>
        <p:pic>
          <p:nvPicPr>
            <p:cNvPr id="35" name="Grafik 34">
              <a:extLst>
                <a:ext uri="{FF2B5EF4-FFF2-40B4-BE49-F238E27FC236}">
                  <a16:creationId xmlns:a16="http://schemas.microsoft.com/office/drawing/2014/main" id="{34ADEBBF-3FA8-4C01-93B8-5BBA52DDA08C}"/>
                </a:ext>
              </a:extLst>
            </p:cNvPr>
            <p:cNvPicPr>
              <a:picLocks noChangeAspect="1"/>
            </p:cNvPicPr>
            <p:nvPr/>
          </p:nvPicPr>
          <p:blipFill>
            <a:blip r:embed="rId11"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3305814" y="2927759"/>
              <a:ext cx="206788" cy="206788"/>
            </a:xfrm>
            <a:prstGeom prst="rect">
              <a:avLst/>
            </a:prstGeom>
            <a:effectLst>
              <a:outerShdw blurRad="50800" dist="38100" dir="2700000" algn="tl" rotWithShape="0">
                <a:prstClr val="black">
                  <a:alpha val="40000"/>
                </a:prstClr>
              </a:outerShdw>
            </a:effectLst>
          </p:spPr>
        </p:pic>
      </p:grpSp>
      <p:grpSp>
        <p:nvGrpSpPr>
          <p:cNvPr id="37" name="Gruppieren 36">
            <a:extLst>
              <a:ext uri="{FF2B5EF4-FFF2-40B4-BE49-F238E27FC236}">
                <a16:creationId xmlns:a16="http://schemas.microsoft.com/office/drawing/2014/main" id="{BB394C51-C135-4810-B53F-D644D99320A9}"/>
              </a:ext>
            </a:extLst>
          </p:cNvPr>
          <p:cNvGrpSpPr/>
          <p:nvPr/>
        </p:nvGrpSpPr>
        <p:grpSpPr>
          <a:xfrm>
            <a:off x="10165935" y="4495853"/>
            <a:ext cx="206788" cy="253821"/>
            <a:chOff x="3305814" y="2880726"/>
            <a:chExt cx="206788" cy="253821"/>
          </a:xfrm>
        </p:grpSpPr>
        <p:pic>
          <p:nvPicPr>
            <p:cNvPr id="38" name="Grafik 37">
              <a:extLst>
                <a:ext uri="{FF2B5EF4-FFF2-40B4-BE49-F238E27FC236}">
                  <a16:creationId xmlns:a16="http://schemas.microsoft.com/office/drawing/2014/main" id="{AAF328B3-7861-46B5-88E3-E25EBA808620}"/>
                </a:ext>
              </a:extLst>
            </p:cNvPr>
            <p:cNvPicPr>
              <a:picLocks noChangeAspect="1"/>
            </p:cNvPicPr>
            <p:nvPr/>
          </p:nvPicPr>
          <p:blipFill>
            <a:blip r:embed="rId9">
              <a:duotone>
                <a:prstClr val="black"/>
                <a:srgbClr val="FF0000">
                  <a:tint val="45000"/>
                  <a:satMod val="400000"/>
                </a:srgbClr>
              </a:duotone>
              <a:extLst>
                <a:ext uri="{BEBA8EAE-BF5A-486C-A8C5-ECC9F3942E4B}">
                  <a14:imgProps xmlns:a14="http://schemas.microsoft.com/office/drawing/2010/main">
                    <a14:imgLayer r:embed="rId10">
                      <a14:imgEffect>
                        <a14:backgroundRemoval t="1549" b="100000" l="2260" r="89944">
                          <a14:foregroundMark x1="15028" y1="12972" x2="23616" y2="20039"/>
                          <a14:foregroundMark x1="38305" y1="5131" x2="38644" y2="13650"/>
                          <a14:foregroundMark x1="52881" y1="19845" x2="60113" y2="12972"/>
                          <a14:foregroundMark x1="57740" y1="31655" x2="72090" y2="32720"/>
                          <a14:foregroundMark x1="72090" y1="32720" x2="72090" y2="32720"/>
                          <a14:foregroundMark x1="25085" y1="44046" x2="15367" y2="51985"/>
                          <a14:foregroundMark x1="4407" y1="32527" x2="18192" y2="32430"/>
                          <a14:backgroundMark x1="41356" y1="33011" x2="81017" y2="69022"/>
                          <a14:backgroundMark x1="42373" y1="36786" x2="38305" y2="34753"/>
                          <a14:backgroundMark x1="38644" y1="32817" x2="38418" y2="86060"/>
                          <a14:backgroundMark x1="38644" y1="86060" x2="52203" y2="79768"/>
                          <a14:backgroundMark x1="52203" y1="79768" x2="63616" y2="95547"/>
                          <a14:backgroundMark x1="63616" y1="95547" x2="77853" y2="89545"/>
                          <a14:backgroundMark x1="77853" y1="89545" x2="67345" y2="71926"/>
                          <a14:backgroundMark x1="67232" y1="71926" x2="85650" y2="71636"/>
                          <a14:backgroundMark x1="85650" y1="71636" x2="80904" y2="69700"/>
                        </a14:backgroundRemoval>
                      </a14:imgEffect>
                    </a14:imgLayer>
                  </a14:imgProps>
                </a:ext>
              </a:extLst>
            </a:blip>
            <a:stretch>
              <a:fillRect/>
            </a:stretch>
          </p:blipFill>
          <p:spPr>
            <a:xfrm rot="1046932">
              <a:off x="3308055" y="2880726"/>
              <a:ext cx="164570" cy="192092"/>
            </a:xfrm>
            <a:prstGeom prst="rect">
              <a:avLst/>
            </a:prstGeom>
          </p:spPr>
        </p:pic>
        <p:pic>
          <p:nvPicPr>
            <p:cNvPr id="39" name="Grafik 38">
              <a:extLst>
                <a:ext uri="{FF2B5EF4-FFF2-40B4-BE49-F238E27FC236}">
                  <a16:creationId xmlns:a16="http://schemas.microsoft.com/office/drawing/2014/main" id="{660A6EBE-C40E-4E52-9E6A-1868B44E6538}"/>
                </a:ext>
              </a:extLst>
            </p:cNvPr>
            <p:cNvPicPr>
              <a:picLocks noChangeAspect="1"/>
            </p:cNvPicPr>
            <p:nvPr/>
          </p:nvPicPr>
          <p:blipFill>
            <a:blip r:embed="rId11"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3305814" y="2927759"/>
              <a:ext cx="206788" cy="206788"/>
            </a:xfrm>
            <a:prstGeom prst="rect">
              <a:avLst/>
            </a:prstGeom>
            <a:effectLst>
              <a:outerShdw blurRad="50800" dist="38100" dir="2700000" algn="tl" rotWithShape="0">
                <a:prstClr val="black">
                  <a:alpha val="40000"/>
                </a:prstClr>
              </a:outerShdw>
            </a:effectLst>
          </p:spPr>
        </p:pic>
      </p:grpSp>
      <p:sp>
        <p:nvSpPr>
          <p:cNvPr id="40" name="Ellipse 39">
            <a:extLst>
              <a:ext uri="{FF2B5EF4-FFF2-40B4-BE49-F238E27FC236}">
                <a16:creationId xmlns:a16="http://schemas.microsoft.com/office/drawing/2014/main" id="{9758B3FA-EF03-4177-9A3B-C199BD579082}"/>
              </a:ext>
            </a:extLst>
          </p:cNvPr>
          <p:cNvSpPr/>
          <p:nvPr/>
        </p:nvSpPr>
        <p:spPr>
          <a:xfrm>
            <a:off x="572506" y="1522886"/>
            <a:ext cx="268186" cy="287849"/>
          </a:xfrm>
          <a:prstGeom prst="ellipse">
            <a:avLst/>
          </a:prstGeom>
          <a:solidFill>
            <a:schemeClr val="bg1"/>
          </a:solidFill>
          <a:ln w="25400">
            <a:solidFill>
              <a:srgbClr val="40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00549F"/>
                </a:solidFill>
                <a:latin typeface="Arial" panose="020B0604020202020204" pitchFamily="34" charset="0"/>
                <a:cs typeface="Arial" panose="020B0604020202020204" pitchFamily="34" charset="0"/>
              </a:rPr>
              <a:t>1</a:t>
            </a:r>
          </a:p>
        </p:txBody>
      </p:sp>
      <p:sp>
        <p:nvSpPr>
          <p:cNvPr id="44" name="Ellipse 43">
            <a:extLst>
              <a:ext uri="{FF2B5EF4-FFF2-40B4-BE49-F238E27FC236}">
                <a16:creationId xmlns:a16="http://schemas.microsoft.com/office/drawing/2014/main" id="{27FCFC43-6A26-493A-BB9A-80FAF23F4C10}"/>
              </a:ext>
            </a:extLst>
          </p:cNvPr>
          <p:cNvSpPr/>
          <p:nvPr/>
        </p:nvSpPr>
        <p:spPr>
          <a:xfrm>
            <a:off x="4155388" y="3195221"/>
            <a:ext cx="268186" cy="262429"/>
          </a:xfrm>
          <a:prstGeom prst="ellipse">
            <a:avLst/>
          </a:prstGeom>
          <a:solidFill>
            <a:schemeClr val="bg1"/>
          </a:solidFill>
          <a:ln w="25400">
            <a:solidFill>
              <a:srgbClr val="40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00549F"/>
                </a:solidFill>
                <a:latin typeface="Arial" panose="020B0604020202020204" pitchFamily="34" charset="0"/>
                <a:cs typeface="Arial" panose="020B0604020202020204" pitchFamily="34" charset="0"/>
              </a:rPr>
              <a:t>2</a:t>
            </a:r>
          </a:p>
        </p:txBody>
      </p:sp>
      <p:sp>
        <p:nvSpPr>
          <p:cNvPr id="45" name="Ellipse 44">
            <a:extLst>
              <a:ext uri="{FF2B5EF4-FFF2-40B4-BE49-F238E27FC236}">
                <a16:creationId xmlns:a16="http://schemas.microsoft.com/office/drawing/2014/main" id="{B50AB060-FD07-4D91-B764-509D2C11B7FB}"/>
              </a:ext>
            </a:extLst>
          </p:cNvPr>
          <p:cNvSpPr/>
          <p:nvPr/>
        </p:nvSpPr>
        <p:spPr>
          <a:xfrm>
            <a:off x="7129393" y="3593334"/>
            <a:ext cx="268186" cy="239758"/>
          </a:xfrm>
          <a:prstGeom prst="ellipse">
            <a:avLst/>
          </a:prstGeom>
          <a:solidFill>
            <a:schemeClr val="bg1"/>
          </a:solidFill>
          <a:ln w="25400">
            <a:solidFill>
              <a:srgbClr val="40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00549F"/>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4047576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7F57D6-BD45-43DF-A6B9-EB76A3F10FBA}"/>
              </a:ext>
            </a:extLst>
          </p:cNvPr>
          <p:cNvSpPr>
            <a:spLocks noGrp="1"/>
          </p:cNvSpPr>
          <p:nvPr>
            <p:ph type="title"/>
          </p:nvPr>
        </p:nvSpPr>
        <p:spPr/>
        <p:txBody>
          <a:bodyPr/>
          <a:lstStyle/>
          <a:p>
            <a:r>
              <a:rPr lang="de-DE" dirty="0"/>
              <a:t>Card Box – Learning </a:t>
            </a:r>
            <a:r>
              <a:rPr lang="de-DE" dirty="0" err="1"/>
              <a:t>statistics</a:t>
            </a:r>
            <a:endParaRPr lang="de-DE" dirty="0"/>
          </a:p>
        </p:txBody>
      </p:sp>
      <p:pic>
        <p:nvPicPr>
          <p:cNvPr id="8" name="Grafik 7">
            <a:extLst>
              <a:ext uri="{FF2B5EF4-FFF2-40B4-BE49-F238E27FC236}">
                <a16:creationId xmlns:a16="http://schemas.microsoft.com/office/drawing/2014/main" id="{C9DBD537-5748-4EDC-88F7-92354F67B553}"/>
              </a:ext>
            </a:extLst>
          </p:cNvPr>
          <p:cNvPicPr>
            <a:picLocks noChangeAspect="1"/>
          </p:cNvPicPr>
          <p:nvPr/>
        </p:nvPicPr>
        <p:blipFill>
          <a:blip r:embed="rId2"/>
          <a:stretch>
            <a:fillRect/>
          </a:stretch>
        </p:blipFill>
        <p:spPr>
          <a:xfrm>
            <a:off x="438496" y="1592235"/>
            <a:ext cx="4043636" cy="725103"/>
          </a:xfrm>
          <a:prstGeom prst="rect">
            <a:avLst/>
          </a:prstGeom>
          <a:ln w="19050">
            <a:solidFill>
              <a:srgbClr val="407FB7"/>
            </a:solidFill>
          </a:ln>
        </p:spPr>
      </p:pic>
      <p:sp>
        <p:nvSpPr>
          <p:cNvPr id="10" name="Rechteck 9">
            <a:extLst>
              <a:ext uri="{FF2B5EF4-FFF2-40B4-BE49-F238E27FC236}">
                <a16:creationId xmlns:a16="http://schemas.microsoft.com/office/drawing/2014/main" id="{12901CFA-23E7-48D2-B50F-A3A17B8D6F4A}"/>
              </a:ext>
            </a:extLst>
          </p:cNvPr>
          <p:cNvSpPr/>
          <p:nvPr/>
        </p:nvSpPr>
        <p:spPr>
          <a:xfrm>
            <a:off x="304801" y="2584010"/>
            <a:ext cx="11364688" cy="4045389"/>
          </a:xfrm>
          <a:prstGeom prst="rect">
            <a:avLst/>
          </a:prstGeom>
          <a:solidFill>
            <a:srgbClr val="D4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9BD61778-1E8F-4C14-A8B3-1395D8D41A4D}"/>
              </a:ext>
            </a:extLst>
          </p:cNvPr>
          <p:cNvSpPr/>
          <p:nvPr/>
        </p:nvSpPr>
        <p:spPr>
          <a:xfrm>
            <a:off x="522511" y="2720847"/>
            <a:ext cx="1487164" cy="444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400" b="1" dirty="0" err="1">
                <a:solidFill>
                  <a:srgbClr val="00549F"/>
                </a:solidFill>
                <a:latin typeface="Arial" panose="020B0604020202020204" pitchFamily="34" charset="0"/>
                <a:cs typeface="Arial" panose="020B0604020202020204" pitchFamily="34" charset="0"/>
              </a:rPr>
              <a:t>Students</a:t>
            </a:r>
            <a:endParaRPr lang="de-DE" sz="1400" b="1" dirty="0">
              <a:solidFill>
                <a:srgbClr val="00549F"/>
              </a:solidFill>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64B0DE79-B537-4ECC-9F88-C613B031DBA8}"/>
              </a:ext>
            </a:extLst>
          </p:cNvPr>
          <p:cNvPicPr>
            <a:picLocks noChangeAspect="1"/>
          </p:cNvPicPr>
          <p:nvPr/>
        </p:nvPicPr>
        <p:blipFill rotWithShape="1">
          <a:blip r:embed="rId3">
            <a:extLst>
              <a:ext uri="{28A0092B-C50C-407E-A947-70E740481C1C}">
                <a14:useLocalDpi xmlns:a14="http://schemas.microsoft.com/office/drawing/2010/main" val="0"/>
              </a:ext>
            </a:extLst>
          </a:blip>
          <a:srcRect l="15216" t="11082" r="15514" b="10218"/>
          <a:stretch/>
        </p:blipFill>
        <p:spPr>
          <a:xfrm>
            <a:off x="522511" y="3344413"/>
            <a:ext cx="6035232" cy="2940474"/>
          </a:xfrm>
          <a:prstGeom prst="rect">
            <a:avLst/>
          </a:prstGeom>
          <a:ln w="19050">
            <a:solidFill>
              <a:srgbClr val="407FB7"/>
            </a:solidFill>
          </a:ln>
        </p:spPr>
      </p:pic>
      <p:cxnSp>
        <p:nvCxnSpPr>
          <p:cNvPr id="14" name="Gerader Verbinder 13">
            <a:extLst>
              <a:ext uri="{FF2B5EF4-FFF2-40B4-BE49-F238E27FC236}">
                <a16:creationId xmlns:a16="http://schemas.microsoft.com/office/drawing/2014/main" id="{3C38892E-4D9E-4EF4-BB88-AA41679034AA}"/>
              </a:ext>
            </a:extLst>
          </p:cNvPr>
          <p:cNvCxnSpPr>
            <a:cxnSpLocks/>
          </p:cNvCxnSpPr>
          <p:nvPr/>
        </p:nvCxnSpPr>
        <p:spPr>
          <a:xfrm>
            <a:off x="3403600" y="1943100"/>
            <a:ext cx="0" cy="1401313"/>
          </a:xfrm>
          <a:prstGeom prst="line">
            <a:avLst/>
          </a:prstGeom>
          <a:ln w="31750"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pic>
        <p:nvPicPr>
          <p:cNvPr id="19" name="Grafik 18">
            <a:extLst>
              <a:ext uri="{FF2B5EF4-FFF2-40B4-BE49-F238E27FC236}">
                <a16:creationId xmlns:a16="http://schemas.microsoft.com/office/drawing/2014/main" id="{25846190-B3B2-4BCA-BB7C-EDC9EEEFAA7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1241" b="21399" l="729" r="3542">
                        <a14:foregroundMark x1="1840" y1="17069" x2="1979" y2="17402"/>
                      </a14:backgroundRemoval>
                    </a14:imgEffect>
                  </a14:imgLayer>
                </a14:imgProps>
              </a:ext>
            </a:extLst>
          </a:blip>
          <a:srcRect l="761" t="10806" r="96393" b="78185"/>
          <a:stretch/>
        </p:blipFill>
        <p:spPr>
          <a:xfrm>
            <a:off x="724795" y="2764315"/>
            <a:ext cx="372401" cy="357673"/>
          </a:xfrm>
          <a:prstGeom prst="rect">
            <a:avLst/>
          </a:prstGeom>
        </p:spPr>
      </p:pic>
      <p:sp>
        <p:nvSpPr>
          <p:cNvPr id="20" name="Rechteck 19">
            <a:extLst>
              <a:ext uri="{FF2B5EF4-FFF2-40B4-BE49-F238E27FC236}">
                <a16:creationId xmlns:a16="http://schemas.microsoft.com/office/drawing/2014/main" id="{7040776F-32A9-485D-B45D-AF5C1CABB391}"/>
              </a:ext>
            </a:extLst>
          </p:cNvPr>
          <p:cNvSpPr/>
          <p:nvPr/>
        </p:nvSpPr>
        <p:spPr>
          <a:xfrm>
            <a:off x="6981602" y="3937487"/>
            <a:ext cx="4429347" cy="1754326"/>
          </a:xfrm>
          <a:prstGeom prst="rect">
            <a:avLst/>
          </a:prstGeom>
        </p:spPr>
        <p:txBody>
          <a:bodyPr wrap="square">
            <a:spAutoFit/>
          </a:bodyPr>
          <a:lstStyle/>
          <a:p>
            <a:r>
              <a:rPr lang="en-US" dirty="0"/>
              <a:t>Students can see</a:t>
            </a:r>
            <a:br>
              <a:rPr lang="en-US" dirty="0"/>
            </a:br>
            <a:endParaRPr lang="en-US" dirty="0"/>
          </a:p>
          <a:p>
            <a:pPr marL="285750" indent="-285750">
              <a:buFont typeface="Arial" panose="020B0604020202020204" pitchFamily="34" charset="0"/>
              <a:buChar char="•"/>
            </a:pPr>
            <a:r>
              <a:rPr lang="en-US" dirty="0"/>
              <a:t>the current fill level of their individual flashcards (on the left of the image) </a:t>
            </a:r>
          </a:p>
          <a:p>
            <a:pPr marL="285750" indent="-285750">
              <a:buFont typeface="Arial" panose="020B0604020202020204" pitchFamily="34" charset="0"/>
              <a:buChar char="•"/>
            </a:pPr>
            <a:r>
              <a:rPr lang="en-US" dirty="0"/>
              <a:t>their previous practice success (on the right of the image).</a:t>
            </a:r>
            <a:endParaRPr lang="de-DE" dirty="0"/>
          </a:p>
        </p:txBody>
      </p:sp>
    </p:spTree>
    <p:extLst>
      <p:ext uri="{BB962C8B-B14F-4D97-AF65-F5344CB8AC3E}">
        <p14:creationId xmlns:p14="http://schemas.microsoft.com/office/powerpoint/2010/main" val="2714664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E52971-B77D-4D47-B759-3512DBF84843}"/>
              </a:ext>
            </a:extLst>
          </p:cNvPr>
          <p:cNvSpPr>
            <a:spLocks noGrp="1"/>
          </p:cNvSpPr>
          <p:nvPr>
            <p:ph type="title"/>
          </p:nvPr>
        </p:nvSpPr>
        <p:spPr/>
        <p:txBody>
          <a:bodyPr/>
          <a:lstStyle/>
          <a:p>
            <a:r>
              <a:rPr lang="de-DE" dirty="0"/>
              <a:t>Card Box - </a:t>
            </a:r>
            <a:r>
              <a:rPr lang="en-US" dirty="0"/>
              <a:t>a collaborative tool</a:t>
            </a:r>
            <a:endParaRPr lang="de-DE" dirty="0"/>
          </a:p>
        </p:txBody>
      </p:sp>
      <p:sp>
        <p:nvSpPr>
          <p:cNvPr id="3" name="Diagonal liegende Ecken des Rechtecks abrunden 5">
            <a:extLst>
              <a:ext uri="{FF2B5EF4-FFF2-40B4-BE49-F238E27FC236}">
                <a16:creationId xmlns:a16="http://schemas.microsoft.com/office/drawing/2014/main" id="{D4824E7C-E85C-4EF4-97A8-6451247FE66B}"/>
              </a:ext>
            </a:extLst>
          </p:cNvPr>
          <p:cNvSpPr/>
          <p:nvPr/>
        </p:nvSpPr>
        <p:spPr>
          <a:xfrm>
            <a:off x="3287008" y="2890981"/>
            <a:ext cx="8356618" cy="2392218"/>
          </a:xfrm>
          <a:prstGeom prst="round2DiagRect">
            <a:avLst/>
          </a:prstGeom>
          <a:solidFill>
            <a:srgbClr val="407FB7"/>
          </a:solidFill>
          <a:ln>
            <a:noFill/>
          </a:ln>
        </p:spPr>
        <p:style>
          <a:lnRef idx="1">
            <a:scrgbClr r="0" g="0" b="0"/>
          </a:lnRef>
          <a:fillRef idx="1">
            <a:scrgbClr r="0" g="0" b="0"/>
          </a:fillRef>
          <a:effectRef idx="0">
            <a:schemeClr val="lt2">
              <a:alpha val="40000"/>
              <a:hueOff val="0"/>
              <a:satOff val="0"/>
              <a:lumOff val="0"/>
              <a:alphaOff val="0"/>
            </a:schemeClr>
          </a:effectRef>
          <a:fontRef idx="minor">
            <a:schemeClr val="dk1">
              <a:hueOff val="0"/>
              <a:satOff val="0"/>
              <a:lumOff val="0"/>
              <a:alphaOff val="0"/>
            </a:schemeClr>
          </a:fontRef>
        </p:style>
        <p:txBody>
          <a:bodyPr spcFirstLastPara="0" vert="horz" wrap="square" lIns="1037015" tIns="57150" rIns="57150" bIns="57150" numCol="1" spcCol="1270" anchor="ctr" anchorCtr="0">
            <a:noAutofit/>
          </a:bodyPr>
          <a:lstStyle/>
          <a:p>
            <a:pPr lvl="0" algn="l" defTabSz="666750">
              <a:lnSpc>
                <a:spcPct val="90000"/>
              </a:lnSpc>
              <a:spcBef>
                <a:spcPct val="0"/>
              </a:spcBef>
              <a:spcAft>
                <a:spcPct val="35000"/>
              </a:spcAft>
            </a:pPr>
            <a:endParaRPr lang="de-DE" sz="1500" kern="1200" dirty="0">
              <a:latin typeface="Arial" panose="020B0604020202020204" pitchFamily="34" charset="0"/>
              <a:cs typeface="Arial" panose="020B0604020202020204" pitchFamily="34" charset="0"/>
            </a:endParaRPr>
          </a:p>
        </p:txBody>
      </p:sp>
      <p:sp>
        <p:nvSpPr>
          <p:cNvPr id="4" name="Rechteck 3">
            <a:extLst>
              <a:ext uri="{FF2B5EF4-FFF2-40B4-BE49-F238E27FC236}">
                <a16:creationId xmlns:a16="http://schemas.microsoft.com/office/drawing/2014/main" id="{938971B0-D9C0-4D6F-8B7E-349AB9689F35}"/>
              </a:ext>
            </a:extLst>
          </p:cNvPr>
          <p:cNvSpPr/>
          <p:nvPr/>
        </p:nvSpPr>
        <p:spPr>
          <a:xfrm>
            <a:off x="544944" y="2890981"/>
            <a:ext cx="2472429" cy="2392218"/>
          </a:xfrm>
          <a:prstGeom prst="rect">
            <a:avLst/>
          </a:prstGeom>
          <a:solidFill>
            <a:srgbClr val="DBDEE3"/>
          </a:solidFill>
          <a:ln w="3175">
            <a:solidFill>
              <a:srgbClr val="DBDEE3"/>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6" name="Textfeld 5">
            <a:extLst>
              <a:ext uri="{FF2B5EF4-FFF2-40B4-BE49-F238E27FC236}">
                <a16:creationId xmlns:a16="http://schemas.microsoft.com/office/drawing/2014/main" id="{BAB9FB44-8E68-43F7-B74B-AD25DCA01E6C}"/>
              </a:ext>
            </a:extLst>
          </p:cNvPr>
          <p:cNvSpPr txBox="1"/>
          <p:nvPr/>
        </p:nvSpPr>
        <p:spPr>
          <a:xfrm>
            <a:off x="3294855" y="3012955"/>
            <a:ext cx="8410898" cy="2185214"/>
          </a:xfrm>
          <a:prstGeom prst="rect">
            <a:avLst/>
          </a:prstGeom>
          <a:noFill/>
        </p:spPr>
        <p:txBody>
          <a:bodyPr wrap="square" rtlCol="0">
            <a:spAutoFit/>
          </a:bodyPr>
          <a:lstStyle>
            <a:defPPr>
              <a:defRPr lang="de-DE"/>
            </a:defPPr>
            <a:lvl1pPr lvl="0">
              <a:defRPr>
                <a:solidFill>
                  <a:schemeClr val="bg1"/>
                </a:solidFill>
                <a:latin typeface="Arial" panose="020B0604020202020204" pitchFamily="34" charset="0"/>
                <a:cs typeface="Arial" panose="020B0604020202020204" pitchFamily="34" charset="0"/>
              </a:defRPr>
            </a:lvl1pPr>
          </a:lstStyle>
          <a:p>
            <a:pPr marL="285750" indent="-285750">
              <a:buFont typeface="Arial" panose="020B0604020202020204" pitchFamily="34" charset="0"/>
              <a:buChar char="•"/>
            </a:pPr>
            <a:r>
              <a:rPr lang="en-US" dirty="0"/>
              <a:t>The Card Box plug-in allows teachers and students to work together to create flashcards that can be used in different learning scenarios</a:t>
            </a:r>
            <a:br>
              <a:rPr lang="en-US" sz="500" dirty="0"/>
            </a:br>
            <a:endParaRPr lang="en-US" sz="500" dirty="0"/>
          </a:p>
          <a:p>
            <a:pPr marL="285750" indent="-285750">
              <a:buFont typeface="Arial" panose="020B0604020202020204" pitchFamily="34" charset="0"/>
              <a:buChar char="•"/>
            </a:pPr>
            <a:r>
              <a:rPr lang="en-US" dirty="0"/>
              <a:t>Flashcards help students memorize vocabulary, technical terms, formulas and definitions</a:t>
            </a:r>
            <a:br>
              <a:rPr lang="en-US" sz="500" dirty="0"/>
            </a:br>
            <a:endParaRPr lang="en-US" sz="500" dirty="0"/>
          </a:p>
          <a:p>
            <a:pPr marL="285750" indent="-285750">
              <a:buFont typeface="Arial" panose="020B0604020202020204" pitchFamily="34" charset="0"/>
              <a:buChar char="•"/>
            </a:pPr>
            <a:r>
              <a:rPr lang="en-US" dirty="0"/>
              <a:t>The plug-in was developed by RWTH Aachen University and recently added </a:t>
            </a:r>
            <a:br>
              <a:rPr lang="en-US" dirty="0"/>
            </a:br>
            <a:r>
              <a:rPr lang="en-US" dirty="0"/>
              <a:t>to the Plugin directory to make it available for every Moodle site </a:t>
            </a:r>
            <a:br>
              <a:rPr lang="en-US" dirty="0"/>
            </a:br>
            <a:r>
              <a:rPr lang="en-US" dirty="0"/>
              <a:t>(URL: https://moodle.org/plugins/mod_cardbox)</a:t>
            </a:r>
            <a:endParaRPr lang="de-DE" dirty="0"/>
          </a:p>
        </p:txBody>
      </p:sp>
      <p:pic>
        <p:nvPicPr>
          <p:cNvPr id="8" name="Grafik 7">
            <a:extLst>
              <a:ext uri="{FF2B5EF4-FFF2-40B4-BE49-F238E27FC236}">
                <a16:creationId xmlns:a16="http://schemas.microsoft.com/office/drawing/2014/main" id="{FE9297FF-681A-4269-B09A-1D29AE52D1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2536" y="3213209"/>
            <a:ext cx="1127389" cy="1127389"/>
          </a:xfrm>
          <a:prstGeom prst="rect">
            <a:avLst/>
          </a:prstGeom>
        </p:spPr>
      </p:pic>
      <p:sp>
        <p:nvSpPr>
          <p:cNvPr id="9" name="Textfeld 8">
            <a:extLst>
              <a:ext uri="{FF2B5EF4-FFF2-40B4-BE49-F238E27FC236}">
                <a16:creationId xmlns:a16="http://schemas.microsoft.com/office/drawing/2014/main" id="{E36E468C-E0ED-4208-8C47-6AB853207A98}"/>
              </a:ext>
            </a:extLst>
          </p:cNvPr>
          <p:cNvSpPr txBox="1"/>
          <p:nvPr/>
        </p:nvSpPr>
        <p:spPr>
          <a:xfrm>
            <a:off x="1165196" y="4539795"/>
            <a:ext cx="1382067" cy="400110"/>
          </a:xfrm>
          <a:prstGeom prst="rect">
            <a:avLst/>
          </a:prstGeom>
          <a:noFill/>
        </p:spPr>
        <p:txBody>
          <a:bodyPr wrap="square" rtlCol="0">
            <a:spAutoFit/>
          </a:bodyPr>
          <a:lstStyle/>
          <a:p>
            <a:r>
              <a:rPr lang="de-DE" sz="2000" dirty="0"/>
              <a:t>Card Box</a:t>
            </a:r>
          </a:p>
        </p:txBody>
      </p:sp>
    </p:spTree>
    <p:extLst>
      <p:ext uri="{BB962C8B-B14F-4D97-AF65-F5344CB8AC3E}">
        <p14:creationId xmlns:p14="http://schemas.microsoft.com/office/powerpoint/2010/main" val="401064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6A18180A-5E22-4191-B8FF-27BDFD59F7C5}"/>
              </a:ext>
            </a:extLst>
          </p:cNvPr>
          <p:cNvSpPr/>
          <p:nvPr/>
        </p:nvSpPr>
        <p:spPr>
          <a:xfrm>
            <a:off x="4934742" y="1533415"/>
            <a:ext cx="6885783" cy="1836765"/>
          </a:xfrm>
          <a:prstGeom prst="rect">
            <a:avLst/>
          </a:prstGeom>
          <a:solidFill>
            <a:srgbClr val="D4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8EAA7BE7-DA32-45B0-A0B5-8987DE5E8DFD}"/>
              </a:ext>
            </a:extLst>
          </p:cNvPr>
          <p:cNvSpPr>
            <a:spLocks noGrp="1"/>
          </p:cNvSpPr>
          <p:nvPr>
            <p:ph type="title"/>
          </p:nvPr>
        </p:nvSpPr>
        <p:spPr/>
        <p:txBody>
          <a:bodyPr/>
          <a:lstStyle/>
          <a:p>
            <a:r>
              <a:rPr lang="de-DE" dirty="0"/>
              <a:t>Card Box – Learning </a:t>
            </a:r>
            <a:r>
              <a:rPr lang="de-DE" dirty="0" err="1"/>
              <a:t>statistics</a:t>
            </a:r>
            <a:endParaRPr lang="de-DE" dirty="0"/>
          </a:p>
        </p:txBody>
      </p:sp>
      <p:pic>
        <p:nvPicPr>
          <p:cNvPr id="4" name="Grafik 3">
            <a:extLst>
              <a:ext uri="{FF2B5EF4-FFF2-40B4-BE49-F238E27FC236}">
                <a16:creationId xmlns:a16="http://schemas.microsoft.com/office/drawing/2014/main" id="{6030FA5B-84CB-4F6E-8D97-2534B7132CE5}"/>
              </a:ext>
            </a:extLst>
          </p:cNvPr>
          <p:cNvPicPr>
            <a:picLocks noChangeAspect="1"/>
          </p:cNvPicPr>
          <p:nvPr/>
        </p:nvPicPr>
        <p:blipFill rotWithShape="1">
          <a:blip r:embed="rId2">
            <a:extLst>
              <a:ext uri="{28A0092B-C50C-407E-A947-70E740481C1C}">
                <a14:useLocalDpi xmlns:a14="http://schemas.microsoft.com/office/drawing/2010/main" val="0"/>
              </a:ext>
            </a:extLst>
          </a:blip>
          <a:srcRect t="27501" b="15626"/>
          <a:stretch/>
        </p:blipFill>
        <p:spPr>
          <a:xfrm>
            <a:off x="438496" y="3578033"/>
            <a:ext cx="9277004" cy="2996490"/>
          </a:xfrm>
          <a:prstGeom prst="rect">
            <a:avLst/>
          </a:prstGeom>
          <a:ln w="19050">
            <a:solidFill>
              <a:srgbClr val="407FB7"/>
            </a:solidFill>
          </a:ln>
        </p:spPr>
      </p:pic>
      <p:sp>
        <p:nvSpPr>
          <p:cNvPr id="5" name="Rechteck 4">
            <a:extLst>
              <a:ext uri="{FF2B5EF4-FFF2-40B4-BE49-F238E27FC236}">
                <a16:creationId xmlns:a16="http://schemas.microsoft.com/office/drawing/2014/main" id="{6036671C-225F-484A-9942-AE1B32E42622}"/>
              </a:ext>
            </a:extLst>
          </p:cNvPr>
          <p:cNvSpPr/>
          <p:nvPr/>
        </p:nvSpPr>
        <p:spPr>
          <a:xfrm>
            <a:off x="5010595" y="1721798"/>
            <a:ext cx="6676234" cy="1446550"/>
          </a:xfrm>
          <a:prstGeom prst="rect">
            <a:avLst/>
          </a:prstGeom>
        </p:spPr>
        <p:txBody>
          <a:bodyPr wrap="square">
            <a:spAutoFit/>
          </a:bodyPr>
          <a:lstStyle/>
          <a:p>
            <a:pPr algn="just"/>
            <a:r>
              <a:rPr lang="en-US" sz="1600" dirty="0"/>
              <a:t>Managers can see the following metrics from the "Progress" tab:</a:t>
            </a:r>
            <a:br>
              <a:rPr lang="en-US" sz="1600" dirty="0"/>
            </a:br>
            <a:endParaRPr lang="en-US" sz="800" dirty="0"/>
          </a:p>
          <a:p>
            <a:pPr marL="285750" indent="-285750" algn="just">
              <a:buFont typeface="Arial" panose="020B0604020202020204" pitchFamily="34" charset="0"/>
              <a:buChar char="•"/>
            </a:pPr>
            <a:r>
              <a:rPr lang="en-US" sz="1600" dirty="0"/>
              <a:t>Number of cards per box across all students</a:t>
            </a:r>
          </a:p>
          <a:p>
            <a:pPr marL="285750" indent="-285750" algn="just">
              <a:buFont typeface="Arial" panose="020B0604020202020204" pitchFamily="34" charset="0"/>
              <a:buChar char="•"/>
            </a:pPr>
            <a:r>
              <a:rPr lang="en-US" sz="1600" dirty="0"/>
              <a:t>Number of practiced cards per practice session (differentiated by calendar weeks)</a:t>
            </a:r>
          </a:p>
          <a:p>
            <a:pPr marL="285750" indent="-285750" algn="just">
              <a:buFont typeface="Arial" panose="020B0604020202020204" pitchFamily="34" charset="0"/>
              <a:buChar char="•"/>
            </a:pPr>
            <a:r>
              <a:rPr lang="en-US" sz="1600" dirty="0"/>
              <a:t>Duration of an exercise in minutes (differentiated by calendar weeks)</a:t>
            </a:r>
            <a:endParaRPr lang="en-US" sz="1600" dirty="0">
              <a:effectLst/>
            </a:endParaRPr>
          </a:p>
        </p:txBody>
      </p:sp>
      <p:pic>
        <p:nvPicPr>
          <p:cNvPr id="6" name="Grafik 5">
            <a:extLst>
              <a:ext uri="{FF2B5EF4-FFF2-40B4-BE49-F238E27FC236}">
                <a16:creationId xmlns:a16="http://schemas.microsoft.com/office/drawing/2014/main" id="{A7105A10-F997-4F5B-B31F-C87D6A321361}"/>
              </a:ext>
            </a:extLst>
          </p:cNvPr>
          <p:cNvPicPr>
            <a:picLocks noChangeAspect="1"/>
          </p:cNvPicPr>
          <p:nvPr/>
        </p:nvPicPr>
        <p:blipFill>
          <a:blip r:embed="rId3"/>
          <a:stretch>
            <a:fillRect/>
          </a:stretch>
        </p:blipFill>
        <p:spPr>
          <a:xfrm>
            <a:off x="438496" y="1592235"/>
            <a:ext cx="4043636" cy="725103"/>
          </a:xfrm>
          <a:prstGeom prst="rect">
            <a:avLst/>
          </a:prstGeom>
          <a:ln w="19050">
            <a:solidFill>
              <a:srgbClr val="407FB7"/>
            </a:solidFill>
          </a:ln>
        </p:spPr>
      </p:pic>
      <p:cxnSp>
        <p:nvCxnSpPr>
          <p:cNvPr id="7" name="Gerader Verbinder 6">
            <a:extLst>
              <a:ext uri="{FF2B5EF4-FFF2-40B4-BE49-F238E27FC236}">
                <a16:creationId xmlns:a16="http://schemas.microsoft.com/office/drawing/2014/main" id="{528CEC47-58F0-44B3-B47D-36F39DA5069E}"/>
              </a:ext>
            </a:extLst>
          </p:cNvPr>
          <p:cNvCxnSpPr>
            <a:cxnSpLocks/>
          </p:cNvCxnSpPr>
          <p:nvPr/>
        </p:nvCxnSpPr>
        <p:spPr>
          <a:xfrm>
            <a:off x="3403600" y="1943100"/>
            <a:ext cx="0" cy="1634933"/>
          </a:xfrm>
          <a:prstGeom prst="line">
            <a:avLst/>
          </a:prstGeom>
          <a:ln w="31750" cap="rnd">
            <a:solidFill>
              <a:srgbClr val="407FB7"/>
            </a:solidFill>
            <a:prstDash val="sysDot"/>
            <a:tailEnd type="stealth" w="lg" len="lg"/>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AD145FAD-BE9B-4ABE-9D8D-B93055F9E0A0}"/>
              </a:ext>
            </a:extLst>
          </p:cNvPr>
          <p:cNvSpPr/>
          <p:nvPr/>
        </p:nvSpPr>
        <p:spPr>
          <a:xfrm>
            <a:off x="407283" y="3029495"/>
            <a:ext cx="1659617" cy="444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400" b="1" dirty="0">
                <a:solidFill>
                  <a:srgbClr val="00549F"/>
                </a:solidFill>
                <a:latin typeface="Arial" panose="020B0604020202020204" pitchFamily="34" charset="0"/>
                <a:cs typeface="Arial" panose="020B0604020202020204" pitchFamily="34" charset="0"/>
              </a:rPr>
              <a:t> Managers</a:t>
            </a:r>
          </a:p>
        </p:txBody>
      </p:sp>
      <p:pic>
        <p:nvPicPr>
          <p:cNvPr id="12" name="Grafik 11">
            <a:extLst>
              <a:ext uri="{FF2B5EF4-FFF2-40B4-BE49-F238E27FC236}">
                <a16:creationId xmlns:a16="http://schemas.microsoft.com/office/drawing/2014/main" id="{EADE5199-4187-46D1-B6E4-35A5B8085AC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1241" b="21399" l="729" r="3542">
                        <a14:foregroundMark x1="1840" y1="17069" x2="1979" y2="17402"/>
                      </a14:backgroundRemoval>
                    </a14:imgEffect>
                  </a14:imgLayer>
                </a14:imgProps>
              </a:ext>
            </a:extLst>
          </a:blip>
          <a:srcRect l="761" t="10806" r="96393" b="78185"/>
          <a:stretch/>
        </p:blipFill>
        <p:spPr>
          <a:xfrm>
            <a:off x="609568" y="3072963"/>
            <a:ext cx="372401" cy="357673"/>
          </a:xfrm>
          <a:prstGeom prst="rect">
            <a:avLst/>
          </a:prstGeom>
        </p:spPr>
      </p:pic>
    </p:spTree>
    <p:extLst>
      <p:ext uri="{BB962C8B-B14F-4D97-AF65-F5344CB8AC3E}">
        <p14:creationId xmlns:p14="http://schemas.microsoft.com/office/powerpoint/2010/main" val="1839153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69AD3-F536-451B-8D2C-29806253F255}"/>
              </a:ext>
            </a:extLst>
          </p:cNvPr>
          <p:cNvSpPr>
            <a:spLocks noGrp="1"/>
          </p:cNvSpPr>
          <p:nvPr>
            <p:ph type="title"/>
          </p:nvPr>
        </p:nvSpPr>
        <p:spPr/>
        <p:txBody>
          <a:bodyPr/>
          <a:lstStyle/>
          <a:p>
            <a:r>
              <a:rPr lang="de-DE" dirty="0" err="1"/>
              <a:t>Usage</a:t>
            </a:r>
            <a:r>
              <a:rPr lang="de-DE" dirty="0"/>
              <a:t> </a:t>
            </a:r>
            <a:r>
              <a:rPr lang="de-DE" dirty="0" err="1"/>
              <a:t>Example</a:t>
            </a:r>
            <a:endParaRPr lang="de-DE" dirty="0"/>
          </a:p>
        </p:txBody>
      </p:sp>
      <p:sp>
        <p:nvSpPr>
          <p:cNvPr id="4" name="Rechteck 3">
            <a:extLst>
              <a:ext uri="{FF2B5EF4-FFF2-40B4-BE49-F238E27FC236}">
                <a16:creationId xmlns:a16="http://schemas.microsoft.com/office/drawing/2014/main" id="{4E60D722-EB16-43D4-8E96-5307EB551887}"/>
              </a:ext>
            </a:extLst>
          </p:cNvPr>
          <p:cNvSpPr/>
          <p:nvPr/>
        </p:nvSpPr>
        <p:spPr>
          <a:xfrm>
            <a:off x="942324" y="2993203"/>
            <a:ext cx="2390836" cy="2158744"/>
          </a:xfrm>
          <a:prstGeom prst="rect">
            <a:avLst/>
          </a:prstGeom>
          <a:solidFill>
            <a:schemeClr val="bg1"/>
          </a:solidFill>
          <a:ln w="3175">
            <a:solidFill>
              <a:srgbClr val="DBDEE3"/>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8" name="Diagonal liegende Ecken des Rechtecks abrunden 5">
            <a:extLst>
              <a:ext uri="{FF2B5EF4-FFF2-40B4-BE49-F238E27FC236}">
                <a16:creationId xmlns:a16="http://schemas.microsoft.com/office/drawing/2014/main" id="{5A327D63-DB82-4C96-9EF2-054474AEBEBC}"/>
              </a:ext>
            </a:extLst>
          </p:cNvPr>
          <p:cNvSpPr/>
          <p:nvPr/>
        </p:nvSpPr>
        <p:spPr>
          <a:xfrm>
            <a:off x="3491709" y="2993203"/>
            <a:ext cx="7905963" cy="2158744"/>
          </a:xfrm>
          <a:prstGeom prst="round2DiagRect">
            <a:avLst/>
          </a:prstGeom>
          <a:solidFill>
            <a:srgbClr val="407FB7"/>
          </a:solidFill>
          <a:ln>
            <a:noFill/>
          </a:ln>
        </p:spPr>
        <p:style>
          <a:lnRef idx="1">
            <a:scrgbClr r="0" g="0" b="0"/>
          </a:lnRef>
          <a:fillRef idx="1">
            <a:scrgbClr r="0" g="0" b="0"/>
          </a:fillRef>
          <a:effectRef idx="0">
            <a:schemeClr val="lt2">
              <a:alpha val="40000"/>
              <a:hueOff val="0"/>
              <a:satOff val="0"/>
              <a:lumOff val="0"/>
              <a:alphaOff val="0"/>
            </a:schemeClr>
          </a:effectRef>
          <a:fontRef idx="minor">
            <a:schemeClr val="dk1">
              <a:hueOff val="0"/>
              <a:satOff val="0"/>
              <a:lumOff val="0"/>
              <a:alphaOff val="0"/>
            </a:schemeClr>
          </a:fontRef>
        </p:style>
        <p:txBody>
          <a:bodyPr spcFirstLastPara="0" vert="horz" wrap="square" lIns="1037015" tIns="57150" rIns="57150" bIns="57150" numCol="1" spcCol="1270" anchor="ctr" anchorCtr="0">
            <a:noAutofit/>
          </a:bodyPr>
          <a:lstStyle/>
          <a:p>
            <a:pPr lvl="0" algn="l" defTabSz="666750">
              <a:lnSpc>
                <a:spcPct val="90000"/>
              </a:lnSpc>
              <a:spcBef>
                <a:spcPct val="0"/>
              </a:spcBef>
              <a:spcAft>
                <a:spcPct val="35000"/>
              </a:spcAft>
            </a:pPr>
            <a:br>
              <a:rPr lang="de-DE" sz="3600" b="1" kern="1200" dirty="0">
                <a:solidFill>
                  <a:schemeClr val="bg1"/>
                </a:solidFill>
                <a:cs typeface="Arial" panose="020B0604020202020204" pitchFamily="34" charset="0"/>
              </a:rPr>
            </a:br>
            <a:r>
              <a:rPr lang="de-DE" sz="3600" b="1" kern="1200" dirty="0">
                <a:solidFill>
                  <a:schemeClr val="bg1"/>
                </a:solidFill>
                <a:cs typeface="Arial" panose="020B0604020202020204" pitchFamily="34" charset="0"/>
              </a:rPr>
              <a:t>The Card Box </a:t>
            </a:r>
            <a:r>
              <a:rPr lang="de-DE" sz="3600" b="1" kern="1200" dirty="0" err="1">
                <a:solidFill>
                  <a:schemeClr val="bg1"/>
                </a:solidFill>
                <a:cs typeface="Arial" panose="020B0604020202020204" pitchFamily="34" charset="0"/>
              </a:rPr>
              <a:t>as</a:t>
            </a:r>
            <a:r>
              <a:rPr lang="de-DE" sz="3600" b="1" kern="1200" dirty="0">
                <a:solidFill>
                  <a:schemeClr val="bg1"/>
                </a:solidFill>
                <a:cs typeface="Arial" panose="020B0604020202020204" pitchFamily="34" charset="0"/>
              </a:rPr>
              <a:t> an (</a:t>
            </a:r>
            <a:r>
              <a:rPr lang="de-DE" sz="3600" b="1" kern="1200" dirty="0" err="1">
                <a:solidFill>
                  <a:schemeClr val="bg1"/>
                </a:solidFill>
                <a:cs typeface="Arial" panose="020B0604020202020204" pitchFamily="34" charset="0"/>
              </a:rPr>
              <a:t>academic</a:t>
            </a:r>
            <a:r>
              <a:rPr lang="de-DE" sz="3600" b="1" kern="1200" dirty="0">
                <a:solidFill>
                  <a:schemeClr val="bg1"/>
                </a:solidFill>
                <a:cs typeface="Arial" panose="020B0604020202020204" pitchFamily="34" charset="0"/>
              </a:rPr>
              <a:t>) </a:t>
            </a:r>
            <a:r>
              <a:rPr lang="de-DE" sz="3600" b="1" kern="1200" dirty="0" err="1">
                <a:solidFill>
                  <a:schemeClr val="bg1"/>
                </a:solidFill>
                <a:cs typeface="Arial" panose="020B0604020202020204" pitchFamily="34" charset="0"/>
              </a:rPr>
              <a:t>vocabulary</a:t>
            </a:r>
            <a:r>
              <a:rPr lang="de-DE" sz="3600" b="1" kern="1200" dirty="0">
                <a:solidFill>
                  <a:schemeClr val="bg1"/>
                </a:solidFill>
                <a:cs typeface="Arial" panose="020B0604020202020204" pitchFamily="34" charset="0"/>
              </a:rPr>
              <a:t> </a:t>
            </a:r>
            <a:r>
              <a:rPr lang="de-DE" sz="3600" b="1" kern="1200" dirty="0" err="1">
                <a:solidFill>
                  <a:schemeClr val="bg1"/>
                </a:solidFill>
                <a:cs typeface="Arial" panose="020B0604020202020204" pitchFamily="34" charset="0"/>
              </a:rPr>
              <a:t>trainer</a:t>
            </a:r>
            <a:endParaRPr lang="de-DE" sz="3600" b="1" kern="1200" dirty="0">
              <a:solidFill>
                <a:schemeClr val="bg1"/>
              </a:solidFill>
              <a:cs typeface="Arial" panose="020B0604020202020204" pitchFamily="34" charset="0"/>
            </a:endParaRPr>
          </a:p>
          <a:p>
            <a:pPr defTabSz="666750">
              <a:lnSpc>
                <a:spcPct val="90000"/>
              </a:lnSpc>
              <a:spcAft>
                <a:spcPct val="35000"/>
              </a:spcAft>
            </a:pPr>
            <a:r>
              <a:rPr lang="de-DE" sz="2400" dirty="0">
                <a:solidFill>
                  <a:schemeClr val="bg1"/>
                </a:solidFill>
                <a:latin typeface="Helvetica Neue" charset="0"/>
                <a:ea typeface="Helvetica Neue" charset="0"/>
                <a:cs typeface="Helvetica Neue" charset="0"/>
              </a:rPr>
              <a:t>An </a:t>
            </a:r>
            <a:r>
              <a:rPr lang="de-DE" sz="2400" dirty="0" err="1">
                <a:solidFill>
                  <a:schemeClr val="bg1"/>
                </a:solidFill>
                <a:latin typeface="Helvetica Neue" charset="0"/>
                <a:ea typeface="Helvetica Neue" charset="0"/>
                <a:cs typeface="Helvetica Neue" charset="0"/>
              </a:rPr>
              <a:t>example</a:t>
            </a:r>
            <a:r>
              <a:rPr lang="de-DE" sz="2400" dirty="0">
                <a:solidFill>
                  <a:schemeClr val="bg1"/>
                </a:solidFill>
                <a:latin typeface="Helvetica Neue" charset="0"/>
                <a:ea typeface="Helvetica Neue" charset="0"/>
                <a:cs typeface="Helvetica Neue" charset="0"/>
              </a:rPr>
              <a:t> </a:t>
            </a:r>
            <a:r>
              <a:rPr lang="de-DE" sz="2400" dirty="0" err="1">
                <a:solidFill>
                  <a:schemeClr val="bg1"/>
                </a:solidFill>
                <a:latin typeface="Helvetica Neue" charset="0"/>
                <a:ea typeface="Helvetica Neue" charset="0"/>
                <a:cs typeface="Helvetica Neue" charset="0"/>
              </a:rPr>
              <a:t>from</a:t>
            </a:r>
            <a:r>
              <a:rPr lang="de-DE" sz="2400" dirty="0">
                <a:solidFill>
                  <a:schemeClr val="bg1"/>
                </a:solidFill>
                <a:latin typeface="Helvetica Neue" charset="0"/>
                <a:ea typeface="Helvetica Neue" charset="0"/>
                <a:cs typeface="Helvetica Neue" charset="0"/>
              </a:rPr>
              <a:t> </a:t>
            </a:r>
            <a:r>
              <a:rPr lang="de-DE" sz="2400" dirty="0" err="1">
                <a:solidFill>
                  <a:schemeClr val="bg1"/>
                </a:solidFill>
                <a:latin typeface="Helvetica Neue" charset="0"/>
                <a:ea typeface="Helvetica Neue" charset="0"/>
                <a:cs typeface="Helvetica Neue" charset="0"/>
              </a:rPr>
              <a:t>the</a:t>
            </a:r>
            <a:r>
              <a:rPr lang="de-DE" sz="2400" dirty="0">
                <a:solidFill>
                  <a:schemeClr val="bg1"/>
                </a:solidFill>
                <a:latin typeface="Helvetica Neue" charset="0"/>
                <a:ea typeface="Helvetica Neue" charset="0"/>
                <a:cs typeface="Helvetica Neue" charset="0"/>
              </a:rPr>
              <a:t> </a:t>
            </a:r>
            <a:r>
              <a:rPr lang="de-DE" sz="2400" dirty="0" err="1">
                <a:solidFill>
                  <a:schemeClr val="bg1"/>
                </a:solidFill>
                <a:latin typeface="Helvetica Neue" charset="0"/>
                <a:ea typeface="Helvetica Neue" charset="0"/>
                <a:cs typeface="Helvetica Neue" charset="0"/>
              </a:rPr>
              <a:t>field</a:t>
            </a:r>
            <a:r>
              <a:rPr lang="de-DE" sz="2400" dirty="0">
                <a:solidFill>
                  <a:schemeClr val="bg1"/>
                </a:solidFill>
                <a:latin typeface="Helvetica Neue" charset="0"/>
                <a:ea typeface="Helvetica Neue" charset="0"/>
                <a:cs typeface="Helvetica Neue" charset="0"/>
              </a:rPr>
              <a:t> </a:t>
            </a:r>
            <a:r>
              <a:rPr lang="de-DE" sz="2400" dirty="0" err="1">
                <a:solidFill>
                  <a:schemeClr val="bg1"/>
                </a:solidFill>
                <a:latin typeface="Helvetica Neue" charset="0"/>
                <a:ea typeface="Helvetica Neue" charset="0"/>
                <a:cs typeface="Helvetica Neue" charset="0"/>
              </a:rPr>
              <a:t>of</a:t>
            </a:r>
            <a:r>
              <a:rPr lang="de-DE" sz="2400" dirty="0">
                <a:solidFill>
                  <a:schemeClr val="bg1"/>
                </a:solidFill>
                <a:latin typeface="Helvetica Neue" charset="0"/>
                <a:ea typeface="Helvetica Neue" charset="0"/>
                <a:cs typeface="Helvetica Neue" charset="0"/>
              </a:rPr>
              <a:t> English Studies</a:t>
            </a:r>
          </a:p>
          <a:p>
            <a:pPr lvl="0" algn="l" defTabSz="666750">
              <a:lnSpc>
                <a:spcPct val="90000"/>
              </a:lnSpc>
              <a:spcBef>
                <a:spcPct val="0"/>
              </a:spcBef>
              <a:spcAft>
                <a:spcPct val="35000"/>
              </a:spcAft>
            </a:pPr>
            <a:endParaRPr lang="de-DE" sz="3600" b="1" kern="1200" dirty="0">
              <a:solidFill>
                <a:schemeClr val="bg1"/>
              </a:solidFill>
              <a:cs typeface="Arial" panose="020B0604020202020204" pitchFamily="34" charset="0"/>
            </a:endParaRPr>
          </a:p>
        </p:txBody>
      </p:sp>
      <p:pic>
        <p:nvPicPr>
          <p:cNvPr id="9" name="Grafik 8">
            <a:extLst>
              <a:ext uri="{FF2B5EF4-FFF2-40B4-BE49-F238E27FC236}">
                <a16:creationId xmlns:a16="http://schemas.microsoft.com/office/drawing/2014/main" id="{43833232-AAF9-44E9-8FEE-F0DF71C3C9CB}"/>
              </a:ext>
            </a:extLst>
          </p:cNvPr>
          <p:cNvPicPr>
            <a:picLocks noChangeAspect="1"/>
          </p:cNvPicPr>
          <p:nvPr/>
        </p:nvPicPr>
        <p:blipFill rotWithShape="1">
          <a:blip r:embed="rId2">
            <a:extLst>
              <a:ext uri="{28A0092B-C50C-407E-A947-70E740481C1C}">
                <a14:useLocalDpi xmlns:a14="http://schemas.microsoft.com/office/drawing/2010/main" val="0"/>
              </a:ext>
            </a:extLst>
          </a:blip>
          <a:srcRect l="5492" t="13603" r="57920"/>
          <a:stretch/>
        </p:blipFill>
        <p:spPr>
          <a:xfrm>
            <a:off x="1091209" y="3304306"/>
            <a:ext cx="2241951" cy="1536537"/>
          </a:xfrm>
          <a:prstGeom prst="rect">
            <a:avLst/>
          </a:prstGeom>
        </p:spPr>
      </p:pic>
    </p:spTree>
    <p:extLst>
      <p:ext uri="{BB962C8B-B14F-4D97-AF65-F5344CB8AC3E}">
        <p14:creationId xmlns:p14="http://schemas.microsoft.com/office/powerpoint/2010/main" val="2833819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0A3BAD46-767F-4AB0-912A-8A38501A57CE}"/>
              </a:ext>
            </a:extLst>
          </p:cNvPr>
          <p:cNvSpPr/>
          <p:nvPr/>
        </p:nvSpPr>
        <p:spPr>
          <a:xfrm>
            <a:off x="902825" y="5436408"/>
            <a:ext cx="10030080" cy="884437"/>
          </a:xfrm>
          <a:prstGeom prst="rect">
            <a:avLst/>
          </a:prstGeom>
          <a:solidFill>
            <a:srgbClr val="D4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Inhaltsplatzhalter 3">
            <a:extLst>
              <a:ext uri="{FF2B5EF4-FFF2-40B4-BE49-F238E27FC236}">
                <a16:creationId xmlns:a16="http://schemas.microsoft.com/office/drawing/2014/main" id="{6FA4EB18-81AB-AD42-B504-2809AE1102D1}"/>
              </a:ext>
            </a:extLst>
          </p:cNvPr>
          <p:cNvSpPr>
            <a:spLocks noGrp="1"/>
          </p:cNvSpPr>
          <p:nvPr>
            <p:ph idx="1"/>
          </p:nvPr>
        </p:nvSpPr>
        <p:spPr>
          <a:xfrm>
            <a:off x="598714" y="1776436"/>
            <a:ext cx="10508998" cy="4849216"/>
          </a:xfrm>
        </p:spPr>
        <p:txBody>
          <a:bodyPr>
            <a:normAutofit fontScale="77500" lnSpcReduction="20000"/>
          </a:bodyPr>
          <a:lstStyle/>
          <a:p>
            <a:pPr marL="792162" indent="-342900">
              <a:lnSpc>
                <a:spcPct val="135000"/>
              </a:lnSpc>
              <a:spcAft>
                <a:spcPts val="2400"/>
              </a:spcAft>
            </a:pPr>
            <a:r>
              <a:rPr lang="en-US" dirty="0">
                <a:solidFill>
                  <a:srgbClr val="0055A0"/>
                </a:solidFill>
                <a:latin typeface="Arial" panose="020B0604020202020204" pitchFamily="34" charset="0"/>
                <a:cs typeface="Arial" panose="020B0604020202020204" pitchFamily="34" charset="0"/>
              </a:rPr>
              <a:t>Card Box is used at RWTH Aachen University in the Department of English Studies for academic vocabulary training</a:t>
            </a:r>
          </a:p>
          <a:p>
            <a:pPr marL="792162" indent="-342900">
              <a:lnSpc>
                <a:spcPct val="135000"/>
              </a:lnSpc>
              <a:spcAft>
                <a:spcPts val="2400"/>
              </a:spcAft>
            </a:pPr>
            <a:r>
              <a:rPr lang="en-US" dirty="0">
                <a:solidFill>
                  <a:srgbClr val="0055A0"/>
                </a:solidFill>
                <a:latin typeface="Arial" panose="020B0604020202020204" pitchFamily="34" charset="0"/>
                <a:cs typeface="Arial" panose="020B0604020202020204" pitchFamily="34" charset="0"/>
              </a:rPr>
              <a:t>Students start their studies at university with </a:t>
            </a:r>
            <a:r>
              <a:rPr lang="en-US" b="1" dirty="0">
                <a:solidFill>
                  <a:srgbClr val="0055A0"/>
                </a:solidFill>
                <a:latin typeface="Arial" panose="020B0604020202020204" pitchFamily="34" charset="0"/>
                <a:cs typeface="Arial" panose="020B0604020202020204" pitchFamily="34" charset="0"/>
              </a:rPr>
              <a:t>varying English language skills </a:t>
            </a:r>
          </a:p>
          <a:p>
            <a:pPr marL="792162" indent="-342900">
              <a:lnSpc>
                <a:spcPct val="135000"/>
              </a:lnSpc>
              <a:spcAft>
                <a:spcPts val="2400"/>
              </a:spcAft>
            </a:pPr>
            <a:r>
              <a:rPr lang="en-US" dirty="0">
                <a:solidFill>
                  <a:srgbClr val="0055A0"/>
                </a:solidFill>
                <a:latin typeface="Arial" panose="020B0604020202020204" pitchFamily="34" charset="0"/>
                <a:cs typeface="Arial" panose="020B0604020202020204" pitchFamily="34" charset="0"/>
              </a:rPr>
              <a:t>Tests have shown that some students </a:t>
            </a:r>
            <a:r>
              <a:rPr lang="en-US" b="1" dirty="0">
                <a:solidFill>
                  <a:srgbClr val="0055A0"/>
                </a:solidFill>
                <a:latin typeface="Arial" panose="020B0604020202020204" pitchFamily="34" charset="0"/>
                <a:cs typeface="Arial" panose="020B0604020202020204" pitchFamily="34" charset="0"/>
              </a:rPr>
              <a:t>lack essential vocabulary</a:t>
            </a:r>
          </a:p>
          <a:p>
            <a:pPr marL="792162" indent="-342900">
              <a:lnSpc>
                <a:spcPct val="135000"/>
              </a:lnSpc>
              <a:spcAft>
                <a:spcPts val="2400"/>
              </a:spcAft>
            </a:pPr>
            <a:r>
              <a:rPr lang="en-US" dirty="0">
                <a:solidFill>
                  <a:srgbClr val="0055A0"/>
                </a:solidFill>
                <a:latin typeface="Arial" panose="020B0604020202020204" pitchFamily="34" charset="0"/>
                <a:cs typeface="Arial" panose="020B0604020202020204" pitchFamily="34" charset="0"/>
              </a:rPr>
              <a:t>Goal: </a:t>
            </a:r>
            <a:r>
              <a:rPr lang="en-US" b="1" dirty="0">
                <a:solidFill>
                  <a:srgbClr val="0055A0"/>
                </a:solidFill>
                <a:latin typeface="Arial" panose="020B0604020202020204" pitchFamily="34" charset="0"/>
                <a:cs typeface="Arial" panose="020B0604020202020204" pitchFamily="34" charset="0"/>
              </a:rPr>
              <a:t>improve</a:t>
            </a:r>
            <a:r>
              <a:rPr lang="en-US" dirty="0">
                <a:solidFill>
                  <a:srgbClr val="0055A0"/>
                </a:solidFill>
                <a:latin typeface="Arial" panose="020B0604020202020204" pitchFamily="34" charset="0"/>
                <a:cs typeface="Arial" panose="020B0604020202020204" pitchFamily="34" charset="0"/>
              </a:rPr>
              <a:t> students’ </a:t>
            </a:r>
            <a:r>
              <a:rPr lang="en-US" b="1" dirty="0">
                <a:solidFill>
                  <a:srgbClr val="0055A0"/>
                </a:solidFill>
                <a:latin typeface="Arial" panose="020B0604020202020204" pitchFamily="34" charset="0"/>
                <a:cs typeface="Arial" panose="020B0604020202020204" pitchFamily="34" charset="0"/>
              </a:rPr>
              <a:t>academic vocabulary</a:t>
            </a:r>
            <a:r>
              <a:rPr lang="en-US" dirty="0">
                <a:solidFill>
                  <a:srgbClr val="0055A0"/>
                </a:solidFill>
                <a:latin typeface="Arial" panose="020B0604020202020204" pitchFamily="34" charset="0"/>
                <a:cs typeface="Arial" panose="020B0604020202020204" pitchFamily="34" charset="0"/>
              </a:rPr>
              <a:t> and their academic performance in general</a:t>
            </a:r>
          </a:p>
          <a:p>
            <a:pPr marL="792162" indent="-342900">
              <a:lnSpc>
                <a:spcPct val="135000"/>
              </a:lnSpc>
              <a:spcAft>
                <a:spcPts val="2400"/>
              </a:spcAft>
              <a:buFont typeface="Wingdings" panose="05000000000000000000" pitchFamily="2" charset="2"/>
              <a:buChar char="Ø"/>
            </a:pPr>
            <a:r>
              <a:rPr lang="en-US" b="1" dirty="0">
                <a:solidFill>
                  <a:srgbClr val="0055A0"/>
                </a:solidFill>
                <a:latin typeface="Arial" panose="020B0604020202020204" pitchFamily="34" charset="0"/>
                <a:cs typeface="Arial" panose="020B0604020202020204" pitchFamily="34" charset="0"/>
              </a:rPr>
              <a:t>Card Box </a:t>
            </a:r>
            <a:r>
              <a:rPr lang="en-US" dirty="0">
                <a:solidFill>
                  <a:srgbClr val="0055A0"/>
                </a:solidFill>
                <a:latin typeface="Arial" panose="020B0604020202020204" pitchFamily="34" charset="0"/>
                <a:cs typeface="Arial" panose="020B0604020202020204" pitchFamily="34" charset="0"/>
              </a:rPr>
              <a:t>is introduced as a </a:t>
            </a:r>
            <a:r>
              <a:rPr lang="en-US" b="1" dirty="0">
                <a:solidFill>
                  <a:srgbClr val="0055A0"/>
                </a:solidFill>
                <a:latin typeface="Arial" panose="020B0604020202020204" pitchFamily="34" charset="0"/>
                <a:cs typeface="Arial" panose="020B0604020202020204" pitchFamily="34" charset="0"/>
              </a:rPr>
              <a:t>tool for self-study</a:t>
            </a:r>
            <a:r>
              <a:rPr lang="en-US" dirty="0">
                <a:solidFill>
                  <a:srgbClr val="0055A0"/>
                </a:solidFill>
                <a:latin typeface="Arial" panose="020B0604020202020204" pitchFamily="34" charset="0"/>
                <a:cs typeface="Arial" panose="020B0604020202020204" pitchFamily="34" charset="0"/>
              </a:rPr>
              <a:t> in the first semester and is loosely attached to the language competence courses</a:t>
            </a:r>
          </a:p>
          <a:p>
            <a:pPr marL="906462" lvl="1" indent="0" algn="just">
              <a:lnSpc>
                <a:spcPct val="135000"/>
              </a:lnSpc>
              <a:spcAft>
                <a:spcPts val="2400"/>
              </a:spcAft>
              <a:buNone/>
            </a:pPr>
            <a:endParaRPr lang="en-US" dirty="0">
              <a:solidFill>
                <a:srgbClr val="0055A0"/>
              </a:solidFill>
              <a:latin typeface="Helvetica" pitchFamily="2" charset="0"/>
            </a:endParaRPr>
          </a:p>
          <a:p>
            <a:pPr marL="809625" indent="-360363" algn="just">
              <a:lnSpc>
                <a:spcPct val="135000"/>
              </a:lnSpc>
              <a:spcAft>
                <a:spcPts val="2400"/>
              </a:spcAft>
              <a:buFont typeface="Wingdings" panose="05000000000000000000" pitchFamily="2" charset="2"/>
              <a:buChar char="Ø"/>
            </a:pPr>
            <a:endParaRPr lang="en-US" dirty="0">
              <a:solidFill>
                <a:srgbClr val="0055A0"/>
              </a:solidFill>
              <a:latin typeface="Helvetica" pitchFamily="2" charset="0"/>
            </a:endParaRPr>
          </a:p>
        </p:txBody>
      </p:sp>
      <p:sp>
        <p:nvSpPr>
          <p:cNvPr id="8" name="Titel 1">
            <a:extLst>
              <a:ext uri="{FF2B5EF4-FFF2-40B4-BE49-F238E27FC236}">
                <a16:creationId xmlns:a16="http://schemas.microsoft.com/office/drawing/2014/main" id="{A9FEB25D-4F61-477B-B2A2-77CEA5B0952D}"/>
              </a:ext>
            </a:extLst>
          </p:cNvPr>
          <p:cNvSpPr>
            <a:spLocks noGrp="1"/>
          </p:cNvSpPr>
          <p:nvPr>
            <p:ph type="title"/>
          </p:nvPr>
        </p:nvSpPr>
        <p:spPr>
          <a:xfrm>
            <a:off x="0" y="0"/>
            <a:ext cx="12192000" cy="1325563"/>
          </a:xfrm>
        </p:spPr>
        <p:txBody>
          <a:bodyPr/>
          <a:lstStyle/>
          <a:p>
            <a:r>
              <a:rPr lang="de-DE" dirty="0" err="1"/>
              <a:t>Usage</a:t>
            </a:r>
            <a:r>
              <a:rPr lang="de-DE" dirty="0"/>
              <a:t> </a:t>
            </a:r>
            <a:r>
              <a:rPr lang="de-DE" dirty="0" err="1"/>
              <a:t>Example</a:t>
            </a:r>
            <a:endParaRPr lang="de-DE" dirty="0"/>
          </a:p>
        </p:txBody>
      </p:sp>
    </p:spTree>
    <p:extLst>
      <p:ext uri="{BB962C8B-B14F-4D97-AF65-F5344CB8AC3E}">
        <p14:creationId xmlns:p14="http://schemas.microsoft.com/office/powerpoint/2010/main" val="1109992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nhaltsplatzhalter 3">
            <a:extLst>
              <a:ext uri="{FF2B5EF4-FFF2-40B4-BE49-F238E27FC236}">
                <a16:creationId xmlns:a16="http://schemas.microsoft.com/office/drawing/2014/main" id="{6FA4EB18-81AB-AD42-B504-2809AE1102D1}"/>
              </a:ext>
            </a:extLst>
          </p:cNvPr>
          <p:cNvSpPr>
            <a:spLocks noGrp="1"/>
          </p:cNvSpPr>
          <p:nvPr>
            <p:ph idx="1"/>
          </p:nvPr>
        </p:nvSpPr>
        <p:spPr>
          <a:xfrm>
            <a:off x="598713" y="1413699"/>
            <a:ext cx="10508998" cy="4849216"/>
          </a:xfrm>
        </p:spPr>
        <p:txBody>
          <a:bodyPr>
            <a:normAutofit/>
          </a:bodyPr>
          <a:lstStyle/>
          <a:p>
            <a:pPr>
              <a:lnSpc>
                <a:spcPct val="135000"/>
              </a:lnSpc>
              <a:spcAft>
                <a:spcPts val="1200"/>
              </a:spcAft>
            </a:pPr>
            <a:r>
              <a:rPr lang="en-US" sz="1900" dirty="0">
                <a:solidFill>
                  <a:srgbClr val="0055A0"/>
                </a:solidFill>
                <a:latin typeface="Arial" panose="020B0604020202020204" pitchFamily="34" charset="0"/>
                <a:cs typeface="Arial" panose="020B0604020202020204" pitchFamily="34" charset="0"/>
              </a:rPr>
              <a:t>Tool affords great </a:t>
            </a:r>
            <a:r>
              <a:rPr lang="en-US" sz="1900" b="1" dirty="0">
                <a:solidFill>
                  <a:srgbClr val="0055A0"/>
                </a:solidFill>
                <a:latin typeface="Arial" panose="020B0604020202020204" pitchFamily="34" charset="0"/>
                <a:cs typeface="Arial" panose="020B0604020202020204" pitchFamily="34" charset="0"/>
              </a:rPr>
              <a:t>flexibility</a:t>
            </a:r>
            <a:r>
              <a:rPr lang="en-US" sz="1900" dirty="0">
                <a:solidFill>
                  <a:srgbClr val="0055A0"/>
                </a:solidFill>
                <a:latin typeface="Arial" panose="020B0604020202020204" pitchFamily="34" charset="0"/>
                <a:cs typeface="Arial" panose="020B0604020202020204" pitchFamily="34" charset="0"/>
              </a:rPr>
              <a:t> in creating different types of cards </a:t>
            </a:r>
          </a:p>
          <a:p>
            <a:pPr marL="809625" indent="-360363" algn="just">
              <a:spcAft>
                <a:spcPts val="600"/>
              </a:spcAft>
              <a:buFont typeface="Wingdings" panose="05000000000000000000" pitchFamily="2" charset="2"/>
              <a:buChar char="Ø"/>
            </a:pPr>
            <a:r>
              <a:rPr lang="en-US" sz="1900" dirty="0">
                <a:solidFill>
                  <a:srgbClr val="0055A0"/>
                </a:solidFill>
                <a:latin typeface="Arial" panose="020B0604020202020204" pitchFamily="34" charset="0"/>
                <a:cs typeface="Arial" panose="020B0604020202020204" pitchFamily="34" charset="0"/>
              </a:rPr>
              <a:t>Top 500 words in in Gardner and Davies’ </a:t>
            </a:r>
            <a:r>
              <a:rPr lang="en-US" sz="1900" b="1" dirty="0">
                <a:solidFill>
                  <a:srgbClr val="0055A0"/>
                </a:solidFill>
                <a:latin typeface="Arial" panose="020B0604020202020204" pitchFamily="34" charset="0"/>
                <a:cs typeface="Arial" panose="020B0604020202020204" pitchFamily="34" charset="0"/>
              </a:rPr>
              <a:t>Academic Vocabulary List</a:t>
            </a:r>
          </a:p>
          <a:p>
            <a:pPr marL="809625" indent="-360363" algn="just">
              <a:spcAft>
                <a:spcPts val="600"/>
              </a:spcAft>
              <a:buFont typeface="Wingdings" panose="05000000000000000000" pitchFamily="2" charset="2"/>
              <a:buChar char="Ø"/>
            </a:pPr>
            <a:r>
              <a:rPr lang="en-US" sz="1900" dirty="0">
                <a:solidFill>
                  <a:srgbClr val="0055A0"/>
                </a:solidFill>
                <a:latin typeface="Arial" panose="020B0604020202020204" pitchFamily="34" charset="0"/>
                <a:cs typeface="Arial" panose="020B0604020202020204" pitchFamily="34" charset="0"/>
              </a:rPr>
              <a:t>Each vocabulary item is embedded inside a sentence </a:t>
            </a:r>
            <a:r>
              <a:rPr lang="en-US" sz="1900" dirty="0">
                <a:solidFill>
                  <a:srgbClr val="0055A0"/>
                </a:solidFill>
                <a:latin typeface="Arial" panose="020B0604020202020204" pitchFamily="34" charset="0"/>
                <a:cs typeface="Arial" panose="020B0604020202020204" pitchFamily="34" charset="0"/>
                <a:sym typeface="Wingdings" panose="05000000000000000000" pitchFamily="2" charset="2"/>
              </a:rPr>
              <a:t></a:t>
            </a:r>
            <a:r>
              <a:rPr lang="en-US" sz="1900" dirty="0">
                <a:solidFill>
                  <a:srgbClr val="0055A0"/>
                </a:solidFill>
                <a:latin typeface="Arial" panose="020B0604020202020204" pitchFamily="34" charset="0"/>
                <a:cs typeface="Arial" panose="020B0604020202020204" pitchFamily="34" charset="0"/>
              </a:rPr>
              <a:t> provides context of use</a:t>
            </a:r>
          </a:p>
          <a:p>
            <a:pPr marL="809625" indent="-360363" algn="just">
              <a:spcAft>
                <a:spcPts val="600"/>
              </a:spcAft>
              <a:buFont typeface="Wingdings" panose="05000000000000000000" pitchFamily="2" charset="2"/>
              <a:buChar char="Ø"/>
            </a:pPr>
            <a:r>
              <a:rPr lang="en-US" sz="1900" dirty="0">
                <a:solidFill>
                  <a:srgbClr val="0055A0"/>
                </a:solidFill>
                <a:latin typeface="Arial" panose="020B0604020202020204" pitchFamily="34" charset="0"/>
                <a:cs typeface="Arial" panose="020B0604020202020204" pitchFamily="34" charset="0"/>
              </a:rPr>
              <a:t>Description of each word is in English</a:t>
            </a:r>
          </a:p>
          <a:p>
            <a:pPr marL="809625" indent="-360363" algn="just">
              <a:spcAft>
                <a:spcPts val="600"/>
              </a:spcAft>
              <a:buFont typeface="Wingdings" panose="05000000000000000000" pitchFamily="2" charset="2"/>
              <a:buChar char="Ø"/>
            </a:pPr>
            <a:endParaRPr lang="en-US" sz="2000" dirty="0">
              <a:solidFill>
                <a:srgbClr val="0055A0"/>
              </a:solidFill>
              <a:latin typeface="Arial" panose="020B0604020202020204" pitchFamily="34" charset="0"/>
              <a:cs typeface="Arial" panose="020B0604020202020204" pitchFamily="34" charset="0"/>
            </a:endParaRPr>
          </a:p>
          <a:p>
            <a:pPr marL="809625" indent="-360363" algn="just">
              <a:spcAft>
                <a:spcPts val="600"/>
              </a:spcAft>
              <a:buFont typeface="Wingdings" panose="05000000000000000000" pitchFamily="2" charset="2"/>
              <a:buChar char="Ø"/>
            </a:pPr>
            <a:endParaRPr lang="en-US" sz="2000" dirty="0">
              <a:solidFill>
                <a:srgbClr val="0055A0"/>
              </a:solidFill>
              <a:latin typeface="Arial" panose="020B0604020202020204" pitchFamily="34" charset="0"/>
              <a:cs typeface="Arial" panose="020B0604020202020204" pitchFamily="34" charset="0"/>
            </a:endParaRPr>
          </a:p>
          <a:p>
            <a:pPr marL="809625" indent="-360363" algn="just">
              <a:spcAft>
                <a:spcPts val="600"/>
              </a:spcAft>
              <a:buFont typeface="Wingdings" panose="05000000000000000000" pitchFamily="2" charset="2"/>
              <a:buChar char="Ø"/>
            </a:pPr>
            <a:endParaRPr lang="en-US" sz="2000" dirty="0">
              <a:solidFill>
                <a:srgbClr val="0055A0"/>
              </a:solidFill>
              <a:latin typeface="Arial" panose="020B0604020202020204" pitchFamily="34" charset="0"/>
              <a:cs typeface="Arial" panose="020B0604020202020204" pitchFamily="34" charset="0"/>
            </a:endParaRPr>
          </a:p>
          <a:p>
            <a:pPr marL="809625" indent="-360363" algn="just">
              <a:spcAft>
                <a:spcPts val="600"/>
              </a:spcAft>
              <a:buFont typeface="Wingdings" panose="05000000000000000000" pitchFamily="2" charset="2"/>
              <a:buChar char="Ø"/>
            </a:pPr>
            <a:endParaRPr lang="en-US" sz="2000" dirty="0">
              <a:solidFill>
                <a:srgbClr val="0055A0"/>
              </a:solidFill>
              <a:latin typeface="Arial" panose="020B0604020202020204" pitchFamily="34" charset="0"/>
              <a:cs typeface="Arial" panose="020B0604020202020204" pitchFamily="34" charset="0"/>
            </a:endParaRPr>
          </a:p>
          <a:p>
            <a:pPr marL="449262" indent="0" algn="just">
              <a:spcAft>
                <a:spcPts val="600"/>
              </a:spcAft>
              <a:buNone/>
            </a:pPr>
            <a:endParaRPr lang="en-US" sz="2000" dirty="0">
              <a:solidFill>
                <a:srgbClr val="0055A0"/>
              </a:solidFill>
              <a:latin typeface="Helvetica" pitchFamily="2" charset="0"/>
            </a:endParaRPr>
          </a:p>
        </p:txBody>
      </p:sp>
      <p:pic>
        <p:nvPicPr>
          <p:cNvPr id="7" name="Inhaltsplatzhalter 2">
            <a:extLst>
              <a:ext uri="{FF2B5EF4-FFF2-40B4-BE49-F238E27FC236}">
                <a16:creationId xmlns:a16="http://schemas.microsoft.com/office/drawing/2014/main" id="{6DB2586E-39A8-9227-CC50-48E8AD5940B8}"/>
              </a:ext>
            </a:extLst>
          </p:cNvPr>
          <p:cNvPicPr>
            <a:picLocks noChangeAspect="1"/>
          </p:cNvPicPr>
          <p:nvPr/>
        </p:nvPicPr>
        <p:blipFill rotWithShape="1">
          <a:blip r:embed="rId3"/>
          <a:srcRect t="26415" b="28466"/>
          <a:stretch/>
        </p:blipFill>
        <p:spPr>
          <a:xfrm>
            <a:off x="1724680" y="3599407"/>
            <a:ext cx="6534921" cy="1124993"/>
          </a:xfrm>
          <a:prstGeom prst="rect">
            <a:avLst/>
          </a:prstGeom>
          <a:ln w="19050">
            <a:noFill/>
          </a:ln>
        </p:spPr>
      </p:pic>
      <p:sp>
        <p:nvSpPr>
          <p:cNvPr id="2" name="Rechteck 1">
            <a:extLst>
              <a:ext uri="{FF2B5EF4-FFF2-40B4-BE49-F238E27FC236}">
                <a16:creationId xmlns:a16="http://schemas.microsoft.com/office/drawing/2014/main" id="{ABC62BC8-83B0-4FEA-38AE-B38CDD6D72F3}"/>
              </a:ext>
            </a:extLst>
          </p:cNvPr>
          <p:cNvSpPr/>
          <p:nvPr/>
        </p:nvSpPr>
        <p:spPr>
          <a:xfrm>
            <a:off x="1752968" y="4415842"/>
            <a:ext cx="4920341" cy="292715"/>
          </a:xfrm>
          <a:prstGeom prst="rect">
            <a:avLst/>
          </a:prstGeom>
          <a:noFill/>
          <a:ln w="38100">
            <a:solidFill>
              <a:srgbClr val="BBD6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D9975E7F-E430-7E57-7F99-159A791262B9}"/>
              </a:ext>
            </a:extLst>
          </p:cNvPr>
          <p:cNvSpPr/>
          <p:nvPr/>
        </p:nvSpPr>
        <p:spPr>
          <a:xfrm>
            <a:off x="1655180" y="3541468"/>
            <a:ext cx="6676020" cy="13464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DEDD0A25-32F3-5BC5-A556-2B5B8C7F25BA}"/>
              </a:ext>
            </a:extLst>
          </p:cNvPr>
          <p:cNvSpPr/>
          <p:nvPr/>
        </p:nvSpPr>
        <p:spPr>
          <a:xfrm>
            <a:off x="1752967" y="3594648"/>
            <a:ext cx="4920341" cy="292715"/>
          </a:xfrm>
          <a:prstGeom prst="rect">
            <a:avLst/>
          </a:prstGeom>
          <a:noFill/>
          <a:ln w="38100">
            <a:solidFill>
              <a:srgbClr val="BBD6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a:extLst>
              <a:ext uri="{FF2B5EF4-FFF2-40B4-BE49-F238E27FC236}">
                <a16:creationId xmlns:a16="http://schemas.microsoft.com/office/drawing/2014/main" id="{B7F78098-EE05-45AA-B53F-43906341ECB0}"/>
              </a:ext>
            </a:extLst>
          </p:cNvPr>
          <p:cNvSpPr/>
          <p:nvPr/>
        </p:nvSpPr>
        <p:spPr>
          <a:xfrm>
            <a:off x="598713" y="5086561"/>
            <a:ext cx="9434498" cy="1302664"/>
          </a:xfrm>
          <a:prstGeom prst="rect">
            <a:avLst/>
          </a:prstGeom>
        </p:spPr>
        <p:txBody>
          <a:bodyPr wrap="square">
            <a:spAutoFit/>
          </a:bodyPr>
          <a:lstStyle/>
          <a:p>
            <a:pPr marL="285750" indent="-285750">
              <a:lnSpc>
                <a:spcPct val="135000"/>
              </a:lnSpc>
              <a:spcAft>
                <a:spcPts val="1200"/>
              </a:spcAft>
              <a:buFont typeface="Arial" panose="020B0604020202020204" pitchFamily="34" charset="0"/>
              <a:buChar char="•"/>
            </a:pPr>
            <a:r>
              <a:rPr lang="en-US" sz="1900" b="1" dirty="0">
                <a:solidFill>
                  <a:srgbClr val="0055A0"/>
                </a:solidFill>
                <a:latin typeface="Arial" panose="020B0604020202020204" pitchFamily="34" charset="0"/>
                <a:cs typeface="Arial" panose="020B0604020202020204" pitchFamily="34" charset="0"/>
              </a:rPr>
              <a:t>Positive feedback</a:t>
            </a:r>
          </a:p>
          <a:p>
            <a:pPr marL="809625" indent="-360363" algn="just">
              <a:spcAft>
                <a:spcPts val="600"/>
              </a:spcAft>
              <a:buFont typeface="Wingdings" panose="05000000000000000000" pitchFamily="2" charset="2"/>
              <a:buChar char="Ø"/>
            </a:pPr>
            <a:r>
              <a:rPr lang="en-US" sz="1900" dirty="0">
                <a:solidFill>
                  <a:srgbClr val="0055A0"/>
                </a:solidFill>
                <a:latin typeface="Arial" panose="020B0604020202020204" pitchFamily="34" charset="0"/>
                <a:cs typeface="Arial" panose="020B0604020202020204" pitchFamily="34" charset="0"/>
              </a:rPr>
              <a:t>Students appreciate the availability of such a tool</a:t>
            </a:r>
          </a:p>
          <a:p>
            <a:pPr marL="809625" indent="-360363" algn="just">
              <a:spcAft>
                <a:spcPts val="600"/>
              </a:spcAft>
              <a:buFont typeface="Wingdings" panose="05000000000000000000" pitchFamily="2" charset="2"/>
              <a:buChar char="Ø"/>
            </a:pPr>
            <a:r>
              <a:rPr lang="en-US" sz="1900" dirty="0">
                <a:solidFill>
                  <a:srgbClr val="0055A0"/>
                </a:solidFill>
                <a:latin typeface="Arial" panose="020B0604020202020204" pitchFamily="34" charset="0"/>
                <a:cs typeface="Arial" panose="020B0604020202020204" pitchFamily="34" charset="0"/>
              </a:rPr>
              <a:t>Helps students identify problem areas in their academic vocabulary skills </a:t>
            </a:r>
          </a:p>
        </p:txBody>
      </p:sp>
      <p:sp>
        <p:nvSpPr>
          <p:cNvPr id="12" name="Titel 1">
            <a:extLst>
              <a:ext uri="{FF2B5EF4-FFF2-40B4-BE49-F238E27FC236}">
                <a16:creationId xmlns:a16="http://schemas.microsoft.com/office/drawing/2014/main" id="{1DFCFE7C-F3D4-4DC6-978B-494F7F56E884}"/>
              </a:ext>
            </a:extLst>
          </p:cNvPr>
          <p:cNvSpPr>
            <a:spLocks noGrp="1"/>
          </p:cNvSpPr>
          <p:nvPr>
            <p:ph type="title"/>
          </p:nvPr>
        </p:nvSpPr>
        <p:spPr>
          <a:xfrm>
            <a:off x="0" y="0"/>
            <a:ext cx="12192000" cy="1325563"/>
          </a:xfrm>
        </p:spPr>
        <p:txBody>
          <a:bodyPr/>
          <a:lstStyle/>
          <a:p>
            <a:r>
              <a:rPr lang="de-DE" dirty="0" err="1"/>
              <a:t>Usage</a:t>
            </a:r>
            <a:r>
              <a:rPr lang="de-DE" dirty="0"/>
              <a:t> </a:t>
            </a:r>
            <a:r>
              <a:rPr lang="de-DE" dirty="0" err="1"/>
              <a:t>Example</a:t>
            </a:r>
            <a:endParaRPr lang="de-DE" dirty="0"/>
          </a:p>
        </p:txBody>
      </p:sp>
    </p:spTree>
    <p:extLst>
      <p:ext uri="{BB962C8B-B14F-4D97-AF65-F5344CB8AC3E}">
        <p14:creationId xmlns:p14="http://schemas.microsoft.com/office/powerpoint/2010/main" val="1774400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p:cNvSpPr txBox="1">
            <a:spLocks/>
          </p:cNvSpPr>
          <p:nvPr/>
        </p:nvSpPr>
        <p:spPr>
          <a:xfrm>
            <a:off x="0" y="0"/>
            <a:ext cx="12192000" cy="1245704"/>
          </a:xfrm>
          <a:prstGeom prst="rect">
            <a:avLst/>
          </a:prstGeom>
        </p:spPr>
        <p:txBody>
          <a:bodyPr vert="horz" lIns="324000" tIns="45720" rIns="540000" bIns="288000" rtlCol="0" anchor="b" anchorCtr="0">
            <a:normAutofit/>
          </a:bodyPr>
          <a:lstStyle>
            <a:lvl1pPr algn="l" defTabSz="914400" rtl="0" eaLnBrk="1" latinLnBrk="0" hangingPunct="1">
              <a:lnSpc>
                <a:spcPct val="90000"/>
              </a:lnSpc>
              <a:spcBef>
                <a:spcPct val="0"/>
              </a:spcBef>
              <a:buNone/>
              <a:defRPr sz="2800" kern="1200">
                <a:solidFill>
                  <a:schemeClr val="tx1"/>
                </a:solidFill>
                <a:latin typeface="Helvetica Neue" charset="0"/>
                <a:ea typeface="Helvetica Neue" charset="0"/>
                <a:cs typeface="Helvetica Neue" charset="0"/>
              </a:defRPr>
            </a:lvl1pPr>
          </a:lstStyle>
          <a:p>
            <a:r>
              <a:rPr lang="en-US" b="1" dirty="0">
                <a:solidFill>
                  <a:srgbClr val="00549F"/>
                </a:solidFill>
              </a:rPr>
              <a:t>Contact</a:t>
            </a:r>
            <a:endParaRPr lang="de-DE" b="1" dirty="0">
              <a:solidFill>
                <a:srgbClr val="00549F"/>
              </a:solidFill>
            </a:endParaRPr>
          </a:p>
        </p:txBody>
      </p:sp>
      <p:cxnSp>
        <p:nvCxnSpPr>
          <p:cNvPr id="4" name="Gerade Verbindung 3">
            <a:extLst>
              <a:ext uri="{FF2B5EF4-FFF2-40B4-BE49-F238E27FC236}">
                <a16:creationId xmlns:a16="http://schemas.microsoft.com/office/drawing/2014/main" id="{A52430FC-EA7C-0646-8A1E-A3872620DD59}"/>
              </a:ext>
            </a:extLst>
          </p:cNvPr>
          <p:cNvCxnSpPr>
            <a:cxnSpLocks/>
          </p:cNvCxnSpPr>
          <p:nvPr/>
        </p:nvCxnSpPr>
        <p:spPr>
          <a:xfrm>
            <a:off x="294601" y="1234207"/>
            <a:ext cx="608224" cy="0"/>
          </a:xfrm>
          <a:prstGeom prst="line">
            <a:avLst/>
          </a:prstGeom>
          <a:ln w="4445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30" name="Gerade Verbindung 29">
            <a:extLst>
              <a:ext uri="{FF2B5EF4-FFF2-40B4-BE49-F238E27FC236}">
                <a16:creationId xmlns:a16="http://schemas.microsoft.com/office/drawing/2014/main" id="{3A7AEBAF-D6F7-4E49-A7FE-B4DF05425BD1}"/>
              </a:ext>
            </a:extLst>
          </p:cNvPr>
          <p:cNvCxnSpPr>
            <a:cxnSpLocks/>
          </p:cNvCxnSpPr>
          <p:nvPr/>
        </p:nvCxnSpPr>
        <p:spPr>
          <a:xfrm>
            <a:off x="1129045" y="1234207"/>
            <a:ext cx="58253" cy="0"/>
          </a:xfrm>
          <a:prstGeom prst="line">
            <a:avLst/>
          </a:prstGeom>
          <a:ln w="4445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 name="Gerade Verbindung 39">
            <a:extLst>
              <a:ext uri="{FF2B5EF4-FFF2-40B4-BE49-F238E27FC236}">
                <a16:creationId xmlns:a16="http://schemas.microsoft.com/office/drawing/2014/main" id="{AAA1A9A4-A451-8B4A-BFDC-2BE767F53E40}"/>
              </a:ext>
            </a:extLst>
          </p:cNvPr>
          <p:cNvCxnSpPr>
            <a:cxnSpLocks/>
          </p:cNvCxnSpPr>
          <p:nvPr/>
        </p:nvCxnSpPr>
        <p:spPr>
          <a:xfrm>
            <a:off x="1317546" y="1234207"/>
            <a:ext cx="337634" cy="0"/>
          </a:xfrm>
          <a:prstGeom prst="line">
            <a:avLst/>
          </a:prstGeom>
          <a:ln w="44450" cap="rnd">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sp>
        <p:nvSpPr>
          <p:cNvPr id="19" name="Inhaltsplatzhalter 3">
            <a:extLst>
              <a:ext uri="{FF2B5EF4-FFF2-40B4-BE49-F238E27FC236}">
                <a16:creationId xmlns:a16="http://schemas.microsoft.com/office/drawing/2014/main" id="{6FA4EB18-81AB-AD42-B504-2809AE1102D1}"/>
              </a:ext>
            </a:extLst>
          </p:cNvPr>
          <p:cNvSpPr>
            <a:spLocks noGrp="1"/>
          </p:cNvSpPr>
          <p:nvPr>
            <p:ph idx="1"/>
          </p:nvPr>
        </p:nvSpPr>
        <p:spPr>
          <a:xfrm>
            <a:off x="598714" y="1776436"/>
            <a:ext cx="10508998" cy="4849216"/>
          </a:xfrm>
        </p:spPr>
        <p:txBody>
          <a:bodyPr>
            <a:normAutofit/>
          </a:bodyPr>
          <a:lstStyle/>
          <a:p>
            <a:pPr marL="0" indent="0">
              <a:lnSpc>
                <a:spcPct val="135000"/>
              </a:lnSpc>
              <a:spcAft>
                <a:spcPts val="1200"/>
              </a:spcAft>
              <a:buNone/>
            </a:pPr>
            <a:r>
              <a:rPr lang="en-US" sz="1800" b="1" dirty="0">
                <a:solidFill>
                  <a:srgbClr val="0055A0"/>
                </a:solidFill>
                <a:latin typeface="Helvetica" pitchFamily="2" charset="0"/>
              </a:rPr>
              <a:t>Valentin Koser		</a:t>
            </a:r>
            <a:br>
              <a:rPr lang="en-US" sz="1800" b="1" dirty="0">
                <a:solidFill>
                  <a:srgbClr val="0055A0"/>
                </a:solidFill>
                <a:latin typeface="Helvetica" pitchFamily="2" charset="0"/>
              </a:rPr>
            </a:br>
            <a:r>
              <a:rPr lang="en-US" sz="1800" dirty="0">
                <a:solidFill>
                  <a:srgbClr val="0055A0"/>
                </a:solidFill>
                <a:latin typeface="Helvetica" pitchFamily="2" charset="0"/>
              </a:rPr>
              <a:t>koser@cls.rwth-aachen.de	</a:t>
            </a:r>
          </a:p>
          <a:p>
            <a:pPr marL="0" indent="0">
              <a:lnSpc>
                <a:spcPct val="135000"/>
              </a:lnSpc>
              <a:spcAft>
                <a:spcPts val="1200"/>
              </a:spcAft>
              <a:buNone/>
            </a:pPr>
            <a:r>
              <a:rPr lang="en-US" sz="1800" b="1" dirty="0">
                <a:solidFill>
                  <a:srgbClr val="0055A0"/>
                </a:solidFill>
                <a:latin typeface="Helvetica" pitchFamily="2" charset="0"/>
              </a:rPr>
              <a:t>Dr. Harald Schnurbusch</a:t>
            </a:r>
            <a:br>
              <a:rPr lang="en-US" sz="1800" dirty="0">
                <a:solidFill>
                  <a:srgbClr val="0055A0"/>
                </a:solidFill>
                <a:latin typeface="Helvetica" pitchFamily="2" charset="0"/>
              </a:rPr>
            </a:br>
            <a:r>
              <a:rPr lang="en-US" sz="1800" dirty="0">
                <a:solidFill>
                  <a:srgbClr val="0055A0"/>
                </a:solidFill>
                <a:latin typeface="Helvetica" pitchFamily="2" charset="0"/>
              </a:rPr>
              <a:t>schnurbusch@cls.rwth-aachen.de</a:t>
            </a:r>
            <a:br>
              <a:rPr lang="en-US" sz="1800" dirty="0">
                <a:solidFill>
                  <a:srgbClr val="0055A0"/>
                </a:solidFill>
                <a:latin typeface="Helvetica" pitchFamily="2" charset="0"/>
              </a:rPr>
            </a:br>
            <a:br>
              <a:rPr lang="en-US" sz="1800" dirty="0">
                <a:solidFill>
                  <a:srgbClr val="0055A0"/>
                </a:solidFill>
                <a:latin typeface="Helvetica" pitchFamily="2" charset="0"/>
              </a:rPr>
            </a:br>
            <a:br>
              <a:rPr lang="en-US" sz="1800" dirty="0">
                <a:solidFill>
                  <a:srgbClr val="0055A0"/>
                </a:solidFill>
                <a:latin typeface="Helvetica" pitchFamily="2" charset="0"/>
              </a:rPr>
            </a:br>
            <a:r>
              <a:rPr lang="en-US" sz="1800" b="1" dirty="0">
                <a:solidFill>
                  <a:srgbClr val="0055A0"/>
                </a:solidFill>
                <a:latin typeface="Helvetica" pitchFamily="2" charset="0"/>
              </a:rPr>
              <a:t>Card Box Plugin: </a:t>
            </a:r>
            <a:br>
              <a:rPr lang="en-US" sz="1800" b="1" dirty="0">
                <a:solidFill>
                  <a:srgbClr val="0055A0"/>
                </a:solidFill>
                <a:latin typeface="Helvetica" pitchFamily="2" charset="0"/>
              </a:rPr>
            </a:br>
            <a:r>
              <a:rPr lang="en-US" sz="1800" dirty="0"/>
              <a:t>https://moodle.org/plugins/mod_cardbox</a:t>
            </a:r>
            <a:endParaRPr lang="en-US" sz="1800" dirty="0">
              <a:solidFill>
                <a:srgbClr val="0055A0"/>
              </a:solidFill>
              <a:latin typeface="Helvetica" pitchFamily="2" charset="0"/>
            </a:endParaRPr>
          </a:p>
        </p:txBody>
      </p:sp>
      <p:pic>
        <p:nvPicPr>
          <p:cNvPr id="11" name="Grafik 10">
            <a:extLst>
              <a:ext uri="{FF2B5EF4-FFF2-40B4-BE49-F238E27FC236}">
                <a16:creationId xmlns:a16="http://schemas.microsoft.com/office/drawing/2014/main" id="{4FE774BC-3636-4A79-B645-50E05719C1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443" r="48184"/>
          <a:stretch/>
        </p:blipFill>
        <p:spPr>
          <a:xfrm>
            <a:off x="6647524" y="127097"/>
            <a:ext cx="228600" cy="1207898"/>
          </a:xfrm>
          <a:prstGeom prst="rect">
            <a:avLst/>
          </a:prstGeom>
        </p:spPr>
      </p:pic>
      <p:pic>
        <p:nvPicPr>
          <p:cNvPr id="5" name="Grafik 4">
            <a:extLst>
              <a:ext uri="{FF2B5EF4-FFF2-40B4-BE49-F238E27FC236}">
                <a16:creationId xmlns:a16="http://schemas.microsoft.com/office/drawing/2014/main" id="{B8F390D7-1523-4A9B-85A4-0DD85F3ACE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6441" y="90625"/>
            <a:ext cx="5379650" cy="1233176"/>
          </a:xfrm>
          <a:prstGeom prst="rect">
            <a:avLst/>
          </a:prstGeom>
        </p:spPr>
      </p:pic>
      <p:pic>
        <p:nvPicPr>
          <p:cNvPr id="12" name="Grafik 11">
            <a:extLst>
              <a:ext uri="{FF2B5EF4-FFF2-40B4-BE49-F238E27FC236}">
                <a16:creationId xmlns:a16="http://schemas.microsoft.com/office/drawing/2014/main" id="{F4A77EFA-85EB-41FC-BCD0-63CB09C8B3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794" y="6258356"/>
            <a:ext cx="782820" cy="273890"/>
          </a:xfrm>
          <a:prstGeom prst="rect">
            <a:avLst/>
          </a:prstGeom>
        </p:spPr>
      </p:pic>
      <p:sp>
        <p:nvSpPr>
          <p:cNvPr id="13" name="Rechteck 12">
            <a:extLst>
              <a:ext uri="{FF2B5EF4-FFF2-40B4-BE49-F238E27FC236}">
                <a16:creationId xmlns:a16="http://schemas.microsoft.com/office/drawing/2014/main" id="{05510012-F24A-44FB-B5E2-EE289F5B2DAA}"/>
              </a:ext>
            </a:extLst>
          </p:cNvPr>
          <p:cNvSpPr/>
          <p:nvPr/>
        </p:nvSpPr>
        <p:spPr>
          <a:xfrm>
            <a:off x="1346937" y="6206964"/>
            <a:ext cx="3304359" cy="400110"/>
          </a:xfrm>
          <a:prstGeom prst="rect">
            <a:avLst/>
          </a:prstGeom>
        </p:spPr>
        <p:txBody>
          <a:bodyPr wrap="square">
            <a:spAutoFit/>
          </a:bodyPr>
          <a:lstStyle/>
          <a:p>
            <a:r>
              <a:rPr lang="en-US" sz="1000" dirty="0">
                <a:latin typeface="Helvetica Neue" charset="0"/>
              </a:rPr>
              <a:t>This work is </a:t>
            </a:r>
            <a:r>
              <a:rPr lang="en-US" sz="1000" dirty="0" err="1">
                <a:latin typeface="Helvetica Neue" charset="0"/>
              </a:rPr>
              <a:t>licenced</a:t>
            </a:r>
            <a:r>
              <a:rPr lang="en-US" sz="1000" dirty="0">
                <a:latin typeface="Helvetica Neue" charset="0"/>
              </a:rPr>
              <a:t> under a Creative Commons</a:t>
            </a:r>
            <a:br>
              <a:rPr lang="en-US" sz="1000" dirty="0">
                <a:latin typeface="Helvetica Neue" charset="0"/>
              </a:rPr>
            </a:br>
            <a:r>
              <a:rPr lang="en-US" sz="1000" dirty="0">
                <a:latin typeface="Helvetica Neue" charset="0"/>
              </a:rPr>
              <a:t>Attribution-</a:t>
            </a:r>
            <a:r>
              <a:rPr lang="en-US" sz="1000" dirty="0" err="1">
                <a:latin typeface="Helvetica Neue" charset="0"/>
              </a:rPr>
              <a:t>ShareAlike</a:t>
            </a:r>
            <a:r>
              <a:rPr lang="en-US" sz="1000" dirty="0">
                <a:latin typeface="Helvetica Neue" charset="0"/>
              </a:rPr>
              <a:t> 4.0 International License</a:t>
            </a:r>
          </a:p>
        </p:txBody>
      </p:sp>
    </p:spTree>
    <p:extLst>
      <p:ext uri="{BB962C8B-B14F-4D97-AF65-F5344CB8AC3E}">
        <p14:creationId xmlns:p14="http://schemas.microsoft.com/office/powerpoint/2010/main" val="3158604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099D9CF8-58DB-4F8C-93DA-E799DB5306CB}"/>
              </a:ext>
            </a:extLst>
          </p:cNvPr>
          <p:cNvSpPr/>
          <p:nvPr/>
        </p:nvSpPr>
        <p:spPr>
          <a:xfrm>
            <a:off x="1522560" y="1785381"/>
            <a:ext cx="9353550" cy="4343401"/>
          </a:xfrm>
          <a:prstGeom prst="rect">
            <a:avLst/>
          </a:prstGeom>
          <a:solidFill>
            <a:srgbClr val="257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a:t>Side </a:t>
            </a:r>
            <a:r>
              <a:rPr lang="de-DE" dirty="0" err="1"/>
              <a:t>note</a:t>
            </a:r>
            <a:r>
              <a:rPr lang="de-DE" dirty="0"/>
              <a:t>: </a:t>
            </a:r>
            <a:r>
              <a:rPr lang="de-DE" dirty="0" err="1"/>
              <a:t>Existing</a:t>
            </a:r>
            <a:r>
              <a:rPr lang="de-DE" dirty="0"/>
              <a:t> Flashcard </a:t>
            </a:r>
            <a:r>
              <a:rPr lang="de-DE" dirty="0" err="1"/>
              <a:t>systems</a:t>
            </a:r>
            <a:r>
              <a:rPr lang="de-DE" dirty="0"/>
              <a:t> in Moodle</a:t>
            </a:r>
          </a:p>
        </p:txBody>
      </p:sp>
      <p:graphicFrame>
        <p:nvGraphicFramePr>
          <p:cNvPr id="7" name="Diagramm 6">
            <a:extLst>
              <a:ext uri="{FF2B5EF4-FFF2-40B4-BE49-F238E27FC236}">
                <a16:creationId xmlns:a16="http://schemas.microsoft.com/office/drawing/2014/main" id="{5E733887-CB38-4153-937E-F03F8803FEF9}"/>
              </a:ext>
            </a:extLst>
          </p:cNvPr>
          <p:cNvGraphicFramePr/>
          <p:nvPr>
            <p:extLst>
              <p:ext uri="{D42A27DB-BD31-4B8C-83A1-F6EECF244321}">
                <p14:modId xmlns:p14="http://schemas.microsoft.com/office/powerpoint/2010/main" val="2842057239"/>
              </p:ext>
            </p:extLst>
          </p:nvPr>
        </p:nvGraphicFramePr>
        <p:xfrm>
          <a:off x="4738217" y="2266939"/>
          <a:ext cx="5549013" cy="3380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Grafik 9">
            <a:extLst>
              <a:ext uri="{FF2B5EF4-FFF2-40B4-BE49-F238E27FC236}">
                <a16:creationId xmlns:a16="http://schemas.microsoft.com/office/drawing/2014/main" id="{52FD22D1-6027-4823-A292-C979FD0E3D19}"/>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37012" t="25761" r="36064" b="24677"/>
          <a:stretch/>
        </p:blipFill>
        <p:spPr>
          <a:xfrm>
            <a:off x="8312824" y="2427105"/>
            <a:ext cx="1325564" cy="1372559"/>
          </a:xfrm>
          <a:prstGeom prst="rect">
            <a:avLst/>
          </a:prstGeom>
        </p:spPr>
      </p:pic>
      <p:pic>
        <p:nvPicPr>
          <p:cNvPr id="12" name="Grafik 11">
            <a:extLst>
              <a:ext uri="{FF2B5EF4-FFF2-40B4-BE49-F238E27FC236}">
                <a16:creationId xmlns:a16="http://schemas.microsoft.com/office/drawing/2014/main" id="{E5B442C4-8AB5-450C-AD1F-F1EFD85C5B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19956" y="2412270"/>
            <a:ext cx="1830079" cy="1372559"/>
          </a:xfrm>
          <a:prstGeom prst="rect">
            <a:avLst/>
          </a:prstGeom>
        </p:spPr>
      </p:pic>
      <p:grpSp>
        <p:nvGrpSpPr>
          <p:cNvPr id="6" name="Gruppieren 5">
            <a:extLst>
              <a:ext uri="{FF2B5EF4-FFF2-40B4-BE49-F238E27FC236}">
                <a16:creationId xmlns:a16="http://schemas.microsoft.com/office/drawing/2014/main" id="{C5083054-1067-48D4-8C02-4191084B0874}"/>
              </a:ext>
            </a:extLst>
          </p:cNvPr>
          <p:cNvGrpSpPr/>
          <p:nvPr/>
        </p:nvGrpSpPr>
        <p:grpSpPr>
          <a:xfrm>
            <a:off x="2230290" y="3062323"/>
            <a:ext cx="2191929" cy="1161459"/>
            <a:chOff x="1198971" y="2957548"/>
            <a:chExt cx="2191929" cy="1161459"/>
          </a:xfrm>
        </p:grpSpPr>
        <p:pic>
          <p:nvPicPr>
            <p:cNvPr id="3" name="Grafik 2">
              <a:extLst>
                <a:ext uri="{FF2B5EF4-FFF2-40B4-BE49-F238E27FC236}">
                  <a16:creationId xmlns:a16="http://schemas.microsoft.com/office/drawing/2014/main" id="{15B5CE2D-ED6C-433C-9153-B6B10857FA19}"/>
                </a:ext>
              </a:extLst>
            </p:cNvPr>
            <p:cNvPicPr>
              <a:picLocks noChangeAspect="1"/>
            </p:cNvPicPr>
            <p:nvPr/>
          </p:nvPicPr>
          <p:blipFill>
            <a:blip r:embed="rId10"/>
            <a:stretch>
              <a:fillRect/>
            </a:stretch>
          </p:blipFill>
          <p:spPr>
            <a:xfrm>
              <a:off x="1198971" y="2957548"/>
              <a:ext cx="2037386" cy="1073523"/>
            </a:xfrm>
            <a:prstGeom prst="rect">
              <a:avLst/>
            </a:prstGeom>
          </p:spPr>
        </p:pic>
        <p:sp>
          <p:nvSpPr>
            <p:cNvPr id="5" name="Rechteck 4">
              <a:extLst>
                <a:ext uri="{FF2B5EF4-FFF2-40B4-BE49-F238E27FC236}">
                  <a16:creationId xmlns:a16="http://schemas.microsoft.com/office/drawing/2014/main" id="{88F5F9DF-E1A1-437E-A930-D5B95F7FE648}"/>
                </a:ext>
              </a:extLst>
            </p:cNvPr>
            <p:cNvSpPr/>
            <p:nvPr/>
          </p:nvSpPr>
          <p:spPr>
            <a:xfrm>
              <a:off x="2943225" y="3585607"/>
              <a:ext cx="447675" cy="533400"/>
            </a:xfrm>
            <a:prstGeom prst="rect">
              <a:avLst/>
            </a:prstGeom>
            <a:solidFill>
              <a:srgbClr val="257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Textfeld 10">
            <a:extLst>
              <a:ext uri="{FF2B5EF4-FFF2-40B4-BE49-F238E27FC236}">
                <a16:creationId xmlns:a16="http://schemas.microsoft.com/office/drawing/2014/main" id="{6F4BDFAE-921E-44F5-A31C-41682E6DA4B6}"/>
              </a:ext>
            </a:extLst>
          </p:cNvPr>
          <p:cNvSpPr txBox="1"/>
          <p:nvPr/>
        </p:nvSpPr>
        <p:spPr>
          <a:xfrm>
            <a:off x="2230290" y="4023727"/>
            <a:ext cx="2130094" cy="400110"/>
          </a:xfrm>
          <a:prstGeom prst="rect">
            <a:avLst/>
          </a:prstGeom>
          <a:noFill/>
        </p:spPr>
        <p:txBody>
          <a:bodyPr wrap="square" rtlCol="0">
            <a:spAutoFit/>
          </a:bodyPr>
          <a:lstStyle/>
          <a:p>
            <a:r>
              <a:rPr lang="de-DE" sz="2000" dirty="0">
                <a:solidFill>
                  <a:schemeClr val="bg1"/>
                </a:solidFill>
                <a:latin typeface="Arial Rounded MT Bold" panose="020F0704030504030204" pitchFamily="34" charset="0"/>
              </a:rPr>
              <a:t>Content </a:t>
            </a:r>
            <a:r>
              <a:rPr lang="de-DE" sz="2000" dirty="0" err="1">
                <a:solidFill>
                  <a:schemeClr val="bg1"/>
                </a:solidFill>
                <a:latin typeface="Arial Rounded MT Bold" panose="020F0704030504030204" pitchFamily="34" charset="0"/>
              </a:rPr>
              <a:t>Types</a:t>
            </a:r>
            <a:endParaRPr lang="de-DE" sz="20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718466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E63086F0-00D2-46A3-8AA1-AAF23C8EA215}"/>
              </a:ext>
            </a:extLst>
          </p:cNvPr>
          <p:cNvSpPr/>
          <p:nvPr/>
        </p:nvSpPr>
        <p:spPr>
          <a:xfrm>
            <a:off x="222832" y="1573843"/>
            <a:ext cx="11426243" cy="2437902"/>
          </a:xfrm>
          <a:prstGeom prst="rect">
            <a:avLst/>
          </a:prstGeom>
          <a:solidFill>
            <a:srgbClr val="D4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62521A3C-D67F-45C6-A767-79A3863FD09D}"/>
              </a:ext>
            </a:extLst>
          </p:cNvPr>
          <p:cNvSpPr/>
          <p:nvPr/>
        </p:nvSpPr>
        <p:spPr>
          <a:xfrm>
            <a:off x="219075" y="4187680"/>
            <a:ext cx="11426244" cy="24512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242AF572-51C9-40A7-BA02-49F8C3677360}"/>
              </a:ext>
            </a:extLst>
          </p:cNvPr>
          <p:cNvSpPr/>
          <p:nvPr/>
        </p:nvSpPr>
        <p:spPr>
          <a:xfrm>
            <a:off x="546681" y="1890924"/>
            <a:ext cx="2304277" cy="171415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dirty="0"/>
            </a:br>
            <a:br>
              <a:rPr lang="de-DE" dirty="0"/>
            </a:br>
            <a:br>
              <a:rPr lang="de-DE" dirty="0"/>
            </a:br>
            <a:br>
              <a:rPr lang="de-DE" dirty="0"/>
            </a:br>
            <a:r>
              <a:rPr lang="de-DE" b="1" dirty="0">
                <a:latin typeface="Arial" panose="020B0604020202020204" pitchFamily="34" charset="0"/>
                <a:cs typeface="Arial" panose="020B0604020202020204" pitchFamily="34" charset="0"/>
              </a:rPr>
              <a:t>Dialog Cards</a:t>
            </a:r>
          </a:p>
        </p:txBody>
      </p:sp>
      <p:sp>
        <p:nvSpPr>
          <p:cNvPr id="29" name="Rechteck 28">
            <a:extLst>
              <a:ext uri="{FF2B5EF4-FFF2-40B4-BE49-F238E27FC236}">
                <a16:creationId xmlns:a16="http://schemas.microsoft.com/office/drawing/2014/main" id="{ADB5D54E-7898-48F3-8F0E-7296291C5652}"/>
              </a:ext>
            </a:extLst>
          </p:cNvPr>
          <p:cNvSpPr/>
          <p:nvPr/>
        </p:nvSpPr>
        <p:spPr>
          <a:xfrm>
            <a:off x="3108296" y="1898637"/>
            <a:ext cx="3941728" cy="1714157"/>
          </a:xfrm>
          <a:prstGeom prst="rect">
            <a:avLst/>
          </a:prstGeom>
          <a:solidFill>
            <a:srgbClr val="D4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2F750413-8424-4444-AA5A-10D807F2DFF8}"/>
              </a:ext>
            </a:extLst>
          </p:cNvPr>
          <p:cNvSpPr>
            <a:spLocks noGrp="1"/>
          </p:cNvSpPr>
          <p:nvPr>
            <p:ph type="title"/>
          </p:nvPr>
        </p:nvSpPr>
        <p:spPr/>
        <p:txBody>
          <a:bodyPr/>
          <a:lstStyle/>
          <a:p>
            <a:r>
              <a:rPr lang="de-DE" dirty="0"/>
              <a:t>Dialog Cards &amp; Flash Cards</a:t>
            </a:r>
          </a:p>
        </p:txBody>
      </p:sp>
      <p:pic>
        <p:nvPicPr>
          <p:cNvPr id="13" name="Grafik 12">
            <a:extLst>
              <a:ext uri="{FF2B5EF4-FFF2-40B4-BE49-F238E27FC236}">
                <a16:creationId xmlns:a16="http://schemas.microsoft.com/office/drawing/2014/main" id="{336B2279-13D6-454F-8F25-0DF39107BC94}"/>
              </a:ext>
            </a:extLst>
          </p:cNvPr>
          <p:cNvPicPr>
            <a:picLocks noChangeAspect="1"/>
          </p:cNvPicPr>
          <p:nvPr/>
        </p:nvPicPr>
        <p:blipFill rotWithShape="1">
          <a:blip r:embed="rId3"/>
          <a:srcRect l="4043" t="1082" r="2704" b="760"/>
          <a:stretch/>
        </p:blipFill>
        <p:spPr>
          <a:xfrm>
            <a:off x="9073718" y="2133564"/>
            <a:ext cx="1517140" cy="1714158"/>
          </a:xfrm>
          <a:prstGeom prst="rect">
            <a:avLst/>
          </a:prstGeom>
          <a:ln w="15875">
            <a:solidFill>
              <a:srgbClr val="407FB7"/>
            </a:solidFill>
          </a:ln>
        </p:spPr>
      </p:pic>
      <p:pic>
        <p:nvPicPr>
          <p:cNvPr id="12" name="Grafik 11">
            <a:extLst>
              <a:ext uri="{FF2B5EF4-FFF2-40B4-BE49-F238E27FC236}">
                <a16:creationId xmlns:a16="http://schemas.microsoft.com/office/drawing/2014/main" id="{65C999A2-4332-407E-BD9F-40C86932EA1D}"/>
              </a:ext>
            </a:extLst>
          </p:cNvPr>
          <p:cNvPicPr>
            <a:picLocks noChangeAspect="1"/>
          </p:cNvPicPr>
          <p:nvPr/>
        </p:nvPicPr>
        <p:blipFill rotWithShape="1">
          <a:blip r:embed="rId4"/>
          <a:srcRect l="2700" r="2499"/>
          <a:stretch/>
        </p:blipFill>
        <p:spPr>
          <a:xfrm>
            <a:off x="8488679" y="1690600"/>
            <a:ext cx="1517139" cy="1735713"/>
          </a:xfrm>
          <a:prstGeom prst="rect">
            <a:avLst/>
          </a:prstGeom>
          <a:ln w="15875">
            <a:solidFill>
              <a:srgbClr val="407FB7"/>
            </a:solidFill>
          </a:ln>
        </p:spPr>
      </p:pic>
      <p:pic>
        <p:nvPicPr>
          <p:cNvPr id="15" name="Grafik 14">
            <a:extLst>
              <a:ext uri="{FF2B5EF4-FFF2-40B4-BE49-F238E27FC236}">
                <a16:creationId xmlns:a16="http://schemas.microsoft.com/office/drawing/2014/main" id="{C22A3DD4-3257-4462-9CE9-2C0B93F751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779" y="1963835"/>
            <a:ext cx="1830079" cy="1372559"/>
          </a:xfrm>
          <a:prstGeom prst="rect">
            <a:avLst/>
          </a:prstGeom>
          <a:effectLst>
            <a:outerShdw blurRad="50800" dist="38100" dir="2700000" algn="tl" rotWithShape="0">
              <a:prstClr val="black">
                <a:alpha val="40000"/>
              </a:prstClr>
            </a:outerShdw>
          </a:effectLst>
        </p:spPr>
      </p:pic>
      <p:sp>
        <p:nvSpPr>
          <p:cNvPr id="20" name="Textfeld 19">
            <a:extLst>
              <a:ext uri="{FF2B5EF4-FFF2-40B4-BE49-F238E27FC236}">
                <a16:creationId xmlns:a16="http://schemas.microsoft.com/office/drawing/2014/main" id="{2662077A-8493-4650-A33E-53C2CC3DBB79}"/>
              </a:ext>
            </a:extLst>
          </p:cNvPr>
          <p:cNvSpPr txBox="1"/>
          <p:nvPr/>
        </p:nvSpPr>
        <p:spPr>
          <a:xfrm>
            <a:off x="10757592" y="2875227"/>
            <a:ext cx="765432" cy="230832"/>
          </a:xfrm>
          <a:prstGeom prst="rect">
            <a:avLst/>
          </a:prstGeom>
          <a:noFill/>
        </p:spPr>
        <p:txBody>
          <a:bodyPr wrap="square" rtlCol="0">
            <a:spAutoFit/>
          </a:bodyPr>
          <a:lstStyle/>
          <a:p>
            <a:pPr algn="just"/>
            <a:r>
              <a:rPr lang="de-DE" sz="900" dirty="0">
                <a:latin typeface="Arial" panose="020B0604020202020204" pitchFamily="34" charset="0"/>
                <a:cs typeface="Arial" panose="020B0604020202020204" pitchFamily="34" charset="0"/>
              </a:rPr>
              <a:t>Back </a:t>
            </a:r>
            <a:r>
              <a:rPr lang="de-DE" sz="900" dirty="0" err="1">
                <a:latin typeface="Arial" panose="020B0604020202020204" pitchFamily="34" charset="0"/>
                <a:cs typeface="Arial" panose="020B0604020202020204" pitchFamily="34" charset="0"/>
              </a:rPr>
              <a:t>side</a:t>
            </a:r>
            <a:endParaRPr lang="de-DE" sz="900" dirty="0">
              <a:latin typeface="Arial" panose="020B0604020202020204" pitchFamily="34" charset="0"/>
              <a:cs typeface="Arial" panose="020B0604020202020204" pitchFamily="34" charset="0"/>
            </a:endParaRPr>
          </a:p>
        </p:txBody>
      </p:sp>
      <p:cxnSp>
        <p:nvCxnSpPr>
          <p:cNvPr id="21" name="Gerader Verbinder 20">
            <a:extLst>
              <a:ext uri="{FF2B5EF4-FFF2-40B4-BE49-F238E27FC236}">
                <a16:creationId xmlns:a16="http://schemas.microsoft.com/office/drawing/2014/main" id="{9683C773-7F61-427A-805B-00A367D15032}"/>
              </a:ext>
            </a:extLst>
          </p:cNvPr>
          <p:cNvCxnSpPr>
            <a:cxnSpLocks/>
          </p:cNvCxnSpPr>
          <p:nvPr/>
        </p:nvCxnSpPr>
        <p:spPr>
          <a:xfrm>
            <a:off x="8278178" y="2575074"/>
            <a:ext cx="196354" cy="0"/>
          </a:xfrm>
          <a:prstGeom prst="line">
            <a:avLst/>
          </a:prstGeom>
          <a:ln>
            <a:solidFill>
              <a:srgbClr val="407FB7"/>
            </a:solidFill>
            <a:prstDash val="dash"/>
          </a:ln>
        </p:spPr>
        <p:style>
          <a:lnRef idx="1">
            <a:schemeClr val="accent1"/>
          </a:lnRef>
          <a:fillRef idx="0">
            <a:schemeClr val="accent1"/>
          </a:fillRef>
          <a:effectRef idx="0">
            <a:schemeClr val="accent1"/>
          </a:effectRef>
          <a:fontRef idx="minor">
            <a:schemeClr val="tx1"/>
          </a:fontRef>
        </p:style>
      </p:cxnSp>
      <p:sp>
        <p:nvSpPr>
          <p:cNvPr id="24" name="Rechteck 23">
            <a:extLst>
              <a:ext uri="{FF2B5EF4-FFF2-40B4-BE49-F238E27FC236}">
                <a16:creationId xmlns:a16="http://schemas.microsoft.com/office/drawing/2014/main" id="{EEBFBFC5-59D0-44E8-9CF5-C8A040A525E0}"/>
              </a:ext>
            </a:extLst>
          </p:cNvPr>
          <p:cNvSpPr/>
          <p:nvPr/>
        </p:nvSpPr>
        <p:spPr>
          <a:xfrm>
            <a:off x="7661537" y="2490892"/>
            <a:ext cx="621163" cy="177889"/>
          </a:xfrm>
          <a:prstGeom prst="rect">
            <a:avLst/>
          </a:prstGeom>
          <a:noFill/>
          <a:ln w="6350" cap="flat">
            <a:solidFill>
              <a:srgbClr val="407FB7"/>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521224B4-32AD-4267-8A72-AE8FEA8B5F67}"/>
              </a:ext>
            </a:extLst>
          </p:cNvPr>
          <p:cNvSpPr txBox="1"/>
          <p:nvPr/>
        </p:nvSpPr>
        <p:spPr>
          <a:xfrm>
            <a:off x="7635063" y="2464421"/>
            <a:ext cx="773502" cy="230832"/>
          </a:xfrm>
          <a:prstGeom prst="rect">
            <a:avLst/>
          </a:prstGeom>
          <a:noFill/>
        </p:spPr>
        <p:txBody>
          <a:bodyPr wrap="square" rtlCol="0">
            <a:spAutoFit/>
          </a:bodyPr>
          <a:lstStyle/>
          <a:p>
            <a:pPr algn="just"/>
            <a:r>
              <a:rPr lang="de-DE" sz="900" dirty="0">
                <a:latin typeface="Arial" panose="020B0604020202020204" pitchFamily="34" charset="0"/>
                <a:cs typeface="Arial" panose="020B0604020202020204" pitchFamily="34" charset="0"/>
              </a:rPr>
              <a:t>Front </a:t>
            </a:r>
            <a:r>
              <a:rPr lang="de-DE" sz="900" dirty="0" err="1">
                <a:latin typeface="Arial" panose="020B0604020202020204" pitchFamily="34" charset="0"/>
                <a:cs typeface="Arial" panose="020B0604020202020204" pitchFamily="34" charset="0"/>
              </a:rPr>
              <a:t>side</a:t>
            </a:r>
            <a:endParaRPr lang="de-DE" sz="900" dirty="0">
              <a:latin typeface="Arial" panose="020B0604020202020204" pitchFamily="34" charset="0"/>
              <a:cs typeface="Arial" panose="020B0604020202020204" pitchFamily="34" charset="0"/>
            </a:endParaRPr>
          </a:p>
        </p:txBody>
      </p:sp>
      <p:cxnSp>
        <p:nvCxnSpPr>
          <p:cNvPr id="26" name="Gerader Verbinder 25">
            <a:extLst>
              <a:ext uri="{FF2B5EF4-FFF2-40B4-BE49-F238E27FC236}">
                <a16:creationId xmlns:a16="http://schemas.microsoft.com/office/drawing/2014/main" id="{D6E7F86F-F5B1-45C1-8D1D-011212EDB030}"/>
              </a:ext>
            </a:extLst>
          </p:cNvPr>
          <p:cNvCxnSpPr>
            <a:cxnSpLocks/>
          </p:cNvCxnSpPr>
          <p:nvPr/>
        </p:nvCxnSpPr>
        <p:spPr>
          <a:xfrm>
            <a:off x="12716297" y="96418"/>
            <a:ext cx="1" cy="112310"/>
          </a:xfrm>
          <a:prstGeom prst="line">
            <a:avLst/>
          </a:prstGeom>
          <a:ln>
            <a:solidFill>
              <a:srgbClr val="407FB7"/>
            </a:solidFill>
            <a:prstDash val="dash"/>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AE588829-FB1D-41D8-8442-1207D63A5720}"/>
              </a:ext>
            </a:extLst>
          </p:cNvPr>
          <p:cNvSpPr/>
          <p:nvPr/>
        </p:nvSpPr>
        <p:spPr>
          <a:xfrm>
            <a:off x="3334940" y="2050272"/>
            <a:ext cx="3548528" cy="1400383"/>
          </a:xfrm>
          <a:prstGeom prst="rect">
            <a:avLst/>
          </a:prstGeom>
        </p:spPr>
        <p:txBody>
          <a:bodyPr wrap="square">
            <a:spAutoFit/>
          </a:bodyPr>
          <a:lstStyle/>
          <a:p>
            <a:pPr marL="285750" indent="-285750">
              <a:buFont typeface="Arial" panose="020B0604020202020204" pitchFamily="34" charset="0"/>
              <a:buChar char="•"/>
            </a:pPr>
            <a:r>
              <a:rPr lang="en-US" sz="1400" dirty="0"/>
              <a:t>A dialog card has a front side and a back side.</a:t>
            </a:r>
          </a:p>
          <a:p>
            <a:pPr marL="285750" indent="-285750">
              <a:buFont typeface="Arial" panose="020B0604020202020204" pitchFamily="34" charset="0"/>
              <a:buChar char="•"/>
            </a:pPr>
            <a:r>
              <a:rPr lang="en-US" sz="1400" dirty="0"/>
              <a:t>On the front there is a hint for a word or expression. By turning the card the learner reveals a corresponding word or expression.</a:t>
            </a:r>
            <a:r>
              <a:rPr lang="en-US" sz="1500" dirty="0"/>
              <a:t> </a:t>
            </a:r>
            <a:endParaRPr lang="de-DE" sz="1500" dirty="0"/>
          </a:p>
        </p:txBody>
      </p:sp>
      <p:pic>
        <p:nvPicPr>
          <p:cNvPr id="19" name="Grafik 18">
            <a:extLst>
              <a:ext uri="{FF2B5EF4-FFF2-40B4-BE49-F238E27FC236}">
                <a16:creationId xmlns:a16="http://schemas.microsoft.com/office/drawing/2014/main" id="{67CFD4CB-61D3-45E7-887C-CF482A1892BB}"/>
              </a:ext>
            </a:extLst>
          </p:cNvPr>
          <p:cNvPicPr>
            <a:picLocks noChangeAspect="1"/>
          </p:cNvPicPr>
          <p:nvPr/>
        </p:nvPicPr>
        <p:blipFill rotWithShape="1">
          <a:blip r:embed="rId6"/>
          <a:srcRect l="7038" r="8447"/>
          <a:stretch/>
        </p:blipFill>
        <p:spPr>
          <a:xfrm>
            <a:off x="8323159" y="4472369"/>
            <a:ext cx="2487531" cy="1940214"/>
          </a:xfrm>
          <a:prstGeom prst="rect">
            <a:avLst/>
          </a:prstGeom>
          <a:ln w="19050">
            <a:solidFill>
              <a:srgbClr val="407FB7"/>
            </a:solidFill>
          </a:ln>
          <a:effectLst>
            <a:outerShdw blurRad="50800" dist="38100" dir="2700000" algn="tl" rotWithShape="0">
              <a:prstClr val="black">
                <a:alpha val="40000"/>
              </a:prstClr>
            </a:outerShdw>
          </a:effectLst>
        </p:spPr>
      </p:pic>
      <p:sp>
        <p:nvSpPr>
          <p:cNvPr id="22" name="Rechteck 21">
            <a:extLst>
              <a:ext uri="{FF2B5EF4-FFF2-40B4-BE49-F238E27FC236}">
                <a16:creationId xmlns:a16="http://schemas.microsoft.com/office/drawing/2014/main" id="{BD178AC1-9B27-479E-AF79-D0B8C1D34804}"/>
              </a:ext>
            </a:extLst>
          </p:cNvPr>
          <p:cNvSpPr/>
          <p:nvPr/>
        </p:nvSpPr>
        <p:spPr>
          <a:xfrm>
            <a:off x="546681" y="4585398"/>
            <a:ext cx="2304277" cy="171415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dirty="0"/>
            </a:br>
            <a:br>
              <a:rPr lang="de-DE" dirty="0"/>
            </a:br>
            <a:br>
              <a:rPr lang="de-DE" dirty="0"/>
            </a:br>
            <a:br>
              <a:rPr lang="de-DE" dirty="0"/>
            </a:br>
            <a:r>
              <a:rPr lang="de-DE" b="1" dirty="0">
                <a:latin typeface="Arial" panose="020B0604020202020204" pitchFamily="34" charset="0"/>
                <a:cs typeface="Arial" panose="020B0604020202020204" pitchFamily="34" charset="0"/>
              </a:rPr>
              <a:t>Flashcards</a:t>
            </a:r>
          </a:p>
        </p:txBody>
      </p:sp>
      <p:sp>
        <p:nvSpPr>
          <p:cNvPr id="23" name="Rechteck 22">
            <a:extLst>
              <a:ext uri="{FF2B5EF4-FFF2-40B4-BE49-F238E27FC236}">
                <a16:creationId xmlns:a16="http://schemas.microsoft.com/office/drawing/2014/main" id="{DF051883-BCB5-406E-9B82-5CBE5D4E1618}"/>
              </a:ext>
            </a:extLst>
          </p:cNvPr>
          <p:cNvSpPr/>
          <p:nvPr/>
        </p:nvSpPr>
        <p:spPr>
          <a:xfrm>
            <a:off x="3108296" y="4593111"/>
            <a:ext cx="4078888" cy="17141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B4F71266-080B-45FA-84F8-1403E34E2E36}"/>
              </a:ext>
            </a:extLst>
          </p:cNvPr>
          <p:cNvSpPr/>
          <p:nvPr/>
        </p:nvSpPr>
        <p:spPr>
          <a:xfrm>
            <a:off x="3334940" y="4880106"/>
            <a:ext cx="4014880" cy="1169551"/>
          </a:xfrm>
          <a:prstGeom prst="rect">
            <a:avLst/>
          </a:prstGeom>
        </p:spPr>
        <p:txBody>
          <a:bodyPr wrap="square">
            <a:spAutoFit/>
          </a:bodyPr>
          <a:lstStyle/>
          <a:p>
            <a:pPr marL="285750" indent="-285750">
              <a:buFont typeface="Arial" panose="020B0604020202020204" pitchFamily="34" charset="0"/>
              <a:buChar char="•"/>
            </a:pPr>
            <a:r>
              <a:rPr lang="en-US" sz="1400" dirty="0"/>
              <a:t>Learners are required to fill in the text field and then check the correctness of their solution.</a:t>
            </a:r>
          </a:p>
          <a:p>
            <a:pPr marL="285750" indent="-285750">
              <a:buFont typeface="Arial" panose="020B0604020202020204" pitchFamily="34" charset="0"/>
              <a:buChar char="•"/>
            </a:pPr>
            <a:r>
              <a:rPr lang="en-US" sz="1400" dirty="0"/>
              <a:t>Cards containing a hint (e.g. a picture) for a word or expression.</a:t>
            </a:r>
          </a:p>
        </p:txBody>
      </p:sp>
      <p:pic>
        <p:nvPicPr>
          <p:cNvPr id="28" name="Grafik 27">
            <a:extLst>
              <a:ext uri="{FF2B5EF4-FFF2-40B4-BE49-F238E27FC236}">
                <a16:creationId xmlns:a16="http://schemas.microsoft.com/office/drawing/2014/main" id="{09665FEB-33AC-4DD0-B309-F0DF21720F98}"/>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37012" t="25761" r="36064" b="24677"/>
          <a:stretch/>
        </p:blipFill>
        <p:spPr>
          <a:xfrm>
            <a:off x="1036037" y="4583967"/>
            <a:ext cx="1325564" cy="1372559"/>
          </a:xfrm>
          <a:prstGeom prst="rect">
            <a:avLst/>
          </a:prstGeom>
          <a:effectLst>
            <a:outerShdw blurRad="50800" dist="38100" dir="2700000" algn="tl" rotWithShape="0">
              <a:prstClr val="black">
                <a:alpha val="40000"/>
              </a:prstClr>
            </a:outerShdw>
          </a:effectLst>
        </p:spPr>
      </p:pic>
      <p:pic>
        <p:nvPicPr>
          <p:cNvPr id="14" name="Grafik 13">
            <a:extLst>
              <a:ext uri="{FF2B5EF4-FFF2-40B4-BE49-F238E27FC236}">
                <a16:creationId xmlns:a16="http://schemas.microsoft.com/office/drawing/2014/main" id="{A70F714A-3B61-45A7-934C-85AD4F91A95C}"/>
              </a:ext>
            </a:extLst>
          </p:cNvPr>
          <p:cNvPicPr>
            <a:picLocks noChangeAspect="1"/>
          </p:cNvPicPr>
          <p:nvPr/>
        </p:nvPicPr>
        <p:blipFill rotWithShape="1">
          <a:blip r:embed="rId3"/>
          <a:srcRect l="5518" t="59644" r="78118" b="33122"/>
          <a:stretch/>
        </p:blipFill>
        <p:spPr>
          <a:xfrm>
            <a:off x="10086299" y="3354330"/>
            <a:ext cx="314712" cy="149340"/>
          </a:xfrm>
          <a:prstGeom prst="rect">
            <a:avLst/>
          </a:prstGeom>
          <a:ln w="19050">
            <a:noFill/>
          </a:ln>
        </p:spPr>
      </p:pic>
      <p:sp>
        <p:nvSpPr>
          <p:cNvPr id="30" name="Rechteck 29">
            <a:extLst>
              <a:ext uri="{FF2B5EF4-FFF2-40B4-BE49-F238E27FC236}">
                <a16:creationId xmlns:a16="http://schemas.microsoft.com/office/drawing/2014/main" id="{C525CA27-4441-454F-9C21-E90FEA958631}"/>
              </a:ext>
            </a:extLst>
          </p:cNvPr>
          <p:cNvSpPr/>
          <p:nvPr/>
        </p:nvSpPr>
        <p:spPr>
          <a:xfrm>
            <a:off x="10796640" y="2901698"/>
            <a:ext cx="621163" cy="177889"/>
          </a:xfrm>
          <a:prstGeom prst="rect">
            <a:avLst/>
          </a:prstGeom>
          <a:noFill/>
          <a:ln w="6350" cap="flat">
            <a:solidFill>
              <a:srgbClr val="407FB7"/>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r Verbinder 30">
            <a:extLst>
              <a:ext uri="{FF2B5EF4-FFF2-40B4-BE49-F238E27FC236}">
                <a16:creationId xmlns:a16="http://schemas.microsoft.com/office/drawing/2014/main" id="{603EC04D-3D7F-49B1-B1F2-2CFCC8F3A5CC}"/>
              </a:ext>
            </a:extLst>
          </p:cNvPr>
          <p:cNvCxnSpPr>
            <a:cxnSpLocks/>
          </p:cNvCxnSpPr>
          <p:nvPr/>
        </p:nvCxnSpPr>
        <p:spPr>
          <a:xfrm>
            <a:off x="10600286" y="2995315"/>
            <a:ext cx="196354" cy="0"/>
          </a:xfrm>
          <a:prstGeom prst="line">
            <a:avLst/>
          </a:prstGeom>
          <a:ln>
            <a:solidFill>
              <a:srgbClr val="407FB7"/>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98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5FA915-CB67-43AB-90E8-F8F2509BFDBF}"/>
              </a:ext>
            </a:extLst>
          </p:cNvPr>
          <p:cNvSpPr>
            <a:spLocks noGrp="1"/>
          </p:cNvSpPr>
          <p:nvPr>
            <p:ph type="title"/>
          </p:nvPr>
        </p:nvSpPr>
        <p:spPr>
          <a:xfrm>
            <a:off x="38100" y="-32774"/>
            <a:ext cx="12192000" cy="1325563"/>
          </a:xfrm>
        </p:spPr>
        <p:txBody>
          <a:bodyPr/>
          <a:lstStyle/>
          <a:p>
            <a:r>
              <a:rPr lang="en-US" dirty="0"/>
              <a:t>Comparison Dialog Cards vs. Flashcards in detail</a:t>
            </a:r>
            <a:endParaRPr lang="de-DE" dirty="0"/>
          </a:p>
        </p:txBody>
      </p:sp>
      <p:cxnSp>
        <p:nvCxnSpPr>
          <p:cNvPr id="4" name="Gerader Verbinder 3">
            <a:extLst>
              <a:ext uri="{FF2B5EF4-FFF2-40B4-BE49-F238E27FC236}">
                <a16:creationId xmlns:a16="http://schemas.microsoft.com/office/drawing/2014/main" id="{A09959E9-988B-43EA-98B1-697B99068662}"/>
              </a:ext>
            </a:extLst>
          </p:cNvPr>
          <p:cNvCxnSpPr/>
          <p:nvPr/>
        </p:nvCxnSpPr>
        <p:spPr>
          <a:xfrm flipV="1">
            <a:off x="2932691" y="4372354"/>
            <a:ext cx="6086475" cy="19050"/>
          </a:xfrm>
          <a:prstGeom prst="line">
            <a:avLst/>
          </a:prstGeom>
          <a:ln w="88900" cap="rnd">
            <a:solidFill>
              <a:srgbClr val="407FB7"/>
            </a:solidFill>
          </a:ln>
        </p:spPr>
        <p:style>
          <a:lnRef idx="1">
            <a:schemeClr val="accent1"/>
          </a:lnRef>
          <a:fillRef idx="0">
            <a:schemeClr val="accent1"/>
          </a:fillRef>
          <a:effectRef idx="0">
            <a:schemeClr val="accent1"/>
          </a:effectRef>
          <a:fontRef idx="minor">
            <a:schemeClr val="tx1"/>
          </a:fontRef>
        </p:style>
      </p:cxnSp>
      <p:graphicFrame>
        <p:nvGraphicFramePr>
          <p:cNvPr id="6" name="Tabelle 5">
            <a:extLst>
              <a:ext uri="{FF2B5EF4-FFF2-40B4-BE49-F238E27FC236}">
                <a16:creationId xmlns:a16="http://schemas.microsoft.com/office/drawing/2014/main" id="{295845BC-7985-472F-A0A2-A6F2754A6791}"/>
              </a:ext>
            </a:extLst>
          </p:cNvPr>
          <p:cNvGraphicFramePr>
            <a:graphicFrameLocks noGrp="1"/>
          </p:cNvGraphicFramePr>
          <p:nvPr>
            <p:extLst>
              <p:ext uri="{D42A27DB-BD31-4B8C-83A1-F6EECF244321}">
                <p14:modId xmlns:p14="http://schemas.microsoft.com/office/powerpoint/2010/main" val="988305790"/>
              </p:ext>
            </p:extLst>
          </p:nvPr>
        </p:nvGraphicFramePr>
        <p:xfrm>
          <a:off x="680162" y="1864919"/>
          <a:ext cx="10831675" cy="4289244"/>
        </p:xfrm>
        <a:graphic>
          <a:graphicData uri="http://schemas.openxmlformats.org/drawingml/2006/table">
            <a:tbl>
              <a:tblPr firstRow="1" bandRow="1">
                <a:tableStyleId>{1E171933-4619-4E11-9A3F-F7608DF75F80}</a:tableStyleId>
              </a:tblPr>
              <a:tblGrid>
                <a:gridCol w="2790404">
                  <a:extLst>
                    <a:ext uri="{9D8B030D-6E8A-4147-A177-3AD203B41FA5}">
                      <a16:colId xmlns:a16="http://schemas.microsoft.com/office/drawing/2014/main" val="4203159963"/>
                    </a:ext>
                  </a:extLst>
                </a:gridCol>
                <a:gridCol w="766875">
                  <a:extLst>
                    <a:ext uri="{9D8B030D-6E8A-4147-A177-3AD203B41FA5}">
                      <a16:colId xmlns:a16="http://schemas.microsoft.com/office/drawing/2014/main" val="3907991279"/>
                    </a:ext>
                  </a:extLst>
                </a:gridCol>
                <a:gridCol w="3607652">
                  <a:extLst>
                    <a:ext uri="{9D8B030D-6E8A-4147-A177-3AD203B41FA5}">
                      <a16:colId xmlns:a16="http://schemas.microsoft.com/office/drawing/2014/main" val="1941171962"/>
                    </a:ext>
                  </a:extLst>
                </a:gridCol>
                <a:gridCol w="3666744">
                  <a:extLst>
                    <a:ext uri="{9D8B030D-6E8A-4147-A177-3AD203B41FA5}">
                      <a16:colId xmlns:a16="http://schemas.microsoft.com/office/drawing/2014/main" val="766188259"/>
                    </a:ext>
                  </a:extLst>
                </a:gridCol>
              </a:tblGrid>
              <a:tr h="451374">
                <a:tc gridSpan="2">
                  <a:txBody>
                    <a:bodyPr/>
                    <a:lstStyle/>
                    <a:p>
                      <a:pPr algn="ctr"/>
                      <a:r>
                        <a:rPr lang="de-DE" sz="2000" dirty="0" err="1"/>
                        <a:t>Function</a:t>
                      </a:r>
                      <a:endParaRPr lang="de-DE" sz="2000" dirty="0"/>
                    </a:p>
                  </a:txBody>
                  <a:tcPr anchor="ctr"/>
                </a:tc>
                <a:tc hMerge="1">
                  <a:txBody>
                    <a:bodyPr/>
                    <a:lstStyle/>
                    <a:p>
                      <a:endParaRPr lang="de-DE" dirty="0"/>
                    </a:p>
                  </a:txBody>
                  <a:tcPr/>
                </a:tc>
                <a:tc>
                  <a:txBody>
                    <a:bodyPr/>
                    <a:lstStyle/>
                    <a:p>
                      <a:pPr algn="ctr"/>
                      <a:r>
                        <a:rPr lang="de-DE" sz="2000" dirty="0"/>
                        <a:t>Dialog Cards</a:t>
                      </a:r>
                    </a:p>
                  </a:txBody>
                  <a:tcPr anchor="ctr"/>
                </a:tc>
                <a:tc>
                  <a:txBody>
                    <a:bodyPr/>
                    <a:lstStyle/>
                    <a:p>
                      <a:pPr algn="ctr"/>
                      <a:r>
                        <a:rPr lang="de-DE" sz="2000" dirty="0"/>
                        <a:t>Flashcards</a:t>
                      </a:r>
                    </a:p>
                  </a:txBody>
                  <a:tcPr anchor="ctr"/>
                </a:tc>
                <a:extLst>
                  <a:ext uri="{0D108BD9-81ED-4DB2-BD59-A6C34878D82A}">
                    <a16:rowId xmlns:a16="http://schemas.microsoft.com/office/drawing/2014/main" val="3041614801"/>
                  </a:ext>
                </a:extLst>
              </a:tr>
              <a:tr h="695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a:t>Add </a:t>
                      </a:r>
                      <a:r>
                        <a:rPr lang="de-DE" b="1" dirty="0" err="1"/>
                        <a:t>image</a:t>
                      </a:r>
                      <a:r>
                        <a:rPr lang="de-DE" b="1" dirty="0"/>
                        <a:t> </a:t>
                      </a:r>
                      <a:r>
                        <a:rPr lang="de-DE" b="1" dirty="0" err="1"/>
                        <a:t>to</a:t>
                      </a:r>
                      <a:r>
                        <a:rPr lang="de-DE" b="1" dirty="0"/>
                        <a:t> a </a:t>
                      </a:r>
                      <a:r>
                        <a:rPr lang="de-DE" b="1" dirty="0" err="1"/>
                        <a:t>card</a:t>
                      </a:r>
                      <a:endParaRPr lang="de-DE" b="1" dirty="0"/>
                    </a:p>
                  </a:txBody>
                  <a:tcPr anchor="ctr"/>
                </a:tc>
                <a:tc>
                  <a:txBody>
                    <a:bodyPr/>
                    <a:lstStyle/>
                    <a:p>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kern="1200" dirty="0">
                        <a:solidFill>
                          <a:schemeClr val="dk1"/>
                        </a:solidFill>
                        <a:latin typeface="+mn-lt"/>
                        <a:ea typeface="+mn-ea"/>
                        <a:cs typeface="+mn-cs"/>
                      </a:endParaRPr>
                    </a:p>
                  </a:txBody>
                  <a:tcPr anchor="ctr"/>
                </a:tc>
                <a:extLst>
                  <a:ext uri="{0D108BD9-81ED-4DB2-BD59-A6C34878D82A}">
                    <a16:rowId xmlns:a16="http://schemas.microsoft.com/office/drawing/2014/main" val="3539682473"/>
                  </a:ext>
                </a:extLst>
              </a:tr>
              <a:tr h="695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a:t>Add </a:t>
                      </a:r>
                      <a:r>
                        <a:rPr lang="de-DE" b="1" dirty="0" err="1"/>
                        <a:t>audio</a:t>
                      </a:r>
                      <a:r>
                        <a:rPr lang="de-DE" b="1" dirty="0"/>
                        <a:t> </a:t>
                      </a:r>
                      <a:r>
                        <a:rPr lang="de-DE" b="1" dirty="0" err="1"/>
                        <a:t>to</a:t>
                      </a:r>
                      <a:r>
                        <a:rPr lang="de-DE" b="1" dirty="0"/>
                        <a:t> a </a:t>
                      </a:r>
                      <a:r>
                        <a:rPr lang="de-DE" b="1" dirty="0" err="1"/>
                        <a:t>card</a:t>
                      </a:r>
                      <a:endParaRPr lang="de-DE" b="1" dirty="0"/>
                    </a:p>
                  </a:txBody>
                  <a:tcPr anchor="ctr"/>
                </a:tc>
                <a:tc>
                  <a:txBody>
                    <a:bodyPr/>
                    <a:lstStyle/>
                    <a:p>
                      <a:endParaRPr lang="de-DE" dirty="0"/>
                    </a:p>
                  </a:txBody>
                  <a:tcPr/>
                </a:tc>
                <a:tc>
                  <a:txBody>
                    <a:bodyPr/>
                    <a:lstStyle/>
                    <a:p>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400" dirty="0"/>
                    </a:p>
                  </a:txBody>
                  <a:tcPr anchor="ctr"/>
                </a:tc>
                <a:extLst>
                  <a:ext uri="{0D108BD9-81ED-4DB2-BD59-A6C34878D82A}">
                    <a16:rowId xmlns:a16="http://schemas.microsoft.com/office/drawing/2014/main" val="4178841235"/>
                  </a:ext>
                </a:extLst>
              </a:tr>
              <a:tr h="6193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a:t>Add </a:t>
                      </a:r>
                      <a:r>
                        <a:rPr lang="de-DE" b="1" dirty="0" err="1"/>
                        <a:t>hints</a:t>
                      </a:r>
                      <a:endParaRPr lang="de-DE" b="1" i="1" dirty="0"/>
                    </a:p>
                  </a:txBody>
                  <a:tcPr anchor="ctr"/>
                </a:tc>
                <a:tc>
                  <a:txBody>
                    <a:bodyPr/>
                    <a:lstStyle/>
                    <a:p>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400" baseline="0" dirty="0"/>
                    </a:p>
                  </a:txBody>
                  <a:tcPr anchor="ctr"/>
                </a:tc>
                <a:extLst>
                  <a:ext uri="{0D108BD9-81ED-4DB2-BD59-A6C34878D82A}">
                    <a16:rowId xmlns:a16="http://schemas.microsoft.com/office/drawing/2014/main" val="3562592872"/>
                  </a:ext>
                </a:extLst>
              </a:tr>
              <a:tr h="608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err="1"/>
                        <a:t>Learner</a:t>
                      </a:r>
                      <a:r>
                        <a:rPr lang="de-DE" b="1" dirty="0"/>
                        <a:t> Input</a:t>
                      </a:r>
                    </a:p>
                  </a:txBody>
                  <a:tcPr anchor="ctr"/>
                </a:tc>
                <a:tc>
                  <a:txBody>
                    <a:bodyPr/>
                    <a:lstStyle/>
                    <a:p>
                      <a:endParaRPr lang="de-DE" dirty="0"/>
                    </a:p>
                  </a:txBody>
                  <a:tcPr/>
                </a:tc>
                <a:tc>
                  <a:txBody>
                    <a:bodyPr/>
                    <a:lstStyle/>
                    <a:p>
                      <a:pPr algn="ctr"/>
                      <a:r>
                        <a:rPr lang="de-DE" b="1" dirty="0"/>
                        <a:t>     </a:t>
                      </a:r>
                      <a:r>
                        <a:rPr lang="de-DE" b="1" dirty="0" err="1"/>
                        <a:t>only</a:t>
                      </a:r>
                      <a:r>
                        <a:rPr lang="de-DE" b="1" dirty="0"/>
                        <a:t> </a:t>
                      </a:r>
                      <a:r>
                        <a:rPr lang="de-DE" b="1" dirty="0" err="1"/>
                        <a:t>thoughts</a:t>
                      </a:r>
                      <a:endParaRPr lang="de-DE"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b="1" dirty="0" err="1"/>
                        <a:t>only</a:t>
                      </a:r>
                      <a:r>
                        <a:rPr lang="de-DE" b="1" dirty="0"/>
                        <a:t> </a:t>
                      </a:r>
                      <a:r>
                        <a:rPr lang="de-DE" b="1" dirty="0" err="1"/>
                        <a:t>written</a:t>
                      </a:r>
                      <a:endParaRPr lang="de-DE" b="1" dirty="0"/>
                    </a:p>
                  </a:txBody>
                  <a:tcPr anchor="ctr"/>
                </a:tc>
                <a:extLst>
                  <a:ext uri="{0D108BD9-81ED-4DB2-BD59-A6C34878D82A}">
                    <a16:rowId xmlns:a16="http://schemas.microsoft.com/office/drawing/2014/main" val="1725832229"/>
                  </a:ext>
                </a:extLst>
              </a:tr>
              <a:tr h="608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err="1"/>
                        <a:t>Spaced</a:t>
                      </a:r>
                      <a:r>
                        <a:rPr lang="de-DE" b="1" dirty="0"/>
                        <a:t> Repetition</a:t>
                      </a:r>
                    </a:p>
                  </a:txBody>
                  <a:tcPr anchor="ctr"/>
                </a:tc>
                <a:tc>
                  <a:txBody>
                    <a:bodyPr/>
                    <a:lstStyle/>
                    <a:p>
                      <a:endParaRPr lang="de-DE" dirty="0"/>
                    </a:p>
                  </a:txBody>
                  <a:tcPr/>
                </a:tc>
                <a:tc>
                  <a:txBody>
                    <a:bodyPr/>
                    <a:lstStyle/>
                    <a:p>
                      <a:pPr algn="ctr"/>
                      <a:endParaRPr lang="de-DE"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dirty="0"/>
                    </a:p>
                  </a:txBody>
                  <a:tcPr anchor="ctr"/>
                </a:tc>
                <a:extLst>
                  <a:ext uri="{0D108BD9-81ED-4DB2-BD59-A6C34878D82A}">
                    <a16:rowId xmlns:a16="http://schemas.microsoft.com/office/drawing/2014/main" val="2518167619"/>
                  </a:ext>
                </a:extLst>
              </a:tr>
              <a:tr h="608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a:t>Save </a:t>
                      </a:r>
                      <a:r>
                        <a:rPr lang="de-DE" b="1" dirty="0" err="1"/>
                        <a:t>learning</a:t>
                      </a:r>
                      <a:r>
                        <a:rPr lang="de-DE" b="1" dirty="0"/>
                        <a:t> </a:t>
                      </a:r>
                      <a:r>
                        <a:rPr lang="de-DE" b="1" dirty="0" err="1"/>
                        <a:t>progress</a:t>
                      </a:r>
                      <a:endParaRPr lang="de-DE" b="1" dirty="0"/>
                    </a:p>
                  </a:txBody>
                  <a:tcPr anchor="ctr"/>
                </a:tc>
                <a:tc>
                  <a:txBody>
                    <a:bodyPr/>
                    <a:lstStyle/>
                    <a:p>
                      <a:endParaRPr lang="de-DE" dirty="0"/>
                    </a:p>
                  </a:txBody>
                  <a:tcPr/>
                </a:tc>
                <a:tc>
                  <a:txBody>
                    <a:bodyPr/>
                    <a:lstStyle/>
                    <a:p>
                      <a:pPr algn="ctr"/>
                      <a:endParaRPr lang="de-DE"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dirty="0"/>
                    </a:p>
                  </a:txBody>
                  <a:tcPr anchor="ctr"/>
                </a:tc>
                <a:extLst>
                  <a:ext uri="{0D108BD9-81ED-4DB2-BD59-A6C34878D82A}">
                    <a16:rowId xmlns:a16="http://schemas.microsoft.com/office/drawing/2014/main" val="1154233651"/>
                  </a:ext>
                </a:extLst>
              </a:tr>
            </a:tbl>
          </a:graphicData>
        </a:graphic>
      </p:graphicFrame>
      <p:pic>
        <p:nvPicPr>
          <p:cNvPr id="67" name="Grafik 66">
            <a:extLst>
              <a:ext uri="{FF2B5EF4-FFF2-40B4-BE49-F238E27FC236}">
                <a16:creationId xmlns:a16="http://schemas.microsoft.com/office/drawing/2014/main" id="{156767FD-51DD-4079-9523-413A5C946A5C}"/>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923694" y="2500680"/>
            <a:ext cx="354727" cy="354727"/>
          </a:xfrm>
          <a:prstGeom prst="rect">
            <a:avLst/>
          </a:prstGeom>
        </p:spPr>
      </p:pic>
      <p:sp>
        <p:nvSpPr>
          <p:cNvPr id="71" name="Abgerundetes Rechteck 105">
            <a:extLst>
              <a:ext uri="{FF2B5EF4-FFF2-40B4-BE49-F238E27FC236}">
                <a16:creationId xmlns:a16="http://schemas.microsoft.com/office/drawing/2014/main" id="{4BA7DFC4-29A1-40E9-A08D-662441AC4980}"/>
              </a:ext>
            </a:extLst>
          </p:cNvPr>
          <p:cNvSpPr/>
          <p:nvPr/>
        </p:nvSpPr>
        <p:spPr>
          <a:xfrm>
            <a:off x="3938139" y="6356075"/>
            <a:ext cx="316704" cy="654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 dirty="0">
                <a:latin typeface="Arial Rounded MT Bold" panose="020F0704030504030204" pitchFamily="34" charset="0"/>
              </a:rPr>
              <a:t>Korrektur</a:t>
            </a:r>
          </a:p>
        </p:txBody>
      </p:sp>
      <p:pic>
        <p:nvPicPr>
          <p:cNvPr id="72" name="Grafik 71">
            <a:extLst>
              <a:ext uri="{FF2B5EF4-FFF2-40B4-BE49-F238E27FC236}">
                <a16:creationId xmlns:a16="http://schemas.microsoft.com/office/drawing/2014/main" id="{F1B9DD18-4408-45C6-A117-8A2ED7C323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7713" y="3189776"/>
            <a:ext cx="354726" cy="354726"/>
          </a:xfrm>
          <a:prstGeom prst="rect">
            <a:avLst/>
          </a:prstGeom>
        </p:spPr>
      </p:pic>
      <p:pic>
        <p:nvPicPr>
          <p:cNvPr id="77" name="Grafik 76">
            <a:extLst>
              <a:ext uri="{FF2B5EF4-FFF2-40B4-BE49-F238E27FC236}">
                <a16:creationId xmlns:a16="http://schemas.microsoft.com/office/drawing/2014/main" id="{AB4DF4F8-FB02-496A-94B5-4A3A31C1C81C}"/>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553862" y="2500680"/>
            <a:ext cx="354727" cy="354727"/>
          </a:xfrm>
          <a:prstGeom prst="rect">
            <a:avLst/>
          </a:prstGeom>
        </p:spPr>
      </p:pic>
      <p:pic>
        <p:nvPicPr>
          <p:cNvPr id="79" name="Grafik 78">
            <a:extLst>
              <a:ext uri="{FF2B5EF4-FFF2-40B4-BE49-F238E27FC236}">
                <a16:creationId xmlns:a16="http://schemas.microsoft.com/office/drawing/2014/main" id="{9DF66A9A-9FA2-4B6E-911B-38A09AA8726E}"/>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923692" y="3188974"/>
            <a:ext cx="354727" cy="354727"/>
          </a:xfrm>
          <a:prstGeom prst="rect">
            <a:avLst/>
          </a:prstGeom>
        </p:spPr>
      </p:pic>
      <p:pic>
        <p:nvPicPr>
          <p:cNvPr id="81" name="Grafik 80">
            <a:extLst>
              <a:ext uri="{FF2B5EF4-FFF2-40B4-BE49-F238E27FC236}">
                <a16:creationId xmlns:a16="http://schemas.microsoft.com/office/drawing/2014/main" id="{429D7A64-DE1E-46F9-977F-4FCDE4F6DD4C}"/>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923691" y="3836508"/>
            <a:ext cx="354727" cy="354727"/>
          </a:xfrm>
          <a:prstGeom prst="rect">
            <a:avLst/>
          </a:prstGeom>
        </p:spPr>
      </p:pic>
      <p:pic>
        <p:nvPicPr>
          <p:cNvPr id="14" name="Grafik 13">
            <a:extLst>
              <a:ext uri="{FF2B5EF4-FFF2-40B4-BE49-F238E27FC236}">
                <a16:creationId xmlns:a16="http://schemas.microsoft.com/office/drawing/2014/main" id="{76418606-570C-401C-8F26-03F852996E97}"/>
              </a:ext>
            </a:extLst>
          </p:cNvPr>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923691" y="5085469"/>
            <a:ext cx="354727" cy="354727"/>
          </a:xfrm>
          <a:prstGeom prst="rect">
            <a:avLst/>
          </a:prstGeom>
        </p:spPr>
      </p:pic>
      <p:pic>
        <p:nvPicPr>
          <p:cNvPr id="15" name="Grafik 14">
            <a:extLst>
              <a:ext uri="{FF2B5EF4-FFF2-40B4-BE49-F238E27FC236}">
                <a16:creationId xmlns:a16="http://schemas.microsoft.com/office/drawing/2014/main" id="{10A3397A-8AE3-45F5-819E-372CF87837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3861" y="5086339"/>
            <a:ext cx="354726" cy="354726"/>
          </a:xfrm>
          <a:prstGeom prst="rect">
            <a:avLst/>
          </a:prstGeom>
        </p:spPr>
      </p:pic>
      <p:pic>
        <p:nvPicPr>
          <p:cNvPr id="16" name="Grafik 15">
            <a:extLst>
              <a:ext uri="{FF2B5EF4-FFF2-40B4-BE49-F238E27FC236}">
                <a16:creationId xmlns:a16="http://schemas.microsoft.com/office/drawing/2014/main" id="{04867D25-D65E-45FE-AA3D-C86783522E04}"/>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547712" y="3836508"/>
            <a:ext cx="354727" cy="354727"/>
          </a:xfrm>
          <a:prstGeom prst="rect">
            <a:avLst/>
          </a:prstGeom>
        </p:spPr>
      </p:pic>
      <p:sp>
        <p:nvSpPr>
          <p:cNvPr id="5" name="Textfeld 4">
            <a:extLst>
              <a:ext uri="{FF2B5EF4-FFF2-40B4-BE49-F238E27FC236}">
                <a16:creationId xmlns:a16="http://schemas.microsoft.com/office/drawing/2014/main" id="{37BC4470-8E18-4CC3-B728-A5A5F5D0745D}"/>
              </a:ext>
            </a:extLst>
          </p:cNvPr>
          <p:cNvSpPr txBox="1"/>
          <p:nvPr/>
        </p:nvSpPr>
        <p:spPr>
          <a:xfrm>
            <a:off x="6193077" y="4990052"/>
            <a:ext cx="246888" cy="369332"/>
          </a:xfrm>
          <a:prstGeom prst="rect">
            <a:avLst/>
          </a:prstGeom>
          <a:noFill/>
        </p:spPr>
        <p:txBody>
          <a:bodyPr wrap="square" rtlCol="0">
            <a:spAutoFit/>
          </a:bodyPr>
          <a:lstStyle/>
          <a:p>
            <a:r>
              <a:rPr lang="de-DE" dirty="0"/>
              <a:t>*</a:t>
            </a:r>
          </a:p>
        </p:txBody>
      </p:sp>
      <p:sp>
        <p:nvSpPr>
          <p:cNvPr id="20" name="Textfeld 19">
            <a:extLst>
              <a:ext uri="{FF2B5EF4-FFF2-40B4-BE49-F238E27FC236}">
                <a16:creationId xmlns:a16="http://schemas.microsoft.com/office/drawing/2014/main" id="{C5DDF910-0A62-4C04-9DB8-89F258E58677}"/>
              </a:ext>
            </a:extLst>
          </p:cNvPr>
          <p:cNvSpPr txBox="1"/>
          <p:nvPr/>
        </p:nvSpPr>
        <p:spPr>
          <a:xfrm>
            <a:off x="8844995" y="6177923"/>
            <a:ext cx="3028604" cy="307777"/>
          </a:xfrm>
          <a:prstGeom prst="rect">
            <a:avLst/>
          </a:prstGeom>
          <a:noFill/>
        </p:spPr>
        <p:txBody>
          <a:bodyPr wrap="square" rtlCol="0">
            <a:spAutoFit/>
          </a:bodyPr>
          <a:lstStyle/>
          <a:p>
            <a:r>
              <a:rPr lang="de-DE" sz="1400" dirty="0"/>
              <a:t>*</a:t>
            </a:r>
            <a:r>
              <a:rPr lang="de-DE" sz="1400" dirty="0" err="1"/>
              <a:t>no</a:t>
            </a:r>
            <a:r>
              <a:rPr lang="de-DE" sz="1400" dirty="0"/>
              <a:t> </a:t>
            </a:r>
            <a:r>
              <a:rPr lang="de-DE" sz="1400" dirty="0" err="1"/>
              <a:t>elaborated</a:t>
            </a:r>
            <a:r>
              <a:rPr lang="de-DE" sz="1400" dirty="0"/>
              <a:t> </a:t>
            </a:r>
            <a:r>
              <a:rPr lang="de-DE" sz="1400" dirty="0" err="1"/>
              <a:t>spaced</a:t>
            </a:r>
            <a:r>
              <a:rPr lang="de-DE" sz="1400" dirty="0"/>
              <a:t> </a:t>
            </a:r>
            <a:r>
              <a:rPr lang="de-DE" sz="1400" dirty="0" err="1"/>
              <a:t>repetition</a:t>
            </a:r>
            <a:endParaRPr lang="de-DE" sz="1400" dirty="0"/>
          </a:p>
        </p:txBody>
      </p:sp>
      <p:pic>
        <p:nvPicPr>
          <p:cNvPr id="17" name="Grafik 16">
            <a:extLst>
              <a:ext uri="{FF2B5EF4-FFF2-40B4-BE49-F238E27FC236}">
                <a16:creationId xmlns:a16="http://schemas.microsoft.com/office/drawing/2014/main" id="{83407F63-0E71-41D1-8B4D-9485D2F631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6716" y="5682503"/>
            <a:ext cx="354726" cy="354726"/>
          </a:xfrm>
          <a:prstGeom prst="rect">
            <a:avLst/>
          </a:prstGeom>
        </p:spPr>
      </p:pic>
      <p:pic>
        <p:nvPicPr>
          <p:cNvPr id="18" name="Grafik 17">
            <a:extLst>
              <a:ext uri="{FF2B5EF4-FFF2-40B4-BE49-F238E27FC236}">
                <a16:creationId xmlns:a16="http://schemas.microsoft.com/office/drawing/2014/main" id="{842518C6-9030-4D46-9212-AD3B1C8C68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6949" y="5698869"/>
            <a:ext cx="354726" cy="354726"/>
          </a:xfrm>
          <a:prstGeom prst="rect">
            <a:avLst/>
          </a:prstGeom>
        </p:spPr>
      </p:pic>
    </p:spTree>
    <p:extLst>
      <p:ext uri="{BB962C8B-B14F-4D97-AF65-F5344CB8AC3E}">
        <p14:creationId xmlns:p14="http://schemas.microsoft.com/office/powerpoint/2010/main" val="3620094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abgerundete Ecken 17">
            <a:extLst>
              <a:ext uri="{FF2B5EF4-FFF2-40B4-BE49-F238E27FC236}">
                <a16:creationId xmlns:a16="http://schemas.microsoft.com/office/drawing/2014/main" id="{1B4E37EE-80F7-4AEA-B350-290FB6AF5D44}"/>
              </a:ext>
            </a:extLst>
          </p:cNvPr>
          <p:cNvSpPr/>
          <p:nvPr/>
        </p:nvSpPr>
        <p:spPr>
          <a:xfrm>
            <a:off x="3924996" y="2258357"/>
            <a:ext cx="4316293" cy="4166114"/>
          </a:xfrm>
          <a:prstGeom prst="roundRect">
            <a:avLst>
              <a:gd name="adj" fmla="val 10627"/>
            </a:avLst>
          </a:prstGeom>
          <a:solidFill>
            <a:srgbClr val="F2F2F2"/>
          </a:solidFill>
          <a:ln w="28575">
            <a:solidFill>
              <a:srgbClr val="40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abgerundete Ecken 15">
            <a:extLst>
              <a:ext uri="{FF2B5EF4-FFF2-40B4-BE49-F238E27FC236}">
                <a16:creationId xmlns:a16="http://schemas.microsoft.com/office/drawing/2014/main" id="{DF5F6195-5317-4FA0-B016-1669405DFEF9}"/>
              </a:ext>
            </a:extLst>
          </p:cNvPr>
          <p:cNvSpPr/>
          <p:nvPr/>
        </p:nvSpPr>
        <p:spPr>
          <a:xfrm>
            <a:off x="232316" y="2993959"/>
            <a:ext cx="1345480" cy="225106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2FB5F17A-367E-4498-B95C-D5374110D759}"/>
              </a:ext>
            </a:extLst>
          </p:cNvPr>
          <p:cNvSpPr>
            <a:spLocks noGrp="1"/>
          </p:cNvSpPr>
          <p:nvPr>
            <p:ph type="title"/>
          </p:nvPr>
        </p:nvSpPr>
        <p:spPr/>
        <p:txBody>
          <a:bodyPr/>
          <a:lstStyle/>
          <a:p>
            <a:r>
              <a:rPr lang="de-DE" dirty="0"/>
              <a:t>Features</a:t>
            </a:r>
          </a:p>
        </p:txBody>
      </p:sp>
      <p:graphicFrame>
        <p:nvGraphicFramePr>
          <p:cNvPr id="4" name="Diagramm 3">
            <a:extLst>
              <a:ext uri="{FF2B5EF4-FFF2-40B4-BE49-F238E27FC236}">
                <a16:creationId xmlns:a16="http://schemas.microsoft.com/office/drawing/2014/main" id="{2FD3CE3D-A0C2-450B-9B70-C6B137295B0D}"/>
              </a:ext>
            </a:extLst>
          </p:cNvPr>
          <p:cNvGraphicFramePr/>
          <p:nvPr>
            <p:extLst>
              <p:ext uri="{D42A27DB-BD31-4B8C-83A1-F6EECF244321}">
                <p14:modId xmlns:p14="http://schemas.microsoft.com/office/powerpoint/2010/main" val="835006739"/>
              </p:ext>
            </p:extLst>
          </p:nvPr>
        </p:nvGraphicFramePr>
        <p:xfrm>
          <a:off x="3324454" y="2523126"/>
          <a:ext cx="5523230" cy="3613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hteck 5">
            <a:extLst>
              <a:ext uri="{FF2B5EF4-FFF2-40B4-BE49-F238E27FC236}">
                <a16:creationId xmlns:a16="http://schemas.microsoft.com/office/drawing/2014/main" id="{F2C7470E-2B81-4911-9AA7-2D0FB21C0014}"/>
              </a:ext>
            </a:extLst>
          </p:cNvPr>
          <p:cNvSpPr/>
          <p:nvPr/>
        </p:nvSpPr>
        <p:spPr>
          <a:xfrm>
            <a:off x="801814" y="1672757"/>
            <a:ext cx="11090564" cy="369332"/>
          </a:xfrm>
          <a:prstGeom prst="rect">
            <a:avLst/>
          </a:prstGeom>
        </p:spPr>
        <p:txBody>
          <a:bodyPr wrap="square">
            <a:spAutoFit/>
          </a:bodyPr>
          <a:lstStyle/>
          <a:p>
            <a:r>
              <a:rPr lang="de-DE" b="1" dirty="0"/>
              <a:t>The </a:t>
            </a:r>
            <a:r>
              <a:rPr lang="de-DE" b="1" dirty="0" err="1"/>
              <a:t>following</a:t>
            </a:r>
            <a:r>
              <a:rPr lang="de-DE" b="1" dirty="0"/>
              <a:t> </a:t>
            </a:r>
            <a:r>
              <a:rPr lang="de-DE" b="1" dirty="0" err="1"/>
              <a:t>features</a:t>
            </a:r>
            <a:r>
              <a:rPr lang="de-DE" b="1" dirty="0"/>
              <a:t> </a:t>
            </a:r>
            <a:r>
              <a:rPr lang="de-DE" b="1" dirty="0" err="1"/>
              <a:t>are</a:t>
            </a:r>
            <a:r>
              <a:rPr lang="de-DE" b="1" dirty="0"/>
              <a:t> not </a:t>
            </a:r>
            <a:r>
              <a:rPr lang="de-DE" b="1" dirty="0" err="1"/>
              <a:t>implemented</a:t>
            </a:r>
            <a:r>
              <a:rPr lang="de-DE" b="1" dirty="0"/>
              <a:t> in Dialog Cards and Flashcards but in </a:t>
            </a:r>
            <a:r>
              <a:rPr lang="de-DE" b="1" dirty="0" err="1"/>
              <a:t>the</a:t>
            </a:r>
            <a:r>
              <a:rPr lang="de-DE" b="1" dirty="0"/>
              <a:t> Card Box:</a:t>
            </a:r>
          </a:p>
        </p:txBody>
      </p:sp>
      <p:pic>
        <p:nvPicPr>
          <p:cNvPr id="10" name="Grafik 9">
            <a:extLst>
              <a:ext uri="{FF2B5EF4-FFF2-40B4-BE49-F238E27FC236}">
                <a16:creationId xmlns:a16="http://schemas.microsoft.com/office/drawing/2014/main" id="{4B143A6C-3CB5-469C-AE3E-98DC0AC732D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37012" t="25761" r="36064" b="24677"/>
          <a:stretch/>
        </p:blipFill>
        <p:spPr>
          <a:xfrm>
            <a:off x="449600" y="3113697"/>
            <a:ext cx="1013288" cy="1049212"/>
          </a:xfrm>
          <a:prstGeom prst="rect">
            <a:avLst/>
          </a:prstGeom>
          <a:effectLst>
            <a:outerShdw blurRad="50800" dist="38100" dir="2700000" algn="tl" rotWithShape="0">
              <a:prstClr val="black">
                <a:alpha val="40000"/>
              </a:prstClr>
            </a:outerShdw>
          </a:effectLst>
        </p:spPr>
      </p:pic>
      <p:pic>
        <p:nvPicPr>
          <p:cNvPr id="11" name="Grafik 10">
            <a:extLst>
              <a:ext uri="{FF2B5EF4-FFF2-40B4-BE49-F238E27FC236}">
                <a16:creationId xmlns:a16="http://schemas.microsoft.com/office/drawing/2014/main" id="{FE6AA6F0-54FB-4D8C-B6C5-DF6D65D4106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1378" y="4274617"/>
            <a:ext cx="1232269" cy="924202"/>
          </a:xfrm>
          <a:prstGeom prst="rect">
            <a:avLst/>
          </a:prstGeom>
          <a:effectLst>
            <a:outerShdw blurRad="50800" dist="38100" dir="2700000" algn="tl" rotWithShape="0">
              <a:prstClr val="black">
                <a:alpha val="40000"/>
              </a:prstClr>
            </a:outerShdw>
          </a:effectLst>
        </p:spPr>
      </p:pic>
      <p:sp>
        <p:nvSpPr>
          <p:cNvPr id="19" name="Pfeil: gestreift nach rechts 18">
            <a:extLst>
              <a:ext uri="{FF2B5EF4-FFF2-40B4-BE49-F238E27FC236}">
                <a16:creationId xmlns:a16="http://schemas.microsoft.com/office/drawing/2014/main" id="{D8CC6039-DEB6-4500-93A7-CA8B9FC4F6BE}"/>
              </a:ext>
            </a:extLst>
          </p:cNvPr>
          <p:cNvSpPr/>
          <p:nvPr/>
        </p:nvSpPr>
        <p:spPr>
          <a:xfrm>
            <a:off x="2887312" y="3537489"/>
            <a:ext cx="900993" cy="1397776"/>
          </a:xfrm>
          <a:prstGeom prst="stripedRightArrow">
            <a:avLst>
              <a:gd name="adj1" fmla="val 50000"/>
              <a:gd name="adj2" fmla="val 495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 name="Gruppieren 2">
            <a:extLst>
              <a:ext uri="{FF2B5EF4-FFF2-40B4-BE49-F238E27FC236}">
                <a16:creationId xmlns:a16="http://schemas.microsoft.com/office/drawing/2014/main" id="{04F4521B-2CFB-45D9-AACA-C2D328E6FB51}"/>
              </a:ext>
            </a:extLst>
          </p:cNvPr>
          <p:cNvGrpSpPr/>
          <p:nvPr/>
        </p:nvGrpSpPr>
        <p:grpSpPr>
          <a:xfrm>
            <a:off x="1661587" y="3601390"/>
            <a:ext cx="1149967" cy="1149967"/>
            <a:chOff x="2984781" y="2500708"/>
            <a:chExt cx="1149967" cy="1149967"/>
          </a:xfrm>
        </p:grpSpPr>
        <p:sp>
          <p:nvSpPr>
            <p:cNvPr id="14" name="Rechteck: abgerundete Ecken 13">
              <a:extLst>
                <a:ext uri="{FF2B5EF4-FFF2-40B4-BE49-F238E27FC236}">
                  <a16:creationId xmlns:a16="http://schemas.microsoft.com/office/drawing/2014/main" id="{31A8EE6D-C8B2-4165-95FC-DE2FE1BF6C29}"/>
                </a:ext>
              </a:extLst>
            </p:cNvPr>
            <p:cNvSpPr/>
            <p:nvPr/>
          </p:nvSpPr>
          <p:spPr>
            <a:xfrm>
              <a:off x="2984781" y="2500708"/>
              <a:ext cx="1149967" cy="114996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F57C5619-8CC4-420F-BB7F-49A66413737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71339" y="2604231"/>
              <a:ext cx="979136" cy="979136"/>
            </a:xfrm>
            <a:prstGeom prst="rect">
              <a:avLst/>
            </a:prstGeom>
          </p:spPr>
        </p:pic>
      </p:grpSp>
      <p:sp>
        <p:nvSpPr>
          <p:cNvPr id="21" name="Pfeil: gestreift nach rechts 20">
            <a:extLst>
              <a:ext uri="{FF2B5EF4-FFF2-40B4-BE49-F238E27FC236}">
                <a16:creationId xmlns:a16="http://schemas.microsoft.com/office/drawing/2014/main" id="{A350A0CF-C31E-4D81-BA07-9F785F044CBE}"/>
              </a:ext>
            </a:extLst>
          </p:cNvPr>
          <p:cNvSpPr/>
          <p:nvPr/>
        </p:nvSpPr>
        <p:spPr>
          <a:xfrm rot="10800000">
            <a:off x="8302724" y="3525130"/>
            <a:ext cx="900993" cy="1397776"/>
          </a:xfrm>
          <a:prstGeom prst="stripedRightArrow">
            <a:avLst>
              <a:gd name="adj1" fmla="val 50000"/>
              <a:gd name="adj2" fmla="val 495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abgerundete Ecken 23">
            <a:extLst>
              <a:ext uri="{FF2B5EF4-FFF2-40B4-BE49-F238E27FC236}">
                <a16:creationId xmlns:a16="http://schemas.microsoft.com/office/drawing/2014/main" id="{46B6025E-D440-4026-8560-AA5CDAEA8484}"/>
              </a:ext>
            </a:extLst>
          </p:cNvPr>
          <p:cNvSpPr/>
          <p:nvPr/>
        </p:nvSpPr>
        <p:spPr>
          <a:xfrm>
            <a:off x="9373344" y="3649035"/>
            <a:ext cx="1149967" cy="114996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Grafik 19">
            <a:extLst>
              <a:ext uri="{FF2B5EF4-FFF2-40B4-BE49-F238E27FC236}">
                <a16:creationId xmlns:a16="http://schemas.microsoft.com/office/drawing/2014/main" id="{3AFDE163-9240-4E4B-9093-3660C2ADC3B8}"/>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452465" y="3743803"/>
            <a:ext cx="992915" cy="992915"/>
          </a:xfrm>
          <a:prstGeom prst="rect">
            <a:avLst/>
          </a:prstGeom>
        </p:spPr>
      </p:pic>
      <p:grpSp>
        <p:nvGrpSpPr>
          <p:cNvPr id="5" name="Gruppieren 4">
            <a:extLst>
              <a:ext uri="{FF2B5EF4-FFF2-40B4-BE49-F238E27FC236}">
                <a16:creationId xmlns:a16="http://schemas.microsoft.com/office/drawing/2014/main" id="{1F84BB67-69A5-49FF-8A72-7FBEB839F7F9}"/>
              </a:ext>
            </a:extLst>
          </p:cNvPr>
          <p:cNvGrpSpPr/>
          <p:nvPr/>
        </p:nvGrpSpPr>
        <p:grpSpPr>
          <a:xfrm>
            <a:off x="10612927" y="3439256"/>
            <a:ext cx="1345480" cy="1474233"/>
            <a:chOff x="11143951" y="3429000"/>
            <a:chExt cx="1345480" cy="1474233"/>
          </a:xfrm>
        </p:grpSpPr>
        <p:sp>
          <p:nvSpPr>
            <p:cNvPr id="26" name="Rechteck: abgerundete Ecken 25">
              <a:extLst>
                <a:ext uri="{FF2B5EF4-FFF2-40B4-BE49-F238E27FC236}">
                  <a16:creationId xmlns:a16="http://schemas.microsoft.com/office/drawing/2014/main" id="{6C42D11F-2453-484A-A048-28077C420FCF}"/>
                </a:ext>
              </a:extLst>
            </p:cNvPr>
            <p:cNvSpPr/>
            <p:nvPr/>
          </p:nvSpPr>
          <p:spPr>
            <a:xfrm>
              <a:off x="11143951" y="3429000"/>
              <a:ext cx="1345480" cy="147423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3BE82A31-A7DD-4378-8988-5B7CA55C652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378598" y="3618657"/>
              <a:ext cx="1044804" cy="1044804"/>
            </a:xfrm>
            <a:prstGeom prst="rect">
              <a:avLst/>
            </a:prstGeom>
          </p:spPr>
        </p:pic>
      </p:grpSp>
    </p:spTree>
    <p:extLst>
      <p:ext uri="{BB962C8B-B14F-4D97-AF65-F5344CB8AC3E}">
        <p14:creationId xmlns:p14="http://schemas.microsoft.com/office/powerpoint/2010/main" val="384755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a:extLst>
              <a:ext uri="{FF2B5EF4-FFF2-40B4-BE49-F238E27FC236}">
                <a16:creationId xmlns:a16="http://schemas.microsoft.com/office/drawing/2014/main" id="{0C00D136-DE81-4972-9F1D-D2575B4CF274}"/>
              </a:ext>
            </a:extLst>
          </p:cNvPr>
          <p:cNvSpPr/>
          <p:nvPr/>
        </p:nvSpPr>
        <p:spPr>
          <a:xfrm>
            <a:off x="426854" y="4131780"/>
            <a:ext cx="11113818" cy="2169741"/>
          </a:xfrm>
          <a:prstGeom prst="rect">
            <a:avLst/>
          </a:prstGeom>
          <a:solidFill>
            <a:srgbClr val="D4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3A3D82CE-D3C5-4DAD-9B82-60E3AA1482D8}"/>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Spaced</a:t>
            </a:r>
            <a:r>
              <a:rPr lang="de-DE" dirty="0">
                <a:latin typeface="Arial" panose="020B0604020202020204" pitchFamily="34" charset="0"/>
                <a:cs typeface="Arial" panose="020B0604020202020204" pitchFamily="34" charset="0"/>
              </a:rPr>
              <a:t> Repetition and Leitner System</a:t>
            </a:r>
          </a:p>
        </p:txBody>
      </p:sp>
      <p:pic>
        <p:nvPicPr>
          <p:cNvPr id="6" name="Grafik 5">
            <a:extLst>
              <a:ext uri="{FF2B5EF4-FFF2-40B4-BE49-F238E27FC236}">
                <a16:creationId xmlns:a16="http://schemas.microsoft.com/office/drawing/2014/main" id="{37FDD20F-8A1D-4889-829E-9E30E56E46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8895" y="4662648"/>
            <a:ext cx="6461773" cy="1255194"/>
          </a:xfrm>
          <a:prstGeom prst="rect">
            <a:avLst/>
          </a:prstGeom>
        </p:spPr>
      </p:pic>
      <p:sp>
        <p:nvSpPr>
          <p:cNvPr id="8" name="Rechteck 7">
            <a:extLst>
              <a:ext uri="{FF2B5EF4-FFF2-40B4-BE49-F238E27FC236}">
                <a16:creationId xmlns:a16="http://schemas.microsoft.com/office/drawing/2014/main" id="{46F9F82C-452C-4CDC-B0E2-344D5D7E3F5A}"/>
              </a:ext>
            </a:extLst>
          </p:cNvPr>
          <p:cNvSpPr/>
          <p:nvPr/>
        </p:nvSpPr>
        <p:spPr>
          <a:xfrm>
            <a:off x="5781652" y="5624163"/>
            <a:ext cx="4498154" cy="306532"/>
          </a:xfrm>
          <a:prstGeom prst="rect">
            <a:avLst/>
          </a:prstGeom>
          <a:solidFill>
            <a:srgbClr val="D4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9020702A-E68C-4297-B1DF-9680C05A3D96}"/>
              </a:ext>
            </a:extLst>
          </p:cNvPr>
          <p:cNvGrpSpPr/>
          <p:nvPr/>
        </p:nvGrpSpPr>
        <p:grpSpPr>
          <a:xfrm>
            <a:off x="6056877" y="5530983"/>
            <a:ext cx="3845807" cy="246446"/>
            <a:chOff x="7050882" y="3370263"/>
            <a:chExt cx="2947987" cy="188912"/>
          </a:xfrm>
        </p:grpSpPr>
        <p:cxnSp>
          <p:nvCxnSpPr>
            <p:cNvPr id="10" name="Gerader Verbinder 9">
              <a:extLst>
                <a:ext uri="{FF2B5EF4-FFF2-40B4-BE49-F238E27FC236}">
                  <a16:creationId xmlns:a16="http://schemas.microsoft.com/office/drawing/2014/main" id="{7B9DC889-1FD5-47AD-B6C0-959E8DDC53B5}"/>
                </a:ext>
              </a:extLst>
            </p:cNvPr>
            <p:cNvCxnSpPr>
              <a:cxnSpLocks/>
            </p:cNvCxnSpPr>
            <p:nvPr/>
          </p:nvCxnSpPr>
          <p:spPr>
            <a:xfrm>
              <a:off x="7050882" y="3559175"/>
              <a:ext cx="2947987" cy="0"/>
            </a:xfrm>
            <a:prstGeom prst="line">
              <a:avLst/>
            </a:prstGeom>
            <a:ln w="38100">
              <a:solidFill>
                <a:srgbClr val="B06769"/>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5756A1DD-E90B-448C-AC63-DA6C49C64D74}"/>
                </a:ext>
              </a:extLst>
            </p:cNvPr>
            <p:cNvCxnSpPr>
              <a:cxnSpLocks/>
            </p:cNvCxnSpPr>
            <p:nvPr/>
          </p:nvCxnSpPr>
          <p:spPr>
            <a:xfrm>
              <a:off x="9984687" y="3394077"/>
              <a:ext cx="0" cy="152400"/>
            </a:xfrm>
            <a:prstGeom prst="line">
              <a:avLst/>
            </a:prstGeom>
            <a:ln w="38100">
              <a:solidFill>
                <a:srgbClr val="B06769"/>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7B4EA8C4-DD2F-4280-B10F-3D441C480A50}"/>
                </a:ext>
              </a:extLst>
            </p:cNvPr>
            <p:cNvCxnSpPr>
              <a:cxnSpLocks/>
            </p:cNvCxnSpPr>
            <p:nvPr/>
          </p:nvCxnSpPr>
          <p:spPr>
            <a:xfrm>
              <a:off x="9251950" y="3390906"/>
              <a:ext cx="0" cy="152400"/>
            </a:xfrm>
            <a:prstGeom prst="line">
              <a:avLst/>
            </a:prstGeom>
            <a:ln w="38100">
              <a:solidFill>
                <a:srgbClr val="B06769"/>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90E2F580-E872-4539-A85B-4A33D689D89F}"/>
                </a:ext>
              </a:extLst>
            </p:cNvPr>
            <p:cNvCxnSpPr>
              <a:cxnSpLocks/>
            </p:cNvCxnSpPr>
            <p:nvPr/>
          </p:nvCxnSpPr>
          <p:spPr>
            <a:xfrm>
              <a:off x="8524875" y="3390902"/>
              <a:ext cx="0" cy="152400"/>
            </a:xfrm>
            <a:prstGeom prst="line">
              <a:avLst/>
            </a:prstGeom>
            <a:ln w="38100">
              <a:solidFill>
                <a:srgbClr val="B06769"/>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1F9F2CB0-BD21-4FFB-84FE-A2238DD6C82B}"/>
                </a:ext>
              </a:extLst>
            </p:cNvPr>
            <p:cNvCxnSpPr>
              <a:cxnSpLocks/>
            </p:cNvCxnSpPr>
            <p:nvPr/>
          </p:nvCxnSpPr>
          <p:spPr>
            <a:xfrm>
              <a:off x="7798594" y="3390902"/>
              <a:ext cx="0" cy="152400"/>
            </a:xfrm>
            <a:prstGeom prst="line">
              <a:avLst/>
            </a:prstGeom>
            <a:ln w="38100">
              <a:solidFill>
                <a:srgbClr val="B06769"/>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20645C43-F53B-4436-9307-5D5DC775610A}"/>
                </a:ext>
              </a:extLst>
            </p:cNvPr>
            <p:cNvCxnSpPr>
              <a:cxnSpLocks/>
            </p:cNvCxnSpPr>
            <p:nvPr/>
          </p:nvCxnSpPr>
          <p:spPr>
            <a:xfrm>
              <a:off x="7065857" y="3370263"/>
              <a:ext cx="0" cy="176214"/>
            </a:xfrm>
            <a:prstGeom prst="line">
              <a:avLst/>
            </a:prstGeom>
            <a:ln w="38100">
              <a:solidFill>
                <a:srgbClr val="B06769"/>
              </a:solidFill>
              <a:headEnd type="stealth"/>
            </a:ln>
          </p:spPr>
          <p:style>
            <a:lnRef idx="1">
              <a:schemeClr val="accent1"/>
            </a:lnRef>
            <a:fillRef idx="0">
              <a:schemeClr val="accent1"/>
            </a:fillRef>
            <a:effectRef idx="0">
              <a:schemeClr val="accent1"/>
            </a:effectRef>
            <a:fontRef idx="minor">
              <a:schemeClr val="tx1"/>
            </a:fontRef>
          </p:style>
        </p:cxnSp>
      </p:grpSp>
      <p:sp>
        <p:nvSpPr>
          <p:cNvPr id="16" name="Textfeld 15">
            <a:extLst>
              <a:ext uri="{FF2B5EF4-FFF2-40B4-BE49-F238E27FC236}">
                <a16:creationId xmlns:a16="http://schemas.microsoft.com/office/drawing/2014/main" id="{FE21D1DB-858E-4F18-83AB-F97A1BF166E7}"/>
              </a:ext>
            </a:extLst>
          </p:cNvPr>
          <p:cNvSpPr txBox="1"/>
          <p:nvPr/>
        </p:nvSpPr>
        <p:spPr>
          <a:xfrm>
            <a:off x="7182469" y="4372796"/>
            <a:ext cx="2047000" cy="276999"/>
          </a:xfrm>
          <a:prstGeom prst="rect">
            <a:avLst/>
          </a:prstGeom>
          <a:noFill/>
        </p:spPr>
        <p:txBody>
          <a:bodyPr wrap="square" rtlCol="0">
            <a:spAutoFit/>
          </a:bodyPr>
          <a:lstStyle/>
          <a:p>
            <a:r>
              <a:rPr lang="de-DE" sz="1200" b="1" dirty="0" err="1">
                <a:solidFill>
                  <a:srgbClr val="9BC53A"/>
                </a:solidFill>
              </a:rPr>
              <a:t>Correctly</a:t>
            </a:r>
            <a:r>
              <a:rPr lang="de-DE" sz="1200" b="1" dirty="0">
                <a:solidFill>
                  <a:srgbClr val="9BC53A"/>
                </a:solidFill>
              </a:rPr>
              <a:t> </a:t>
            </a:r>
            <a:r>
              <a:rPr lang="de-DE" sz="1200" b="1" dirty="0" err="1">
                <a:solidFill>
                  <a:srgbClr val="9BC53A"/>
                </a:solidFill>
              </a:rPr>
              <a:t>answered</a:t>
            </a:r>
            <a:r>
              <a:rPr lang="de-DE" sz="1200" b="1" dirty="0">
                <a:solidFill>
                  <a:srgbClr val="9BC53A"/>
                </a:solidFill>
              </a:rPr>
              <a:t> </a:t>
            </a:r>
            <a:r>
              <a:rPr lang="de-DE" sz="1200" b="1" dirty="0" err="1">
                <a:solidFill>
                  <a:srgbClr val="9BC53A"/>
                </a:solidFill>
              </a:rPr>
              <a:t>cards</a:t>
            </a:r>
            <a:endParaRPr lang="de-DE" sz="1200" b="1" dirty="0">
              <a:solidFill>
                <a:srgbClr val="9BC53A"/>
              </a:solidFill>
            </a:endParaRPr>
          </a:p>
        </p:txBody>
      </p:sp>
      <p:sp>
        <p:nvSpPr>
          <p:cNvPr id="17" name="Textfeld 16">
            <a:extLst>
              <a:ext uri="{FF2B5EF4-FFF2-40B4-BE49-F238E27FC236}">
                <a16:creationId xmlns:a16="http://schemas.microsoft.com/office/drawing/2014/main" id="{AA82B3F5-5375-4CE6-82A7-5B42B4412689}"/>
              </a:ext>
            </a:extLst>
          </p:cNvPr>
          <p:cNvSpPr txBox="1"/>
          <p:nvPr/>
        </p:nvSpPr>
        <p:spPr>
          <a:xfrm>
            <a:off x="7116369" y="5780278"/>
            <a:ext cx="3031239" cy="276999"/>
          </a:xfrm>
          <a:prstGeom prst="rect">
            <a:avLst/>
          </a:prstGeom>
          <a:noFill/>
        </p:spPr>
        <p:txBody>
          <a:bodyPr wrap="square" rtlCol="0">
            <a:spAutoFit/>
          </a:bodyPr>
          <a:lstStyle/>
          <a:p>
            <a:r>
              <a:rPr lang="de-DE" sz="1200" b="1" dirty="0" err="1">
                <a:solidFill>
                  <a:srgbClr val="B06769"/>
                </a:solidFill>
              </a:rPr>
              <a:t>Incorrectly</a:t>
            </a:r>
            <a:r>
              <a:rPr lang="de-DE" sz="1200" b="1" dirty="0">
                <a:solidFill>
                  <a:srgbClr val="B06769"/>
                </a:solidFill>
              </a:rPr>
              <a:t> </a:t>
            </a:r>
            <a:r>
              <a:rPr lang="de-DE" sz="1200" b="1" dirty="0" err="1">
                <a:solidFill>
                  <a:srgbClr val="B06769"/>
                </a:solidFill>
              </a:rPr>
              <a:t>answered</a:t>
            </a:r>
            <a:r>
              <a:rPr lang="de-DE" sz="1200" b="1" dirty="0">
                <a:solidFill>
                  <a:srgbClr val="B06769"/>
                </a:solidFill>
              </a:rPr>
              <a:t> </a:t>
            </a:r>
            <a:r>
              <a:rPr lang="de-DE" sz="1200" b="1" dirty="0" err="1">
                <a:solidFill>
                  <a:srgbClr val="B06769"/>
                </a:solidFill>
              </a:rPr>
              <a:t>cards</a:t>
            </a:r>
            <a:endParaRPr lang="de-DE" sz="1200" b="1" dirty="0">
              <a:solidFill>
                <a:srgbClr val="B06769"/>
              </a:solidFill>
            </a:endParaRPr>
          </a:p>
        </p:txBody>
      </p:sp>
      <p:sp>
        <p:nvSpPr>
          <p:cNvPr id="18" name="Rechteck 17">
            <a:extLst>
              <a:ext uri="{FF2B5EF4-FFF2-40B4-BE49-F238E27FC236}">
                <a16:creationId xmlns:a16="http://schemas.microsoft.com/office/drawing/2014/main" id="{08784F8D-16BC-414E-A1A4-28714AC9E34B}"/>
              </a:ext>
            </a:extLst>
          </p:cNvPr>
          <p:cNvSpPr/>
          <p:nvPr/>
        </p:nvSpPr>
        <p:spPr>
          <a:xfrm>
            <a:off x="10411033" y="5623276"/>
            <a:ext cx="998872" cy="361360"/>
          </a:xfrm>
          <a:prstGeom prst="rect">
            <a:avLst/>
          </a:prstGeom>
          <a:solidFill>
            <a:srgbClr val="D4DE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C7F70E9E-6839-4FB5-BB53-B41541EC5F79}"/>
              </a:ext>
            </a:extLst>
          </p:cNvPr>
          <p:cNvSpPr/>
          <p:nvPr/>
        </p:nvSpPr>
        <p:spPr>
          <a:xfrm>
            <a:off x="426855" y="1478829"/>
            <a:ext cx="11113817" cy="25030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Rechteck 27">
            <a:extLst>
              <a:ext uri="{FF2B5EF4-FFF2-40B4-BE49-F238E27FC236}">
                <a16:creationId xmlns:a16="http://schemas.microsoft.com/office/drawing/2014/main" id="{C499C5C3-70A9-4A70-ABB1-DAD54196B26B}"/>
              </a:ext>
            </a:extLst>
          </p:cNvPr>
          <p:cNvSpPr/>
          <p:nvPr/>
        </p:nvSpPr>
        <p:spPr>
          <a:xfrm>
            <a:off x="651328" y="1542264"/>
            <a:ext cx="10975767" cy="2416046"/>
          </a:xfrm>
          <a:prstGeom prst="rect">
            <a:avLst/>
          </a:prstGeom>
        </p:spPr>
        <p:txBody>
          <a:bodyPr wrap="square">
            <a:spAutoFit/>
          </a:bodyPr>
          <a:lstStyle/>
          <a:p>
            <a:pPr marL="285750" indent="-285750">
              <a:buFont typeface="Arial" panose="020B0604020202020204" pitchFamily="34" charset="0"/>
              <a:buChar char="•"/>
            </a:pPr>
            <a:r>
              <a:rPr lang="en-US" b="1" dirty="0"/>
              <a:t>Spaced Repetition</a:t>
            </a:r>
            <a:r>
              <a:rPr lang="en-US" dirty="0"/>
              <a:t> </a:t>
            </a:r>
            <a:r>
              <a:rPr lang="en-US" dirty="0">
                <a:solidFill>
                  <a:srgbClr val="0055A0"/>
                </a:solidFill>
                <a:latin typeface="Helvetica" pitchFamily="2" charset="0"/>
                <a:sym typeface="Wingdings" panose="05000000000000000000" pitchFamily="2" charset="2"/>
              </a:rPr>
              <a:t> </a:t>
            </a:r>
            <a:r>
              <a:rPr lang="en-US" dirty="0"/>
              <a:t>newly introduced flashcards are shown more frequently than older flashcards</a:t>
            </a:r>
          </a:p>
          <a:p>
            <a:br>
              <a:rPr lang="en-US" sz="500" dirty="0"/>
            </a:br>
            <a:endParaRPr lang="en-US" sz="500" dirty="0"/>
          </a:p>
          <a:p>
            <a:pPr marL="285750" indent="-285750">
              <a:buFont typeface="Arial" panose="020B0604020202020204" pitchFamily="34" charset="0"/>
              <a:buChar char="•"/>
            </a:pPr>
            <a:r>
              <a:rPr lang="en-US" b="1" dirty="0"/>
              <a:t>Leitner System</a:t>
            </a:r>
            <a:br>
              <a:rPr lang="en-US" sz="500" b="1" dirty="0"/>
            </a:br>
            <a:endParaRPr lang="en-US" sz="500" b="1" dirty="0"/>
          </a:p>
          <a:p>
            <a:pPr marL="742950" lvl="1" indent="-285750">
              <a:buFont typeface="Arial" panose="020B0604020202020204" pitchFamily="34" charset="0"/>
              <a:buChar char="•"/>
            </a:pPr>
            <a:r>
              <a:rPr lang="en-US" dirty="0"/>
              <a:t>A card box consists of seven boxes. New cards are sorted into the first box.</a:t>
            </a:r>
            <a:endParaRPr lang="en-US" sz="500" dirty="0"/>
          </a:p>
          <a:p>
            <a:pPr marL="285750" indent="-285750">
              <a:buFont typeface="Arial" panose="020B0604020202020204" pitchFamily="34" charset="0"/>
              <a:buChar char="•"/>
            </a:pPr>
            <a:endParaRPr lang="en-US" sz="500" dirty="0"/>
          </a:p>
          <a:p>
            <a:pPr marL="742950" lvl="1" indent="-285750">
              <a:buFont typeface="Arial" panose="020B0604020202020204" pitchFamily="34" charset="0"/>
              <a:buChar char="•"/>
            </a:pPr>
            <a:r>
              <a:rPr lang="en-US" dirty="0"/>
              <a:t>Correctly answered flashcards move one box further, wrong or not answered flashcards move</a:t>
            </a:r>
            <a:br>
              <a:rPr lang="en-US" dirty="0"/>
            </a:br>
            <a:r>
              <a:rPr lang="en-US" dirty="0"/>
              <a:t>back to the first box.</a:t>
            </a:r>
            <a:br>
              <a:rPr lang="en-US" sz="500" dirty="0"/>
            </a:br>
            <a:endParaRPr lang="en-US" sz="500" dirty="0"/>
          </a:p>
          <a:p>
            <a:pPr marL="742950" lvl="1" indent="-285750">
              <a:buFont typeface="Arial" panose="020B0604020202020204" pitchFamily="34" charset="0"/>
              <a:buChar char="•"/>
            </a:pPr>
            <a:r>
              <a:rPr lang="en-US" dirty="0"/>
              <a:t>In total, a flashcard must be answered correctly five times at increasingly long intervals until it is considered permanently learned and leaves the card box.</a:t>
            </a:r>
            <a:endParaRPr lang="de-DE" dirty="0"/>
          </a:p>
        </p:txBody>
      </p:sp>
      <p:sp>
        <p:nvSpPr>
          <p:cNvPr id="30" name="Rechteck 29">
            <a:extLst>
              <a:ext uri="{FF2B5EF4-FFF2-40B4-BE49-F238E27FC236}">
                <a16:creationId xmlns:a16="http://schemas.microsoft.com/office/drawing/2014/main" id="{E2415127-EEB1-49C9-814D-07522B9EC261}"/>
              </a:ext>
            </a:extLst>
          </p:cNvPr>
          <p:cNvSpPr/>
          <p:nvPr/>
        </p:nvSpPr>
        <p:spPr>
          <a:xfrm>
            <a:off x="666883" y="4442956"/>
            <a:ext cx="3949446" cy="1614322"/>
          </a:xfrm>
          <a:prstGeom prst="rect">
            <a:avLst/>
          </a:prstGeom>
          <a:solidFill>
            <a:srgbClr val="D4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a:extLst>
              <a:ext uri="{FF2B5EF4-FFF2-40B4-BE49-F238E27FC236}">
                <a16:creationId xmlns:a16="http://schemas.microsoft.com/office/drawing/2014/main" id="{66E83F9E-AA13-475D-97FB-4B9B7C4FD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6287" y="4632559"/>
            <a:ext cx="916811" cy="916811"/>
          </a:xfrm>
          <a:prstGeom prst="rect">
            <a:avLst/>
          </a:prstGeom>
        </p:spPr>
      </p:pic>
      <p:sp>
        <p:nvSpPr>
          <p:cNvPr id="20" name="Textfeld 19">
            <a:extLst>
              <a:ext uri="{FF2B5EF4-FFF2-40B4-BE49-F238E27FC236}">
                <a16:creationId xmlns:a16="http://schemas.microsoft.com/office/drawing/2014/main" id="{A7C05F10-5EF0-4F60-8EC5-4DCAA6782445}"/>
              </a:ext>
            </a:extLst>
          </p:cNvPr>
          <p:cNvSpPr txBox="1"/>
          <p:nvPr/>
        </p:nvSpPr>
        <p:spPr>
          <a:xfrm>
            <a:off x="655583" y="5602833"/>
            <a:ext cx="1511300" cy="307777"/>
          </a:xfrm>
          <a:prstGeom prst="rect">
            <a:avLst/>
          </a:prstGeom>
          <a:noFill/>
        </p:spPr>
        <p:txBody>
          <a:bodyPr wrap="square" rtlCol="0">
            <a:spAutoFit/>
          </a:bodyPr>
          <a:lstStyle/>
          <a:p>
            <a:r>
              <a:rPr lang="de-DE" sz="1400" dirty="0"/>
              <a:t>Card Box Plugin</a:t>
            </a:r>
          </a:p>
        </p:txBody>
      </p:sp>
      <p:sp>
        <p:nvSpPr>
          <p:cNvPr id="29" name="Rechteck 28">
            <a:extLst>
              <a:ext uri="{FF2B5EF4-FFF2-40B4-BE49-F238E27FC236}">
                <a16:creationId xmlns:a16="http://schemas.microsoft.com/office/drawing/2014/main" id="{87061863-321C-4740-9E9D-722305339F64}"/>
              </a:ext>
            </a:extLst>
          </p:cNvPr>
          <p:cNvSpPr/>
          <p:nvPr/>
        </p:nvSpPr>
        <p:spPr>
          <a:xfrm>
            <a:off x="2236268" y="4700211"/>
            <a:ext cx="2497741" cy="1077218"/>
          </a:xfrm>
          <a:prstGeom prst="rect">
            <a:avLst/>
          </a:prstGeom>
        </p:spPr>
        <p:txBody>
          <a:bodyPr wrap="square">
            <a:spAutoFit/>
          </a:bodyPr>
          <a:lstStyle/>
          <a:p>
            <a:r>
              <a:rPr lang="en-US" sz="1600" dirty="0">
                <a:latin typeface="Helvetica Neue"/>
              </a:rPr>
              <a:t>The numbers on the boxes indicate after how many days the cards should be repeated</a:t>
            </a:r>
            <a:endParaRPr lang="de-DE" sz="1600" dirty="0">
              <a:latin typeface="Helvetica Neue"/>
            </a:endParaRPr>
          </a:p>
        </p:txBody>
      </p:sp>
    </p:spTree>
    <p:extLst>
      <p:ext uri="{BB962C8B-B14F-4D97-AF65-F5344CB8AC3E}">
        <p14:creationId xmlns:p14="http://schemas.microsoft.com/office/powerpoint/2010/main" val="2894781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ABBFE-2BB7-4A83-8B39-AAD9AEB5C08D}"/>
              </a:ext>
            </a:extLst>
          </p:cNvPr>
          <p:cNvSpPr>
            <a:spLocks noGrp="1"/>
          </p:cNvSpPr>
          <p:nvPr>
            <p:ph type="title"/>
          </p:nvPr>
        </p:nvSpPr>
        <p:spPr/>
        <p:txBody>
          <a:bodyPr/>
          <a:lstStyle/>
          <a:p>
            <a:r>
              <a:rPr lang="de-DE" dirty="0"/>
              <a:t>Flashcards – </a:t>
            </a:r>
            <a:r>
              <a:rPr lang="de-DE" dirty="0" err="1"/>
              <a:t>Scope</a:t>
            </a:r>
            <a:r>
              <a:rPr lang="de-DE" dirty="0"/>
              <a:t> </a:t>
            </a:r>
            <a:r>
              <a:rPr lang="de-DE" dirty="0" err="1"/>
              <a:t>of</a:t>
            </a:r>
            <a:r>
              <a:rPr lang="de-DE" dirty="0"/>
              <a:t> </a:t>
            </a:r>
            <a:r>
              <a:rPr lang="de-DE" dirty="0" err="1"/>
              <a:t>Application</a:t>
            </a:r>
            <a:endParaRPr lang="de-DE" dirty="0"/>
          </a:p>
        </p:txBody>
      </p:sp>
      <p:graphicFrame>
        <p:nvGraphicFramePr>
          <p:cNvPr id="4" name="Tabelle 3">
            <a:extLst>
              <a:ext uri="{FF2B5EF4-FFF2-40B4-BE49-F238E27FC236}">
                <a16:creationId xmlns:a16="http://schemas.microsoft.com/office/drawing/2014/main" id="{FB0C118E-40FC-4A68-AD66-33EBD76AAC42}"/>
              </a:ext>
            </a:extLst>
          </p:cNvPr>
          <p:cNvGraphicFramePr>
            <a:graphicFrameLocks noGrp="1"/>
          </p:cNvGraphicFramePr>
          <p:nvPr>
            <p:extLst>
              <p:ext uri="{D42A27DB-BD31-4B8C-83A1-F6EECF244321}">
                <p14:modId xmlns:p14="http://schemas.microsoft.com/office/powerpoint/2010/main" val="3576148703"/>
              </p:ext>
            </p:extLst>
          </p:nvPr>
        </p:nvGraphicFramePr>
        <p:xfrm>
          <a:off x="720725" y="2164667"/>
          <a:ext cx="10750550" cy="4054438"/>
        </p:xfrm>
        <a:graphic>
          <a:graphicData uri="http://schemas.openxmlformats.org/drawingml/2006/table">
            <a:tbl>
              <a:tblPr firstRow="1" bandRow="1">
                <a:tableStyleId>{1E171933-4619-4E11-9A3F-F7608DF75F80}</a:tableStyleId>
              </a:tblPr>
              <a:tblGrid>
                <a:gridCol w="2271959">
                  <a:extLst>
                    <a:ext uri="{9D8B030D-6E8A-4147-A177-3AD203B41FA5}">
                      <a16:colId xmlns:a16="http://schemas.microsoft.com/office/drawing/2014/main" val="4203159963"/>
                    </a:ext>
                  </a:extLst>
                </a:gridCol>
                <a:gridCol w="711540">
                  <a:extLst>
                    <a:ext uri="{9D8B030D-6E8A-4147-A177-3AD203B41FA5}">
                      <a16:colId xmlns:a16="http://schemas.microsoft.com/office/drawing/2014/main" val="3907991279"/>
                    </a:ext>
                  </a:extLst>
                </a:gridCol>
                <a:gridCol w="3792952">
                  <a:extLst>
                    <a:ext uri="{9D8B030D-6E8A-4147-A177-3AD203B41FA5}">
                      <a16:colId xmlns:a16="http://schemas.microsoft.com/office/drawing/2014/main" val="1941171962"/>
                    </a:ext>
                  </a:extLst>
                </a:gridCol>
                <a:gridCol w="3974099">
                  <a:extLst>
                    <a:ext uri="{9D8B030D-6E8A-4147-A177-3AD203B41FA5}">
                      <a16:colId xmlns:a16="http://schemas.microsoft.com/office/drawing/2014/main" val="766188259"/>
                    </a:ext>
                  </a:extLst>
                </a:gridCol>
              </a:tblGrid>
              <a:tr h="492808">
                <a:tc gridSpan="2">
                  <a:txBody>
                    <a:bodyPr/>
                    <a:lstStyle/>
                    <a:p>
                      <a:pPr algn="ctr"/>
                      <a:r>
                        <a:rPr lang="de-DE" sz="1600" dirty="0">
                          <a:latin typeface="Helvetica Neue"/>
                        </a:rPr>
                        <a:t>Topic</a:t>
                      </a:r>
                    </a:p>
                  </a:txBody>
                  <a:tcPr anchor="ctr"/>
                </a:tc>
                <a:tc hMerge="1">
                  <a:txBody>
                    <a:bodyPr/>
                    <a:lstStyle/>
                    <a:p>
                      <a:endParaRPr lang="de-DE" dirty="0"/>
                    </a:p>
                  </a:txBody>
                  <a:tcPr/>
                </a:tc>
                <a:tc>
                  <a:txBody>
                    <a:bodyPr/>
                    <a:lstStyle/>
                    <a:p>
                      <a:pPr algn="ctr"/>
                      <a:r>
                        <a:rPr lang="de-DE" sz="1600" dirty="0">
                          <a:latin typeface="Helvetica Neue"/>
                        </a:rPr>
                        <a:t>Question (Front </a:t>
                      </a:r>
                      <a:r>
                        <a:rPr lang="de-DE" sz="1600" dirty="0" err="1">
                          <a:latin typeface="Helvetica Neue"/>
                        </a:rPr>
                        <a:t>side</a:t>
                      </a:r>
                      <a:r>
                        <a:rPr lang="de-DE" sz="1600" dirty="0">
                          <a:latin typeface="Helvetica Neue"/>
                        </a:rPr>
                        <a:t>)</a:t>
                      </a:r>
                    </a:p>
                  </a:txBody>
                  <a:tcPr anchor="ctr"/>
                </a:tc>
                <a:tc>
                  <a:txBody>
                    <a:bodyPr/>
                    <a:lstStyle/>
                    <a:p>
                      <a:pPr algn="ctr"/>
                      <a:r>
                        <a:rPr lang="de-DE" sz="1600" dirty="0" err="1">
                          <a:latin typeface="Helvetica Neue"/>
                        </a:rPr>
                        <a:t>Answer</a:t>
                      </a:r>
                      <a:r>
                        <a:rPr lang="de-DE" sz="1600" dirty="0">
                          <a:latin typeface="Helvetica Neue"/>
                        </a:rPr>
                        <a:t> (Back </a:t>
                      </a:r>
                      <a:r>
                        <a:rPr lang="de-DE" sz="1600" dirty="0" err="1">
                          <a:latin typeface="Helvetica Neue"/>
                        </a:rPr>
                        <a:t>side</a:t>
                      </a:r>
                      <a:r>
                        <a:rPr lang="de-DE" sz="1600" dirty="0">
                          <a:latin typeface="Helvetica Neue"/>
                        </a:rPr>
                        <a:t>) </a:t>
                      </a:r>
                    </a:p>
                  </a:txBody>
                  <a:tcPr anchor="ctr"/>
                </a:tc>
                <a:extLst>
                  <a:ext uri="{0D108BD9-81ED-4DB2-BD59-A6C34878D82A}">
                    <a16:rowId xmlns:a16="http://schemas.microsoft.com/office/drawing/2014/main" val="3041614801"/>
                  </a:ext>
                </a:extLst>
              </a:tr>
              <a:tr h="482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kern="1200" dirty="0" err="1">
                          <a:solidFill>
                            <a:schemeClr val="dk1"/>
                          </a:solidFill>
                          <a:latin typeface="Helvetica Neue"/>
                          <a:ea typeface="+mn-ea"/>
                          <a:cs typeface="+mn-cs"/>
                        </a:rPr>
                        <a:t>Vocabulary</a:t>
                      </a:r>
                      <a:endParaRPr lang="de-DE" sz="1600" b="1" kern="1200" dirty="0">
                        <a:solidFill>
                          <a:schemeClr val="dk1"/>
                        </a:solidFill>
                        <a:latin typeface="Helvetica Neue"/>
                        <a:ea typeface="+mn-ea"/>
                        <a:cs typeface="+mn-cs"/>
                      </a:endParaRPr>
                    </a:p>
                  </a:txBody>
                  <a:tcPr anchor="ctr"/>
                </a:tc>
                <a:tc>
                  <a:txBody>
                    <a:bodyPr/>
                    <a:lstStyle/>
                    <a:p>
                      <a:endParaRPr lang="de-DE" sz="1600" b="1" kern="1200" dirty="0">
                        <a:solidFill>
                          <a:schemeClr val="dk1"/>
                        </a:solidFill>
                        <a:latin typeface="Helvetica Neue"/>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kern="1200" dirty="0">
                          <a:solidFill>
                            <a:schemeClr val="dk1"/>
                          </a:solidFill>
                          <a:latin typeface="Helvetica Neue"/>
                          <a:ea typeface="+mn-ea"/>
                          <a:cs typeface="+mn-cs"/>
                        </a:rPr>
                        <a:t>Hund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kern="1200" dirty="0">
                          <a:solidFill>
                            <a:schemeClr val="dk1"/>
                          </a:solidFill>
                          <a:latin typeface="Helvetica Neue"/>
                          <a:ea typeface="+mn-ea"/>
                          <a:cs typeface="+mn-cs"/>
                        </a:rPr>
                        <a:t>Dog</a:t>
                      </a:r>
                    </a:p>
                  </a:txBody>
                  <a:tcPr anchor="ctr"/>
                </a:tc>
                <a:extLst>
                  <a:ext uri="{0D108BD9-81ED-4DB2-BD59-A6C34878D82A}">
                    <a16:rowId xmlns:a16="http://schemas.microsoft.com/office/drawing/2014/main" val="3539682473"/>
                  </a:ext>
                </a:extLst>
              </a:tr>
              <a:tr h="531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kern="1200" dirty="0" err="1">
                          <a:solidFill>
                            <a:schemeClr val="dk1"/>
                          </a:solidFill>
                          <a:latin typeface="Helvetica Neue"/>
                          <a:ea typeface="+mn-ea"/>
                          <a:cs typeface="+mn-cs"/>
                        </a:rPr>
                        <a:t>Specific</a:t>
                      </a:r>
                      <a:r>
                        <a:rPr lang="de-DE" sz="1600" b="1" kern="1200" dirty="0">
                          <a:solidFill>
                            <a:schemeClr val="dk1"/>
                          </a:solidFill>
                          <a:latin typeface="Helvetica Neue"/>
                          <a:ea typeface="+mn-ea"/>
                          <a:cs typeface="+mn-cs"/>
                        </a:rPr>
                        <a:t> </a:t>
                      </a:r>
                      <a:r>
                        <a:rPr lang="de-DE" sz="1600" b="1" kern="1200" dirty="0" err="1">
                          <a:solidFill>
                            <a:schemeClr val="dk1"/>
                          </a:solidFill>
                          <a:latin typeface="Helvetica Neue"/>
                          <a:ea typeface="+mn-ea"/>
                          <a:cs typeface="+mn-cs"/>
                        </a:rPr>
                        <a:t>dates</a:t>
                      </a:r>
                      <a:endParaRPr lang="de-DE" sz="1600" b="1" kern="1200" dirty="0">
                        <a:solidFill>
                          <a:schemeClr val="dk1"/>
                        </a:solidFill>
                        <a:latin typeface="Helvetica Neue"/>
                        <a:ea typeface="+mn-ea"/>
                        <a:cs typeface="+mn-cs"/>
                      </a:endParaRPr>
                    </a:p>
                  </a:txBody>
                  <a:tcPr anchor="ctr"/>
                </a:tc>
                <a:tc>
                  <a:txBody>
                    <a:bodyPr/>
                    <a:lstStyle/>
                    <a:p>
                      <a:endParaRPr lang="de-DE" sz="1600" b="1" kern="1200" dirty="0">
                        <a:solidFill>
                          <a:schemeClr val="dk1"/>
                        </a:solidFill>
                        <a:latin typeface="Helvetica Neue"/>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kern="1200" dirty="0" err="1">
                          <a:solidFill>
                            <a:schemeClr val="dk1"/>
                          </a:solidFill>
                          <a:latin typeface="Helvetica Neue"/>
                          <a:ea typeface="+mn-ea"/>
                          <a:cs typeface="+mn-cs"/>
                        </a:rPr>
                        <a:t>Shakespeare's</a:t>
                      </a:r>
                      <a:r>
                        <a:rPr lang="de-DE" sz="1400" b="0" kern="1200" dirty="0">
                          <a:solidFill>
                            <a:schemeClr val="dk1"/>
                          </a:solidFill>
                          <a:latin typeface="Helvetica Neue"/>
                          <a:ea typeface="+mn-ea"/>
                          <a:cs typeface="+mn-cs"/>
                        </a:rPr>
                        <a:t> </a:t>
                      </a:r>
                      <a:r>
                        <a:rPr lang="de-DE" sz="1400" b="0" kern="1200" dirty="0" err="1">
                          <a:solidFill>
                            <a:schemeClr val="dk1"/>
                          </a:solidFill>
                          <a:latin typeface="Helvetica Neue"/>
                          <a:ea typeface="+mn-ea"/>
                          <a:cs typeface="+mn-cs"/>
                        </a:rPr>
                        <a:t>birth</a:t>
                      </a:r>
                      <a:r>
                        <a:rPr lang="de-DE" sz="1400" b="0" kern="1200" dirty="0">
                          <a:solidFill>
                            <a:schemeClr val="dk1"/>
                          </a:solidFill>
                          <a:latin typeface="Helvetica Neue"/>
                          <a:ea typeface="+mn-ea"/>
                          <a:cs typeface="+mn-cs"/>
                        </a:rPr>
                        <a:t> </a:t>
                      </a:r>
                      <a:r>
                        <a:rPr lang="de-DE" sz="1400" b="0" kern="1200" dirty="0" err="1">
                          <a:solidFill>
                            <a:schemeClr val="dk1"/>
                          </a:solidFill>
                          <a:latin typeface="Helvetica Neue"/>
                          <a:ea typeface="+mn-ea"/>
                          <a:cs typeface="+mn-cs"/>
                        </a:rPr>
                        <a:t>year</a:t>
                      </a:r>
                      <a:endParaRPr lang="de-DE" sz="1400" b="0" kern="1200" dirty="0">
                        <a:solidFill>
                          <a:schemeClr val="dk1"/>
                        </a:solidFill>
                        <a:latin typeface="Helvetica Neue"/>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kern="1200" dirty="0">
                          <a:solidFill>
                            <a:schemeClr val="dk1"/>
                          </a:solidFill>
                          <a:latin typeface="Helvetica Neue"/>
                          <a:ea typeface="+mn-ea"/>
                          <a:cs typeface="+mn-cs"/>
                        </a:rPr>
                        <a:t>1564</a:t>
                      </a:r>
                    </a:p>
                  </a:txBody>
                  <a:tcPr anchor="ctr"/>
                </a:tc>
                <a:extLst>
                  <a:ext uri="{0D108BD9-81ED-4DB2-BD59-A6C34878D82A}">
                    <a16:rowId xmlns:a16="http://schemas.microsoft.com/office/drawing/2014/main" val="4178841235"/>
                  </a:ext>
                </a:extLst>
              </a:tr>
              <a:tr h="531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kern="1200" dirty="0" err="1">
                          <a:solidFill>
                            <a:schemeClr val="dk1"/>
                          </a:solidFill>
                          <a:latin typeface="Helvetica Neue"/>
                          <a:ea typeface="+mn-ea"/>
                          <a:cs typeface="+mn-cs"/>
                        </a:rPr>
                        <a:t>Formulas</a:t>
                      </a:r>
                      <a:endParaRPr lang="de-DE" sz="1600" b="1" kern="1200" dirty="0">
                        <a:solidFill>
                          <a:schemeClr val="dk1"/>
                        </a:solidFill>
                        <a:latin typeface="Helvetica Neue"/>
                        <a:ea typeface="+mn-ea"/>
                        <a:cs typeface="+mn-cs"/>
                      </a:endParaRPr>
                    </a:p>
                  </a:txBody>
                  <a:tcPr anchor="ctr"/>
                </a:tc>
                <a:tc>
                  <a:txBody>
                    <a:bodyPr/>
                    <a:lstStyle/>
                    <a:p>
                      <a:endParaRPr lang="de-DE" sz="1600" b="1" kern="1200" dirty="0">
                        <a:solidFill>
                          <a:schemeClr val="dk1"/>
                        </a:solidFill>
                        <a:latin typeface="Helvetica Neue"/>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kern="1200" dirty="0" err="1">
                          <a:solidFill>
                            <a:schemeClr val="dk1"/>
                          </a:solidFill>
                          <a:latin typeface="Helvetica Neue"/>
                          <a:ea typeface="+mn-ea"/>
                          <a:cs typeface="+mn-cs"/>
                        </a:rPr>
                        <a:t>Pythagorean</a:t>
                      </a:r>
                      <a:r>
                        <a:rPr lang="de-DE" sz="1400" b="0" kern="1200" dirty="0">
                          <a:solidFill>
                            <a:schemeClr val="dk1"/>
                          </a:solidFill>
                          <a:latin typeface="Helvetica Neue"/>
                          <a:ea typeface="+mn-ea"/>
                          <a:cs typeface="+mn-cs"/>
                        </a:rPr>
                        <a:t> </a:t>
                      </a:r>
                      <a:r>
                        <a:rPr lang="de-DE" sz="1400" b="0" kern="1200" dirty="0" err="1">
                          <a:solidFill>
                            <a:schemeClr val="dk1"/>
                          </a:solidFill>
                          <a:latin typeface="Helvetica Neue"/>
                          <a:ea typeface="+mn-ea"/>
                          <a:cs typeface="+mn-cs"/>
                        </a:rPr>
                        <a:t>theorem</a:t>
                      </a:r>
                      <a:endParaRPr lang="de-DE" sz="1400" b="0" kern="1200" dirty="0">
                        <a:solidFill>
                          <a:schemeClr val="dk1"/>
                        </a:solidFill>
                        <a:latin typeface="Helvetica Neue"/>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400" b="0" kern="1200" dirty="0">
                        <a:solidFill>
                          <a:schemeClr val="dk1"/>
                        </a:solidFill>
                        <a:latin typeface="Helvetica Neue"/>
                        <a:ea typeface="+mn-ea"/>
                        <a:cs typeface="+mn-cs"/>
                      </a:endParaRPr>
                    </a:p>
                  </a:txBody>
                  <a:tcPr anchor="ctr"/>
                </a:tc>
                <a:extLst>
                  <a:ext uri="{0D108BD9-81ED-4DB2-BD59-A6C34878D82A}">
                    <a16:rowId xmlns:a16="http://schemas.microsoft.com/office/drawing/2014/main" val="3562592872"/>
                  </a:ext>
                </a:extLst>
              </a:tr>
              <a:tr h="5476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kern="1200" dirty="0" err="1">
                          <a:solidFill>
                            <a:schemeClr val="dk1"/>
                          </a:solidFill>
                          <a:latin typeface="Helvetica Neue"/>
                          <a:ea typeface="+mn-ea"/>
                          <a:cs typeface="+mn-cs"/>
                        </a:rPr>
                        <a:t>Definitions</a:t>
                      </a:r>
                      <a:endParaRPr lang="de-DE" sz="1600" b="1" kern="1200" dirty="0">
                        <a:solidFill>
                          <a:schemeClr val="dk1"/>
                        </a:solidFill>
                        <a:latin typeface="Helvetica Neue"/>
                        <a:ea typeface="+mn-ea"/>
                        <a:cs typeface="+mn-cs"/>
                      </a:endParaRPr>
                    </a:p>
                  </a:txBody>
                  <a:tcPr anchor="ctr"/>
                </a:tc>
                <a:tc>
                  <a:txBody>
                    <a:bodyPr/>
                    <a:lstStyle/>
                    <a:p>
                      <a:endParaRPr lang="de-DE" sz="1600" b="1" kern="1200" dirty="0">
                        <a:solidFill>
                          <a:schemeClr val="dk1"/>
                        </a:solidFill>
                        <a:latin typeface="Helvetica Neue"/>
                        <a:ea typeface="+mn-ea"/>
                        <a:cs typeface="+mn-cs"/>
                      </a:endParaRPr>
                    </a:p>
                  </a:txBody>
                  <a:tcPr/>
                </a:tc>
                <a:tc>
                  <a:txBody>
                    <a:bodyPr/>
                    <a:lstStyle/>
                    <a:p>
                      <a:pPr algn="l"/>
                      <a:r>
                        <a:rPr lang="de-DE" sz="1400" b="0" kern="1200" dirty="0" err="1">
                          <a:solidFill>
                            <a:schemeClr val="dk1"/>
                          </a:solidFill>
                          <a:latin typeface="Helvetica Neue"/>
                          <a:ea typeface="+mn-ea"/>
                          <a:cs typeface="+mn-cs"/>
                        </a:rPr>
                        <a:t>Define</a:t>
                      </a:r>
                      <a:r>
                        <a:rPr lang="de-DE" sz="1400" b="0" kern="1200" dirty="0">
                          <a:solidFill>
                            <a:schemeClr val="dk1"/>
                          </a:solidFill>
                          <a:latin typeface="Helvetica Neue"/>
                          <a:ea typeface="+mn-ea"/>
                          <a:cs typeface="+mn-cs"/>
                        </a:rPr>
                        <a:t> </a:t>
                      </a:r>
                      <a:r>
                        <a:rPr lang="de-DE" sz="1400" b="0" kern="1200" dirty="0" err="1">
                          <a:solidFill>
                            <a:schemeClr val="dk1"/>
                          </a:solidFill>
                          <a:latin typeface="Helvetica Neue"/>
                          <a:ea typeface="+mn-ea"/>
                          <a:cs typeface="+mn-cs"/>
                        </a:rPr>
                        <a:t>the</a:t>
                      </a:r>
                      <a:r>
                        <a:rPr lang="de-DE" sz="1400" b="0" kern="1200" dirty="0">
                          <a:solidFill>
                            <a:schemeClr val="dk1"/>
                          </a:solidFill>
                          <a:latin typeface="Helvetica Neue"/>
                          <a:ea typeface="+mn-ea"/>
                          <a:cs typeface="+mn-cs"/>
                        </a:rPr>
                        <a:t> </a:t>
                      </a:r>
                      <a:r>
                        <a:rPr lang="de-DE" sz="1400" b="0" kern="1200" dirty="0" err="1">
                          <a:solidFill>
                            <a:schemeClr val="dk1"/>
                          </a:solidFill>
                          <a:latin typeface="Helvetica Neue"/>
                          <a:ea typeface="+mn-ea"/>
                          <a:cs typeface="+mn-cs"/>
                        </a:rPr>
                        <a:t>term</a:t>
                      </a:r>
                      <a:r>
                        <a:rPr lang="de-DE" sz="1400" b="0" kern="1200" dirty="0">
                          <a:solidFill>
                            <a:schemeClr val="dk1"/>
                          </a:solidFill>
                          <a:latin typeface="Helvetica Neue"/>
                          <a:ea typeface="+mn-ea"/>
                          <a:cs typeface="+mn-cs"/>
                        </a:rPr>
                        <a:t> "</a:t>
                      </a:r>
                      <a:r>
                        <a:rPr lang="de-DE" sz="1400" b="0" kern="1200" dirty="0" err="1">
                          <a:solidFill>
                            <a:schemeClr val="dk1"/>
                          </a:solidFill>
                          <a:latin typeface="Helvetica Neue"/>
                          <a:ea typeface="+mn-ea"/>
                          <a:cs typeface="+mn-cs"/>
                        </a:rPr>
                        <a:t>logistics</a:t>
                      </a:r>
                      <a:r>
                        <a:rPr lang="de-DE" sz="1400" b="0" kern="1200" dirty="0">
                          <a:solidFill>
                            <a:schemeClr val="dk1"/>
                          </a:solidFill>
                          <a:latin typeface="Helvetica Neue"/>
                          <a:ea typeface="+mn-ea"/>
                          <a:cs typeface="+mn-cs"/>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Helvetica Neue"/>
                          <a:ea typeface="+mn-ea"/>
                          <a:cs typeface="+mn-cs"/>
                        </a:rPr>
                        <a:t>Logistics is generally the detailed organization and implementation of a complex operation.</a:t>
                      </a:r>
                      <a:endParaRPr lang="de-DE" sz="1400" b="0" kern="1200" dirty="0">
                        <a:solidFill>
                          <a:schemeClr val="dk1"/>
                        </a:solidFill>
                        <a:latin typeface="Helvetica Neue"/>
                        <a:ea typeface="+mn-ea"/>
                        <a:cs typeface="+mn-cs"/>
                      </a:endParaRPr>
                    </a:p>
                  </a:txBody>
                  <a:tcPr anchor="ctr"/>
                </a:tc>
                <a:extLst>
                  <a:ext uri="{0D108BD9-81ED-4DB2-BD59-A6C34878D82A}">
                    <a16:rowId xmlns:a16="http://schemas.microsoft.com/office/drawing/2014/main" val="1725832229"/>
                  </a:ext>
                </a:extLst>
              </a:tr>
              <a:tr h="4920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kern="1200" dirty="0">
                          <a:solidFill>
                            <a:schemeClr val="dk1"/>
                          </a:solidFill>
                          <a:latin typeface="Helvetica Neue"/>
                          <a:ea typeface="+mn-ea"/>
                          <a:cs typeface="+mn-cs"/>
                        </a:rPr>
                        <a:t>Rules</a:t>
                      </a:r>
                    </a:p>
                  </a:txBody>
                  <a:tcPr anchor="ctr"/>
                </a:tc>
                <a:tc>
                  <a:txBody>
                    <a:bodyPr/>
                    <a:lstStyle/>
                    <a:p>
                      <a:endParaRPr lang="de-DE" sz="1600" b="1" kern="1200" dirty="0">
                        <a:solidFill>
                          <a:schemeClr val="dk1"/>
                        </a:solidFill>
                        <a:latin typeface="Helvetica Neue"/>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Helvetica Neue"/>
                          <a:ea typeface="+mn-ea"/>
                          <a:cs typeface="+mn-cs"/>
                        </a:rPr>
                        <a:t>What to do first after a car accident?</a:t>
                      </a:r>
                      <a:endParaRPr lang="de-DE" sz="1400" b="0" kern="1200" dirty="0">
                        <a:solidFill>
                          <a:schemeClr val="dk1"/>
                        </a:solidFill>
                        <a:latin typeface="Helvetica Neue"/>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Helvetica Neue"/>
                          <a:ea typeface="+mn-ea"/>
                          <a:cs typeface="+mn-cs"/>
                        </a:rPr>
                        <a:t>Stop your vehicle and move to safety</a:t>
                      </a:r>
                      <a:endParaRPr lang="de-DE" sz="1400" b="0" kern="1200" dirty="0">
                        <a:solidFill>
                          <a:schemeClr val="dk1"/>
                        </a:solidFill>
                        <a:latin typeface="Helvetica Neue"/>
                        <a:ea typeface="+mn-ea"/>
                        <a:cs typeface="+mn-cs"/>
                      </a:endParaRPr>
                    </a:p>
                  </a:txBody>
                  <a:tcPr anchor="ctr"/>
                </a:tc>
                <a:extLst>
                  <a:ext uri="{0D108BD9-81ED-4DB2-BD59-A6C34878D82A}">
                    <a16:rowId xmlns:a16="http://schemas.microsoft.com/office/drawing/2014/main" val="2518167619"/>
                  </a:ext>
                </a:extLst>
              </a:tr>
              <a:tr h="5125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kern="1200" dirty="0">
                          <a:solidFill>
                            <a:schemeClr val="dk1"/>
                          </a:solidFill>
                          <a:latin typeface="Helvetica Neue"/>
                          <a:ea typeface="+mn-ea"/>
                          <a:cs typeface="+mn-cs"/>
                        </a:rPr>
                        <a:t>Questions</a:t>
                      </a:r>
                    </a:p>
                  </a:txBody>
                  <a:tcPr anchor="ctr"/>
                </a:tc>
                <a:tc>
                  <a:txBody>
                    <a:bodyPr/>
                    <a:lstStyle/>
                    <a:p>
                      <a:endParaRPr lang="de-DE" sz="1600" b="1" kern="1200" dirty="0">
                        <a:solidFill>
                          <a:schemeClr val="dk1"/>
                        </a:solidFill>
                        <a:latin typeface="Helvetica Neue"/>
                        <a:ea typeface="+mn-ea"/>
                        <a:cs typeface="+mn-cs"/>
                      </a:endParaRPr>
                    </a:p>
                  </a:txBody>
                  <a:tcPr/>
                </a:tc>
                <a:tc>
                  <a:txBody>
                    <a:bodyPr/>
                    <a:lstStyle/>
                    <a:p>
                      <a:pPr algn="l"/>
                      <a:r>
                        <a:rPr lang="en-US" sz="1400" b="0" kern="1200" dirty="0">
                          <a:solidFill>
                            <a:schemeClr val="dk1"/>
                          </a:solidFill>
                          <a:latin typeface="Helvetica Neue"/>
                          <a:ea typeface="+mn-ea"/>
                          <a:cs typeface="+mn-cs"/>
                        </a:rPr>
                        <a:t>What is the capital of Germany?</a:t>
                      </a:r>
                      <a:endParaRPr lang="de-DE" sz="1400" b="0" kern="1200" dirty="0">
                        <a:solidFill>
                          <a:schemeClr val="dk1"/>
                        </a:solidFill>
                        <a:latin typeface="Helvetica Neue"/>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kern="1200" dirty="0">
                          <a:solidFill>
                            <a:schemeClr val="dk1"/>
                          </a:solidFill>
                          <a:latin typeface="Helvetica Neue"/>
                          <a:ea typeface="+mn-ea"/>
                          <a:cs typeface="+mn-cs"/>
                        </a:rPr>
                        <a:t>Berlin</a:t>
                      </a:r>
                    </a:p>
                  </a:txBody>
                  <a:tcPr anchor="ctr"/>
                </a:tc>
                <a:extLst>
                  <a:ext uri="{0D108BD9-81ED-4DB2-BD59-A6C34878D82A}">
                    <a16:rowId xmlns:a16="http://schemas.microsoft.com/office/drawing/2014/main" val="4094089022"/>
                  </a:ext>
                </a:extLst>
              </a:tr>
              <a:tr h="464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a:latin typeface="Helvetica Neue"/>
                        </a:rPr>
                        <a:t>…</a:t>
                      </a:r>
                    </a:p>
                  </a:txBody>
                  <a:tcPr anchor="ctr"/>
                </a:tc>
                <a:tc>
                  <a:txBody>
                    <a:bodyPr/>
                    <a:lstStyle/>
                    <a:p>
                      <a:endParaRPr lang="de-DE" sz="1600" dirty="0">
                        <a:latin typeface="Helvetica Neue"/>
                      </a:endParaRPr>
                    </a:p>
                  </a:txBody>
                  <a:tcPr/>
                </a:tc>
                <a:tc>
                  <a:txBody>
                    <a:bodyPr/>
                    <a:lstStyle/>
                    <a:p>
                      <a:pPr algn="l"/>
                      <a:r>
                        <a:rPr lang="de-DE" sz="1600" b="1" dirty="0">
                          <a:latin typeface="Helvetica Neue"/>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latin typeface="Helvetica Neue"/>
                        </a:rPr>
                        <a:t>…</a:t>
                      </a:r>
                    </a:p>
                  </a:txBody>
                  <a:tcPr anchor="ctr"/>
                </a:tc>
                <a:extLst>
                  <a:ext uri="{0D108BD9-81ED-4DB2-BD59-A6C34878D82A}">
                    <a16:rowId xmlns:a16="http://schemas.microsoft.com/office/drawing/2014/main" val="3903768889"/>
                  </a:ext>
                </a:extLst>
              </a:tr>
            </a:tbl>
          </a:graphicData>
        </a:graphic>
      </p:graphicFrame>
      <p:pic>
        <p:nvPicPr>
          <p:cNvPr id="7" name="Grafik 6">
            <a:extLst>
              <a:ext uri="{FF2B5EF4-FFF2-40B4-BE49-F238E27FC236}">
                <a16:creationId xmlns:a16="http://schemas.microsoft.com/office/drawing/2014/main" id="{A3C861AE-DDC6-44D7-8B05-3A8D68FDDD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7402" y="3785044"/>
            <a:ext cx="1163047" cy="267187"/>
          </a:xfrm>
          <a:prstGeom prst="rect">
            <a:avLst/>
          </a:prstGeom>
        </p:spPr>
      </p:pic>
      <p:sp>
        <p:nvSpPr>
          <p:cNvPr id="3" name="Textfeld 2">
            <a:extLst>
              <a:ext uri="{FF2B5EF4-FFF2-40B4-BE49-F238E27FC236}">
                <a16:creationId xmlns:a16="http://schemas.microsoft.com/office/drawing/2014/main" id="{613111F9-4218-4D65-88C9-5D698A4A1AF9}"/>
              </a:ext>
            </a:extLst>
          </p:cNvPr>
          <p:cNvSpPr txBox="1"/>
          <p:nvPr/>
        </p:nvSpPr>
        <p:spPr>
          <a:xfrm>
            <a:off x="691697" y="1662047"/>
            <a:ext cx="7894320" cy="369332"/>
          </a:xfrm>
          <a:prstGeom prst="rect">
            <a:avLst/>
          </a:prstGeom>
          <a:noFill/>
        </p:spPr>
        <p:txBody>
          <a:bodyPr wrap="square" rtlCol="0">
            <a:spAutoFit/>
          </a:bodyPr>
          <a:lstStyle/>
          <a:p>
            <a:r>
              <a:rPr lang="en-US" dirty="0">
                <a:solidFill>
                  <a:schemeClr val="dk1"/>
                </a:solidFill>
                <a:latin typeface="Helvetica Neue"/>
                <a:ea typeface="+mn-ea"/>
              </a:rPr>
              <a:t>Apart from vocabulary, you can also learn other contents with a flashcard: </a:t>
            </a:r>
            <a:endParaRPr lang="de-DE" dirty="0">
              <a:solidFill>
                <a:schemeClr val="dk1"/>
              </a:solidFill>
              <a:latin typeface="Helvetica Neue"/>
              <a:ea typeface="+mn-ea"/>
            </a:endParaRPr>
          </a:p>
        </p:txBody>
      </p:sp>
    </p:spTree>
    <p:extLst>
      <p:ext uri="{BB962C8B-B14F-4D97-AF65-F5344CB8AC3E}">
        <p14:creationId xmlns:p14="http://schemas.microsoft.com/office/powerpoint/2010/main" val="252457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69AD3-F536-451B-8D2C-29806253F255}"/>
              </a:ext>
            </a:extLst>
          </p:cNvPr>
          <p:cNvSpPr>
            <a:spLocks noGrp="1"/>
          </p:cNvSpPr>
          <p:nvPr>
            <p:ph type="title"/>
          </p:nvPr>
        </p:nvSpPr>
        <p:spPr/>
        <p:txBody>
          <a:bodyPr/>
          <a:lstStyle/>
          <a:p>
            <a:r>
              <a:rPr lang="de-DE" dirty="0"/>
              <a:t>Card Box</a:t>
            </a:r>
          </a:p>
        </p:txBody>
      </p:sp>
      <p:sp>
        <p:nvSpPr>
          <p:cNvPr id="4" name="Rechteck 3">
            <a:extLst>
              <a:ext uri="{FF2B5EF4-FFF2-40B4-BE49-F238E27FC236}">
                <a16:creationId xmlns:a16="http://schemas.microsoft.com/office/drawing/2014/main" id="{4E60D722-EB16-43D4-8E96-5307EB551887}"/>
              </a:ext>
            </a:extLst>
          </p:cNvPr>
          <p:cNvSpPr/>
          <p:nvPr/>
        </p:nvSpPr>
        <p:spPr>
          <a:xfrm>
            <a:off x="1930614" y="2854658"/>
            <a:ext cx="2390836" cy="2158744"/>
          </a:xfrm>
          <a:prstGeom prst="rect">
            <a:avLst/>
          </a:prstGeom>
          <a:solidFill>
            <a:srgbClr val="DBDEE3"/>
          </a:solidFill>
          <a:ln w="3175">
            <a:solidFill>
              <a:srgbClr val="DBDEE3"/>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pic>
        <p:nvPicPr>
          <p:cNvPr id="5" name="Grafik 4">
            <a:extLst>
              <a:ext uri="{FF2B5EF4-FFF2-40B4-BE49-F238E27FC236}">
                <a16:creationId xmlns:a16="http://schemas.microsoft.com/office/drawing/2014/main" id="{8ABBC62A-543B-415B-A906-A498465028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31056" y="3099924"/>
            <a:ext cx="1389951" cy="1389951"/>
          </a:xfrm>
          <a:prstGeom prst="rect">
            <a:avLst/>
          </a:prstGeom>
        </p:spPr>
      </p:pic>
      <p:sp>
        <p:nvSpPr>
          <p:cNvPr id="8" name="Diagonal liegende Ecken des Rechtecks abrunden 5">
            <a:extLst>
              <a:ext uri="{FF2B5EF4-FFF2-40B4-BE49-F238E27FC236}">
                <a16:creationId xmlns:a16="http://schemas.microsoft.com/office/drawing/2014/main" id="{5A327D63-DB82-4C96-9EF2-054474AEBEBC}"/>
              </a:ext>
            </a:extLst>
          </p:cNvPr>
          <p:cNvSpPr/>
          <p:nvPr/>
        </p:nvSpPr>
        <p:spPr>
          <a:xfrm>
            <a:off x="4489236" y="2854658"/>
            <a:ext cx="6016839" cy="2158744"/>
          </a:xfrm>
          <a:prstGeom prst="round2DiagRect">
            <a:avLst/>
          </a:prstGeom>
          <a:solidFill>
            <a:srgbClr val="407FB7"/>
          </a:solidFill>
          <a:ln>
            <a:noFill/>
          </a:ln>
        </p:spPr>
        <p:style>
          <a:lnRef idx="1">
            <a:scrgbClr r="0" g="0" b="0"/>
          </a:lnRef>
          <a:fillRef idx="1">
            <a:scrgbClr r="0" g="0" b="0"/>
          </a:fillRef>
          <a:effectRef idx="0">
            <a:schemeClr val="lt2">
              <a:alpha val="40000"/>
              <a:hueOff val="0"/>
              <a:satOff val="0"/>
              <a:lumOff val="0"/>
              <a:alphaOff val="0"/>
            </a:schemeClr>
          </a:effectRef>
          <a:fontRef idx="minor">
            <a:schemeClr val="dk1">
              <a:hueOff val="0"/>
              <a:satOff val="0"/>
              <a:lumOff val="0"/>
              <a:alphaOff val="0"/>
            </a:schemeClr>
          </a:fontRef>
        </p:style>
        <p:txBody>
          <a:bodyPr spcFirstLastPara="0" vert="horz" wrap="square" lIns="1037015" tIns="57150" rIns="57150" bIns="57150" numCol="1" spcCol="1270" anchor="ctr" anchorCtr="0">
            <a:noAutofit/>
          </a:bodyPr>
          <a:lstStyle/>
          <a:p>
            <a:pPr lvl="0" algn="l" defTabSz="666750">
              <a:lnSpc>
                <a:spcPct val="90000"/>
              </a:lnSpc>
              <a:spcBef>
                <a:spcPct val="0"/>
              </a:spcBef>
              <a:spcAft>
                <a:spcPct val="35000"/>
              </a:spcAft>
            </a:pPr>
            <a:r>
              <a:rPr lang="de-DE" sz="3600" b="1" kern="1200" dirty="0">
                <a:solidFill>
                  <a:schemeClr val="bg1"/>
                </a:solidFill>
                <a:cs typeface="Arial" panose="020B0604020202020204" pitchFamily="34" charset="0"/>
              </a:rPr>
              <a:t>Feature </a:t>
            </a:r>
            <a:r>
              <a:rPr lang="de-DE" sz="3600" b="1" kern="1200" dirty="0" err="1">
                <a:solidFill>
                  <a:schemeClr val="bg1"/>
                </a:solidFill>
                <a:cs typeface="Arial" panose="020B0604020202020204" pitchFamily="34" charset="0"/>
              </a:rPr>
              <a:t>Presentation</a:t>
            </a:r>
            <a:endParaRPr lang="de-DE" sz="3600" b="1" kern="1200" dirty="0">
              <a:solidFill>
                <a:schemeClr val="bg1"/>
              </a:solidFill>
              <a:cs typeface="Arial" panose="020B0604020202020204" pitchFamily="34" charset="0"/>
            </a:endParaRPr>
          </a:p>
        </p:txBody>
      </p:sp>
      <p:sp>
        <p:nvSpPr>
          <p:cNvPr id="6" name="Textfeld 5">
            <a:extLst>
              <a:ext uri="{FF2B5EF4-FFF2-40B4-BE49-F238E27FC236}">
                <a16:creationId xmlns:a16="http://schemas.microsoft.com/office/drawing/2014/main" id="{922D955B-7DEC-4EE9-A171-29D73043A604}"/>
              </a:ext>
            </a:extLst>
          </p:cNvPr>
          <p:cNvSpPr txBox="1"/>
          <p:nvPr/>
        </p:nvSpPr>
        <p:spPr>
          <a:xfrm>
            <a:off x="2438940" y="4551583"/>
            <a:ext cx="1382067" cy="400110"/>
          </a:xfrm>
          <a:prstGeom prst="rect">
            <a:avLst/>
          </a:prstGeom>
          <a:noFill/>
        </p:spPr>
        <p:txBody>
          <a:bodyPr wrap="square" rtlCol="0">
            <a:spAutoFit/>
          </a:bodyPr>
          <a:lstStyle/>
          <a:p>
            <a:r>
              <a:rPr lang="de-DE" sz="2000" dirty="0"/>
              <a:t>Card Box</a:t>
            </a:r>
          </a:p>
        </p:txBody>
      </p:sp>
    </p:spTree>
    <p:extLst>
      <p:ext uri="{BB962C8B-B14F-4D97-AF65-F5344CB8AC3E}">
        <p14:creationId xmlns:p14="http://schemas.microsoft.com/office/powerpoint/2010/main" val="490471585"/>
      </p:ext>
    </p:extLst>
  </p:cSld>
  <p:clrMapOvr>
    <a:masterClrMapping/>
  </p:clrMapOvr>
</p:sld>
</file>

<file path=ppt/theme/theme1.xml><?xml version="1.0" encoding="utf-8"?>
<a:theme xmlns:a="http://schemas.openxmlformats.org/drawingml/2006/main" name="Präsentation_Master_RWTH_Verwaltung_16zu9">
  <a:themeElements>
    <a:clrScheme name="RWTH Farben">
      <a:dk1>
        <a:sysClr val="windowText" lastClr="000000"/>
      </a:dk1>
      <a:lt1>
        <a:sysClr val="window" lastClr="FFFFFF"/>
      </a:lt1>
      <a:dk2>
        <a:srgbClr val="00549F"/>
      </a:dk2>
      <a:lt2>
        <a:srgbClr val="8EBAE5"/>
      </a:lt2>
      <a:accent1>
        <a:srgbClr val="006165"/>
      </a:accent1>
      <a:accent2>
        <a:srgbClr val="0098A1"/>
      </a:accent2>
      <a:accent3>
        <a:srgbClr val="57AB27"/>
      </a:accent3>
      <a:accent4>
        <a:srgbClr val="BDCD00"/>
      </a:accent4>
      <a:accent5>
        <a:srgbClr val="F6A800"/>
      </a:accent5>
      <a:accent6>
        <a:srgbClr val="CC071E"/>
      </a:accent6>
      <a:hlink>
        <a:srgbClr val="612158"/>
      </a:hlink>
      <a:folHlink>
        <a:srgbClr val="7A6F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_Master_RWTH_Verwaltung_ohne_addin_16zu9.pot [Kompatibilitätsmodus]" id="{31793575-807D-424B-A95D-BD1FA51D6B9C}" vid="{EDE4B280-3FBA-4B2F-94A9-F36ED973D88A}"/>
    </a:ext>
  </a:extLst>
</a:theme>
</file>

<file path=ppt/theme/theme2.xml><?xml version="1.0" encoding="utf-8"?>
<a:theme xmlns:a="http://schemas.openxmlformats.org/drawingml/2006/main" name="Office-Design">
  <a:themeElements>
    <a:clrScheme name="Benutzerdefiniert 3">
      <a:dk1>
        <a:srgbClr val="00549F"/>
      </a:dk1>
      <a:lt1>
        <a:srgbClr val="FFFFFF"/>
      </a:lt1>
      <a:dk2>
        <a:srgbClr val="00549F"/>
      </a:dk2>
      <a:lt2>
        <a:srgbClr val="ECEDED"/>
      </a:lt2>
      <a:accent1>
        <a:srgbClr val="BDCD00"/>
      </a:accent1>
      <a:accent2>
        <a:srgbClr val="F6A800"/>
      </a:accent2>
      <a:accent3>
        <a:srgbClr val="8EBAE5"/>
      </a:accent3>
      <a:accent4>
        <a:srgbClr val="407FB7"/>
      </a:accent4>
      <a:accent5>
        <a:srgbClr val="ECEDED"/>
      </a:accent5>
      <a:accent6>
        <a:srgbClr val="006165"/>
      </a:accent6>
      <a:hlink>
        <a:srgbClr val="407FB7"/>
      </a:hlink>
      <a:folHlink>
        <a:srgbClr val="407FB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lienmaster_mfl1" id="{C11376E1-8FE7-7741-81CD-91B1F61E081E}" vid="{5D94E7F9-95C3-6440-99B2-0C0F05CF853F}"/>
    </a:ext>
  </a:extLst>
</a:theme>
</file>

<file path=ppt/theme/theme3.xml><?xml version="1.0" encoding="utf-8"?>
<a:theme xmlns:a="http://schemas.openxmlformats.org/drawingml/2006/main" name="1_Präsentation_Master_RWTH_Verwaltung_16zu9">
  <a:themeElements>
    <a:clrScheme name="RWTH Farben">
      <a:dk1>
        <a:sysClr val="windowText" lastClr="000000"/>
      </a:dk1>
      <a:lt1>
        <a:sysClr val="window" lastClr="FFFFFF"/>
      </a:lt1>
      <a:dk2>
        <a:srgbClr val="00549F"/>
      </a:dk2>
      <a:lt2>
        <a:srgbClr val="8EBAE5"/>
      </a:lt2>
      <a:accent1>
        <a:srgbClr val="006165"/>
      </a:accent1>
      <a:accent2>
        <a:srgbClr val="0098A1"/>
      </a:accent2>
      <a:accent3>
        <a:srgbClr val="57AB27"/>
      </a:accent3>
      <a:accent4>
        <a:srgbClr val="BDCD00"/>
      </a:accent4>
      <a:accent5>
        <a:srgbClr val="F6A800"/>
      </a:accent5>
      <a:accent6>
        <a:srgbClr val="CC071E"/>
      </a:accent6>
      <a:hlink>
        <a:srgbClr val="612158"/>
      </a:hlink>
      <a:folHlink>
        <a:srgbClr val="7A6F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_Master_RWTH_Verwaltung_ohne_addin_16zu9.pot [Kompatibilitätsmodus]" id="{31793575-807D-424B-A95D-BD1FA51D6B9C}" vid="{EDE4B280-3FBA-4B2F-94A9-F36ED973D88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Präsentation_Master_RWTH_Verwaltung_16zu9</Template>
  <TotalTime>0</TotalTime>
  <Words>1468</Words>
  <Application>Microsoft Office PowerPoint</Application>
  <PresentationFormat>Breitbild</PresentationFormat>
  <Paragraphs>180</Paragraphs>
  <Slides>24</Slides>
  <Notes>14</Notes>
  <HiddenSlides>0</HiddenSlides>
  <MMClips>0</MMClips>
  <ScaleCrop>false</ScaleCrop>
  <HeadingPairs>
    <vt:vector size="6" baseType="variant">
      <vt:variant>
        <vt:lpstr>Verwendete Schriftarten</vt:lpstr>
      </vt:variant>
      <vt:variant>
        <vt:i4>9</vt:i4>
      </vt:variant>
      <vt:variant>
        <vt:lpstr>Design</vt:lpstr>
      </vt:variant>
      <vt:variant>
        <vt:i4>3</vt:i4>
      </vt:variant>
      <vt:variant>
        <vt:lpstr>Folientitel</vt:lpstr>
      </vt:variant>
      <vt:variant>
        <vt:i4>24</vt:i4>
      </vt:variant>
    </vt:vector>
  </HeadingPairs>
  <TitlesOfParts>
    <vt:vector size="36" baseType="lpstr">
      <vt:lpstr>ＭＳ Ｐゴシック</vt:lpstr>
      <vt:lpstr>Arial</vt:lpstr>
      <vt:lpstr>Arial Rounded MT Bold</vt:lpstr>
      <vt:lpstr>Calibri</vt:lpstr>
      <vt:lpstr>Helvetica</vt:lpstr>
      <vt:lpstr>Helvetica Neue</vt:lpstr>
      <vt:lpstr>Symbol</vt:lpstr>
      <vt:lpstr>Times New Roman</vt:lpstr>
      <vt:lpstr>Wingdings</vt:lpstr>
      <vt:lpstr>Präsentation_Master_RWTH_Verwaltung_16zu9</vt:lpstr>
      <vt:lpstr>Office-Design</vt:lpstr>
      <vt:lpstr>1_Präsentation_Master_RWTH_Verwaltung_16zu9</vt:lpstr>
      <vt:lpstr>PowerPoint-Präsentation</vt:lpstr>
      <vt:lpstr>Card Box - a collaborative tool</vt:lpstr>
      <vt:lpstr>Side note: Existing Flashcard systems in Moodle</vt:lpstr>
      <vt:lpstr>Dialog Cards &amp; Flash Cards</vt:lpstr>
      <vt:lpstr>Comparison Dialog Cards vs. Flashcards in detail</vt:lpstr>
      <vt:lpstr>Features</vt:lpstr>
      <vt:lpstr>Spaced Repetition and Leitner System</vt:lpstr>
      <vt:lpstr>Flashcards – Scope of Application</vt:lpstr>
      <vt:lpstr>Card Box</vt:lpstr>
      <vt:lpstr>Card Box – edit settings</vt:lpstr>
      <vt:lpstr>Add flashcards</vt:lpstr>
      <vt:lpstr>Review flashcards</vt:lpstr>
      <vt:lpstr>Import flashcards</vt:lpstr>
      <vt:lpstr>Practice Mode „Automatic Check“</vt:lpstr>
      <vt:lpstr>Practice Mode „Check yourself“</vt:lpstr>
      <vt:lpstr>Flashcards with partial solutions</vt:lpstr>
      <vt:lpstr>Flashcards with alternative solutions</vt:lpstr>
      <vt:lpstr>Mark wrong answers as correct and suggest your own answers as alternative solutions</vt:lpstr>
      <vt:lpstr>Card Box – Learning statistics</vt:lpstr>
      <vt:lpstr>Card Box – Learning statistics</vt:lpstr>
      <vt:lpstr>Usage Example</vt:lpstr>
      <vt:lpstr>Usage Example</vt:lpstr>
      <vt:lpstr>Usage Example</vt:lpstr>
      <vt:lpstr>PowerPoint-Präsentation</vt:lpstr>
    </vt:vector>
  </TitlesOfParts>
  <Company>ZHV RWTH Aachen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pecwirse</dc:creator>
  <cp:lastModifiedBy>Valentin Koser</cp:lastModifiedBy>
  <cp:revision>463</cp:revision>
  <cp:lastPrinted>2016-11-09T11:47:23Z</cp:lastPrinted>
  <dcterms:created xsi:type="dcterms:W3CDTF">2016-06-29T07:38:28Z</dcterms:created>
  <dcterms:modified xsi:type="dcterms:W3CDTF">2022-10-11T15:37:51Z</dcterms:modified>
</cp:coreProperties>
</file>