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627" r:id="rId3"/>
    <p:sldId id="285" r:id="rId4"/>
    <p:sldId id="816" r:id="rId5"/>
    <p:sldId id="901" r:id="rId6"/>
    <p:sldId id="902" r:id="rId7"/>
    <p:sldId id="5358" r:id="rId8"/>
    <p:sldId id="971" r:id="rId9"/>
    <p:sldId id="972" r:id="rId10"/>
    <p:sldId id="885" r:id="rId11"/>
    <p:sldId id="882" r:id="rId12"/>
    <p:sldId id="5359" r:id="rId13"/>
    <p:sldId id="5360" r:id="rId14"/>
    <p:sldId id="5361" r:id="rId15"/>
    <p:sldId id="5387" r:id="rId16"/>
    <p:sldId id="5374" r:id="rId17"/>
    <p:sldId id="5375" r:id="rId18"/>
    <p:sldId id="5370" r:id="rId19"/>
    <p:sldId id="5371" r:id="rId20"/>
    <p:sldId id="5372" r:id="rId21"/>
    <p:sldId id="5376" r:id="rId22"/>
    <p:sldId id="5377" r:id="rId23"/>
    <p:sldId id="930" r:id="rId24"/>
    <p:sldId id="841" r:id="rId25"/>
    <p:sldId id="836" r:id="rId26"/>
    <p:sldId id="927" r:id="rId27"/>
    <p:sldId id="910" r:id="rId28"/>
    <p:sldId id="5362" r:id="rId29"/>
    <p:sldId id="5378" r:id="rId30"/>
    <p:sldId id="5379" r:id="rId31"/>
    <p:sldId id="5380" r:id="rId32"/>
    <p:sldId id="5365" r:id="rId33"/>
    <p:sldId id="898" r:id="rId34"/>
    <p:sldId id="257" r:id="rId35"/>
    <p:sldId id="258" r:id="rId36"/>
    <p:sldId id="899" r:id="rId37"/>
    <p:sldId id="646" r:id="rId38"/>
    <p:sldId id="872" r:id="rId39"/>
    <p:sldId id="897" r:id="rId40"/>
    <p:sldId id="259" r:id="rId41"/>
    <p:sldId id="260" r:id="rId42"/>
    <p:sldId id="265" r:id="rId43"/>
    <p:sldId id="262" r:id="rId44"/>
    <p:sldId id="263" r:id="rId45"/>
    <p:sldId id="5357" r:id="rId46"/>
    <p:sldId id="264" r:id="rId47"/>
    <p:sldId id="5363" r:id="rId48"/>
    <p:sldId id="5351" r:id="rId49"/>
    <p:sldId id="5352" r:id="rId50"/>
    <p:sldId id="5329" r:id="rId51"/>
    <p:sldId id="5330" r:id="rId52"/>
    <p:sldId id="5348" r:id="rId53"/>
    <p:sldId id="5390" r:id="rId54"/>
    <p:sldId id="5316" r:id="rId55"/>
    <p:sldId id="5381" r:id="rId56"/>
    <p:sldId id="275" r:id="rId57"/>
    <p:sldId id="5385" r:id="rId58"/>
    <p:sldId id="5388" r:id="rId59"/>
    <p:sldId id="65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07" autoAdjust="0"/>
    <p:restoredTop sz="91078"/>
  </p:normalViewPr>
  <p:slideViewPr>
    <p:cSldViewPr snapToGrid="0">
      <p:cViewPr varScale="1">
        <p:scale>
          <a:sx n="87" d="100"/>
          <a:sy n="87" d="100"/>
        </p:scale>
        <p:origin x="488" y="20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FE3CD1-1088-D848-9BA4-80F79B82A8B8}" type="doc">
      <dgm:prSet loTypeId="urn:microsoft.com/office/officeart/2005/8/layout/hierarchy3" loCatId="hierarchy" qsTypeId="urn:microsoft.com/office/officeart/2005/8/quickstyle/3d2" qsCatId="3D" csTypeId="urn:microsoft.com/office/officeart/2005/8/colors/colorful4" csCatId="colorful" phldr="1"/>
      <dgm:spPr/>
    </dgm:pt>
    <dgm:pt modelId="{1339D03E-D8D1-674D-9354-BF6DAAF57A47}">
      <dgm:prSet phldrT="[Text]"/>
      <dgm:spPr/>
      <dgm:t>
        <a:bodyPr/>
        <a:lstStyle/>
        <a:p>
          <a:r>
            <a:rPr lang="en-GB" dirty="0"/>
            <a:t>vision</a:t>
          </a:r>
        </a:p>
      </dgm:t>
    </dgm:pt>
    <dgm:pt modelId="{C64B69BB-E3AB-644F-A4D3-BD6D98A4A5FA}" type="parTrans" cxnId="{48E5CCFA-12C2-0C4D-8975-6E5A26EE71FE}">
      <dgm:prSet/>
      <dgm:spPr/>
      <dgm:t>
        <a:bodyPr/>
        <a:lstStyle/>
        <a:p>
          <a:endParaRPr lang="en-GB"/>
        </a:p>
      </dgm:t>
    </dgm:pt>
    <dgm:pt modelId="{A59B877C-7CC9-4F47-8907-1E41ABB0D1A5}" type="sibTrans" cxnId="{48E5CCFA-12C2-0C4D-8975-6E5A26EE71FE}">
      <dgm:prSet/>
      <dgm:spPr/>
      <dgm:t>
        <a:bodyPr/>
        <a:lstStyle/>
        <a:p>
          <a:endParaRPr lang="en-GB"/>
        </a:p>
      </dgm:t>
    </dgm:pt>
    <dgm:pt modelId="{E5888E60-AA21-E94B-B6BE-AC3375769210}">
      <dgm:prSet phldrT="[Text]"/>
      <dgm:spPr>
        <a:solidFill>
          <a:srgbClr val="C00000"/>
        </a:solidFill>
      </dgm:spPr>
      <dgm:t>
        <a:bodyPr/>
        <a:lstStyle/>
        <a:p>
          <a:r>
            <a:rPr lang="en-GB" dirty="0"/>
            <a:t>policies &amp; structure</a:t>
          </a:r>
        </a:p>
      </dgm:t>
    </dgm:pt>
    <dgm:pt modelId="{2D661157-7ED4-2548-9033-DD0434D0C24C}" type="parTrans" cxnId="{0C19767D-F0D1-8349-B7E2-2291D2161050}">
      <dgm:prSet/>
      <dgm:spPr/>
      <dgm:t>
        <a:bodyPr/>
        <a:lstStyle/>
        <a:p>
          <a:endParaRPr lang="en-GB"/>
        </a:p>
      </dgm:t>
    </dgm:pt>
    <dgm:pt modelId="{F70E2140-E0F4-6E47-92A7-27511FD1A394}" type="sibTrans" cxnId="{0C19767D-F0D1-8349-B7E2-2291D2161050}">
      <dgm:prSet/>
      <dgm:spPr/>
      <dgm:t>
        <a:bodyPr/>
        <a:lstStyle/>
        <a:p>
          <a:endParaRPr lang="en-GB"/>
        </a:p>
      </dgm:t>
    </dgm:pt>
    <dgm:pt modelId="{ADF4D770-2800-B848-A6DD-3A1E9E514C90}">
      <dgm:prSet phldrT="[Text]"/>
      <dgm:spPr/>
      <dgm:t>
        <a:bodyPr/>
        <a:lstStyle/>
        <a:p>
          <a:r>
            <a:rPr lang="en-GB" dirty="0"/>
            <a:t>Evidence effects</a:t>
          </a:r>
        </a:p>
      </dgm:t>
    </dgm:pt>
    <dgm:pt modelId="{CD25235D-AB22-FB42-8AB1-EC9D28745AFC}" type="sibTrans" cxnId="{7BA9C836-0B6D-6547-92D3-D2B646CFD15F}">
      <dgm:prSet/>
      <dgm:spPr/>
      <dgm:t>
        <a:bodyPr/>
        <a:lstStyle/>
        <a:p>
          <a:endParaRPr lang="en-GB"/>
        </a:p>
      </dgm:t>
    </dgm:pt>
    <dgm:pt modelId="{85426948-5D48-CA41-B394-EF10B6B7BB33}" type="parTrans" cxnId="{7BA9C836-0B6D-6547-92D3-D2B646CFD15F}">
      <dgm:prSet/>
      <dgm:spPr/>
      <dgm:t>
        <a:bodyPr/>
        <a:lstStyle/>
        <a:p>
          <a:endParaRPr lang="en-GB"/>
        </a:p>
      </dgm:t>
    </dgm:pt>
    <dgm:pt modelId="{B18A74F9-F069-394C-9B4E-89C59541AFB6}" type="pres">
      <dgm:prSet presAssocID="{2FFE3CD1-1088-D848-9BA4-80F79B82A8B8}" presName="diagram" presStyleCnt="0">
        <dgm:presLayoutVars>
          <dgm:chPref val="1"/>
          <dgm:dir/>
          <dgm:animOne val="branch"/>
          <dgm:animLvl val="lvl"/>
          <dgm:resizeHandles/>
        </dgm:presLayoutVars>
      </dgm:prSet>
      <dgm:spPr/>
    </dgm:pt>
    <dgm:pt modelId="{AD8CF850-80BA-AF4A-AE20-7E0E8459776C}" type="pres">
      <dgm:prSet presAssocID="{1339D03E-D8D1-674D-9354-BF6DAAF57A47}" presName="root" presStyleCnt="0"/>
      <dgm:spPr/>
    </dgm:pt>
    <dgm:pt modelId="{BBE7CB9B-D580-9D40-BEAD-C98BEBF52D33}" type="pres">
      <dgm:prSet presAssocID="{1339D03E-D8D1-674D-9354-BF6DAAF57A47}" presName="rootComposite" presStyleCnt="0"/>
      <dgm:spPr/>
    </dgm:pt>
    <dgm:pt modelId="{36C5EBBF-9553-4343-B44B-80A845F32044}" type="pres">
      <dgm:prSet presAssocID="{1339D03E-D8D1-674D-9354-BF6DAAF57A47}" presName="rootText" presStyleLbl="node1" presStyleIdx="0" presStyleCnt="3"/>
      <dgm:spPr/>
    </dgm:pt>
    <dgm:pt modelId="{234D0D02-8F97-0C48-A04F-F8AB894B4017}" type="pres">
      <dgm:prSet presAssocID="{1339D03E-D8D1-674D-9354-BF6DAAF57A47}" presName="rootConnector" presStyleLbl="node1" presStyleIdx="0" presStyleCnt="3"/>
      <dgm:spPr/>
    </dgm:pt>
    <dgm:pt modelId="{2C14AAEB-AB2A-7548-86DB-4F3D6D450E62}" type="pres">
      <dgm:prSet presAssocID="{1339D03E-D8D1-674D-9354-BF6DAAF57A47}" presName="childShape" presStyleCnt="0"/>
      <dgm:spPr/>
    </dgm:pt>
    <dgm:pt modelId="{1C5049E5-717F-734E-BCD2-0A7F3E552560}" type="pres">
      <dgm:prSet presAssocID="{E5888E60-AA21-E94B-B6BE-AC3375769210}" presName="root" presStyleCnt="0"/>
      <dgm:spPr/>
    </dgm:pt>
    <dgm:pt modelId="{A33255E8-34A6-E348-8BB1-CDFBE8F68537}" type="pres">
      <dgm:prSet presAssocID="{E5888E60-AA21-E94B-B6BE-AC3375769210}" presName="rootComposite" presStyleCnt="0"/>
      <dgm:spPr/>
    </dgm:pt>
    <dgm:pt modelId="{172F81A0-870B-2844-874C-5BE64D2E9468}" type="pres">
      <dgm:prSet presAssocID="{E5888E60-AA21-E94B-B6BE-AC3375769210}" presName="rootText" presStyleLbl="node1" presStyleIdx="1" presStyleCnt="3"/>
      <dgm:spPr/>
    </dgm:pt>
    <dgm:pt modelId="{5D0A38E1-788B-7143-87FD-B01B79011F72}" type="pres">
      <dgm:prSet presAssocID="{E5888E60-AA21-E94B-B6BE-AC3375769210}" presName="rootConnector" presStyleLbl="node1" presStyleIdx="1" presStyleCnt="3"/>
      <dgm:spPr/>
    </dgm:pt>
    <dgm:pt modelId="{2693024B-6976-0044-B799-E8272CF0409C}" type="pres">
      <dgm:prSet presAssocID="{E5888E60-AA21-E94B-B6BE-AC3375769210}" presName="childShape" presStyleCnt="0"/>
      <dgm:spPr/>
    </dgm:pt>
    <dgm:pt modelId="{77D2EDA5-DECF-844A-985C-5101F15500E4}" type="pres">
      <dgm:prSet presAssocID="{ADF4D770-2800-B848-A6DD-3A1E9E514C90}" presName="root" presStyleCnt="0"/>
      <dgm:spPr/>
    </dgm:pt>
    <dgm:pt modelId="{195D1859-2D70-EC4D-9CDD-E088A6E396DA}" type="pres">
      <dgm:prSet presAssocID="{ADF4D770-2800-B848-A6DD-3A1E9E514C90}" presName="rootComposite" presStyleCnt="0"/>
      <dgm:spPr/>
    </dgm:pt>
    <dgm:pt modelId="{A60A1C16-38B8-8447-AB73-8898E97D3EE8}" type="pres">
      <dgm:prSet presAssocID="{ADF4D770-2800-B848-A6DD-3A1E9E514C90}" presName="rootText" presStyleLbl="node1" presStyleIdx="2" presStyleCnt="3"/>
      <dgm:spPr/>
    </dgm:pt>
    <dgm:pt modelId="{F1EBCA28-EC6C-A241-AD77-12FF110DDE0B}" type="pres">
      <dgm:prSet presAssocID="{ADF4D770-2800-B848-A6DD-3A1E9E514C90}" presName="rootConnector" presStyleLbl="node1" presStyleIdx="2" presStyleCnt="3"/>
      <dgm:spPr/>
    </dgm:pt>
    <dgm:pt modelId="{822B5627-3F7B-4146-A174-4BFE28D47737}" type="pres">
      <dgm:prSet presAssocID="{ADF4D770-2800-B848-A6DD-3A1E9E514C90}" presName="childShape" presStyleCnt="0"/>
      <dgm:spPr/>
    </dgm:pt>
  </dgm:ptLst>
  <dgm:cxnLst>
    <dgm:cxn modelId="{D2F73714-DDE7-C241-9659-E322EBD76837}" type="presOf" srcId="{2FFE3CD1-1088-D848-9BA4-80F79B82A8B8}" destId="{B18A74F9-F069-394C-9B4E-89C59541AFB6}" srcOrd="0" destOrd="0" presId="urn:microsoft.com/office/officeart/2005/8/layout/hierarchy3"/>
    <dgm:cxn modelId="{E183BF2A-E172-4D47-B563-4A77292479DE}" type="presOf" srcId="{E5888E60-AA21-E94B-B6BE-AC3375769210}" destId="{172F81A0-870B-2844-874C-5BE64D2E9468}" srcOrd="0" destOrd="0" presId="urn:microsoft.com/office/officeart/2005/8/layout/hierarchy3"/>
    <dgm:cxn modelId="{7BA9C836-0B6D-6547-92D3-D2B646CFD15F}" srcId="{2FFE3CD1-1088-D848-9BA4-80F79B82A8B8}" destId="{ADF4D770-2800-B848-A6DD-3A1E9E514C90}" srcOrd="2" destOrd="0" parTransId="{85426948-5D48-CA41-B394-EF10B6B7BB33}" sibTransId="{CD25235D-AB22-FB42-8AB1-EC9D28745AFC}"/>
    <dgm:cxn modelId="{A4558276-2039-1343-A12F-725211635ABF}" type="presOf" srcId="{ADF4D770-2800-B848-A6DD-3A1E9E514C90}" destId="{A60A1C16-38B8-8447-AB73-8898E97D3EE8}" srcOrd="0" destOrd="0" presId="urn:microsoft.com/office/officeart/2005/8/layout/hierarchy3"/>
    <dgm:cxn modelId="{0C19767D-F0D1-8349-B7E2-2291D2161050}" srcId="{2FFE3CD1-1088-D848-9BA4-80F79B82A8B8}" destId="{E5888E60-AA21-E94B-B6BE-AC3375769210}" srcOrd="1" destOrd="0" parTransId="{2D661157-7ED4-2548-9033-DD0434D0C24C}" sibTransId="{F70E2140-E0F4-6E47-92A7-27511FD1A394}"/>
    <dgm:cxn modelId="{EE07CECE-680A-7148-A67A-6390B4D4D2B3}" type="presOf" srcId="{E5888E60-AA21-E94B-B6BE-AC3375769210}" destId="{5D0A38E1-788B-7143-87FD-B01B79011F72}" srcOrd="1" destOrd="0" presId="urn:microsoft.com/office/officeart/2005/8/layout/hierarchy3"/>
    <dgm:cxn modelId="{20945CD4-1986-A446-B325-D2CD21C84106}" type="presOf" srcId="{1339D03E-D8D1-674D-9354-BF6DAAF57A47}" destId="{234D0D02-8F97-0C48-A04F-F8AB894B4017}" srcOrd="1" destOrd="0" presId="urn:microsoft.com/office/officeart/2005/8/layout/hierarchy3"/>
    <dgm:cxn modelId="{992931D7-1BC5-6243-988B-124CCCB600EE}" type="presOf" srcId="{1339D03E-D8D1-674D-9354-BF6DAAF57A47}" destId="{36C5EBBF-9553-4343-B44B-80A845F32044}" srcOrd="0" destOrd="0" presId="urn:microsoft.com/office/officeart/2005/8/layout/hierarchy3"/>
    <dgm:cxn modelId="{468ABBEA-4661-144D-B433-CE0990E2954D}" type="presOf" srcId="{ADF4D770-2800-B848-A6DD-3A1E9E514C90}" destId="{F1EBCA28-EC6C-A241-AD77-12FF110DDE0B}" srcOrd="1" destOrd="0" presId="urn:microsoft.com/office/officeart/2005/8/layout/hierarchy3"/>
    <dgm:cxn modelId="{48E5CCFA-12C2-0C4D-8975-6E5A26EE71FE}" srcId="{2FFE3CD1-1088-D848-9BA4-80F79B82A8B8}" destId="{1339D03E-D8D1-674D-9354-BF6DAAF57A47}" srcOrd="0" destOrd="0" parTransId="{C64B69BB-E3AB-644F-A4D3-BD6D98A4A5FA}" sibTransId="{A59B877C-7CC9-4F47-8907-1E41ABB0D1A5}"/>
    <dgm:cxn modelId="{47E68BD5-857B-3F42-A600-DE416E1DBC90}" type="presParOf" srcId="{B18A74F9-F069-394C-9B4E-89C59541AFB6}" destId="{AD8CF850-80BA-AF4A-AE20-7E0E8459776C}" srcOrd="0" destOrd="0" presId="urn:microsoft.com/office/officeart/2005/8/layout/hierarchy3"/>
    <dgm:cxn modelId="{6569022B-6089-9B41-8ABE-9FF307E411D4}" type="presParOf" srcId="{AD8CF850-80BA-AF4A-AE20-7E0E8459776C}" destId="{BBE7CB9B-D580-9D40-BEAD-C98BEBF52D33}" srcOrd="0" destOrd="0" presId="urn:microsoft.com/office/officeart/2005/8/layout/hierarchy3"/>
    <dgm:cxn modelId="{EA81B5D4-7915-104B-BB16-10B22966AE3E}" type="presParOf" srcId="{BBE7CB9B-D580-9D40-BEAD-C98BEBF52D33}" destId="{36C5EBBF-9553-4343-B44B-80A845F32044}" srcOrd="0" destOrd="0" presId="urn:microsoft.com/office/officeart/2005/8/layout/hierarchy3"/>
    <dgm:cxn modelId="{3194ED13-BE29-CB40-B776-0F88568C9158}" type="presParOf" srcId="{BBE7CB9B-D580-9D40-BEAD-C98BEBF52D33}" destId="{234D0D02-8F97-0C48-A04F-F8AB894B4017}" srcOrd="1" destOrd="0" presId="urn:microsoft.com/office/officeart/2005/8/layout/hierarchy3"/>
    <dgm:cxn modelId="{C2D8B77F-405E-AD4B-86D8-8A81B7F27788}" type="presParOf" srcId="{AD8CF850-80BA-AF4A-AE20-7E0E8459776C}" destId="{2C14AAEB-AB2A-7548-86DB-4F3D6D450E62}" srcOrd="1" destOrd="0" presId="urn:microsoft.com/office/officeart/2005/8/layout/hierarchy3"/>
    <dgm:cxn modelId="{4772AC6D-6894-2144-BA70-871B4862FE08}" type="presParOf" srcId="{B18A74F9-F069-394C-9B4E-89C59541AFB6}" destId="{1C5049E5-717F-734E-BCD2-0A7F3E552560}" srcOrd="1" destOrd="0" presId="urn:microsoft.com/office/officeart/2005/8/layout/hierarchy3"/>
    <dgm:cxn modelId="{AB6BDB40-2EF4-BB4A-BE41-DF6D4BA76B95}" type="presParOf" srcId="{1C5049E5-717F-734E-BCD2-0A7F3E552560}" destId="{A33255E8-34A6-E348-8BB1-CDFBE8F68537}" srcOrd="0" destOrd="0" presId="urn:microsoft.com/office/officeart/2005/8/layout/hierarchy3"/>
    <dgm:cxn modelId="{99E511C1-4DF9-8A46-A178-53F0BA222B84}" type="presParOf" srcId="{A33255E8-34A6-E348-8BB1-CDFBE8F68537}" destId="{172F81A0-870B-2844-874C-5BE64D2E9468}" srcOrd="0" destOrd="0" presId="urn:microsoft.com/office/officeart/2005/8/layout/hierarchy3"/>
    <dgm:cxn modelId="{BF4FF870-B3C6-8C44-99F8-452674B46C44}" type="presParOf" srcId="{A33255E8-34A6-E348-8BB1-CDFBE8F68537}" destId="{5D0A38E1-788B-7143-87FD-B01B79011F72}" srcOrd="1" destOrd="0" presId="urn:microsoft.com/office/officeart/2005/8/layout/hierarchy3"/>
    <dgm:cxn modelId="{A8732727-B1B6-6D4A-932A-87ACE8FBCB1E}" type="presParOf" srcId="{1C5049E5-717F-734E-BCD2-0A7F3E552560}" destId="{2693024B-6976-0044-B799-E8272CF0409C}" srcOrd="1" destOrd="0" presId="urn:microsoft.com/office/officeart/2005/8/layout/hierarchy3"/>
    <dgm:cxn modelId="{B8042150-38D8-E842-9A36-41DC7F1EB77D}" type="presParOf" srcId="{B18A74F9-F069-394C-9B4E-89C59541AFB6}" destId="{77D2EDA5-DECF-844A-985C-5101F15500E4}" srcOrd="2" destOrd="0" presId="urn:microsoft.com/office/officeart/2005/8/layout/hierarchy3"/>
    <dgm:cxn modelId="{37A48106-2853-A34D-A98F-4A74CFEF16DC}" type="presParOf" srcId="{77D2EDA5-DECF-844A-985C-5101F15500E4}" destId="{195D1859-2D70-EC4D-9CDD-E088A6E396DA}" srcOrd="0" destOrd="0" presId="urn:microsoft.com/office/officeart/2005/8/layout/hierarchy3"/>
    <dgm:cxn modelId="{7D9C4BF8-629A-E943-8BDC-BD78EF264A01}" type="presParOf" srcId="{195D1859-2D70-EC4D-9CDD-E088A6E396DA}" destId="{A60A1C16-38B8-8447-AB73-8898E97D3EE8}" srcOrd="0" destOrd="0" presId="urn:microsoft.com/office/officeart/2005/8/layout/hierarchy3"/>
    <dgm:cxn modelId="{68113D7B-683D-7240-B5C2-C8C5C79E948E}" type="presParOf" srcId="{195D1859-2D70-EC4D-9CDD-E088A6E396DA}" destId="{F1EBCA28-EC6C-A241-AD77-12FF110DDE0B}" srcOrd="1" destOrd="0" presId="urn:microsoft.com/office/officeart/2005/8/layout/hierarchy3"/>
    <dgm:cxn modelId="{77D143B2-71F9-164D-BB59-8D9E1CA7211A}" type="presParOf" srcId="{77D2EDA5-DECF-844A-985C-5101F15500E4}" destId="{822B5627-3F7B-4146-A174-4BFE28D4773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8F93CA-3090-9A48-8543-845F98EAD5BA}"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0F2DF403-3039-CE4C-A029-E5B3E98C5F6A}">
      <dgm:prSet custT="1"/>
      <dgm:spPr/>
      <dgm:t>
        <a:bodyPr/>
        <a:lstStyle/>
        <a:p>
          <a:r>
            <a:rPr lang="en-US" sz="1800" dirty="0"/>
            <a:t>1. The Internet, World Wide Web and introduction to the digital world</a:t>
          </a:r>
          <a:endParaRPr lang="en-GB" sz="1800" dirty="0"/>
        </a:p>
      </dgm:t>
    </dgm:pt>
    <dgm:pt modelId="{B6C57DE9-C249-1A4C-95ED-7A1602B4CD56}" type="parTrans" cxnId="{210ADACE-4696-3C48-A4A9-98C8B33918F4}">
      <dgm:prSet/>
      <dgm:spPr/>
      <dgm:t>
        <a:bodyPr/>
        <a:lstStyle/>
        <a:p>
          <a:endParaRPr lang="en-US" sz="2400"/>
        </a:p>
      </dgm:t>
    </dgm:pt>
    <dgm:pt modelId="{7B9D2045-6291-1842-867F-9126A767128D}" type="sibTrans" cxnId="{210ADACE-4696-3C48-A4A9-98C8B33918F4}">
      <dgm:prSet/>
      <dgm:spPr/>
      <dgm:t>
        <a:bodyPr/>
        <a:lstStyle/>
        <a:p>
          <a:endParaRPr lang="en-US" sz="2400"/>
        </a:p>
      </dgm:t>
    </dgm:pt>
    <dgm:pt modelId="{8AE1C9C1-844E-224E-8201-B061248E92C5}">
      <dgm:prSet custT="1"/>
      <dgm:spPr/>
      <dgm:t>
        <a:bodyPr/>
        <a:lstStyle/>
        <a:p>
          <a:r>
            <a:rPr lang="en-US" sz="1800"/>
            <a:t>2. Digital Content &amp; Publishing (including wikis)</a:t>
          </a:r>
          <a:endParaRPr lang="en-GB" sz="1800"/>
        </a:p>
      </dgm:t>
    </dgm:pt>
    <dgm:pt modelId="{2833BCBD-6EE6-564A-B8FB-BCB5E585F612}" type="parTrans" cxnId="{6D754D32-A3EF-0740-AB5E-F1E49BDAF9A6}">
      <dgm:prSet/>
      <dgm:spPr/>
      <dgm:t>
        <a:bodyPr/>
        <a:lstStyle/>
        <a:p>
          <a:endParaRPr lang="en-US" sz="2400"/>
        </a:p>
      </dgm:t>
    </dgm:pt>
    <dgm:pt modelId="{86E3D365-4EEC-F24E-8FC2-6D008BE6D34C}" type="sibTrans" cxnId="{6D754D32-A3EF-0740-AB5E-F1E49BDAF9A6}">
      <dgm:prSet/>
      <dgm:spPr/>
      <dgm:t>
        <a:bodyPr/>
        <a:lstStyle/>
        <a:p>
          <a:endParaRPr lang="en-US" sz="2400"/>
        </a:p>
      </dgm:t>
    </dgm:pt>
    <dgm:pt modelId="{47156B3F-2FAF-A840-B61C-4F937326912E}">
      <dgm:prSet custT="1"/>
      <dgm:spPr/>
      <dgm:t>
        <a:bodyPr/>
        <a:lstStyle/>
        <a:p>
          <a:r>
            <a:rPr lang="en-US" sz="1800"/>
            <a:t>3. Data Protection and Open Licenses</a:t>
          </a:r>
          <a:endParaRPr lang="en-GB" sz="1800"/>
        </a:p>
      </dgm:t>
    </dgm:pt>
    <dgm:pt modelId="{86B814BB-5DCC-9647-ABE0-2BDAE01EC7E7}" type="parTrans" cxnId="{E77BD531-3AD8-D44F-8FBB-CC01F5D81BB5}">
      <dgm:prSet/>
      <dgm:spPr/>
      <dgm:t>
        <a:bodyPr/>
        <a:lstStyle/>
        <a:p>
          <a:endParaRPr lang="en-US" sz="2400"/>
        </a:p>
      </dgm:t>
    </dgm:pt>
    <dgm:pt modelId="{6BECDCB1-0E78-D543-80AD-A72CA79B2756}" type="sibTrans" cxnId="{E77BD531-3AD8-D44F-8FBB-CC01F5D81BB5}">
      <dgm:prSet/>
      <dgm:spPr/>
      <dgm:t>
        <a:bodyPr/>
        <a:lstStyle/>
        <a:p>
          <a:endParaRPr lang="en-US" sz="2400"/>
        </a:p>
      </dgm:t>
    </dgm:pt>
    <dgm:pt modelId="{ABC5F1A7-C768-454B-996F-93DAE274ED0C}">
      <dgm:prSet custT="1"/>
      <dgm:spPr/>
      <dgm:t>
        <a:bodyPr/>
        <a:lstStyle/>
        <a:p>
          <a:r>
            <a:rPr lang="en-US" sz="1800"/>
            <a:t>4. Digital Curation - Digital Libraries and Museums</a:t>
          </a:r>
          <a:endParaRPr lang="en-GB" sz="1800"/>
        </a:p>
      </dgm:t>
    </dgm:pt>
    <dgm:pt modelId="{804BACBF-2B34-7B44-BEB9-6C48137B7894}" type="parTrans" cxnId="{4CC2E265-A2D7-694D-8633-2F20B455687F}">
      <dgm:prSet/>
      <dgm:spPr/>
      <dgm:t>
        <a:bodyPr/>
        <a:lstStyle/>
        <a:p>
          <a:endParaRPr lang="en-US" sz="2400"/>
        </a:p>
      </dgm:t>
    </dgm:pt>
    <dgm:pt modelId="{165441AE-23FD-DC48-834B-27D095B5FE08}" type="sibTrans" cxnId="{4CC2E265-A2D7-694D-8633-2F20B455687F}">
      <dgm:prSet/>
      <dgm:spPr/>
      <dgm:t>
        <a:bodyPr/>
        <a:lstStyle/>
        <a:p>
          <a:endParaRPr lang="en-US" sz="2400"/>
        </a:p>
      </dgm:t>
    </dgm:pt>
    <dgm:pt modelId="{6A06BAD1-35BD-7A41-9E4D-929BD67906C4}">
      <dgm:prSet custT="1"/>
      <dgm:spPr/>
      <dgm:t>
        <a:bodyPr/>
        <a:lstStyle/>
        <a:p>
          <a:r>
            <a:rPr lang="en-US" sz="1800"/>
            <a:t>5. Digital Safety, Security and Ethics </a:t>
          </a:r>
          <a:endParaRPr lang="en-GB" sz="1800"/>
        </a:p>
      </dgm:t>
    </dgm:pt>
    <dgm:pt modelId="{4800E3BE-4FCA-EF4C-B023-601B265CC675}" type="parTrans" cxnId="{49FC4CCD-F642-F340-9BBA-F2C50753E1BB}">
      <dgm:prSet/>
      <dgm:spPr/>
      <dgm:t>
        <a:bodyPr/>
        <a:lstStyle/>
        <a:p>
          <a:endParaRPr lang="en-US" sz="2400"/>
        </a:p>
      </dgm:t>
    </dgm:pt>
    <dgm:pt modelId="{829CE45B-EB95-0644-8035-F273EFD9C8E3}" type="sibTrans" cxnId="{49FC4CCD-F642-F340-9BBA-F2C50753E1BB}">
      <dgm:prSet/>
      <dgm:spPr/>
      <dgm:t>
        <a:bodyPr/>
        <a:lstStyle/>
        <a:p>
          <a:endParaRPr lang="en-US" sz="2400"/>
        </a:p>
      </dgm:t>
    </dgm:pt>
    <dgm:pt modelId="{A7CFC1E3-7E46-0841-815F-F1331F5A148E}">
      <dgm:prSet custT="1"/>
      <dgm:spPr/>
      <dgm:t>
        <a:bodyPr/>
        <a:lstStyle/>
        <a:p>
          <a:r>
            <a:rPr lang="en-US" sz="1800"/>
            <a:t>6. Digital Storytelling</a:t>
          </a:r>
          <a:endParaRPr lang="en-GB" sz="1800"/>
        </a:p>
      </dgm:t>
    </dgm:pt>
    <dgm:pt modelId="{25166352-6FDA-C743-9780-37F9F8D2708F}" type="parTrans" cxnId="{C13C5DCA-F999-044B-A0DB-555F412ABC5A}">
      <dgm:prSet/>
      <dgm:spPr/>
      <dgm:t>
        <a:bodyPr/>
        <a:lstStyle/>
        <a:p>
          <a:endParaRPr lang="en-US" sz="2400"/>
        </a:p>
      </dgm:t>
    </dgm:pt>
    <dgm:pt modelId="{E16A47C9-857E-C342-86E7-B545EEA5E157}" type="sibTrans" cxnId="{C13C5DCA-F999-044B-A0DB-555F412ABC5A}">
      <dgm:prSet/>
      <dgm:spPr/>
      <dgm:t>
        <a:bodyPr/>
        <a:lstStyle/>
        <a:p>
          <a:endParaRPr lang="en-US" sz="2400"/>
        </a:p>
      </dgm:t>
    </dgm:pt>
    <dgm:pt modelId="{484E6BB8-5DE9-484D-9362-76E03B535755}">
      <dgm:prSet custT="1"/>
      <dgm:spPr/>
      <dgm:t>
        <a:bodyPr/>
        <a:lstStyle/>
        <a:p>
          <a:r>
            <a:rPr lang="en-US" sz="1800"/>
            <a:t>7. Digital Audiences, Digital Analytics (Google, Facebook, Twitter, SEO)</a:t>
          </a:r>
          <a:endParaRPr lang="en-GB" sz="1800"/>
        </a:p>
      </dgm:t>
    </dgm:pt>
    <dgm:pt modelId="{8D6142C6-1D28-074D-A9FC-4ACE67EFFCFE}" type="parTrans" cxnId="{1A26C66C-7021-3646-B66E-63B19771BC52}">
      <dgm:prSet/>
      <dgm:spPr/>
      <dgm:t>
        <a:bodyPr/>
        <a:lstStyle/>
        <a:p>
          <a:endParaRPr lang="en-US" sz="2400"/>
        </a:p>
      </dgm:t>
    </dgm:pt>
    <dgm:pt modelId="{4B67E35C-BED4-0F41-8489-E604474D0A0E}" type="sibTrans" cxnId="{1A26C66C-7021-3646-B66E-63B19771BC52}">
      <dgm:prSet/>
      <dgm:spPr/>
      <dgm:t>
        <a:bodyPr/>
        <a:lstStyle/>
        <a:p>
          <a:endParaRPr lang="en-US" sz="2400"/>
        </a:p>
      </dgm:t>
    </dgm:pt>
    <dgm:pt modelId="{386C2E88-5320-C04A-957B-8A752B08AE7A}">
      <dgm:prSet custT="1"/>
      <dgm:spPr/>
      <dgm:t>
        <a:bodyPr/>
        <a:lstStyle/>
        <a:p>
          <a:r>
            <a:rPr lang="en-US" sz="1800"/>
            <a:t>8. Social Media for Culture</a:t>
          </a:r>
          <a:endParaRPr lang="en-GB" sz="1800"/>
        </a:p>
      </dgm:t>
    </dgm:pt>
    <dgm:pt modelId="{ECBDECBB-D092-EA4A-8D94-E601E1DDA085}" type="parTrans" cxnId="{06C3925E-4D06-F84B-9A07-608BA771FEFB}">
      <dgm:prSet/>
      <dgm:spPr/>
      <dgm:t>
        <a:bodyPr/>
        <a:lstStyle/>
        <a:p>
          <a:endParaRPr lang="en-US" sz="2400"/>
        </a:p>
      </dgm:t>
    </dgm:pt>
    <dgm:pt modelId="{F9B7DD87-9F3B-6D40-84C9-1947A1B036B0}" type="sibTrans" cxnId="{06C3925E-4D06-F84B-9A07-608BA771FEFB}">
      <dgm:prSet/>
      <dgm:spPr/>
      <dgm:t>
        <a:bodyPr/>
        <a:lstStyle/>
        <a:p>
          <a:endParaRPr lang="en-US" sz="2400"/>
        </a:p>
      </dgm:t>
    </dgm:pt>
    <dgm:pt modelId="{D2643558-4E38-7D43-90A9-1CE6EB929AA0}">
      <dgm:prSet custT="1"/>
      <dgm:spPr/>
      <dgm:t>
        <a:bodyPr/>
        <a:lstStyle/>
        <a:p>
          <a:r>
            <a:rPr lang="en-US" sz="1800"/>
            <a:t>9. Augmented and Virtual Reality </a:t>
          </a:r>
          <a:endParaRPr lang="en-GB" sz="1800"/>
        </a:p>
      </dgm:t>
    </dgm:pt>
    <dgm:pt modelId="{07102EFE-EB7A-1549-8B80-E5C73F258930}" type="parTrans" cxnId="{B128C9FA-6B58-954F-AC36-D0872D7C8424}">
      <dgm:prSet/>
      <dgm:spPr/>
      <dgm:t>
        <a:bodyPr/>
        <a:lstStyle/>
        <a:p>
          <a:endParaRPr lang="en-US" sz="2400"/>
        </a:p>
      </dgm:t>
    </dgm:pt>
    <dgm:pt modelId="{74D75D40-68A1-A042-AF5E-41B89B87BB5C}" type="sibTrans" cxnId="{B128C9FA-6B58-954F-AC36-D0872D7C8424}">
      <dgm:prSet/>
      <dgm:spPr/>
      <dgm:t>
        <a:bodyPr/>
        <a:lstStyle/>
        <a:p>
          <a:endParaRPr lang="en-US" sz="2400"/>
        </a:p>
      </dgm:t>
    </dgm:pt>
    <dgm:pt modelId="{5D9A39FE-FFE6-B04B-9487-FB558CE9B92A}">
      <dgm:prSet custT="1"/>
      <dgm:spPr/>
      <dgm:t>
        <a:bodyPr/>
        <a:lstStyle/>
        <a:p>
          <a:r>
            <a:rPr lang="en-US" sz="1800"/>
            <a:t>10. Mobile Apps and Mobile User Experience</a:t>
          </a:r>
          <a:endParaRPr lang="en-GB" sz="1800"/>
        </a:p>
      </dgm:t>
    </dgm:pt>
    <dgm:pt modelId="{91726C02-DF54-964A-A12C-A078ED1A4E08}" type="parTrans" cxnId="{2082C19A-6278-1849-8EBE-89C974148228}">
      <dgm:prSet/>
      <dgm:spPr/>
      <dgm:t>
        <a:bodyPr/>
        <a:lstStyle/>
        <a:p>
          <a:endParaRPr lang="en-US" sz="2400"/>
        </a:p>
      </dgm:t>
    </dgm:pt>
    <dgm:pt modelId="{B55A48FB-6B03-B842-8121-A0CC9CEC2934}" type="sibTrans" cxnId="{2082C19A-6278-1849-8EBE-89C974148228}">
      <dgm:prSet/>
      <dgm:spPr/>
      <dgm:t>
        <a:bodyPr/>
        <a:lstStyle/>
        <a:p>
          <a:endParaRPr lang="en-US" sz="2400"/>
        </a:p>
      </dgm:t>
    </dgm:pt>
    <dgm:pt modelId="{AEC122EB-45AE-3F49-8953-E91732163EA2}">
      <dgm:prSet custT="1"/>
      <dgm:spPr/>
      <dgm:t>
        <a:bodyPr/>
        <a:lstStyle/>
        <a:p>
          <a:r>
            <a:rPr lang="en-US" sz="1800"/>
            <a:t>11. Digital Management in Culture</a:t>
          </a:r>
          <a:endParaRPr lang="en-GB" sz="1800"/>
        </a:p>
      </dgm:t>
    </dgm:pt>
    <dgm:pt modelId="{432E1050-54E6-8A43-B029-6325C72C129F}" type="parTrans" cxnId="{C1E8AA9E-AB4E-484D-BE71-E892B9A6D0F9}">
      <dgm:prSet/>
      <dgm:spPr/>
      <dgm:t>
        <a:bodyPr/>
        <a:lstStyle/>
        <a:p>
          <a:endParaRPr lang="en-US" sz="2400"/>
        </a:p>
      </dgm:t>
    </dgm:pt>
    <dgm:pt modelId="{DB8E6B9A-2195-944F-8FA7-43CC7D3DA460}" type="sibTrans" cxnId="{C1E8AA9E-AB4E-484D-BE71-E892B9A6D0F9}">
      <dgm:prSet/>
      <dgm:spPr/>
      <dgm:t>
        <a:bodyPr/>
        <a:lstStyle/>
        <a:p>
          <a:endParaRPr lang="en-US" sz="2400"/>
        </a:p>
      </dgm:t>
    </dgm:pt>
    <dgm:pt modelId="{F40E6010-492A-114D-BE1D-EDCE6D052762}">
      <dgm:prSet custT="1"/>
      <dgm:spPr/>
      <dgm:t>
        <a:bodyPr/>
        <a:lstStyle/>
        <a:p>
          <a:r>
            <a:rPr lang="en-US" sz="1800"/>
            <a:t>12. Digital Communication &amp; Presentations</a:t>
          </a:r>
          <a:endParaRPr lang="en-GB" sz="1800"/>
        </a:p>
      </dgm:t>
    </dgm:pt>
    <dgm:pt modelId="{0FE715B6-B58B-5040-8C28-46893E180509}" type="parTrans" cxnId="{F249DFD8-D507-1843-8ADD-8F1E8B976E4C}">
      <dgm:prSet/>
      <dgm:spPr/>
      <dgm:t>
        <a:bodyPr/>
        <a:lstStyle/>
        <a:p>
          <a:endParaRPr lang="en-US" sz="2400"/>
        </a:p>
      </dgm:t>
    </dgm:pt>
    <dgm:pt modelId="{2BE69088-AA7A-DF4A-B62D-06F801127EC1}" type="sibTrans" cxnId="{F249DFD8-D507-1843-8ADD-8F1E8B976E4C}">
      <dgm:prSet/>
      <dgm:spPr/>
      <dgm:t>
        <a:bodyPr/>
        <a:lstStyle/>
        <a:p>
          <a:endParaRPr lang="en-US" sz="2400"/>
        </a:p>
      </dgm:t>
    </dgm:pt>
    <dgm:pt modelId="{9CFBF869-4C37-174E-BAD6-69C3C16D8A23}">
      <dgm:prSet custT="1"/>
      <dgm:spPr/>
      <dgm:t>
        <a:bodyPr/>
        <a:lstStyle/>
        <a:p>
          <a:r>
            <a:rPr lang="en-US" sz="1800"/>
            <a:t>13. Online and Mobile Digital Media Tools (audio-video)</a:t>
          </a:r>
          <a:endParaRPr lang="en-GB" sz="1800"/>
        </a:p>
      </dgm:t>
    </dgm:pt>
    <dgm:pt modelId="{9F944602-369A-0141-B143-E95FDFEEF8BD}" type="parTrans" cxnId="{DD5B2838-9B18-8B46-94E9-7920EF34BDAF}">
      <dgm:prSet/>
      <dgm:spPr/>
      <dgm:t>
        <a:bodyPr/>
        <a:lstStyle/>
        <a:p>
          <a:endParaRPr lang="en-US" sz="2400"/>
        </a:p>
      </dgm:t>
    </dgm:pt>
    <dgm:pt modelId="{2DFD5B6B-622F-AE40-B9FE-BF80ACB1464B}" type="sibTrans" cxnId="{DD5B2838-9B18-8B46-94E9-7920EF34BDAF}">
      <dgm:prSet/>
      <dgm:spPr/>
      <dgm:t>
        <a:bodyPr/>
        <a:lstStyle/>
        <a:p>
          <a:endParaRPr lang="en-US" sz="2400"/>
        </a:p>
      </dgm:t>
    </dgm:pt>
    <dgm:pt modelId="{02018ACC-D09B-0848-9719-A929096A37C6}" type="pres">
      <dgm:prSet presAssocID="{6E8F93CA-3090-9A48-8543-845F98EAD5BA}" presName="diagram" presStyleCnt="0">
        <dgm:presLayoutVars>
          <dgm:dir/>
          <dgm:resizeHandles val="exact"/>
        </dgm:presLayoutVars>
      </dgm:prSet>
      <dgm:spPr/>
    </dgm:pt>
    <dgm:pt modelId="{5C4812F4-851A-3F40-9E8C-272CD1E2BC5F}" type="pres">
      <dgm:prSet presAssocID="{0F2DF403-3039-CE4C-A029-E5B3E98C5F6A}" presName="node" presStyleLbl="node1" presStyleIdx="0" presStyleCnt="13">
        <dgm:presLayoutVars>
          <dgm:bulletEnabled val="1"/>
        </dgm:presLayoutVars>
      </dgm:prSet>
      <dgm:spPr/>
    </dgm:pt>
    <dgm:pt modelId="{14AD8EA4-DC2A-0143-B42A-AD8E7EC504D3}" type="pres">
      <dgm:prSet presAssocID="{7B9D2045-6291-1842-867F-9126A767128D}" presName="sibTrans" presStyleCnt="0"/>
      <dgm:spPr/>
    </dgm:pt>
    <dgm:pt modelId="{0392602F-4CC5-3144-B4B0-8B0E102BA5B6}" type="pres">
      <dgm:prSet presAssocID="{8AE1C9C1-844E-224E-8201-B061248E92C5}" presName="node" presStyleLbl="node1" presStyleIdx="1" presStyleCnt="13">
        <dgm:presLayoutVars>
          <dgm:bulletEnabled val="1"/>
        </dgm:presLayoutVars>
      </dgm:prSet>
      <dgm:spPr/>
    </dgm:pt>
    <dgm:pt modelId="{60C1A1FA-B528-8F49-9542-A87FB446A674}" type="pres">
      <dgm:prSet presAssocID="{86E3D365-4EEC-F24E-8FC2-6D008BE6D34C}" presName="sibTrans" presStyleCnt="0"/>
      <dgm:spPr/>
    </dgm:pt>
    <dgm:pt modelId="{7CDD7EE4-D774-DC46-9881-2EFFFF4B8A07}" type="pres">
      <dgm:prSet presAssocID="{47156B3F-2FAF-A840-B61C-4F937326912E}" presName="node" presStyleLbl="node1" presStyleIdx="2" presStyleCnt="13">
        <dgm:presLayoutVars>
          <dgm:bulletEnabled val="1"/>
        </dgm:presLayoutVars>
      </dgm:prSet>
      <dgm:spPr/>
    </dgm:pt>
    <dgm:pt modelId="{54620DAC-DEE9-BF42-A9B3-372F0F8A124E}" type="pres">
      <dgm:prSet presAssocID="{6BECDCB1-0E78-D543-80AD-A72CA79B2756}" presName="sibTrans" presStyleCnt="0"/>
      <dgm:spPr/>
    </dgm:pt>
    <dgm:pt modelId="{A9E625C8-27EB-814B-BD03-16E24BA3805E}" type="pres">
      <dgm:prSet presAssocID="{ABC5F1A7-C768-454B-996F-93DAE274ED0C}" presName="node" presStyleLbl="node1" presStyleIdx="3" presStyleCnt="13">
        <dgm:presLayoutVars>
          <dgm:bulletEnabled val="1"/>
        </dgm:presLayoutVars>
      </dgm:prSet>
      <dgm:spPr/>
    </dgm:pt>
    <dgm:pt modelId="{45271829-6862-B540-9CAC-0609C5BCCCFE}" type="pres">
      <dgm:prSet presAssocID="{165441AE-23FD-DC48-834B-27D095B5FE08}" presName="sibTrans" presStyleCnt="0"/>
      <dgm:spPr/>
    </dgm:pt>
    <dgm:pt modelId="{F74A69AB-ACC8-A74D-B23F-35D8DD8FCBC9}" type="pres">
      <dgm:prSet presAssocID="{6A06BAD1-35BD-7A41-9E4D-929BD67906C4}" presName="node" presStyleLbl="node1" presStyleIdx="4" presStyleCnt="13">
        <dgm:presLayoutVars>
          <dgm:bulletEnabled val="1"/>
        </dgm:presLayoutVars>
      </dgm:prSet>
      <dgm:spPr/>
    </dgm:pt>
    <dgm:pt modelId="{00015946-88FE-684E-8DBD-337EF58EF4A2}" type="pres">
      <dgm:prSet presAssocID="{829CE45B-EB95-0644-8035-F273EFD9C8E3}" presName="sibTrans" presStyleCnt="0"/>
      <dgm:spPr/>
    </dgm:pt>
    <dgm:pt modelId="{D30AC5C9-82A4-C441-A87F-55B39CAB6247}" type="pres">
      <dgm:prSet presAssocID="{A7CFC1E3-7E46-0841-815F-F1331F5A148E}" presName="node" presStyleLbl="node1" presStyleIdx="5" presStyleCnt="13">
        <dgm:presLayoutVars>
          <dgm:bulletEnabled val="1"/>
        </dgm:presLayoutVars>
      </dgm:prSet>
      <dgm:spPr/>
    </dgm:pt>
    <dgm:pt modelId="{650EE981-4399-2C4B-A614-F91565B4E3C7}" type="pres">
      <dgm:prSet presAssocID="{E16A47C9-857E-C342-86E7-B545EEA5E157}" presName="sibTrans" presStyleCnt="0"/>
      <dgm:spPr/>
    </dgm:pt>
    <dgm:pt modelId="{441C316F-100B-4F46-B360-CE664D74F4AF}" type="pres">
      <dgm:prSet presAssocID="{484E6BB8-5DE9-484D-9362-76E03B535755}" presName="node" presStyleLbl="node1" presStyleIdx="6" presStyleCnt="13">
        <dgm:presLayoutVars>
          <dgm:bulletEnabled val="1"/>
        </dgm:presLayoutVars>
      </dgm:prSet>
      <dgm:spPr/>
    </dgm:pt>
    <dgm:pt modelId="{C9314EFE-E753-C544-BBED-A928FFDE2C8B}" type="pres">
      <dgm:prSet presAssocID="{4B67E35C-BED4-0F41-8489-E604474D0A0E}" presName="sibTrans" presStyleCnt="0"/>
      <dgm:spPr/>
    </dgm:pt>
    <dgm:pt modelId="{DE017A40-D2D3-8342-89A6-B849BC5FE423}" type="pres">
      <dgm:prSet presAssocID="{386C2E88-5320-C04A-957B-8A752B08AE7A}" presName="node" presStyleLbl="node1" presStyleIdx="7" presStyleCnt="13">
        <dgm:presLayoutVars>
          <dgm:bulletEnabled val="1"/>
        </dgm:presLayoutVars>
      </dgm:prSet>
      <dgm:spPr/>
    </dgm:pt>
    <dgm:pt modelId="{D93BAEDC-21CD-124D-A9A7-56217901FEDD}" type="pres">
      <dgm:prSet presAssocID="{F9B7DD87-9F3B-6D40-84C9-1947A1B036B0}" presName="sibTrans" presStyleCnt="0"/>
      <dgm:spPr/>
    </dgm:pt>
    <dgm:pt modelId="{C59D88D6-A18A-7A4E-8BCC-A78EF28BF3E2}" type="pres">
      <dgm:prSet presAssocID="{D2643558-4E38-7D43-90A9-1CE6EB929AA0}" presName="node" presStyleLbl="node1" presStyleIdx="8" presStyleCnt="13">
        <dgm:presLayoutVars>
          <dgm:bulletEnabled val="1"/>
        </dgm:presLayoutVars>
      </dgm:prSet>
      <dgm:spPr/>
    </dgm:pt>
    <dgm:pt modelId="{A3909A7B-B57F-7A45-B857-88340DA6D4BE}" type="pres">
      <dgm:prSet presAssocID="{74D75D40-68A1-A042-AF5E-41B89B87BB5C}" presName="sibTrans" presStyleCnt="0"/>
      <dgm:spPr/>
    </dgm:pt>
    <dgm:pt modelId="{20F6BBB3-B5DC-CE42-B1B6-D6E3577B25CA}" type="pres">
      <dgm:prSet presAssocID="{5D9A39FE-FFE6-B04B-9487-FB558CE9B92A}" presName="node" presStyleLbl="node1" presStyleIdx="9" presStyleCnt="13">
        <dgm:presLayoutVars>
          <dgm:bulletEnabled val="1"/>
        </dgm:presLayoutVars>
      </dgm:prSet>
      <dgm:spPr/>
    </dgm:pt>
    <dgm:pt modelId="{126F83FA-E187-0045-80F6-6CF691F8DB6A}" type="pres">
      <dgm:prSet presAssocID="{B55A48FB-6B03-B842-8121-A0CC9CEC2934}" presName="sibTrans" presStyleCnt="0"/>
      <dgm:spPr/>
    </dgm:pt>
    <dgm:pt modelId="{4D764B96-D953-5145-A229-18FF47D2A503}" type="pres">
      <dgm:prSet presAssocID="{AEC122EB-45AE-3F49-8953-E91732163EA2}" presName="node" presStyleLbl="node1" presStyleIdx="10" presStyleCnt="13">
        <dgm:presLayoutVars>
          <dgm:bulletEnabled val="1"/>
        </dgm:presLayoutVars>
      </dgm:prSet>
      <dgm:spPr/>
    </dgm:pt>
    <dgm:pt modelId="{04E63E2D-B53D-A94C-8A27-D8BBA7738404}" type="pres">
      <dgm:prSet presAssocID="{DB8E6B9A-2195-944F-8FA7-43CC7D3DA460}" presName="sibTrans" presStyleCnt="0"/>
      <dgm:spPr/>
    </dgm:pt>
    <dgm:pt modelId="{F3103773-C1EF-954D-AC96-4594BFB3058A}" type="pres">
      <dgm:prSet presAssocID="{F40E6010-492A-114D-BE1D-EDCE6D052762}" presName="node" presStyleLbl="node1" presStyleIdx="11" presStyleCnt="13">
        <dgm:presLayoutVars>
          <dgm:bulletEnabled val="1"/>
        </dgm:presLayoutVars>
      </dgm:prSet>
      <dgm:spPr/>
    </dgm:pt>
    <dgm:pt modelId="{EBBA257B-C09F-1D46-883B-D8FA545DA96C}" type="pres">
      <dgm:prSet presAssocID="{2BE69088-AA7A-DF4A-B62D-06F801127EC1}" presName="sibTrans" presStyleCnt="0"/>
      <dgm:spPr/>
    </dgm:pt>
    <dgm:pt modelId="{F66B50C3-2E40-F544-8FE8-11F769AC05F6}" type="pres">
      <dgm:prSet presAssocID="{9CFBF869-4C37-174E-BAD6-69C3C16D8A23}" presName="node" presStyleLbl="node1" presStyleIdx="12" presStyleCnt="13">
        <dgm:presLayoutVars>
          <dgm:bulletEnabled val="1"/>
        </dgm:presLayoutVars>
      </dgm:prSet>
      <dgm:spPr/>
    </dgm:pt>
  </dgm:ptLst>
  <dgm:cxnLst>
    <dgm:cxn modelId="{1820C408-5EC1-7B4A-8E6C-90F1734D1290}" type="presOf" srcId="{9CFBF869-4C37-174E-BAD6-69C3C16D8A23}" destId="{F66B50C3-2E40-F544-8FE8-11F769AC05F6}" srcOrd="0" destOrd="0" presId="urn:microsoft.com/office/officeart/2005/8/layout/default"/>
    <dgm:cxn modelId="{E0B27430-BF5E-2F41-A56C-87F2F1E045CD}" type="presOf" srcId="{AEC122EB-45AE-3F49-8953-E91732163EA2}" destId="{4D764B96-D953-5145-A229-18FF47D2A503}" srcOrd="0" destOrd="0" presId="urn:microsoft.com/office/officeart/2005/8/layout/default"/>
    <dgm:cxn modelId="{E77BD531-3AD8-D44F-8FBB-CC01F5D81BB5}" srcId="{6E8F93CA-3090-9A48-8543-845F98EAD5BA}" destId="{47156B3F-2FAF-A840-B61C-4F937326912E}" srcOrd="2" destOrd="0" parTransId="{86B814BB-5DCC-9647-ABE0-2BDAE01EC7E7}" sibTransId="{6BECDCB1-0E78-D543-80AD-A72CA79B2756}"/>
    <dgm:cxn modelId="{6D754D32-A3EF-0740-AB5E-F1E49BDAF9A6}" srcId="{6E8F93CA-3090-9A48-8543-845F98EAD5BA}" destId="{8AE1C9C1-844E-224E-8201-B061248E92C5}" srcOrd="1" destOrd="0" parTransId="{2833BCBD-6EE6-564A-B8FB-BCB5E585F612}" sibTransId="{86E3D365-4EEC-F24E-8FC2-6D008BE6D34C}"/>
    <dgm:cxn modelId="{DD5B2838-9B18-8B46-94E9-7920EF34BDAF}" srcId="{6E8F93CA-3090-9A48-8543-845F98EAD5BA}" destId="{9CFBF869-4C37-174E-BAD6-69C3C16D8A23}" srcOrd="12" destOrd="0" parTransId="{9F944602-369A-0141-B143-E95FDFEEF8BD}" sibTransId="{2DFD5B6B-622F-AE40-B9FE-BF80ACB1464B}"/>
    <dgm:cxn modelId="{FE1C7441-F72D-9D41-9D37-576608A5228B}" type="presOf" srcId="{D2643558-4E38-7D43-90A9-1CE6EB929AA0}" destId="{C59D88D6-A18A-7A4E-8BCC-A78EF28BF3E2}" srcOrd="0" destOrd="0" presId="urn:microsoft.com/office/officeart/2005/8/layout/default"/>
    <dgm:cxn modelId="{11F01855-4F64-B546-81E5-DD57993178FD}" type="presOf" srcId="{484E6BB8-5DE9-484D-9362-76E03B535755}" destId="{441C316F-100B-4F46-B360-CE664D74F4AF}" srcOrd="0" destOrd="0" presId="urn:microsoft.com/office/officeart/2005/8/layout/default"/>
    <dgm:cxn modelId="{06C3925E-4D06-F84B-9A07-608BA771FEFB}" srcId="{6E8F93CA-3090-9A48-8543-845F98EAD5BA}" destId="{386C2E88-5320-C04A-957B-8A752B08AE7A}" srcOrd="7" destOrd="0" parTransId="{ECBDECBB-D092-EA4A-8D94-E601E1DDA085}" sibTransId="{F9B7DD87-9F3B-6D40-84C9-1947A1B036B0}"/>
    <dgm:cxn modelId="{65979960-AE21-E146-8892-9892C8B16C93}" type="presOf" srcId="{386C2E88-5320-C04A-957B-8A752B08AE7A}" destId="{DE017A40-D2D3-8342-89A6-B849BC5FE423}" srcOrd="0" destOrd="0" presId="urn:microsoft.com/office/officeart/2005/8/layout/default"/>
    <dgm:cxn modelId="{F9659664-F91F-DA4D-B846-86A082559078}" type="presOf" srcId="{5D9A39FE-FFE6-B04B-9487-FB558CE9B92A}" destId="{20F6BBB3-B5DC-CE42-B1B6-D6E3577B25CA}" srcOrd="0" destOrd="0" presId="urn:microsoft.com/office/officeart/2005/8/layout/default"/>
    <dgm:cxn modelId="{4CC2E265-A2D7-694D-8633-2F20B455687F}" srcId="{6E8F93CA-3090-9A48-8543-845F98EAD5BA}" destId="{ABC5F1A7-C768-454B-996F-93DAE274ED0C}" srcOrd="3" destOrd="0" parTransId="{804BACBF-2B34-7B44-BEB9-6C48137B7894}" sibTransId="{165441AE-23FD-DC48-834B-27D095B5FE08}"/>
    <dgm:cxn modelId="{F82EEB6B-5A8E-9F45-8EDC-1EA562F507BB}" type="presOf" srcId="{47156B3F-2FAF-A840-B61C-4F937326912E}" destId="{7CDD7EE4-D774-DC46-9881-2EFFFF4B8A07}" srcOrd="0" destOrd="0" presId="urn:microsoft.com/office/officeart/2005/8/layout/default"/>
    <dgm:cxn modelId="{1A26C66C-7021-3646-B66E-63B19771BC52}" srcId="{6E8F93CA-3090-9A48-8543-845F98EAD5BA}" destId="{484E6BB8-5DE9-484D-9362-76E03B535755}" srcOrd="6" destOrd="0" parTransId="{8D6142C6-1D28-074D-A9FC-4ACE67EFFCFE}" sibTransId="{4B67E35C-BED4-0F41-8489-E604474D0A0E}"/>
    <dgm:cxn modelId="{16850C98-A977-DB4E-9BCB-EC464E481BE7}" type="presOf" srcId="{6E8F93CA-3090-9A48-8543-845F98EAD5BA}" destId="{02018ACC-D09B-0848-9719-A929096A37C6}" srcOrd="0" destOrd="0" presId="urn:microsoft.com/office/officeart/2005/8/layout/default"/>
    <dgm:cxn modelId="{2082C19A-6278-1849-8EBE-89C974148228}" srcId="{6E8F93CA-3090-9A48-8543-845F98EAD5BA}" destId="{5D9A39FE-FFE6-B04B-9487-FB558CE9B92A}" srcOrd="9" destOrd="0" parTransId="{91726C02-DF54-964A-A12C-A078ED1A4E08}" sibTransId="{B55A48FB-6B03-B842-8121-A0CC9CEC2934}"/>
    <dgm:cxn modelId="{4CACC29C-65F0-D545-B96A-31DBCC2E52B8}" type="presOf" srcId="{0F2DF403-3039-CE4C-A029-E5B3E98C5F6A}" destId="{5C4812F4-851A-3F40-9E8C-272CD1E2BC5F}" srcOrd="0" destOrd="0" presId="urn:microsoft.com/office/officeart/2005/8/layout/default"/>
    <dgm:cxn modelId="{C1E8AA9E-AB4E-484D-BE71-E892B9A6D0F9}" srcId="{6E8F93CA-3090-9A48-8543-845F98EAD5BA}" destId="{AEC122EB-45AE-3F49-8953-E91732163EA2}" srcOrd="10" destOrd="0" parTransId="{432E1050-54E6-8A43-B029-6325C72C129F}" sibTransId="{DB8E6B9A-2195-944F-8FA7-43CC7D3DA460}"/>
    <dgm:cxn modelId="{D44064AC-767C-4E4F-9DC3-F53DE0A951C4}" type="presOf" srcId="{A7CFC1E3-7E46-0841-815F-F1331F5A148E}" destId="{D30AC5C9-82A4-C441-A87F-55B39CAB6247}" srcOrd="0" destOrd="0" presId="urn:microsoft.com/office/officeart/2005/8/layout/default"/>
    <dgm:cxn modelId="{CFB524BA-F372-364E-BDFA-780F5AB3C8AC}" type="presOf" srcId="{6A06BAD1-35BD-7A41-9E4D-929BD67906C4}" destId="{F74A69AB-ACC8-A74D-B23F-35D8DD8FCBC9}" srcOrd="0" destOrd="0" presId="urn:microsoft.com/office/officeart/2005/8/layout/default"/>
    <dgm:cxn modelId="{D7282DC6-A759-474E-8F62-F014C0EF93A1}" type="presOf" srcId="{F40E6010-492A-114D-BE1D-EDCE6D052762}" destId="{F3103773-C1EF-954D-AC96-4594BFB3058A}" srcOrd="0" destOrd="0" presId="urn:microsoft.com/office/officeart/2005/8/layout/default"/>
    <dgm:cxn modelId="{C13C5DCA-F999-044B-A0DB-555F412ABC5A}" srcId="{6E8F93CA-3090-9A48-8543-845F98EAD5BA}" destId="{A7CFC1E3-7E46-0841-815F-F1331F5A148E}" srcOrd="5" destOrd="0" parTransId="{25166352-6FDA-C743-9780-37F9F8D2708F}" sibTransId="{E16A47C9-857E-C342-86E7-B545EEA5E157}"/>
    <dgm:cxn modelId="{49FC4CCD-F642-F340-9BBA-F2C50753E1BB}" srcId="{6E8F93CA-3090-9A48-8543-845F98EAD5BA}" destId="{6A06BAD1-35BD-7A41-9E4D-929BD67906C4}" srcOrd="4" destOrd="0" parTransId="{4800E3BE-4FCA-EF4C-B023-601B265CC675}" sibTransId="{829CE45B-EB95-0644-8035-F273EFD9C8E3}"/>
    <dgm:cxn modelId="{210ADACE-4696-3C48-A4A9-98C8B33918F4}" srcId="{6E8F93CA-3090-9A48-8543-845F98EAD5BA}" destId="{0F2DF403-3039-CE4C-A029-E5B3E98C5F6A}" srcOrd="0" destOrd="0" parTransId="{B6C57DE9-C249-1A4C-95ED-7A1602B4CD56}" sibTransId="{7B9D2045-6291-1842-867F-9126A767128D}"/>
    <dgm:cxn modelId="{F249DFD8-D507-1843-8ADD-8F1E8B976E4C}" srcId="{6E8F93CA-3090-9A48-8543-845F98EAD5BA}" destId="{F40E6010-492A-114D-BE1D-EDCE6D052762}" srcOrd="11" destOrd="0" parTransId="{0FE715B6-B58B-5040-8C28-46893E180509}" sibTransId="{2BE69088-AA7A-DF4A-B62D-06F801127EC1}"/>
    <dgm:cxn modelId="{B1578DDB-888F-C94C-91EF-B6760543B936}" type="presOf" srcId="{ABC5F1A7-C768-454B-996F-93DAE274ED0C}" destId="{A9E625C8-27EB-814B-BD03-16E24BA3805E}" srcOrd="0" destOrd="0" presId="urn:microsoft.com/office/officeart/2005/8/layout/default"/>
    <dgm:cxn modelId="{B128C9FA-6B58-954F-AC36-D0872D7C8424}" srcId="{6E8F93CA-3090-9A48-8543-845F98EAD5BA}" destId="{D2643558-4E38-7D43-90A9-1CE6EB929AA0}" srcOrd="8" destOrd="0" parTransId="{07102EFE-EB7A-1549-8B80-E5C73F258930}" sibTransId="{74D75D40-68A1-A042-AF5E-41B89B87BB5C}"/>
    <dgm:cxn modelId="{EEE634FD-C5CD-BF4A-8E0D-DAD917EA47E4}" type="presOf" srcId="{8AE1C9C1-844E-224E-8201-B061248E92C5}" destId="{0392602F-4CC5-3144-B4B0-8B0E102BA5B6}" srcOrd="0" destOrd="0" presId="urn:microsoft.com/office/officeart/2005/8/layout/default"/>
    <dgm:cxn modelId="{57FB03BF-E206-EC44-BC9C-4783A803D4FB}" type="presParOf" srcId="{02018ACC-D09B-0848-9719-A929096A37C6}" destId="{5C4812F4-851A-3F40-9E8C-272CD1E2BC5F}" srcOrd="0" destOrd="0" presId="urn:microsoft.com/office/officeart/2005/8/layout/default"/>
    <dgm:cxn modelId="{3981F51C-E31C-244D-83EF-3CC19686BC84}" type="presParOf" srcId="{02018ACC-D09B-0848-9719-A929096A37C6}" destId="{14AD8EA4-DC2A-0143-B42A-AD8E7EC504D3}" srcOrd="1" destOrd="0" presId="urn:microsoft.com/office/officeart/2005/8/layout/default"/>
    <dgm:cxn modelId="{08F19F35-2462-D945-B8C7-AA709D803323}" type="presParOf" srcId="{02018ACC-D09B-0848-9719-A929096A37C6}" destId="{0392602F-4CC5-3144-B4B0-8B0E102BA5B6}" srcOrd="2" destOrd="0" presId="urn:microsoft.com/office/officeart/2005/8/layout/default"/>
    <dgm:cxn modelId="{3E5E6DB2-2732-3C40-B348-C8CB6A023704}" type="presParOf" srcId="{02018ACC-D09B-0848-9719-A929096A37C6}" destId="{60C1A1FA-B528-8F49-9542-A87FB446A674}" srcOrd="3" destOrd="0" presId="urn:microsoft.com/office/officeart/2005/8/layout/default"/>
    <dgm:cxn modelId="{5ABB2E34-CE78-4C4C-806A-0A6605F172DD}" type="presParOf" srcId="{02018ACC-D09B-0848-9719-A929096A37C6}" destId="{7CDD7EE4-D774-DC46-9881-2EFFFF4B8A07}" srcOrd="4" destOrd="0" presId="urn:microsoft.com/office/officeart/2005/8/layout/default"/>
    <dgm:cxn modelId="{9B350932-C307-F248-93CA-57043C08EC32}" type="presParOf" srcId="{02018ACC-D09B-0848-9719-A929096A37C6}" destId="{54620DAC-DEE9-BF42-A9B3-372F0F8A124E}" srcOrd="5" destOrd="0" presId="urn:microsoft.com/office/officeart/2005/8/layout/default"/>
    <dgm:cxn modelId="{2BA46185-DF66-044A-A8E9-8FF7BEAE60F0}" type="presParOf" srcId="{02018ACC-D09B-0848-9719-A929096A37C6}" destId="{A9E625C8-27EB-814B-BD03-16E24BA3805E}" srcOrd="6" destOrd="0" presId="urn:microsoft.com/office/officeart/2005/8/layout/default"/>
    <dgm:cxn modelId="{6653C114-0548-9A40-8CDC-023B259BEEE0}" type="presParOf" srcId="{02018ACC-D09B-0848-9719-A929096A37C6}" destId="{45271829-6862-B540-9CAC-0609C5BCCCFE}" srcOrd="7" destOrd="0" presId="urn:microsoft.com/office/officeart/2005/8/layout/default"/>
    <dgm:cxn modelId="{22179CCA-9B0E-9944-8189-DFF0ACC5FD33}" type="presParOf" srcId="{02018ACC-D09B-0848-9719-A929096A37C6}" destId="{F74A69AB-ACC8-A74D-B23F-35D8DD8FCBC9}" srcOrd="8" destOrd="0" presId="urn:microsoft.com/office/officeart/2005/8/layout/default"/>
    <dgm:cxn modelId="{948C8AD6-8635-854B-B01E-F0A09BFF4C5E}" type="presParOf" srcId="{02018ACC-D09B-0848-9719-A929096A37C6}" destId="{00015946-88FE-684E-8DBD-337EF58EF4A2}" srcOrd="9" destOrd="0" presId="urn:microsoft.com/office/officeart/2005/8/layout/default"/>
    <dgm:cxn modelId="{5B6A1079-66B2-EA43-B837-EDDCFF1FF418}" type="presParOf" srcId="{02018ACC-D09B-0848-9719-A929096A37C6}" destId="{D30AC5C9-82A4-C441-A87F-55B39CAB6247}" srcOrd="10" destOrd="0" presId="urn:microsoft.com/office/officeart/2005/8/layout/default"/>
    <dgm:cxn modelId="{B41E97DD-A3D0-7046-AF86-F83ED8AF34AA}" type="presParOf" srcId="{02018ACC-D09B-0848-9719-A929096A37C6}" destId="{650EE981-4399-2C4B-A614-F91565B4E3C7}" srcOrd="11" destOrd="0" presId="urn:microsoft.com/office/officeart/2005/8/layout/default"/>
    <dgm:cxn modelId="{E9C339EB-9D69-B44D-91A9-E639D2C3F513}" type="presParOf" srcId="{02018ACC-D09B-0848-9719-A929096A37C6}" destId="{441C316F-100B-4F46-B360-CE664D74F4AF}" srcOrd="12" destOrd="0" presId="urn:microsoft.com/office/officeart/2005/8/layout/default"/>
    <dgm:cxn modelId="{BD403238-BF63-C441-A245-846CF7CBCAFF}" type="presParOf" srcId="{02018ACC-D09B-0848-9719-A929096A37C6}" destId="{C9314EFE-E753-C544-BBED-A928FFDE2C8B}" srcOrd="13" destOrd="0" presId="urn:microsoft.com/office/officeart/2005/8/layout/default"/>
    <dgm:cxn modelId="{1211CFCB-70C3-9240-A241-2141146CEFE8}" type="presParOf" srcId="{02018ACC-D09B-0848-9719-A929096A37C6}" destId="{DE017A40-D2D3-8342-89A6-B849BC5FE423}" srcOrd="14" destOrd="0" presId="urn:microsoft.com/office/officeart/2005/8/layout/default"/>
    <dgm:cxn modelId="{EE881062-FEF1-F944-8AAC-B394A8840080}" type="presParOf" srcId="{02018ACC-D09B-0848-9719-A929096A37C6}" destId="{D93BAEDC-21CD-124D-A9A7-56217901FEDD}" srcOrd="15" destOrd="0" presId="urn:microsoft.com/office/officeart/2005/8/layout/default"/>
    <dgm:cxn modelId="{B2AE9434-D043-544C-AF94-29B725FB0B68}" type="presParOf" srcId="{02018ACC-D09B-0848-9719-A929096A37C6}" destId="{C59D88D6-A18A-7A4E-8BCC-A78EF28BF3E2}" srcOrd="16" destOrd="0" presId="urn:microsoft.com/office/officeart/2005/8/layout/default"/>
    <dgm:cxn modelId="{53A15FE5-9639-A144-9D29-2EA7CBC23A21}" type="presParOf" srcId="{02018ACC-D09B-0848-9719-A929096A37C6}" destId="{A3909A7B-B57F-7A45-B857-88340DA6D4BE}" srcOrd="17" destOrd="0" presId="urn:microsoft.com/office/officeart/2005/8/layout/default"/>
    <dgm:cxn modelId="{13255007-3359-A441-A1C5-C218C397BAC3}" type="presParOf" srcId="{02018ACC-D09B-0848-9719-A929096A37C6}" destId="{20F6BBB3-B5DC-CE42-B1B6-D6E3577B25CA}" srcOrd="18" destOrd="0" presId="urn:microsoft.com/office/officeart/2005/8/layout/default"/>
    <dgm:cxn modelId="{F2CA03D4-BADA-9E44-AC7E-8B8F01085DDA}" type="presParOf" srcId="{02018ACC-D09B-0848-9719-A929096A37C6}" destId="{126F83FA-E187-0045-80F6-6CF691F8DB6A}" srcOrd="19" destOrd="0" presId="urn:microsoft.com/office/officeart/2005/8/layout/default"/>
    <dgm:cxn modelId="{526CC2E6-37DF-934B-A2FF-05046C973F29}" type="presParOf" srcId="{02018ACC-D09B-0848-9719-A929096A37C6}" destId="{4D764B96-D953-5145-A229-18FF47D2A503}" srcOrd="20" destOrd="0" presId="urn:microsoft.com/office/officeart/2005/8/layout/default"/>
    <dgm:cxn modelId="{9BA9D8AA-6D19-B64A-A5A6-773A2DED148E}" type="presParOf" srcId="{02018ACC-D09B-0848-9719-A929096A37C6}" destId="{04E63E2D-B53D-A94C-8A27-D8BBA7738404}" srcOrd="21" destOrd="0" presId="urn:microsoft.com/office/officeart/2005/8/layout/default"/>
    <dgm:cxn modelId="{E9EB5D41-2126-CE4A-9D0C-5F0AFE44CE14}" type="presParOf" srcId="{02018ACC-D09B-0848-9719-A929096A37C6}" destId="{F3103773-C1EF-954D-AC96-4594BFB3058A}" srcOrd="22" destOrd="0" presId="urn:microsoft.com/office/officeart/2005/8/layout/default"/>
    <dgm:cxn modelId="{E04BBFA0-31BA-5344-A259-DE1E80482CF3}" type="presParOf" srcId="{02018ACC-D09B-0848-9719-A929096A37C6}" destId="{EBBA257B-C09F-1D46-883B-D8FA545DA96C}" srcOrd="23" destOrd="0" presId="urn:microsoft.com/office/officeart/2005/8/layout/default"/>
    <dgm:cxn modelId="{BCF583D9-5D43-A849-8CE6-D06253DA8605}" type="presParOf" srcId="{02018ACC-D09B-0848-9719-A929096A37C6}" destId="{F66B50C3-2E40-F544-8FE8-11F769AC05F6}"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5EBBF-9553-4343-B44B-80A845F32044}">
      <dsp:nvSpPr>
        <dsp:cNvPr id="0" name=""/>
        <dsp:cNvSpPr/>
      </dsp:nvSpPr>
      <dsp:spPr>
        <a:xfrm>
          <a:off x="1283" y="1424738"/>
          <a:ext cx="3003723" cy="150186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58420" rIns="87630" bIns="58420" numCol="1" spcCol="1270" anchor="ctr" anchorCtr="0">
          <a:noAutofit/>
        </a:bodyPr>
        <a:lstStyle/>
        <a:p>
          <a:pPr marL="0" lvl="0" indent="0" algn="ctr" defTabSz="2044700">
            <a:lnSpc>
              <a:spcPct val="90000"/>
            </a:lnSpc>
            <a:spcBef>
              <a:spcPct val="0"/>
            </a:spcBef>
            <a:spcAft>
              <a:spcPct val="35000"/>
            </a:spcAft>
            <a:buNone/>
          </a:pPr>
          <a:r>
            <a:rPr lang="en-GB" sz="4600" kern="1200" dirty="0"/>
            <a:t>vision</a:t>
          </a:r>
        </a:p>
      </dsp:txBody>
      <dsp:txXfrm>
        <a:off x="45271" y="1468726"/>
        <a:ext cx="2915747" cy="1413885"/>
      </dsp:txXfrm>
    </dsp:sp>
    <dsp:sp modelId="{172F81A0-870B-2844-874C-5BE64D2E9468}">
      <dsp:nvSpPr>
        <dsp:cNvPr id="0" name=""/>
        <dsp:cNvSpPr/>
      </dsp:nvSpPr>
      <dsp:spPr>
        <a:xfrm>
          <a:off x="3755938" y="1424738"/>
          <a:ext cx="3003723" cy="1501861"/>
        </a:xfrm>
        <a:prstGeom prst="roundRect">
          <a:avLst>
            <a:gd name="adj" fmla="val 10000"/>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58420" rIns="87630" bIns="58420" numCol="1" spcCol="1270" anchor="ctr" anchorCtr="0">
          <a:noAutofit/>
        </a:bodyPr>
        <a:lstStyle/>
        <a:p>
          <a:pPr marL="0" lvl="0" indent="0" algn="ctr" defTabSz="2044700">
            <a:lnSpc>
              <a:spcPct val="90000"/>
            </a:lnSpc>
            <a:spcBef>
              <a:spcPct val="0"/>
            </a:spcBef>
            <a:spcAft>
              <a:spcPct val="35000"/>
            </a:spcAft>
            <a:buNone/>
          </a:pPr>
          <a:r>
            <a:rPr lang="en-GB" sz="4600" kern="1200" dirty="0"/>
            <a:t>policies &amp; structure</a:t>
          </a:r>
        </a:p>
      </dsp:txBody>
      <dsp:txXfrm>
        <a:off x="3799926" y="1468726"/>
        <a:ext cx="2915747" cy="1413885"/>
      </dsp:txXfrm>
    </dsp:sp>
    <dsp:sp modelId="{A60A1C16-38B8-8447-AB73-8898E97D3EE8}">
      <dsp:nvSpPr>
        <dsp:cNvPr id="0" name=""/>
        <dsp:cNvSpPr/>
      </dsp:nvSpPr>
      <dsp:spPr>
        <a:xfrm>
          <a:off x="7510592" y="1424738"/>
          <a:ext cx="3003723" cy="1501861"/>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58420" rIns="87630" bIns="58420" numCol="1" spcCol="1270" anchor="ctr" anchorCtr="0">
          <a:noAutofit/>
        </a:bodyPr>
        <a:lstStyle/>
        <a:p>
          <a:pPr marL="0" lvl="0" indent="0" algn="ctr" defTabSz="2044700">
            <a:lnSpc>
              <a:spcPct val="90000"/>
            </a:lnSpc>
            <a:spcBef>
              <a:spcPct val="0"/>
            </a:spcBef>
            <a:spcAft>
              <a:spcPct val="35000"/>
            </a:spcAft>
            <a:buNone/>
          </a:pPr>
          <a:r>
            <a:rPr lang="en-GB" sz="4600" kern="1200" dirty="0"/>
            <a:t>Evidence effects</a:t>
          </a:r>
        </a:p>
      </dsp:txBody>
      <dsp:txXfrm>
        <a:off x="7554580" y="1468726"/>
        <a:ext cx="2915747" cy="1413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812F4-851A-3F40-9E8C-272CD1E2BC5F}">
      <dsp:nvSpPr>
        <dsp:cNvPr id="0" name=""/>
        <dsp:cNvSpPr/>
      </dsp:nvSpPr>
      <dsp:spPr>
        <a:xfrm>
          <a:off x="3756" y="482930"/>
          <a:ext cx="2034015" cy="122040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 The Internet, World Wide Web and introduction to the digital world</a:t>
          </a:r>
          <a:endParaRPr lang="en-GB" sz="1800" kern="1200" dirty="0"/>
        </a:p>
      </dsp:txBody>
      <dsp:txXfrm>
        <a:off x="3756" y="482930"/>
        <a:ext cx="2034015" cy="1220409"/>
      </dsp:txXfrm>
    </dsp:sp>
    <dsp:sp modelId="{0392602F-4CC5-3144-B4B0-8B0E102BA5B6}">
      <dsp:nvSpPr>
        <dsp:cNvPr id="0" name=""/>
        <dsp:cNvSpPr/>
      </dsp:nvSpPr>
      <dsp:spPr>
        <a:xfrm>
          <a:off x="2241174" y="482930"/>
          <a:ext cx="2034015" cy="122040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2. Digital Content &amp; Publishing (including wikis)</a:t>
          </a:r>
          <a:endParaRPr lang="en-GB" sz="1800" kern="1200"/>
        </a:p>
      </dsp:txBody>
      <dsp:txXfrm>
        <a:off x="2241174" y="482930"/>
        <a:ext cx="2034015" cy="1220409"/>
      </dsp:txXfrm>
    </dsp:sp>
    <dsp:sp modelId="{7CDD7EE4-D774-DC46-9881-2EFFFF4B8A07}">
      <dsp:nvSpPr>
        <dsp:cNvPr id="0" name=""/>
        <dsp:cNvSpPr/>
      </dsp:nvSpPr>
      <dsp:spPr>
        <a:xfrm>
          <a:off x="4478591" y="482930"/>
          <a:ext cx="2034015" cy="122040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3. Data Protection and Open Licenses</a:t>
          </a:r>
          <a:endParaRPr lang="en-GB" sz="1800" kern="1200"/>
        </a:p>
      </dsp:txBody>
      <dsp:txXfrm>
        <a:off x="4478591" y="482930"/>
        <a:ext cx="2034015" cy="1220409"/>
      </dsp:txXfrm>
    </dsp:sp>
    <dsp:sp modelId="{A9E625C8-27EB-814B-BD03-16E24BA3805E}">
      <dsp:nvSpPr>
        <dsp:cNvPr id="0" name=""/>
        <dsp:cNvSpPr/>
      </dsp:nvSpPr>
      <dsp:spPr>
        <a:xfrm>
          <a:off x="6716008" y="482930"/>
          <a:ext cx="2034015" cy="122040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4. Digital Curation - Digital Libraries and Museums</a:t>
          </a:r>
          <a:endParaRPr lang="en-GB" sz="1800" kern="1200"/>
        </a:p>
      </dsp:txBody>
      <dsp:txXfrm>
        <a:off x="6716008" y="482930"/>
        <a:ext cx="2034015" cy="1220409"/>
      </dsp:txXfrm>
    </dsp:sp>
    <dsp:sp modelId="{F74A69AB-ACC8-A74D-B23F-35D8DD8FCBC9}">
      <dsp:nvSpPr>
        <dsp:cNvPr id="0" name=""/>
        <dsp:cNvSpPr/>
      </dsp:nvSpPr>
      <dsp:spPr>
        <a:xfrm>
          <a:off x="8953426" y="482930"/>
          <a:ext cx="2034015" cy="122040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5. Digital Safety, Security and Ethics </a:t>
          </a:r>
          <a:endParaRPr lang="en-GB" sz="1800" kern="1200"/>
        </a:p>
      </dsp:txBody>
      <dsp:txXfrm>
        <a:off x="8953426" y="482930"/>
        <a:ext cx="2034015" cy="1220409"/>
      </dsp:txXfrm>
    </dsp:sp>
    <dsp:sp modelId="{D30AC5C9-82A4-C441-A87F-55B39CAB6247}">
      <dsp:nvSpPr>
        <dsp:cNvPr id="0" name=""/>
        <dsp:cNvSpPr/>
      </dsp:nvSpPr>
      <dsp:spPr>
        <a:xfrm>
          <a:off x="3756" y="1906741"/>
          <a:ext cx="2034015" cy="122040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6. Digital Storytelling</a:t>
          </a:r>
          <a:endParaRPr lang="en-GB" sz="1800" kern="1200"/>
        </a:p>
      </dsp:txBody>
      <dsp:txXfrm>
        <a:off x="3756" y="1906741"/>
        <a:ext cx="2034015" cy="1220409"/>
      </dsp:txXfrm>
    </dsp:sp>
    <dsp:sp modelId="{441C316F-100B-4F46-B360-CE664D74F4AF}">
      <dsp:nvSpPr>
        <dsp:cNvPr id="0" name=""/>
        <dsp:cNvSpPr/>
      </dsp:nvSpPr>
      <dsp:spPr>
        <a:xfrm>
          <a:off x="2241174" y="1906741"/>
          <a:ext cx="2034015" cy="122040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7. Digital Audiences, Digital Analytics (Google, Facebook, Twitter, SEO)</a:t>
          </a:r>
          <a:endParaRPr lang="en-GB" sz="1800" kern="1200"/>
        </a:p>
      </dsp:txBody>
      <dsp:txXfrm>
        <a:off x="2241174" y="1906741"/>
        <a:ext cx="2034015" cy="1220409"/>
      </dsp:txXfrm>
    </dsp:sp>
    <dsp:sp modelId="{DE017A40-D2D3-8342-89A6-B849BC5FE423}">
      <dsp:nvSpPr>
        <dsp:cNvPr id="0" name=""/>
        <dsp:cNvSpPr/>
      </dsp:nvSpPr>
      <dsp:spPr>
        <a:xfrm>
          <a:off x="4478591" y="1906741"/>
          <a:ext cx="2034015" cy="122040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8. Social Media for Culture</a:t>
          </a:r>
          <a:endParaRPr lang="en-GB" sz="1800" kern="1200"/>
        </a:p>
      </dsp:txBody>
      <dsp:txXfrm>
        <a:off x="4478591" y="1906741"/>
        <a:ext cx="2034015" cy="1220409"/>
      </dsp:txXfrm>
    </dsp:sp>
    <dsp:sp modelId="{C59D88D6-A18A-7A4E-8BCC-A78EF28BF3E2}">
      <dsp:nvSpPr>
        <dsp:cNvPr id="0" name=""/>
        <dsp:cNvSpPr/>
      </dsp:nvSpPr>
      <dsp:spPr>
        <a:xfrm>
          <a:off x="6716008" y="1906741"/>
          <a:ext cx="2034015" cy="122040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9. Augmented and Virtual Reality </a:t>
          </a:r>
          <a:endParaRPr lang="en-GB" sz="1800" kern="1200"/>
        </a:p>
      </dsp:txBody>
      <dsp:txXfrm>
        <a:off x="6716008" y="1906741"/>
        <a:ext cx="2034015" cy="1220409"/>
      </dsp:txXfrm>
    </dsp:sp>
    <dsp:sp modelId="{20F6BBB3-B5DC-CE42-B1B6-D6E3577B25CA}">
      <dsp:nvSpPr>
        <dsp:cNvPr id="0" name=""/>
        <dsp:cNvSpPr/>
      </dsp:nvSpPr>
      <dsp:spPr>
        <a:xfrm>
          <a:off x="8953426" y="1906741"/>
          <a:ext cx="2034015" cy="122040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10. Mobile Apps and Mobile User Experience</a:t>
          </a:r>
          <a:endParaRPr lang="en-GB" sz="1800" kern="1200"/>
        </a:p>
      </dsp:txBody>
      <dsp:txXfrm>
        <a:off x="8953426" y="1906741"/>
        <a:ext cx="2034015" cy="1220409"/>
      </dsp:txXfrm>
    </dsp:sp>
    <dsp:sp modelId="{4D764B96-D953-5145-A229-18FF47D2A503}">
      <dsp:nvSpPr>
        <dsp:cNvPr id="0" name=""/>
        <dsp:cNvSpPr/>
      </dsp:nvSpPr>
      <dsp:spPr>
        <a:xfrm>
          <a:off x="2241174" y="3330552"/>
          <a:ext cx="2034015" cy="122040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11. Digital Management in Culture</a:t>
          </a:r>
          <a:endParaRPr lang="en-GB" sz="1800" kern="1200"/>
        </a:p>
      </dsp:txBody>
      <dsp:txXfrm>
        <a:off x="2241174" y="3330552"/>
        <a:ext cx="2034015" cy="1220409"/>
      </dsp:txXfrm>
    </dsp:sp>
    <dsp:sp modelId="{F3103773-C1EF-954D-AC96-4594BFB3058A}">
      <dsp:nvSpPr>
        <dsp:cNvPr id="0" name=""/>
        <dsp:cNvSpPr/>
      </dsp:nvSpPr>
      <dsp:spPr>
        <a:xfrm>
          <a:off x="4478591" y="3330552"/>
          <a:ext cx="2034015" cy="122040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12. Digital Communication &amp; Presentations</a:t>
          </a:r>
          <a:endParaRPr lang="en-GB" sz="1800" kern="1200"/>
        </a:p>
      </dsp:txBody>
      <dsp:txXfrm>
        <a:off x="4478591" y="3330552"/>
        <a:ext cx="2034015" cy="1220409"/>
      </dsp:txXfrm>
    </dsp:sp>
    <dsp:sp modelId="{F66B50C3-2E40-F544-8FE8-11F769AC05F6}">
      <dsp:nvSpPr>
        <dsp:cNvPr id="0" name=""/>
        <dsp:cNvSpPr/>
      </dsp:nvSpPr>
      <dsp:spPr>
        <a:xfrm>
          <a:off x="6716008" y="3330552"/>
          <a:ext cx="2034015" cy="122040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13. Online and Mobile Digital Media Tools (audio-video)</a:t>
          </a:r>
          <a:endParaRPr lang="en-GB" sz="1800" kern="1200"/>
        </a:p>
      </dsp:txBody>
      <dsp:txXfrm>
        <a:off x="6716008" y="3330552"/>
        <a:ext cx="2034015" cy="12204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E4FC2-B153-7D48-9D5E-E767BCF409FD}" type="datetimeFigureOut">
              <a:rPr lang="en-GB" smtClean="0"/>
              <a:t>28/09/2022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399EC-E961-8941-BD70-5F69D1250E64}" type="slidenum">
              <a:rPr lang="en-GB" smtClean="0"/>
              <a:t>‹#›</a:t>
            </a:fld>
            <a:endParaRPr lang="en-GB"/>
          </a:p>
        </p:txBody>
      </p:sp>
    </p:spTree>
    <p:extLst>
      <p:ext uri="{BB962C8B-B14F-4D97-AF65-F5344CB8AC3E}">
        <p14:creationId xmlns:p14="http://schemas.microsoft.com/office/powerpoint/2010/main" val="139178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learning.upt.ro/ro/impreuna-onlin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F50264-218C-8545-81D7-2A1A12C2CF5D}" type="slidenum">
              <a:rPr lang="ro-RO" smtClean="0"/>
              <a:t>8</a:t>
            </a:fld>
            <a:endParaRPr lang="ro-RO"/>
          </a:p>
        </p:txBody>
      </p:sp>
    </p:spTree>
    <p:extLst>
      <p:ext uri="{BB962C8B-B14F-4D97-AF65-F5344CB8AC3E}">
        <p14:creationId xmlns:p14="http://schemas.microsoft.com/office/powerpoint/2010/main" val="2134480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hlinkClick r:id="rId3">
                  <a:extLst>
                    <a:ext uri="{A12FA001-AC4F-418D-AE19-62706E023703}">
                      <ahyp:hlinkClr xmlns:ahyp="http://schemas.microsoft.com/office/drawing/2018/hyperlinkcolor" val="tx"/>
                    </a:ext>
                  </a:extLst>
                </a:hlinkClick>
              </a:rPr>
              <a:t>https://elearning.upt.ro/ro/impreuna-online/</a:t>
            </a:r>
            <a:endParaRPr lang="ro-RO" dirty="0"/>
          </a:p>
        </p:txBody>
      </p:sp>
      <p:sp>
        <p:nvSpPr>
          <p:cNvPr id="4" name="Slide Number Placeholder 3"/>
          <p:cNvSpPr>
            <a:spLocks noGrp="1"/>
          </p:cNvSpPr>
          <p:nvPr>
            <p:ph type="sldNum" sz="quarter" idx="5"/>
          </p:nvPr>
        </p:nvSpPr>
        <p:spPr/>
        <p:txBody>
          <a:bodyPr/>
          <a:lstStyle/>
          <a:p>
            <a:fld id="{C30B8A41-CCF6-624D-AC68-F5E3622AC6CA}" type="slidenum">
              <a:rPr lang="en-US" smtClean="0"/>
              <a:t>25</a:t>
            </a:fld>
            <a:endParaRPr lang="en-US"/>
          </a:p>
        </p:txBody>
      </p:sp>
    </p:spTree>
    <p:extLst>
      <p:ext uri="{BB962C8B-B14F-4D97-AF65-F5344CB8AC3E}">
        <p14:creationId xmlns:p14="http://schemas.microsoft.com/office/powerpoint/2010/main" val="413202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A359A7-62B7-F44C-9A67-03C3AB5DEF76}" type="slidenum">
              <a:rPr lang="en-RO" smtClean="0"/>
              <a:t>26</a:t>
            </a:fld>
            <a:endParaRPr lang="en-RO"/>
          </a:p>
        </p:txBody>
      </p:sp>
    </p:spTree>
    <p:extLst>
      <p:ext uri="{BB962C8B-B14F-4D97-AF65-F5344CB8AC3E}">
        <p14:creationId xmlns:p14="http://schemas.microsoft.com/office/powerpoint/2010/main" val="123747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Workshops, webinar, open badges, contributor open badges</a:t>
            </a:r>
          </a:p>
          <a:p>
            <a:endParaRPr lang="en-GB" dirty="0"/>
          </a:p>
        </p:txBody>
      </p:sp>
      <p:sp>
        <p:nvSpPr>
          <p:cNvPr id="4" name="Slide Number Placeholder 3"/>
          <p:cNvSpPr>
            <a:spLocks noGrp="1"/>
          </p:cNvSpPr>
          <p:nvPr>
            <p:ph type="sldNum" sz="quarter" idx="5"/>
          </p:nvPr>
        </p:nvSpPr>
        <p:spPr/>
        <p:txBody>
          <a:bodyPr/>
          <a:lstStyle/>
          <a:p>
            <a:fld id="{6CA359A7-62B7-F44C-9A67-03C3AB5DEF76}" type="slidenum">
              <a:rPr lang="en-RO" smtClean="0"/>
              <a:t>27</a:t>
            </a:fld>
            <a:endParaRPr lang="en-RO"/>
          </a:p>
        </p:txBody>
      </p:sp>
    </p:spTree>
    <p:extLst>
      <p:ext uri="{BB962C8B-B14F-4D97-AF65-F5344CB8AC3E}">
        <p14:creationId xmlns:p14="http://schemas.microsoft.com/office/powerpoint/2010/main" val="1951164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9EFAE181-1EFF-434C-95D6-2F495ECEC167}" type="slidenum">
              <a:rPr lang="ro-RO" smtClean="0"/>
              <a:t>37</a:t>
            </a:fld>
            <a:endParaRPr lang="ro-RO"/>
          </a:p>
        </p:txBody>
      </p:sp>
    </p:spTree>
    <p:extLst>
      <p:ext uri="{BB962C8B-B14F-4D97-AF65-F5344CB8AC3E}">
        <p14:creationId xmlns:p14="http://schemas.microsoft.com/office/powerpoint/2010/main" val="261397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09D58-CDBD-4E1C-9848-169064549A4B}" type="slidenum">
              <a:rPr lang="ro-RO" smtClean="0"/>
              <a:t>50</a:t>
            </a:fld>
            <a:endParaRPr lang="ro-RO"/>
          </a:p>
        </p:txBody>
      </p:sp>
    </p:spTree>
    <p:extLst>
      <p:ext uri="{BB962C8B-B14F-4D97-AF65-F5344CB8AC3E}">
        <p14:creationId xmlns:p14="http://schemas.microsoft.com/office/powerpoint/2010/main" val="340348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09D58-CDBD-4E1C-9848-169064549A4B}" type="slidenum">
              <a:rPr lang="ro-RO" smtClean="0"/>
              <a:t>51</a:t>
            </a:fld>
            <a:endParaRPr lang="ro-RO"/>
          </a:p>
        </p:txBody>
      </p:sp>
    </p:spTree>
    <p:extLst>
      <p:ext uri="{BB962C8B-B14F-4D97-AF65-F5344CB8AC3E}">
        <p14:creationId xmlns:p14="http://schemas.microsoft.com/office/powerpoint/2010/main" val="605772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lvl="0" algn="l"/>
            <a:endParaRPr lang="en-US" sz="1800" kern="1200" noProof="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C98B0-CF1C-4133-97B9-74724C034050}"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692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lgn="l"/>
            <a:endParaRPr lang="en-US" sz="18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C98B0-CF1C-4133-97B9-74724C034050}"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5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22F38B-E310-3E47-8F1D-AEEB86BD377E}" type="slidenum">
              <a:rPr lang="en-RO" smtClean="0"/>
              <a:t>55</a:t>
            </a:fld>
            <a:endParaRPr lang="en-RO"/>
          </a:p>
        </p:txBody>
      </p:sp>
    </p:spTree>
    <p:extLst>
      <p:ext uri="{BB962C8B-B14F-4D97-AF65-F5344CB8AC3E}">
        <p14:creationId xmlns:p14="http://schemas.microsoft.com/office/powerpoint/2010/main" val="2984853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A359A7-62B7-F44C-9A67-03C3AB5DEF76}" type="slidenum">
              <a:rPr lang="en-RO" smtClean="0"/>
              <a:t>56</a:t>
            </a:fld>
            <a:endParaRPr lang="en-RO"/>
          </a:p>
        </p:txBody>
      </p:sp>
    </p:spTree>
    <p:extLst>
      <p:ext uri="{BB962C8B-B14F-4D97-AF65-F5344CB8AC3E}">
        <p14:creationId xmlns:p14="http://schemas.microsoft.com/office/powerpoint/2010/main" val="411110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615399EC-E961-8941-BD70-5F69D1250E64}" type="slidenum">
              <a:rPr lang="en-GB" smtClean="0"/>
              <a:t>13</a:t>
            </a:fld>
            <a:endParaRPr lang="en-GB"/>
          </a:p>
        </p:txBody>
      </p:sp>
    </p:spTree>
    <p:extLst>
      <p:ext uri="{BB962C8B-B14F-4D97-AF65-F5344CB8AC3E}">
        <p14:creationId xmlns:p14="http://schemas.microsoft.com/office/powerpoint/2010/main" val="3999193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5399EC-E961-8941-BD70-5F69D1250E64}" type="slidenum">
              <a:rPr lang="en-GB" smtClean="0"/>
              <a:t>14</a:t>
            </a:fld>
            <a:endParaRPr lang="en-GB"/>
          </a:p>
        </p:txBody>
      </p:sp>
    </p:spTree>
    <p:extLst>
      <p:ext uri="{BB962C8B-B14F-4D97-AF65-F5344CB8AC3E}">
        <p14:creationId xmlns:p14="http://schemas.microsoft.com/office/powerpoint/2010/main" val="411475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09D58-CDBD-4E1C-9848-169064549A4B}" type="slidenum">
              <a:rPr lang="ro-RO" smtClean="0"/>
              <a:t>16</a:t>
            </a:fld>
            <a:endParaRPr lang="ro-RO"/>
          </a:p>
        </p:txBody>
      </p:sp>
    </p:spTree>
    <p:extLst>
      <p:ext uri="{BB962C8B-B14F-4D97-AF65-F5344CB8AC3E}">
        <p14:creationId xmlns:p14="http://schemas.microsoft.com/office/powerpoint/2010/main" val="358688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09D58-CDBD-4E1C-9848-169064549A4B}" type="slidenum">
              <a:rPr lang="ro-RO" smtClean="0"/>
              <a:t>17</a:t>
            </a:fld>
            <a:endParaRPr lang="ro-RO"/>
          </a:p>
        </p:txBody>
      </p:sp>
    </p:spTree>
    <p:extLst>
      <p:ext uri="{BB962C8B-B14F-4D97-AF65-F5344CB8AC3E}">
        <p14:creationId xmlns:p14="http://schemas.microsoft.com/office/powerpoint/2010/main" val="1799795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09D58-CDBD-4E1C-9848-169064549A4B}" type="slidenum">
              <a:rPr lang="ro-RO" smtClean="0"/>
              <a:t>18</a:t>
            </a:fld>
            <a:endParaRPr lang="ro-RO"/>
          </a:p>
        </p:txBody>
      </p:sp>
    </p:spTree>
    <p:extLst>
      <p:ext uri="{BB962C8B-B14F-4D97-AF65-F5344CB8AC3E}">
        <p14:creationId xmlns:p14="http://schemas.microsoft.com/office/powerpoint/2010/main" val="273997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09D58-CDBD-4E1C-9848-169064549A4B}" type="slidenum">
              <a:rPr lang="ro-RO" smtClean="0"/>
              <a:t>19</a:t>
            </a:fld>
            <a:endParaRPr lang="ro-RO"/>
          </a:p>
        </p:txBody>
      </p:sp>
    </p:spTree>
    <p:extLst>
      <p:ext uri="{BB962C8B-B14F-4D97-AF65-F5344CB8AC3E}">
        <p14:creationId xmlns:p14="http://schemas.microsoft.com/office/powerpoint/2010/main" val="164809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09D58-CDBD-4E1C-9848-169064549A4B}" type="slidenum">
              <a:rPr lang="ro-RO" smtClean="0"/>
              <a:t>20</a:t>
            </a:fld>
            <a:endParaRPr lang="ro-RO"/>
          </a:p>
        </p:txBody>
      </p:sp>
    </p:spTree>
    <p:extLst>
      <p:ext uri="{BB962C8B-B14F-4D97-AF65-F5344CB8AC3E}">
        <p14:creationId xmlns:p14="http://schemas.microsoft.com/office/powerpoint/2010/main" val="30536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A359A7-62B7-F44C-9A67-03C3AB5DEF76}" type="slidenum">
              <a:rPr lang="en-RO" smtClean="0"/>
              <a:t>23</a:t>
            </a:fld>
            <a:endParaRPr lang="en-RO"/>
          </a:p>
        </p:txBody>
      </p:sp>
    </p:spTree>
    <p:extLst>
      <p:ext uri="{BB962C8B-B14F-4D97-AF65-F5344CB8AC3E}">
        <p14:creationId xmlns:p14="http://schemas.microsoft.com/office/powerpoint/2010/main" val="3984959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CBA0C4F-AB57-4AAB-8F7E-42AD9933B94B}"/>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endParaRPr lang="en-US"/>
          </a:p>
        </p:txBody>
      </p:sp>
      <p:sp>
        <p:nvSpPr>
          <p:cNvPr id="3" name="Subtitlu 2">
            <a:extLst>
              <a:ext uri="{FF2B5EF4-FFF2-40B4-BE49-F238E27FC236}">
                <a16:creationId xmlns:a16="http://schemas.microsoft.com/office/drawing/2014/main" id="{EF7AD5F1-C17A-41EC-9ABD-15AB6B3FE1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a:p>
        </p:txBody>
      </p:sp>
      <p:sp>
        <p:nvSpPr>
          <p:cNvPr id="4" name="Substituent dată 3">
            <a:extLst>
              <a:ext uri="{FF2B5EF4-FFF2-40B4-BE49-F238E27FC236}">
                <a16:creationId xmlns:a16="http://schemas.microsoft.com/office/drawing/2014/main" id="{3A7E6D9F-BB50-4579-8AE4-78B4B5C37C35}"/>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5" name="Substituent subsol 4">
            <a:extLst>
              <a:ext uri="{FF2B5EF4-FFF2-40B4-BE49-F238E27FC236}">
                <a16:creationId xmlns:a16="http://schemas.microsoft.com/office/drawing/2014/main" id="{2C0681A3-EEEC-4BE5-8C1B-B6504958AE17}"/>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86685E74-CA39-49C7-97C7-FF5054F7C825}"/>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77371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03255BA-50A8-4593-A2F6-1356E16942FF}"/>
              </a:ext>
            </a:extLst>
          </p:cNvPr>
          <p:cNvSpPr>
            <a:spLocks noGrp="1"/>
          </p:cNvSpPr>
          <p:nvPr>
            <p:ph type="title"/>
          </p:nvPr>
        </p:nvSpPr>
        <p:spPr/>
        <p:txBody>
          <a:bodyPr/>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55C03985-C56B-4C20-AC35-038847BD6F4C}"/>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FEC9B8F3-E17C-4260-9E38-17A71A0B4DE0}"/>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5" name="Substituent subsol 4">
            <a:extLst>
              <a:ext uri="{FF2B5EF4-FFF2-40B4-BE49-F238E27FC236}">
                <a16:creationId xmlns:a16="http://schemas.microsoft.com/office/drawing/2014/main" id="{019EF157-F453-407B-838A-283DB3494BD7}"/>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CC61B132-DCCE-499F-80DA-97E19748A7F9}"/>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362491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ADBAA8C0-36AD-437E-9A9F-F33E94F5FF66}"/>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35349077-567A-43B7-837C-60A35AACDA64}"/>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A15119DE-7E55-46CA-ACDF-F59BD70E4FB7}"/>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5" name="Substituent subsol 4">
            <a:extLst>
              <a:ext uri="{FF2B5EF4-FFF2-40B4-BE49-F238E27FC236}">
                <a16:creationId xmlns:a16="http://schemas.microsoft.com/office/drawing/2014/main" id="{6A4C8F74-6B92-4868-B587-6B900244A20E}"/>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29E201AC-488F-4604-A610-DDF13F58F932}"/>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398885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Title</a:t>
            </a:r>
          </a:p>
        </p:txBody>
      </p:sp>
      <p:sp>
        <p:nvSpPr>
          <p:cNvPr id="3" name="Slide Number Placeholder 2"/>
          <p:cNvSpPr>
            <a:spLocks noGrp="1"/>
          </p:cNvSpPr>
          <p:nvPr>
            <p:ph type="sldNum" sz="quarter" idx="10"/>
          </p:nvPr>
        </p:nvSpPr>
        <p:spPr/>
        <p:txBody>
          <a:bodyPr/>
          <a:lstStyle/>
          <a:p>
            <a:fld id="{9E561190-0011-472E-9FCA-1D7032DB7E1D}" type="slidenum">
              <a:rPr lang="en-US" noProof="0" smtClean="0"/>
              <a:pPr/>
              <a:t>‹#›</a:t>
            </a:fld>
            <a:endParaRPr lang="en-US" noProof="0"/>
          </a:p>
        </p:txBody>
      </p:sp>
      <p:sp>
        <p:nvSpPr>
          <p:cNvPr id="4"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chemeClr val="accent2"/>
                </a:solidFill>
              </a:defRPr>
            </a:lvl1pPr>
          </a:lstStyle>
          <a:p>
            <a:pPr lvl="0"/>
            <a:r>
              <a:rPr lang="en-US" noProof="0"/>
              <a:t>Subtitle</a:t>
            </a:r>
          </a:p>
        </p:txBody>
      </p:sp>
      <p:sp>
        <p:nvSpPr>
          <p:cNvPr id="5" name="Text Placeholder 12"/>
          <p:cNvSpPr>
            <a:spLocks noGrp="1"/>
          </p:cNvSpPr>
          <p:nvPr>
            <p:ph type="body" sz="quarter" idx="15" hasCustomPrompt="1"/>
          </p:nvPr>
        </p:nvSpPr>
        <p:spPr>
          <a:xfrm>
            <a:off x="11213811" y="6165382"/>
            <a:ext cx="701038" cy="486183"/>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cxnSp>
        <p:nvCxnSpPr>
          <p:cNvPr id="6" name="Straight Connector 5"/>
          <p:cNvCxnSpPr/>
          <p:nvPr userDrawn="1"/>
        </p:nvCxnSpPr>
        <p:spPr>
          <a:xfrm flipH="1">
            <a:off x="685800" y="-4152"/>
            <a:ext cx="0" cy="135829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294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0" name="Title Text"/>
          <p:cNvSpPr txBox="1">
            <a:spLocks noGrp="1"/>
          </p:cNvSpPr>
          <p:nvPr>
            <p:ph type="title"/>
          </p:nvPr>
        </p:nvSpPr>
        <p:spPr>
          <a:xfrm>
            <a:off x="2389717" y="4800600"/>
            <a:ext cx="7315203" cy="566738"/>
          </a:xfrm>
          <a:prstGeom prst="rect">
            <a:avLst/>
          </a:prstGeom>
        </p:spPr>
        <p:txBody>
          <a:bodyPr anchor="b"/>
          <a:lstStyle>
            <a:lvl1pPr algn="l">
              <a:defRPr sz="2000" b="1"/>
            </a:lvl1pPr>
          </a:lstStyle>
          <a:p>
            <a:r>
              <a:t>Title Text</a:t>
            </a:r>
          </a:p>
        </p:txBody>
      </p:sp>
      <p:sp>
        <p:nvSpPr>
          <p:cNvPr id="21" name="Google Shape;15;p3"/>
          <p:cNvSpPr>
            <a:spLocks noGrp="1"/>
          </p:cNvSpPr>
          <p:nvPr>
            <p:ph type="pic" sz="half" idx="13"/>
          </p:nvPr>
        </p:nvSpPr>
        <p:spPr>
          <a:xfrm>
            <a:off x="2389717" y="612775"/>
            <a:ext cx="7315203" cy="4114800"/>
          </a:xfrm>
          <a:prstGeom prst="rect">
            <a:avLst/>
          </a:prstGeom>
        </p:spPr>
        <p:txBody>
          <a:bodyPr lIns="91439" tIns="45719" rIns="91439" bIns="45719">
            <a:noAutofit/>
          </a:bodyPr>
          <a:lstStyle/>
          <a:p>
            <a:endParaRPr/>
          </a:p>
        </p:txBody>
      </p:sp>
      <p:sp>
        <p:nvSpPr>
          <p:cNvPr id="22" name="Body Level One…"/>
          <p:cNvSpPr txBox="1">
            <a:spLocks noGrp="1"/>
          </p:cNvSpPr>
          <p:nvPr>
            <p:ph type="body" sz="quarter" idx="1"/>
          </p:nvPr>
        </p:nvSpPr>
        <p:spPr>
          <a:xfrm>
            <a:off x="2389717" y="5367337"/>
            <a:ext cx="7315203" cy="804864"/>
          </a:xfrm>
          <a:prstGeom prst="rect">
            <a:avLst/>
          </a:prstGeom>
        </p:spPr>
        <p:txBody>
          <a:bodyPr/>
          <a:lstStyle>
            <a:lvl1pPr marL="228600" indent="0">
              <a:spcBef>
                <a:spcPts val="200"/>
              </a:spcBef>
              <a:buClrTx/>
              <a:buSzTx/>
              <a:buFontTx/>
              <a:buNone/>
              <a:defRPr sz="1400"/>
            </a:lvl1pPr>
            <a:lvl2pPr marL="228600" indent="457200">
              <a:spcBef>
                <a:spcPts val="200"/>
              </a:spcBef>
              <a:buClrTx/>
              <a:buSzTx/>
              <a:buFontTx/>
              <a:buNone/>
              <a:defRPr sz="1400"/>
            </a:lvl2pPr>
            <a:lvl3pPr marL="228600" indent="914400">
              <a:spcBef>
                <a:spcPts val="200"/>
              </a:spcBef>
              <a:buClrTx/>
              <a:buSzTx/>
              <a:buFontTx/>
              <a:buNone/>
              <a:defRPr sz="1400"/>
            </a:lvl3pPr>
            <a:lvl4pPr marL="228600" indent="1371600">
              <a:spcBef>
                <a:spcPts val="200"/>
              </a:spcBef>
              <a:buClrTx/>
              <a:buSzTx/>
              <a:buFontTx/>
              <a:buNone/>
              <a:defRPr sz="1400"/>
            </a:lvl4pPr>
            <a:lvl5pPr marL="228600" indent="1828800">
              <a:spcBef>
                <a:spcPts val="2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07146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folie &quot;Bild&quo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161D7C67-B5F6-4193-AA5F-05B0149DEFC2}"/>
              </a:ext>
            </a:extLst>
          </p:cNvPr>
          <p:cNvSpPr>
            <a:spLocks noGrp="1"/>
          </p:cNvSpPr>
          <p:nvPr>
            <p:ph type="pic" sz="quarter" idx="10"/>
          </p:nvPr>
        </p:nvSpPr>
        <p:spPr>
          <a:xfrm>
            <a:off x="7262813" y="0"/>
            <a:ext cx="4929187" cy="6858000"/>
          </a:xfrm>
        </p:spPr>
        <p:txBody>
          <a:bodyPr/>
          <a:lstStyle/>
          <a:p>
            <a:r>
              <a:rPr lang="en-GB"/>
              <a:t>Click icon to add picture</a:t>
            </a:r>
            <a:endParaRPr lang="de-AT"/>
          </a:p>
        </p:txBody>
      </p:sp>
      <p:sp>
        <p:nvSpPr>
          <p:cNvPr id="3" name="Untertitel 2">
            <a:extLst>
              <a:ext uri="{FF2B5EF4-FFF2-40B4-BE49-F238E27FC236}">
                <a16:creationId xmlns:a16="http://schemas.microsoft.com/office/drawing/2014/main" id="{118998A1-FE59-4B05-8EFC-9EEF164E1448}"/>
              </a:ext>
            </a:extLst>
          </p:cNvPr>
          <p:cNvSpPr>
            <a:spLocks noGrp="1"/>
          </p:cNvSpPr>
          <p:nvPr>
            <p:ph type="subTitle" idx="1" hasCustomPrompt="1"/>
          </p:nvPr>
        </p:nvSpPr>
        <p:spPr>
          <a:xfrm>
            <a:off x="1167492" y="5146199"/>
            <a:ext cx="4928508" cy="999714"/>
          </a:xfrm>
          <a:prstGeom prst="rect">
            <a:avLst/>
          </a:prstGeom>
        </p:spPr>
        <p:txBody>
          <a:bodyPr lIns="0">
            <a:normAutofit/>
          </a:bodyPr>
          <a:lstStyle>
            <a:lvl1pPr marL="0" indent="0" algn="l">
              <a:buNone/>
              <a:defRPr sz="2800" cap="all" baseline="0">
                <a:latin typeface="Poppins SemiBold" panose="00000700000000000000" pitchFamily="2" charset="0"/>
                <a:cs typeface="Poppi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Titel der Präsentation bearbeiten</a:t>
            </a:r>
            <a:endParaRPr lang="de-AT" dirty="0"/>
          </a:p>
        </p:txBody>
      </p:sp>
      <p:sp>
        <p:nvSpPr>
          <p:cNvPr id="11" name="Rechteck 10">
            <a:extLst>
              <a:ext uri="{FF2B5EF4-FFF2-40B4-BE49-F238E27FC236}">
                <a16:creationId xmlns:a16="http://schemas.microsoft.com/office/drawing/2014/main" id="{AD7BD874-F1CB-4B6A-99E7-1AB9D2C0E105}"/>
              </a:ext>
            </a:extLst>
          </p:cNvPr>
          <p:cNvSpPr/>
          <p:nvPr userDrawn="1"/>
        </p:nvSpPr>
        <p:spPr>
          <a:xfrm>
            <a:off x="0" y="5748422"/>
            <a:ext cx="2225040" cy="1109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3" name="Gerader Verbinder 12">
            <a:extLst>
              <a:ext uri="{FF2B5EF4-FFF2-40B4-BE49-F238E27FC236}">
                <a16:creationId xmlns:a16="http://schemas.microsoft.com/office/drawing/2014/main" id="{2A933029-9498-4135-8383-B658144DB550}"/>
              </a:ext>
            </a:extLst>
          </p:cNvPr>
          <p:cNvCxnSpPr>
            <a:cxnSpLocks/>
          </p:cNvCxnSpPr>
          <p:nvPr userDrawn="1"/>
        </p:nvCxnSpPr>
        <p:spPr>
          <a:xfrm>
            <a:off x="1167492" y="4557483"/>
            <a:ext cx="1103086" cy="0"/>
          </a:xfrm>
          <a:prstGeom prst="line">
            <a:avLst/>
          </a:prstGeom>
          <a:ln w="57150" cap="rnd">
            <a:solidFill>
              <a:srgbClr val="FDD3DB"/>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6BD4F97B-9E60-41EC-9A16-AF24ACD161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520" y="2667291"/>
            <a:ext cx="4193138" cy="1287970"/>
          </a:xfrm>
          <a:prstGeom prst="rect">
            <a:avLst/>
          </a:prstGeom>
        </p:spPr>
      </p:pic>
    </p:spTree>
    <p:extLst>
      <p:ext uri="{BB962C8B-B14F-4D97-AF65-F5344CB8AC3E}">
        <p14:creationId xmlns:p14="http://schemas.microsoft.com/office/powerpoint/2010/main" val="828783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olie &quot;Icons&quo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3075FE-C13C-4C42-9CAB-743CFAC266ED}"/>
              </a:ext>
            </a:extLst>
          </p:cNvPr>
          <p:cNvSpPr>
            <a:spLocks noGrp="1"/>
          </p:cNvSpPr>
          <p:nvPr>
            <p:ph type="title"/>
          </p:nvPr>
        </p:nvSpPr>
        <p:spPr/>
        <p:txBody>
          <a:bodyPr/>
          <a:lstStyle/>
          <a:p>
            <a:r>
              <a:rPr lang="en-GB"/>
              <a:t>Click to edit Master title style</a:t>
            </a:r>
            <a:endParaRPr lang="de-AT"/>
          </a:p>
        </p:txBody>
      </p:sp>
      <p:sp>
        <p:nvSpPr>
          <p:cNvPr id="3" name="Foliennummernplatzhalter 2">
            <a:extLst>
              <a:ext uri="{FF2B5EF4-FFF2-40B4-BE49-F238E27FC236}">
                <a16:creationId xmlns:a16="http://schemas.microsoft.com/office/drawing/2014/main" id="{4ECA6A92-3683-4FA3-B3F3-48B8BB990DFB}"/>
              </a:ext>
            </a:extLst>
          </p:cNvPr>
          <p:cNvSpPr>
            <a:spLocks noGrp="1"/>
          </p:cNvSpPr>
          <p:nvPr>
            <p:ph type="sldNum" sz="quarter" idx="10"/>
          </p:nvPr>
        </p:nvSpPr>
        <p:spPr/>
        <p:txBody>
          <a:bodyPr/>
          <a:lstStyle/>
          <a:p>
            <a:fld id="{C9413659-7ED5-41B9-9B2A-4380AB8F8C94}" type="slidenum">
              <a:rPr lang="de-AT" smtClean="0"/>
              <a:pPr/>
              <a:t>‹#›</a:t>
            </a:fld>
            <a:endParaRPr lang="de-AT" dirty="0"/>
          </a:p>
        </p:txBody>
      </p:sp>
      <p:sp>
        <p:nvSpPr>
          <p:cNvPr id="8" name="Bildplatzhalter 7">
            <a:extLst>
              <a:ext uri="{FF2B5EF4-FFF2-40B4-BE49-F238E27FC236}">
                <a16:creationId xmlns:a16="http://schemas.microsoft.com/office/drawing/2014/main" id="{91F66B11-58C9-4C0F-A52B-B21CAEB689B1}"/>
              </a:ext>
            </a:extLst>
          </p:cNvPr>
          <p:cNvSpPr>
            <a:spLocks noGrp="1"/>
          </p:cNvSpPr>
          <p:nvPr>
            <p:ph type="pic" sz="quarter" idx="11"/>
          </p:nvPr>
        </p:nvSpPr>
        <p:spPr>
          <a:xfrm>
            <a:off x="1561632" y="1839913"/>
            <a:ext cx="1285875" cy="1285875"/>
          </a:xfrm>
        </p:spPr>
        <p:txBody>
          <a:bodyPr/>
          <a:lstStyle/>
          <a:p>
            <a:r>
              <a:rPr lang="en-GB"/>
              <a:t>Click icon to add picture</a:t>
            </a:r>
            <a:endParaRPr lang="de-AT"/>
          </a:p>
        </p:txBody>
      </p:sp>
      <p:sp>
        <p:nvSpPr>
          <p:cNvPr id="9" name="Textplatzhalter 20">
            <a:extLst>
              <a:ext uri="{FF2B5EF4-FFF2-40B4-BE49-F238E27FC236}">
                <a16:creationId xmlns:a16="http://schemas.microsoft.com/office/drawing/2014/main" id="{809E4A15-F714-490A-996A-AE5DC28C13A8}"/>
              </a:ext>
            </a:extLst>
          </p:cNvPr>
          <p:cNvSpPr>
            <a:spLocks noGrp="1"/>
          </p:cNvSpPr>
          <p:nvPr>
            <p:ph type="body" sz="quarter" idx="17" hasCustomPrompt="1"/>
          </p:nvPr>
        </p:nvSpPr>
        <p:spPr>
          <a:xfrm>
            <a:off x="835104" y="3352781"/>
            <a:ext cx="2738931" cy="366139"/>
          </a:xfrm>
        </p:spPr>
        <p:txBody>
          <a:bodyPr lIns="0">
            <a:normAutofit/>
          </a:bodyPr>
          <a:lstStyle>
            <a:lvl1pPr marL="0" indent="0" algn="ctr">
              <a:buNone/>
              <a:defRPr lang="de-AT" sz="1800" b="1" kern="1200" dirty="0">
                <a:solidFill>
                  <a:schemeClr val="tx1"/>
                </a:solidFill>
                <a:latin typeface="PT Serif" panose="020A0603040505020204" pitchFamily="18" charset="0"/>
                <a:ea typeface="+mn-ea"/>
                <a:cs typeface="Poppins SemiBold" panose="00000700000000000000" pitchFamily="2" charset="0"/>
              </a:defRPr>
            </a:lvl1pPr>
          </a:lstStyle>
          <a:p>
            <a:pPr lvl="0"/>
            <a:r>
              <a:rPr lang="de-AT" dirty="0"/>
              <a:t>Titel des Textes</a:t>
            </a:r>
          </a:p>
        </p:txBody>
      </p:sp>
      <p:sp>
        <p:nvSpPr>
          <p:cNvPr id="10" name="Textplatzhalter 14">
            <a:extLst>
              <a:ext uri="{FF2B5EF4-FFF2-40B4-BE49-F238E27FC236}">
                <a16:creationId xmlns:a16="http://schemas.microsoft.com/office/drawing/2014/main" id="{68763E3F-7247-4C28-B710-2A0AD27D8BBA}"/>
              </a:ext>
            </a:extLst>
          </p:cNvPr>
          <p:cNvSpPr>
            <a:spLocks noGrp="1"/>
          </p:cNvSpPr>
          <p:nvPr>
            <p:ph type="body" sz="quarter" idx="13" hasCustomPrompt="1"/>
          </p:nvPr>
        </p:nvSpPr>
        <p:spPr>
          <a:xfrm>
            <a:off x="673199" y="3875064"/>
            <a:ext cx="3062741" cy="1306536"/>
          </a:xfrm>
        </p:spPr>
        <p:txBody>
          <a:bodyPr>
            <a:normAutofit/>
          </a:bodyPr>
          <a:lstStyle>
            <a:lvl1pPr marL="0" indent="0" algn="ctr">
              <a:lnSpc>
                <a:spcPct val="150000"/>
              </a:lnSpc>
              <a:buNone/>
              <a:defRPr lang="de-AT" sz="1600" kern="1200" dirty="0">
                <a:solidFill>
                  <a:schemeClr val="tx1"/>
                </a:solidFill>
                <a:latin typeface="Poppins Light" panose="00000400000000000000" pitchFamily="2" charset="0"/>
                <a:ea typeface="+mn-ea"/>
                <a:cs typeface="Poppins Light" panose="00000400000000000000" pitchFamily="2"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sed </a:t>
            </a:r>
            <a:r>
              <a:rPr lang="de-DE" dirty="0" err="1"/>
              <a:t>diam</a:t>
            </a:r>
            <a:r>
              <a:rPr lang="de-DE" dirty="0"/>
              <a:t> </a:t>
            </a:r>
            <a:r>
              <a:rPr lang="de-DE" dirty="0" err="1"/>
              <a:t>nonumy</a:t>
            </a:r>
            <a:endParaRPr lang="de-DE" dirty="0"/>
          </a:p>
        </p:txBody>
      </p:sp>
      <p:sp>
        <p:nvSpPr>
          <p:cNvPr id="11" name="Bildplatzhalter 7">
            <a:extLst>
              <a:ext uri="{FF2B5EF4-FFF2-40B4-BE49-F238E27FC236}">
                <a16:creationId xmlns:a16="http://schemas.microsoft.com/office/drawing/2014/main" id="{CF4C43A2-66BD-4B82-A722-9BE6510935C8}"/>
              </a:ext>
            </a:extLst>
          </p:cNvPr>
          <p:cNvSpPr>
            <a:spLocks noGrp="1"/>
          </p:cNvSpPr>
          <p:nvPr>
            <p:ph type="pic" sz="quarter" idx="18"/>
          </p:nvPr>
        </p:nvSpPr>
        <p:spPr>
          <a:xfrm>
            <a:off x="5453063" y="1839913"/>
            <a:ext cx="1285875" cy="1285875"/>
          </a:xfrm>
        </p:spPr>
        <p:txBody>
          <a:bodyPr/>
          <a:lstStyle/>
          <a:p>
            <a:r>
              <a:rPr lang="en-GB"/>
              <a:t>Click icon to add picture</a:t>
            </a:r>
            <a:endParaRPr lang="de-AT"/>
          </a:p>
        </p:txBody>
      </p:sp>
      <p:sp>
        <p:nvSpPr>
          <p:cNvPr id="12" name="Textplatzhalter 20">
            <a:extLst>
              <a:ext uri="{FF2B5EF4-FFF2-40B4-BE49-F238E27FC236}">
                <a16:creationId xmlns:a16="http://schemas.microsoft.com/office/drawing/2014/main" id="{6BF119C2-EF12-4E81-B7E7-06A46E608643}"/>
              </a:ext>
            </a:extLst>
          </p:cNvPr>
          <p:cNvSpPr>
            <a:spLocks noGrp="1"/>
          </p:cNvSpPr>
          <p:nvPr>
            <p:ph type="body" sz="quarter" idx="19" hasCustomPrompt="1"/>
          </p:nvPr>
        </p:nvSpPr>
        <p:spPr>
          <a:xfrm>
            <a:off x="4726535" y="3352781"/>
            <a:ext cx="2738931" cy="366139"/>
          </a:xfrm>
        </p:spPr>
        <p:txBody>
          <a:bodyPr lIns="0">
            <a:normAutofit/>
          </a:bodyPr>
          <a:lstStyle>
            <a:lvl1pPr marL="0" indent="0" algn="ctr">
              <a:buNone/>
              <a:defRPr lang="de-AT" sz="1800" b="1" kern="1200" dirty="0">
                <a:solidFill>
                  <a:schemeClr val="tx1"/>
                </a:solidFill>
                <a:latin typeface="PT Serif" panose="020A0603040505020204" pitchFamily="18" charset="0"/>
                <a:ea typeface="+mn-ea"/>
                <a:cs typeface="Poppins SemiBold" panose="00000700000000000000" pitchFamily="2" charset="0"/>
              </a:defRPr>
            </a:lvl1pPr>
          </a:lstStyle>
          <a:p>
            <a:pPr lvl="0"/>
            <a:r>
              <a:rPr lang="de-AT" dirty="0"/>
              <a:t>Titel des Textes</a:t>
            </a:r>
          </a:p>
        </p:txBody>
      </p:sp>
      <p:sp>
        <p:nvSpPr>
          <p:cNvPr id="13" name="Textplatzhalter 14">
            <a:extLst>
              <a:ext uri="{FF2B5EF4-FFF2-40B4-BE49-F238E27FC236}">
                <a16:creationId xmlns:a16="http://schemas.microsoft.com/office/drawing/2014/main" id="{B98A0304-3E49-4C96-A740-6FEB57EDB29B}"/>
              </a:ext>
            </a:extLst>
          </p:cNvPr>
          <p:cNvSpPr>
            <a:spLocks noGrp="1"/>
          </p:cNvSpPr>
          <p:nvPr>
            <p:ph type="body" sz="quarter" idx="20" hasCustomPrompt="1"/>
          </p:nvPr>
        </p:nvSpPr>
        <p:spPr>
          <a:xfrm>
            <a:off x="4564630" y="3875064"/>
            <a:ext cx="3062741" cy="1306536"/>
          </a:xfrm>
        </p:spPr>
        <p:txBody>
          <a:bodyPr>
            <a:normAutofit/>
          </a:bodyPr>
          <a:lstStyle>
            <a:lvl1pPr marL="0" indent="0" algn="ctr">
              <a:lnSpc>
                <a:spcPct val="150000"/>
              </a:lnSpc>
              <a:buNone/>
              <a:defRPr lang="de-AT" sz="1600" kern="1200" dirty="0">
                <a:solidFill>
                  <a:schemeClr val="tx1"/>
                </a:solidFill>
                <a:latin typeface="Poppins Light" panose="00000400000000000000" pitchFamily="2" charset="0"/>
                <a:ea typeface="+mn-ea"/>
                <a:cs typeface="Poppins Light" panose="00000400000000000000" pitchFamily="2"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sed </a:t>
            </a:r>
            <a:r>
              <a:rPr lang="de-DE" dirty="0" err="1"/>
              <a:t>diam</a:t>
            </a:r>
            <a:r>
              <a:rPr lang="de-DE" dirty="0"/>
              <a:t> </a:t>
            </a:r>
            <a:r>
              <a:rPr lang="de-DE" dirty="0" err="1"/>
              <a:t>nonumy</a:t>
            </a:r>
            <a:endParaRPr lang="de-DE" dirty="0"/>
          </a:p>
        </p:txBody>
      </p:sp>
      <p:sp>
        <p:nvSpPr>
          <p:cNvPr id="14" name="Bildplatzhalter 7">
            <a:extLst>
              <a:ext uri="{FF2B5EF4-FFF2-40B4-BE49-F238E27FC236}">
                <a16:creationId xmlns:a16="http://schemas.microsoft.com/office/drawing/2014/main" id="{7E1AAA2F-91FE-4390-8ACF-3FF7BCCB31D5}"/>
              </a:ext>
            </a:extLst>
          </p:cNvPr>
          <p:cNvSpPr>
            <a:spLocks noGrp="1"/>
          </p:cNvSpPr>
          <p:nvPr>
            <p:ph type="pic" sz="quarter" idx="21"/>
          </p:nvPr>
        </p:nvSpPr>
        <p:spPr>
          <a:xfrm>
            <a:off x="9344493" y="1839913"/>
            <a:ext cx="1285875" cy="1285875"/>
          </a:xfrm>
        </p:spPr>
        <p:txBody>
          <a:bodyPr/>
          <a:lstStyle/>
          <a:p>
            <a:r>
              <a:rPr lang="en-GB"/>
              <a:t>Click icon to add picture</a:t>
            </a:r>
            <a:endParaRPr lang="de-AT"/>
          </a:p>
        </p:txBody>
      </p:sp>
      <p:sp>
        <p:nvSpPr>
          <p:cNvPr id="15" name="Textplatzhalter 20">
            <a:extLst>
              <a:ext uri="{FF2B5EF4-FFF2-40B4-BE49-F238E27FC236}">
                <a16:creationId xmlns:a16="http://schemas.microsoft.com/office/drawing/2014/main" id="{EDE5A185-92E3-425F-9D01-CEF8143168B1}"/>
              </a:ext>
            </a:extLst>
          </p:cNvPr>
          <p:cNvSpPr>
            <a:spLocks noGrp="1"/>
          </p:cNvSpPr>
          <p:nvPr>
            <p:ph type="body" sz="quarter" idx="22" hasCustomPrompt="1"/>
          </p:nvPr>
        </p:nvSpPr>
        <p:spPr>
          <a:xfrm>
            <a:off x="8617965" y="3352781"/>
            <a:ext cx="2738931" cy="366139"/>
          </a:xfrm>
        </p:spPr>
        <p:txBody>
          <a:bodyPr lIns="0">
            <a:normAutofit/>
          </a:bodyPr>
          <a:lstStyle>
            <a:lvl1pPr marL="0" indent="0" algn="ctr">
              <a:buNone/>
              <a:defRPr lang="de-AT" sz="1800" b="1" kern="1200" dirty="0">
                <a:solidFill>
                  <a:schemeClr val="tx1"/>
                </a:solidFill>
                <a:latin typeface="PT Serif" panose="020A0603040505020204" pitchFamily="18" charset="0"/>
                <a:ea typeface="+mn-ea"/>
                <a:cs typeface="Poppins SemiBold" panose="00000700000000000000" pitchFamily="2" charset="0"/>
              </a:defRPr>
            </a:lvl1pPr>
          </a:lstStyle>
          <a:p>
            <a:pPr lvl="0"/>
            <a:r>
              <a:rPr lang="de-AT" dirty="0"/>
              <a:t>Titel des Textes</a:t>
            </a:r>
          </a:p>
        </p:txBody>
      </p:sp>
      <p:sp>
        <p:nvSpPr>
          <p:cNvPr id="16" name="Textplatzhalter 14">
            <a:extLst>
              <a:ext uri="{FF2B5EF4-FFF2-40B4-BE49-F238E27FC236}">
                <a16:creationId xmlns:a16="http://schemas.microsoft.com/office/drawing/2014/main" id="{83073906-8938-4A86-814B-58B1884D56CD}"/>
              </a:ext>
            </a:extLst>
          </p:cNvPr>
          <p:cNvSpPr>
            <a:spLocks noGrp="1"/>
          </p:cNvSpPr>
          <p:nvPr>
            <p:ph type="body" sz="quarter" idx="23" hasCustomPrompt="1"/>
          </p:nvPr>
        </p:nvSpPr>
        <p:spPr>
          <a:xfrm>
            <a:off x="8456060" y="3875064"/>
            <a:ext cx="3062741" cy="1306536"/>
          </a:xfrm>
        </p:spPr>
        <p:txBody>
          <a:bodyPr>
            <a:normAutofit/>
          </a:bodyPr>
          <a:lstStyle>
            <a:lvl1pPr marL="0" indent="0" algn="ctr">
              <a:lnSpc>
                <a:spcPct val="150000"/>
              </a:lnSpc>
              <a:buNone/>
              <a:defRPr lang="de-AT" sz="1600" kern="1200" dirty="0">
                <a:solidFill>
                  <a:schemeClr val="tx1"/>
                </a:solidFill>
                <a:latin typeface="Poppins Light" panose="00000400000000000000" pitchFamily="2" charset="0"/>
                <a:ea typeface="+mn-ea"/>
                <a:cs typeface="Poppins Light" panose="00000400000000000000" pitchFamily="2"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sed </a:t>
            </a:r>
            <a:r>
              <a:rPr lang="de-DE" dirty="0" err="1"/>
              <a:t>diam</a:t>
            </a:r>
            <a:r>
              <a:rPr lang="de-DE" dirty="0"/>
              <a:t> </a:t>
            </a:r>
            <a:r>
              <a:rPr lang="de-DE" dirty="0" err="1"/>
              <a:t>nonumy</a:t>
            </a:r>
            <a:endParaRPr lang="de-DE" dirty="0"/>
          </a:p>
        </p:txBody>
      </p:sp>
      <p:sp>
        <p:nvSpPr>
          <p:cNvPr id="4" name="Fußzeilenplatzhalter 3">
            <a:extLst>
              <a:ext uri="{FF2B5EF4-FFF2-40B4-BE49-F238E27FC236}">
                <a16:creationId xmlns:a16="http://schemas.microsoft.com/office/drawing/2014/main" id="{78CA1149-8440-47A6-A118-25F566440204}"/>
              </a:ext>
            </a:extLst>
          </p:cNvPr>
          <p:cNvSpPr>
            <a:spLocks noGrp="1"/>
          </p:cNvSpPr>
          <p:nvPr>
            <p:ph type="ftr" sz="quarter" idx="24"/>
          </p:nvPr>
        </p:nvSpPr>
        <p:spPr/>
        <p:txBody>
          <a:bodyPr/>
          <a:lstStyle/>
          <a:p>
            <a:r>
              <a:rPr lang="de-AT"/>
              <a:t>Titel der Präsentation</a:t>
            </a:r>
            <a:endParaRPr lang="de-AT" dirty="0"/>
          </a:p>
        </p:txBody>
      </p:sp>
    </p:spTree>
    <p:extLst>
      <p:ext uri="{BB962C8B-B14F-4D97-AF65-F5344CB8AC3E}">
        <p14:creationId xmlns:p14="http://schemas.microsoft.com/office/powerpoint/2010/main" val="203714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A63F1DE-F96A-444E-80EF-77141BFE1ACA}"/>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A000A7C8-8A99-48A0-B50C-66B57AB570CC}"/>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68D0AE24-8E87-4AF0-9D6F-ACD03B4996C0}"/>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5" name="Substituent subsol 4">
            <a:extLst>
              <a:ext uri="{FF2B5EF4-FFF2-40B4-BE49-F238E27FC236}">
                <a16:creationId xmlns:a16="http://schemas.microsoft.com/office/drawing/2014/main" id="{6803DB02-65B4-4F29-860D-9BA2DC349172}"/>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1CBD5DBA-2B00-411B-813F-974EFE952C6B}"/>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109830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F6E1973-B4FE-4E2F-A457-FC91A42FC6AC}"/>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08972B81-8A43-4E09-B287-96047066F0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ABF5BB6B-9CEA-4C60-AE5F-AFBED691127C}"/>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5" name="Substituent subsol 4">
            <a:extLst>
              <a:ext uri="{FF2B5EF4-FFF2-40B4-BE49-F238E27FC236}">
                <a16:creationId xmlns:a16="http://schemas.microsoft.com/office/drawing/2014/main" id="{C0800BB1-5051-4C44-B548-69275E404AC2}"/>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867F7AD2-2DD0-4184-A5A9-B68EE3596D19}"/>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878551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48928CC-8C5B-4A20-A8A7-0E4CA9E013C7}"/>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3FB8CAF5-CB3B-4210-8F4C-1D2210E514E0}"/>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conținut 3">
            <a:extLst>
              <a:ext uri="{FF2B5EF4-FFF2-40B4-BE49-F238E27FC236}">
                <a16:creationId xmlns:a16="http://schemas.microsoft.com/office/drawing/2014/main" id="{41A95049-6D22-4015-9BD3-8B4CBF1256DD}"/>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dată 4">
            <a:extLst>
              <a:ext uri="{FF2B5EF4-FFF2-40B4-BE49-F238E27FC236}">
                <a16:creationId xmlns:a16="http://schemas.microsoft.com/office/drawing/2014/main" id="{226FB198-1202-47E7-9D7B-4FB7973F6103}"/>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6" name="Substituent subsol 5">
            <a:extLst>
              <a:ext uri="{FF2B5EF4-FFF2-40B4-BE49-F238E27FC236}">
                <a16:creationId xmlns:a16="http://schemas.microsoft.com/office/drawing/2014/main" id="{C9210FDB-49AF-46ED-BFA6-7474D5176F84}"/>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532F2216-E791-48CD-A77B-913F7BA69325}"/>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428329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DF6FFBA-B684-4DC3-A6D4-1FA92BB1630F}"/>
              </a:ext>
            </a:extLst>
          </p:cNvPr>
          <p:cNvSpPr>
            <a:spLocks noGrp="1"/>
          </p:cNvSpPr>
          <p:nvPr>
            <p:ph type="title"/>
          </p:nvPr>
        </p:nvSpPr>
        <p:spPr>
          <a:xfrm>
            <a:off x="839788" y="365125"/>
            <a:ext cx="10515600" cy="1325563"/>
          </a:xfrm>
        </p:spPr>
        <p:txBody>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D0C26F35-D710-4CA4-8EF0-9AF886808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9D94609E-C562-4D29-8DC2-940318ACB773}"/>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text 4">
            <a:extLst>
              <a:ext uri="{FF2B5EF4-FFF2-40B4-BE49-F238E27FC236}">
                <a16:creationId xmlns:a16="http://schemas.microsoft.com/office/drawing/2014/main" id="{D92D72EB-DE6F-40C9-A7C1-19404E15B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02439389-62D6-4A5C-91A3-9C51A5D6F045}"/>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Substituent dată 6">
            <a:extLst>
              <a:ext uri="{FF2B5EF4-FFF2-40B4-BE49-F238E27FC236}">
                <a16:creationId xmlns:a16="http://schemas.microsoft.com/office/drawing/2014/main" id="{96E38425-6B45-459B-A6A2-02E766B6966E}"/>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8" name="Substituent subsol 7">
            <a:extLst>
              <a:ext uri="{FF2B5EF4-FFF2-40B4-BE49-F238E27FC236}">
                <a16:creationId xmlns:a16="http://schemas.microsoft.com/office/drawing/2014/main" id="{F77FB8A6-0224-44B6-85FB-A86E20E79DFE}"/>
              </a:ext>
            </a:extLst>
          </p:cNvPr>
          <p:cNvSpPr>
            <a:spLocks noGrp="1"/>
          </p:cNvSpPr>
          <p:nvPr>
            <p:ph type="ftr" sz="quarter" idx="11"/>
          </p:nvPr>
        </p:nvSpPr>
        <p:spPr/>
        <p:txBody>
          <a:bodyPr/>
          <a:lstStyle/>
          <a:p>
            <a:endParaRPr lang="en-US"/>
          </a:p>
        </p:txBody>
      </p:sp>
      <p:sp>
        <p:nvSpPr>
          <p:cNvPr id="9" name="Substituent număr diapozitiv 8">
            <a:extLst>
              <a:ext uri="{FF2B5EF4-FFF2-40B4-BE49-F238E27FC236}">
                <a16:creationId xmlns:a16="http://schemas.microsoft.com/office/drawing/2014/main" id="{EC95FD5A-E660-4CF9-A0D3-031C04434032}"/>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147174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7DDB737-6FC7-4A65-A2A2-80D6ED3DE777}"/>
              </a:ext>
            </a:extLst>
          </p:cNvPr>
          <p:cNvSpPr>
            <a:spLocks noGrp="1"/>
          </p:cNvSpPr>
          <p:nvPr>
            <p:ph type="title"/>
          </p:nvPr>
        </p:nvSpPr>
        <p:spPr/>
        <p:txBody>
          <a:bodyPr/>
          <a:lstStyle/>
          <a:p>
            <a:r>
              <a:rPr lang="ro-RO"/>
              <a:t>Faceți clic pentru a edita stilul de titlu coordonator</a:t>
            </a:r>
            <a:endParaRPr lang="en-US"/>
          </a:p>
        </p:txBody>
      </p:sp>
      <p:sp>
        <p:nvSpPr>
          <p:cNvPr id="3" name="Substituent dată 2">
            <a:extLst>
              <a:ext uri="{FF2B5EF4-FFF2-40B4-BE49-F238E27FC236}">
                <a16:creationId xmlns:a16="http://schemas.microsoft.com/office/drawing/2014/main" id="{4DD15027-637B-48C2-860C-5D3D7521BFC6}"/>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4" name="Substituent subsol 3">
            <a:extLst>
              <a:ext uri="{FF2B5EF4-FFF2-40B4-BE49-F238E27FC236}">
                <a16:creationId xmlns:a16="http://schemas.microsoft.com/office/drawing/2014/main" id="{7D189840-D8F0-422A-988D-AC1B20763F95}"/>
              </a:ext>
            </a:extLst>
          </p:cNvPr>
          <p:cNvSpPr>
            <a:spLocks noGrp="1"/>
          </p:cNvSpPr>
          <p:nvPr>
            <p:ph type="ftr" sz="quarter" idx="11"/>
          </p:nvPr>
        </p:nvSpPr>
        <p:spPr/>
        <p:txBody>
          <a:bodyPr/>
          <a:lstStyle/>
          <a:p>
            <a:endParaRPr lang="en-US"/>
          </a:p>
        </p:txBody>
      </p:sp>
      <p:sp>
        <p:nvSpPr>
          <p:cNvPr id="5" name="Substituent număr diapozitiv 4">
            <a:extLst>
              <a:ext uri="{FF2B5EF4-FFF2-40B4-BE49-F238E27FC236}">
                <a16:creationId xmlns:a16="http://schemas.microsoft.com/office/drawing/2014/main" id="{AD8786AC-E7CD-45C6-8B82-7370F4C79BEC}"/>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81967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887E5273-8E05-4B42-B232-C142130743D3}"/>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3" name="Substituent subsol 2">
            <a:extLst>
              <a:ext uri="{FF2B5EF4-FFF2-40B4-BE49-F238E27FC236}">
                <a16:creationId xmlns:a16="http://schemas.microsoft.com/office/drawing/2014/main" id="{D0610872-E0DF-44B0-BB6F-A32E2DBD6723}"/>
              </a:ext>
            </a:extLst>
          </p:cNvPr>
          <p:cNvSpPr>
            <a:spLocks noGrp="1"/>
          </p:cNvSpPr>
          <p:nvPr>
            <p:ph type="ftr" sz="quarter" idx="11"/>
          </p:nvPr>
        </p:nvSpPr>
        <p:spPr/>
        <p:txBody>
          <a:bodyPr/>
          <a:lstStyle/>
          <a:p>
            <a:endParaRPr lang="en-US"/>
          </a:p>
        </p:txBody>
      </p:sp>
      <p:sp>
        <p:nvSpPr>
          <p:cNvPr id="4" name="Substituent număr diapozitiv 3">
            <a:extLst>
              <a:ext uri="{FF2B5EF4-FFF2-40B4-BE49-F238E27FC236}">
                <a16:creationId xmlns:a16="http://schemas.microsoft.com/office/drawing/2014/main" id="{2A0553FA-8761-4478-A542-784909863B18}"/>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2882717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191D3DC-1855-458C-8EB1-DD4465878F72}"/>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7922A216-033E-4B0E-AD51-841D26951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text 3">
            <a:extLst>
              <a:ext uri="{FF2B5EF4-FFF2-40B4-BE49-F238E27FC236}">
                <a16:creationId xmlns:a16="http://schemas.microsoft.com/office/drawing/2014/main" id="{4429DB22-5D2A-4A79-8AEF-92CF389B1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B7997798-BF2C-4B4F-8A27-27E87C80EF9A}"/>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6" name="Substituent subsol 5">
            <a:extLst>
              <a:ext uri="{FF2B5EF4-FFF2-40B4-BE49-F238E27FC236}">
                <a16:creationId xmlns:a16="http://schemas.microsoft.com/office/drawing/2014/main" id="{4EF4CA9C-79B3-436F-9C6A-702D07269DE6}"/>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BE341F6C-58F4-43CB-84BF-2809D494A852}"/>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319321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C83EC8F-D199-463D-AA67-F86520F3FB69}"/>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imagine 2">
            <a:extLst>
              <a:ext uri="{FF2B5EF4-FFF2-40B4-BE49-F238E27FC236}">
                <a16:creationId xmlns:a16="http://schemas.microsoft.com/office/drawing/2014/main" id="{A63666D7-6A8E-4DFF-84F1-7139DAD58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ubstituent text 3">
            <a:extLst>
              <a:ext uri="{FF2B5EF4-FFF2-40B4-BE49-F238E27FC236}">
                <a16:creationId xmlns:a16="http://schemas.microsoft.com/office/drawing/2014/main" id="{0901CADA-8162-42D9-B754-1BB6C6E98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83739BEB-69E3-4224-8789-837E11AEB68B}"/>
              </a:ext>
            </a:extLst>
          </p:cNvPr>
          <p:cNvSpPr>
            <a:spLocks noGrp="1"/>
          </p:cNvSpPr>
          <p:nvPr>
            <p:ph type="dt" sz="half" idx="10"/>
          </p:nvPr>
        </p:nvSpPr>
        <p:spPr/>
        <p:txBody>
          <a:bodyPr/>
          <a:lstStyle/>
          <a:p>
            <a:fld id="{86FA4B74-0F25-45AB-974C-B6A480DDF487}" type="datetimeFigureOut">
              <a:rPr lang="en-US" smtClean="0"/>
              <a:t>9/28/22</a:t>
            </a:fld>
            <a:endParaRPr lang="en-US"/>
          </a:p>
        </p:txBody>
      </p:sp>
      <p:sp>
        <p:nvSpPr>
          <p:cNvPr id="6" name="Substituent subsol 5">
            <a:extLst>
              <a:ext uri="{FF2B5EF4-FFF2-40B4-BE49-F238E27FC236}">
                <a16:creationId xmlns:a16="http://schemas.microsoft.com/office/drawing/2014/main" id="{78B6512D-E69D-4DDE-B1EA-7D8A98AAE39E}"/>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27CE23F0-E217-41A8-8C64-25A120D3B000}"/>
              </a:ext>
            </a:extLst>
          </p:cNvPr>
          <p:cNvSpPr>
            <a:spLocks noGrp="1"/>
          </p:cNvSpPr>
          <p:nvPr>
            <p:ph type="sldNum" sz="quarter" idx="12"/>
          </p:nvPr>
        </p:nvSpPr>
        <p:spPr/>
        <p:txBody>
          <a:bodyPr/>
          <a:lstStyle/>
          <a:p>
            <a:fld id="{79AE43DB-DE8D-497F-9BF3-CFD1F82B6D66}" type="slidenum">
              <a:rPr lang="en-US" smtClean="0"/>
              <a:t>‹#›</a:t>
            </a:fld>
            <a:endParaRPr lang="en-US"/>
          </a:p>
        </p:txBody>
      </p:sp>
    </p:spTree>
    <p:extLst>
      <p:ext uri="{BB962C8B-B14F-4D97-AF65-F5344CB8AC3E}">
        <p14:creationId xmlns:p14="http://schemas.microsoft.com/office/powerpoint/2010/main" val="2377320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0853B376-D861-4AF4-A9B4-3DB2FC125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5ACE4D22-3CDB-4632-ACA9-E4A716F7B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4A18B833-DFF6-43AC-B821-AF28CB7B3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A4B74-0F25-45AB-974C-B6A480DDF487}" type="datetimeFigureOut">
              <a:rPr lang="en-US" smtClean="0"/>
              <a:t>9/28/22</a:t>
            </a:fld>
            <a:endParaRPr lang="en-US"/>
          </a:p>
        </p:txBody>
      </p:sp>
      <p:sp>
        <p:nvSpPr>
          <p:cNvPr id="5" name="Substituent subsol 4">
            <a:extLst>
              <a:ext uri="{FF2B5EF4-FFF2-40B4-BE49-F238E27FC236}">
                <a16:creationId xmlns:a16="http://schemas.microsoft.com/office/drawing/2014/main" id="{B26FDFDF-FD21-4C3E-B238-50C36CEF2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ubstituent număr diapozitiv 5">
            <a:extLst>
              <a:ext uri="{FF2B5EF4-FFF2-40B4-BE49-F238E27FC236}">
                <a16:creationId xmlns:a16="http://schemas.microsoft.com/office/drawing/2014/main" id="{2433562F-6B4A-4D22-97C1-00EEC0C40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E43DB-DE8D-497F-9BF3-CFD1F82B6D66}" type="slidenum">
              <a:rPr lang="en-US" smtClean="0"/>
              <a:t>‹#›</a:t>
            </a:fld>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4AA1B85B-FA54-1949-9EB8-6DD5B800C0C5}"/>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1003797" y="5733297"/>
            <a:ext cx="1035803" cy="1035803"/>
          </a:xfrm>
          <a:prstGeom prst="rect">
            <a:avLst/>
          </a:prstGeom>
        </p:spPr>
      </p:pic>
    </p:spTree>
    <p:extLst>
      <p:ext uri="{BB962C8B-B14F-4D97-AF65-F5344CB8AC3E}">
        <p14:creationId xmlns:p14="http://schemas.microsoft.com/office/powerpoint/2010/main" val="2764221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holoniq.com/notes/micro-and-alternative-credentials.-size-shape-and-scenarios-part-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holoniq.com/notes/micro-and-alternative-credentials.-size-shape-and-scenarios-part-1/"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hyperlink" Target="https://ec.europa.eu/education/education-in-the-eu/european-education-area/a-european-approach-to-micro-credentials_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youtu.be/foOcnD0uCyU" TargetMode="External"/><Relationship Id="rId5" Type="http://schemas.openxmlformats.org/officeDocument/2006/relationships/hyperlink" Target="https://europa.eu/europass/en/news/launch-event-report-european-digital-credentials-learning" TargetMode="External"/><Relationship Id="rId4" Type="http://schemas.openxmlformats.org/officeDocument/2006/relationships/hyperlink" Target="https://europa.eu/europass/en/what-are-digital-credential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ducation.ec.europa.eu/education-levels/higher-education/micro-credential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ata.consilium.europa.eu/doc/document/ST-9237-2022-INIT/en/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ec.europa.eu/education-levels/higher-education/micro-credential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education.ec.europa.eu/education-levels/higher-education/micro-credential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uropa.eu/europass/en/european-digital-credentials-learning-interoperability"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europa.eu/europass/digital-credentials/issuer/#/home" TargetMode="External"/><Relationship Id="rId5" Type="http://schemas.openxmlformats.org/officeDocument/2006/relationships/hyperlink" Target="https://github.com/emrex-eu/elmo-schemas" TargetMode="External"/><Relationship Id="rId4" Type="http://schemas.openxmlformats.org/officeDocument/2006/relationships/hyperlink" Target="https://github.com/w3c/vc-data-mode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unicampus.ro/"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elearning.upt.ro/ro/impreuna-online/"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www.openvirtualmobility.eu/" TargetMode="External"/><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hyperlink" Target="http://www/" TargetMode="External"/><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hyperlink" Target="https://digiculture.eu/" TargetMode="Externa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www.openvirtualmobility.eu/" TargetMode="External"/><Relationship Id="rId3" Type="http://schemas.openxmlformats.org/officeDocument/2006/relationships/image" Target="../media/image47.png"/><Relationship Id="rId7" Type="http://schemas.openxmlformats.org/officeDocument/2006/relationships/image" Target="../media/image52.jpe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www.openvirtualmobility.e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www.openvirtualmobility.eu/"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5.png"/><Relationship Id="rId7" Type="http://schemas.openxmlformats.org/officeDocument/2006/relationships/hyperlink" Target="http://www.openvirtualmobility.eu/" TargetMode="External"/><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digiculture.eu/"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 TargetMode="Externa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hyperlink" Target="https://digiculture.eu/"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3.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hyperlink" Target="https://digiculture.eu/" TargetMode="External"/><Relationship Id="rId5" Type="http://schemas.openxmlformats.org/officeDocument/2006/relationships/image" Target="../media/image57.png"/><Relationship Id="rId4" Type="http://schemas.openxmlformats.org/officeDocument/2006/relationships/hyperlink" Target="https://digiculture.eu/en/publication-of-output-4-digital-skills-e-assessment-and-open-digital-badges-for-adult-educati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hyperlink" Target="https://digiculture.eu/" TargetMode="Externa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s://digiculture.eu/" TargetMode="Externa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hyperlink" Target="https://digiculture.eu/" TargetMode="External"/><Relationship Id="rId4" Type="http://schemas.openxmlformats.org/officeDocument/2006/relationships/image" Target="../media/image67.emf"/></Relationships>
</file>

<file path=ppt/slides/_rels/slide4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2.bin"/><Relationship Id="rId1" Type="http://schemas.openxmlformats.org/officeDocument/2006/relationships/slideLayout" Target="../slideLayouts/slideLayout2.xml"/><Relationship Id="rId4" Type="http://schemas.openxmlformats.org/officeDocument/2006/relationships/hyperlink" Target="https://cv.upt.ro/"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v.upt.ro/"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ec.europa.eu/cefdigital/wiki/display/CEFDIGITAL/EBSI+Early+Adopters+programme+kick-off+webinar" TargetMode="Externa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hyperlink" Target="https://ec.europa.eu/cefdigital/wiki/display/CEFDIGITAL/EBSI" TargetMode="External"/><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13" Type="http://schemas.openxmlformats.org/officeDocument/2006/relationships/image" Target="../media/image89.jpeg"/><Relationship Id="rId18" Type="http://schemas.openxmlformats.org/officeDocument/2006/relationships/image" Target="../media/image94.png"/><Relationship Id="rId26" Type="http://schemas.openxmlformats.org/officeDocument/2006/relationships/image" Target="../media/image102.png"/><Relationship Id="rId21" Type="http://schemas.openxmlformats.org/officeDocument/2006/relationships/image" Target="../media/image97.png"/><Relationship Id="rId34" Type="http://schemas.openxmlformats.org/officeDocument/2006/relationships/image" Target="../media/image110.png"/><Relationship Id="rId7" Type="http://schemas.openxmlformats.org/officeDocument/2006/relationships/image" Target="../media/image83.jpe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jpeg"/><Relationship Id="rId38" Type="http://schemas.openxmlformats.org/officeDocument/2006/relationships/image" Target="../media/image73.png"/><Relationship Id="rId2" Type="http://schemas.openxmlformats.org/officeDocument/2006/relationships/notesSlide" Target="../notesSlides/notesSlide16.xml"/><Relationship Id="rId16" Type="http://schemas.openxmlformats.org/officeDocument/2006/relationships/image" Target="../media/image92.png"/><Relationship Id="rId20" Type="http://schemas.openxmlformats.org/officeDocument/2006/relationships/image" Target="../media/image96.jpeg"/><Relationship Id="rId29"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82.jpeg"/><Relationship Id="rId11" Type="http://schemas.openxmlformats.org/officeDocument/2006/relationships/image" Target="../media/image87.png"/><Relationship Id="rId24" Type="http://schemas.openxmlformats.org/officeDocument/2006/relationships/image" Target="../media/image100.png"/><Relationship Id="rId32" Type="http://schemas.openxmlformats.org/officeDocument/2006/relationships/image" Target="../media/image108.png"/><Relationship Id="rId37" Type="http://schemas.openxmlformats.org/officeDocument/2006/relationships/hyperlink" Target="https://ec.europa.eu/cefdigital/wiki/display/CEFDIGITAL/Early+Adopters+Programme" TargetMode="External"/><Relationship Id="rId5" Type="http://schemas.openxmlformats.org/officeDocument/2006/relationships/image" Target="../media/image81.jpe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36" Type="http://schemas.openxmlformats.org/officeDocument/2006/relationships/image" Target="../media/image112.png"/><Relationship Id="rId10" Type="http://schemas.openxmlformats.org/officeDocument/2006/relationships/image" Target="../media/image86.png"/><Relationship Id="rId19" Type="http://schemas.openxmlformats.org/officeDocument/2006/relationships/image" Target="../media/image95.png"/><Relationship Id="rId31" Type="http://schemas.openxmlformats.org/officeDocument/2006/relationships/image" Target="../media/image107.png"/><Relationship Id="rId4" Type="http://schemas.openxmlformats.org/officeDocument/2006/relationships/image" Target="../media/image80.jpe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png"/><Relationship Id="rId8" Type="http://schemas.openxmlformats.org/officeDocument/2006/relationships/image" Target="../media/image84.png"/><Relationship Id="rId3"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ebsi4ro.ro/" TargetMode="External"/><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hyperlink" Target="https://twitter.com/ebsi4ro" TargetMode="External"/><Relationship Id="rId4" Type="http://schemas.openxmlformats.org/officeDocument/2006/relationships/hyperlink" Target="https://www.facebook.com/ebsi4ro"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hyperlink" Target="https://www.eudres.eu/" TargetMode="External"/><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16.png"/><Relationship Id="rId4" Type="http://schemas.openxmlformats.org/officeDocument/2006/relationships/hyperlink" Target="https://www.eudres.eu/"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mailto:diana@cm.upt.ro" TargetMode="External"/><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cv.upt.ro/"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building, table, front&#10;&#10;Description automatically generated">
            <a:extLst>
              <a:ext uri="{FF2B5EF4-FFF2-40B4-BE49-F238E27FC236}">
                <a16:creationId xmlns:a16="http://schemas.microsoft.com/office/drawing/2014/main" id="{4C3A6E94-4B16-904C-BDE0-5F6B18CBAD2E}"/>
              </a:ext>
            </a:extLst>
          </p:cNvPr>
          <p:cNvPicPr preferRelativeResize="0">
            <a:picLocks noChangeAspect="1"/>
          </p:cNvPicPr>
          <p:nvPr/>
        </p:nvPicPr>
        <p:blipFill rotWithShape="1">
          <a:blip r:embed="rId2"/>
          <a:stretch/>
        </p:blipFill>
        <p:spPr>
          <a:xfrm>
            <a:off x="303403" y="0"/>
            <a:ext cx="12192002" cy="6858001"/>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u 1">
            <a:extLst>
              <a:ext uri="{FF2B5EF4-FFF2-40B4-BE49-F238E27FC236}">
                <a16:creationId xmlns:a16="http://schemas.microsoft.com/office/drawing/2014/main" id="{63131098-D130-4A01-90BA-3C46EDB36A7E}"/>
              </a:ext>
            </a:extLst>
          </p:cNvPr>
          <p:cNvSpPr>
            <a:spLocks noGrp="1"/>
          </p:cNvSpPr>
          <p:nvPr>
            <p:ph type="ctrTitle"/>
          </p:nvPr>
        </p:nvSpPr>
        <p:spPr>
          <a:xfrm>
            <a:off x="477981" y="1122363"/>
            <a:ext cx="4023360" cy="3204134"/>
          </a:xfrm>
        </p:spPr>
        <p:txBody>
          <a:bodyPr anchor="b">
            <a:normAutofit/>
          </a:bodyPr>
          <a:lstStyle/>
          <a:p>
            <a:pPr algn="l"/>
            <a:r>
              <a:rPr lang="en-US" sz="4100" dirty="0"/>
              <a:t>Experiences on Open Badges for Creating an Open Digital Education Community</a:t>
            </a:r>
          </a:p>
        </p:txBody>
      </p:sp>
      <p:sp>
        <p:nvSpPr>
          <p:cNvPr id="3" name="Subtitlu 2">
            <a:extLst>
              <a:ext uri="{FF2B5EF4-FFF2-40B4-BE49-F238E27FC236}">
                <a16:creationId xmlns:a16="http://schemas.microsoft.com/office/drawing/2014/main" id="{A4533B76-F809-401F-9754-3B08F56A0719}"/>
              </a:ext>
            </a:extLst>
          </p:cNvPr>
          <p:cNvSpPr>
            <a:spLocks noGrp="1"/>
          </p:cNvSpPr>
          <p:nvPr>
            <p:ph type="subTitle" idx="1"/>
          </p:nvPr>
        </p:nvSpPr>
        <p:spPr>
          <a:xfrm>
            <a:off x="477980" y="4872922"/>
            <a:ext cx="4023359" cy="1208141"/>
          </a:xfrm>
        </p:spPr>
        <p:txBody>
          <a:bodyPr>
            <a:normAutofit/>
          </a:bodyPr>
          <a:lstStyle/>
          <a:p>
            <a:pPr algn="l"/>
            <a:r>
              <a:rPr lang="en-US" sz="1800" dirty="0">
                <a:solidFill>
                  <a:srgbClr val="7030A0"/>
                </a:solidFill>
              </a:rPr>
              <a:t>Dr. Andrei TERNAUCIUC, Dr. Diana ANDONE, </a:t>
            </a:r>
          </a:p>
          <a:p>
            <a:pPr algn="l"/>
            <a:r>
              <a:rPr lang="en-US" sz="1800" dirty="0"/>
              <a:t>eLearning Center, </a:t>
            </a:r>
            <a:r>
              <a:rPr lang="en-US" sz="1800" dirty="0" err="1"/>
              <a:t>Politehnica</a:t>
            </a:r>
            <a:r>
              <a:rPr lang="en-US" sz="1800" dirty="0"/>
              <a:t> University of Timisoara, Romania</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C.png">
            <a:extLst>
              <a:ext uri="{FF2B5EF4-FFF2-40B4-BE49-F238E27FC236}">
                <a16:creationId xmlns:a16="http://schemas.microsoft.com/office/drawing/2014/main" id="{6EF46E68-6E2C-964D-93B4-B51516203B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932" y="6356613"/>
            <a:ext cx="1241243" cy="437256"/>
          </a:xfrm>
          <a:prstGeom prst="rect">
            <a:avLst/>
          </a:prstGeom>
        </p:spPr>
      </p:pic>
      <p:pic>
        <p:nvPicPr>
          <p:cNvPr id="11" name="Picture 10">
            <a:extLst>
              <a:ext uri="{FF2B5EF4-FFF2-40B4-BE49-F238E27FC236}">
                <a16:creationId xmlns:a16="http://schemas.microsoft.com/office/drawing/2014/main" id="{3E535154-70D6-3F49-AC95-4492462F18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a:stretch/>
        </p:blipFill>
        <p:spPr>
          <a:xfrm>
            <a:off x="9397794" y="409312"/>
            <a:ext cx="3149808" cy="1798246"/>
          </a:xfrm>
          <a:custGeom>
            <a:avLst/>
            <a:gdLst/>
            <a:ahLst/>
            <a:cxnLst/>
            <a:rect l="l" t="t" r="r" b="b"/>
            <a:pathLst>
              <a:path w="6569769" h="3750734">
                <a:moveTo>
                  <a:pt x="1738471" y="0"/>
                </a:moveTo>
                <a:lnTo>
                  <a:pt x="6569769" y="0"/>
                </a:lnTo>
                <a:lnTo>
                  <a:pt x="6569769" y="3750734"/>
                </a:lnTo>
                <a:lnTo>
                  <a:pt x="0" y="3750734"/>
                </a:lnTo>
                <a:close/>
              </a:path>
            </a:pathLst>
          </a:custGeom>
        </p:spPr>
      </p:pic>
    </p:spTree>
    <p:extLst>
      <p:ext uri="{BB962C8B-B14F-4D97-AF65-F5344CB8AC3E}">
        <p14:creationId xmlns:p14="http://schemas.microsoft.com/office/powerpoint/2010/main" val="346100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reptunghi 2">
            <a:extLst>
              <a:ext uri="{FF2B5EF4-FFF2-40B4-BE49-F238E27FC236}">
                <a16:creationId xmlns:a16="http://schemas.microsoft.com/office/drawing/2014/main" id="{898B8EC6-354C-41D5-BAD8-5C21052A71E0}"/>
              </a:ext>
            </a:extLst>
          </p:cNvPr>
          <p:cNvSpPr/>
          <p:nvPr/>
        </p:nvSpPr>
        <p:spPr>
          <a:xfrm>
            <a:off x="10942820" y="5591331"/>
            <a:ext cx="1249180" cy="901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59254C3-608C-8F42-823A-2829436E6440}"/>
              </a:ext>
            </a:extLst>
          </p:cNvPr>
          <p:cNvSpPr>
            <a:spLocks noGrp="1"/>
          </p:cNvSpPr>
          <p:nvPr>
            <p:ph type="title"/>
          </p:nvPr>
        </p:nvSpPr>
        <p:spPr/>
        <p:txBody>
          <a:bodyPr/>
          <a:lstStyle/>
          <a:p>
            <a:r>
              <a:rPr lang="en-GB" dirty="0" err="1"/>
              <a:t>UniCampus</a:t>
            </a:r>
            <a:endParaRPr lang="en-GB" dirty="0"/>
          </a:p>
        </p:txBody>
      </p:sp>
      <p:pic>
        <p:nvPicPr>
          <p:cNvPr id="4" name="Content Placeholder 3" descr="Graphical user interface&#10;&#10;Description automatically generated">
            <a:extLst>
              <a:ext uri="{FF2B5EF4-FFF2-40B4-BE49-F238E27FC236}">
                <a16:creationId xmlns:a16="http://schemas.microsoft.com/office/drawing/2014/main" id="{52FC0E45-31A0-C141-A676-21F5FD812AE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0736" y="0"/>
            <a:ext cx="11424261" cy="6858000"/>
          </a:xfrm>
        </p:spPr>
      </p:pic>
      <p:sp>
        <p:nvSpPr>
          <p:cNvPr id="2" name="TextBox 1">
            <a:extLst>
              <a:ext uri="{FF2B5EF4-FFF2-40B4-BE49-F238E27FC236}">
                <a16:creationId xmlns:a16="http://schemas.microsoft.com/office/drawing/2014/main" id="{E643E298-5017-7146-9969-A01B74DF9300}"/>
              </a:ext>
            </a:extLst>
          </p:cNvPr>
          <p:cNvSpPr txBox="1"/>
          <p:nvPr/>
        </p:nvSpPr>
        <p:spPr>
          <a:xfrm>
            <a:off x="838200" y="2055813"/>
            <a:ext cx="4346639" cy="707886"/>
          </a:xfrm>
          <a:prstGeom prst="rect">
            <a:avLst/>
          </a:prstGeom>
          <a:noFill/>
        </p:spPr>
        <p:txBody>
          <a:bodyPr wrap="none" rtlCol="0">
            <a:spAutoFit/>
          </a:bodyPr>
          <a:lstStyle/>
          <a:p>
            <a:r>
              <a:rPr lang="en-GB" sz="4000" b="1" dirty="0" err="1">
                <a:solidFill>
                  <a:srgbClr val="FF0000"/>
                </a:solidFill>
              </a:rPr>
              <a:t>www.unicampus.ro</a:t>
            </a:r>
            <a:endParaRPr lang="en-GB" sz="4000" b="1" dirty="0">
              <a:solidFill>
                <a:srgbClr val="FF0000"/>
              </a:solidFill>
            </a:endParaRPr>
          </a:p>
        </p:txBody>
      </p:sp>
    </p:spTree>
    <p:extLst>
      <p:ext uri="{BB962C8B-B14F-4D97-AF65-F5344CB8AC3E}">
        <p14:creationId xmlns:p14="http://schemas.microsoft.com/office/powerpoint/2010/main" val="2840676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F9F5F-A02E-B241-B707-6C05B15233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7182" y="729049"/>
            <a:ext cx="9468022" cy="5325762"/>
          </a:xfrm>
          <a:prstGeom prst="rect">
            <a:avLst/>
          </a:prstGeom>
        </p:spPr>
      </p:pic>
    </p:spTree>
    <p:extLst>
      <p:ext uri="{BB962C8B-B14F-4D97-AF65-F5344CB8AC3E}">
        <p14:creationId xmlns:p14="http://schemas.microsoft.com/office/powerpoint/2010/main" val="2159554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1D2AF-EF4D-B742-B908-0C6C2B690CEA}"/>
              </a:ext>
            </a:extLst>
          </p:cNvPr>
          <p:cNvSpPr>
            <a:spLocks noGrp="1"/>
          </p:cNvSpPr>
          <p:nvPr>
            <p:ph type="title"/>
          </p:nvPr>
        </p:nvSpPr>
        <p:spPr/>
        <p:txBody>
          <a:bodyPr/>
          <a:lstStyle/>
          <a:p>
            <a:r>
              <a:rPr lang="en-GB" b="1" dirty="0">
                <a:solidFill>
                  <a:schemeClr val="accent1"/>
                </a:solidFill>
                <a:effectLst>
                  <a:outerShdw blurRad="50800" dist="38100" dir="5400000" algn="t" rotWithShape="0">
                    <a:prstClr val="black">
                      <a:alpha val="40000"/>
                    </a:prstClr>
                  </a:outerShdw>
                </a:effectLst>
              </a:rPr>
              <a:t>Why </a:t>
            </a:r>
            <a:r>
              <a:rPr lang="en-GB" b="1" dirty="0" err="1">
                <a:solidFill>
                  <a:schemeClr val="accent1"/>
                </a:solidFill>
                <a:effectLst>
                  <a:outerShdw blurRad="50800" dist="38100" dir="5400000" algn="t" rotWithShape="0">
                    <a:prstClr val="black">
                      <a:alpha val="40000"/>
                    </a:prstClr>
                  </a:outerShdw>
                </a:effectLst>
              </a:rPr>
              <a:t>microcredentials</a:t>
            </a:r>
            <a:r>
              <a:rPr lang="en-GB" b="1" dirty="0">
                <a:solidFill>
                  <a:schemeClr val="accent1"/>
                </a:solidFill>
                <a:effectLst>
                  <a:outerShdw blurRad="50800" dist="38100" dir="5400000" algn="t" rotWithShape="0">
                    <a:prstClr val="black">
                      <a:alpha val="40000"/>
                    </a:prstClr>
                  </a:outerShdw>
                </a:effectLst>
              </a:rPr>
              <a:t>? </a:t>
            </a:r>
          </a:p>
        </p:txBody>
      </p:sp>
      <p:sp>
        <p:nvSpPr>
          <p:cNvPr id="5" name="Text Placeholder 4">
            <a:extLst>
              <a:ext uri="{FF2B5EF4-FFF2-40B4-BE49-F238E27FC236}">
                <a16:creationId xmlns:a16="http://schemas.microsoft.com/office/drawing/2014/main" id="{9FA9FDF0-C3ED-B546-BCFD-DCB26E82214E}"/>
              </a:ext>
            </a:extLst>
          </p:cNvPr>
          <p:cNvSpPr>
            <a:spLocks noGrp="1"/>
          </p:cNvSpPr>
          <p:nvPr>
            <p:ph type="body" idx="1"/>
          </p:nvPr>
        </p:nvSpPr>
        <p:spPr/>
        <p:txBody>
          <a:bodyPr/>
          <a:lstStyle/>
          <a:p>
            <a:r>
              <a:rPr lang="en-GB" dirty="0"/>
              <a:t>Formal - informal</a:t>
            </a:r>
          </a:p>
        </p:txBody>
      </p:sp>
    </p:spTree>
    <p:extLst>
      <p:ext uri="{BB962C8B-B14F-4D97-AF65-F5344CB8AC3E}">
        <p14:creationId xmlns:p14="http://schemas.microsoft.com/office/powerpoint/2010/main" val="348830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9598-59C7-B74D-ACC5-98369FAC2E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5AC5229-283E-A24D-AE18-58E2AB41E25F}"/>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E63E6B6B-5FD3-6142-B2E2-682B54CA1550}"/>
              </a:ext>
            </a:extLst>
          </p:cNvPr>
          <p:cNvPicPr>
            <a:picLocks noChangeAspect="1"/>
          </p:cNvPicPr>
          <p:nvPr/>
        </p:nvPicPr>
        <p:blipFill>
          <a:blip r:embed="rId3"/>
          <a:stretch>
            <a:fillRect/>
          </a:stretch>
        </p:blipFill>
        <p:spPr>
          <a:xfrm>
            <a:off x="0" y="11905"/>
            <a:ext cx="11577234" cy="6489583"/>
          </a:xfrm>
          <a:prstGeom prst="rect">
            <a:avLst/>
          </a:prstGeom>
        </p:spPr>
      </p:pic>
      <p:sp>
        <p:nvSpPr>
          <p:cNvPr id="5" name="TextBox 4">
            <a:extLst>
              <a:ext uri="{FF2B5EF4-FFF2-40B4-BE49-F238E27FC236}">
                <a16:creationId xmlns:a16="http://schemas.microsoft.com/office/drawing/2014/main" id="{ED7DC882-9C30-5A42-9B9B-BC27FE66678E}"/>
              </a:ext>
            </a:extLst>
          </p:cNvPr>
          <p:cNvSpPr txBox="1"/>
          <p:nvPr/>
        </p:nvSpPr>
        <p:spPr>
          <a:xfrm>
            <a:off x="958095" y="6514431"/>
            <a:ext cx="9661043" cy="369332"/>
          </a:xfrm>
          <a:prstGeom prst="rect">
            <a:avLst/>
          </a:prstGeom>
          <a:noFill/>
        </p:spPr>
        <p:txBody>
          <a:bodyPr wrap="none" rtlCol="0">
            <a:spAutoFit/>
          </a:bodyPr>
          <a:lstStyle/>
          <a:p>
            <a:r>
              <a:rPr lang="en-GB" dirty="0">
                <a:hlinkClick r:id="rId4"/>
              </a:rPr>
              <a:t>https://www.holoniq.com/notes/micro-and-alternative-credentials.-size-shape-and-scenarios-part-1/</a:t>
            </a:r>
            <a:r>
              <a:rPr lang="en-GB" dirty="0"/>
              <a:t> </a:t>
            </a:r>
          </a:p>
        </p:txBody>
      </p:sp>
    </p:spTree>
    <p:extLst>
      <p:ext uri="{BB962C8B-B14F-4D97-AF65-F5344CB8AC3E}">
        <p14:creationId xmlns:p14="http://schemas.microsoft.com/office/powerpoint/2010/main" val="1599428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0625-8047-664A-8E78-593623F4026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DFFAA7-45D5-FF4C-951C-220F781681AE}"/>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A233CD6-E356-E143-B570-082AC85601E9}"/>
              </a:ext>
            </a:extLst>
          </p:cNvPr>
          <p:cNvPicPr>
            <a:picLocks noChangeAspect="1"/>
          </p:cNvPicPr>
          <p:nvPr/>
        </p:nvPicPr>
        <p:blipFill>
          <a:blip r:embed="rId3"/>
          <a:stretch>
            <a:fillRect/>
          </a:stretch>
        </p:blipFill>
        <p:spPr>
          <a:xfrm>
            <a:off x="144651" y="12225"/>
            <a:ext cx="11902698" cy="6695268"/>
          </a:xfrm>
          <a:prstGeom prst="rect">
            <a:avLst/>
          </a:prstGeom>
        </p:spPr>
      </p:pic>
      <p:sp>
        <p:nvSpPr>
          <p:cNvPr id="5" name="TextBox 4">
            <a:extLst>
              <a:ext uri="{FF2B5EF4-FFF2-40B4-BE49-F238E27FC236}">
                <a16:creationId xmlns:a16="http://schemas.microsoft.com/office/drawing/2014/main" id="{2C229220-DC47-6941-99CE-62B7388ACDCD}"/>
              </a:ext>
            </a:extLst>
          </p:cNvPr>
          <p:cNvSpPr txBox="1"/>
          <p:nvPr/>
        </p:nvSpPr>
        <p:spPr>
          <a:xfrm>
            <a:off x="2681207" y="6476443"/>
            <a:ext cx="9661043" cy="369332"/>
          </a:xfrm>
          <a:prstGeom prst="rect">
            <a:avLst/>
          </a:prstGeom>
          <a:noFill/>
        </p:spPr>
        <p:txBody>
          <a:bodyPr wrap="none" rtlCol="0">
            <a:spAutoFit/>
          </a:bodyPr>
          <a:lstStyle/>
          <a:p>
            <a:r>
              <a:rPr lang="en-GB" dirty="0">
                <a:hlinkClick r:id="rId4"/>
              </a:rPr>
              <a:t>https://www.holoniq.com/notes/micro-and-alternative-credentials.-size-shape-and-scenarios-part-1/</a:t>
            </a:r>
            <a:r>
              <a:rPr lang="en-GB" dirty="0"/>
              <a:t> </a:t>
            </a:r>
          </a:p>
        </p:txBody>
      </p:sp>
    </p:spTree>
    <p:extLst>
      <p:ext uri="{BB962C8B-B14F-4D97-AF65-F5344CB8AC3E}">
        <p14:creationId xmlns:p14="http://schemas.microsoft.com/office/powerpoint/2010/main" val="1718842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3FC54-8156-FDB1-53E1-C0E8BC36A8A6}"/>
              </a:ext>
            </a:extLst>
          </p:cNvPr>
          <p:cNvSpPr>
            <a:spLocks noGrp="1"/>
          </p:cNvSpPr>
          <p:nvPr>
            <p:ph idx="1"/>
          </p:nvPr>
        </p:nvSpPr>
        <p:spPr/>
        <p:txBody>
          <a:bodyPr/>
          <a:lstStyle/>
          <a:p>
            <a:endParaRPr lang="en-GB"/>
          </a:p>
        </p:txBody>
      </p:sp>
      <p:sp>
        <p:nvSpPr>
          <p:cNvPr id="5" name="标题 3">
            <a:extLst>
              <a:ext uri="{FF2B5EF4-FFF2-40B4-BE49-F238E27FC236}">
                <a16:creationId xmlns:a16="http://schemas.microsoft.com/office/drawing/2014/main" id="{5678E758-7F74-37DB-8FA2-734D746B0C10}"/>
              </a:ext>
            </a:extLst>
          </p:cNvPr>
          <p:cNvSpPr>
            <a:spLocks noGrp="1"/>
          </p:cNvSpPr>
          <p:nvPr>
            <p:ph type="title"/>
          </p:nvPr>
        </p:nvSpPr>
        <p:spPr/>
        <p:txBody>
          <a:bodyPr>
            <a:normAutofit/>
          </a:bodyPr>
          <a:lstStyle/>
          <a:p>
            <a:pPr algn="ctr"/>
            <a:r>
              <a:rPr lang="en-US" altLang="zh-CN" b="1" dirty="0">
                <a:solidFill>
                  <a:schemeClr val="accent1"/>
                </a:solidFill>
              </a:rPr>
              <a:t>Micro-credentials – formal &amp; informal </a:t>
            </a:r>
            <a:br>
              <a:rPr lang="en-US" altLang="zh-CN" b="1" dirty="0">
                <a:solidFill>
                  <a:schemeClr val="accent1"/>
                </a:solidFill>
              </a:rPr>
            </a:br>
            <a:r>
              <a:rPr lang="en-US" altLang="zh-CN" b="1" dirty="0">
                <a:solidFill>
                  <a:schemeClr val="accent1"/>
                </a:solidFill>
              </a:rPr>
              <a:t>Lessons learned</a:t>
            </a:r>
            <a:endParaRPr lang="zh-CN" altLang="en-US" b="1" dirty="0">
              <a:solidFill>
                <a:schemeClr val="accent1"/>
              </a:solidFill>
            </a:endParaRPr>
          </a:p>
        </p:txBody>
      </p:sp>
      <p:graphicFrame>
        <p:nvGraphicFramePr>
          <p:cNvPr id="6" name="Content Placeholder 3">
            <a:extLst>
              <a:ext uri="{FF2B5EF4-FFF2-40B4-BE49-F238E27FC236}">
                <a16:creationId xmlns:a16="http://schemas.microsoft.com/office/drawing/2014/main" id="{0EF5172D-EA97-75E7-D0F1-BD07D1BB2CAD}"/>
              </a:ext>
            </a:extLst>
          </p:cNvPr>
          <p:cNvGraphicFramePr>
            <a:graphicFrameLocks/>
          </p:cNvGraphicFramePr>
          <p:nvPr/>
        </p:nvGraphicFramePr>
        <p:xfrm>
          <a:off x="1061357" y="250233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972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5756" y="6336268"/>
            <a:ext cx="10155383" cy="369332"/>
          </a:xfrm>
          <a:prstGeom prst="rect">
            <a:avLst/>
          </a:prstGeom>
        </p:spPr>
        <p:txBody>
          <a:bodyPr wrap="square">
            <a:spAutoFit/>
          </a:bodyPr>
          <a:lstStyle/>
          <a:p>
            <a:r>
              <a:rPr lang="en-US" dirty="0"/>
              <a:t>Dec 14, 2020 - </a:t>
            </a:r>
            <a:r>
              <a:rPr lang="en-US" sz="1300" dirty="0">
                <a:hlinkClick r:id="rId3"/>
              </a:rPr>
              <a:t>https://ec.europa.eu/education/education-in-the-eu/european-education-area/a-european-approach-to-micro-credentials_en</a:t>
            </a:r>
            <a:r>
              <a:rPr lang="en-US" sz="1300" dirty="0"/>
              <a:t> </a:t>
            </a:r>
          </a:p>
        </p:txBody>
      </p:sp>
      <p:pic>
        <p:nvPicPr>
          <p:cNvPr id="3" name="Picture 2"/>
          <p:cNvPicPr>
            <a:picLocks noChangeAspect="1"/>
          </p:cNvPicPr>
          <p:nvPr/>
        </p:nvPicPr>
        <p:blipFill>
          <a:blip r:embed="rId4"/>
          <a:stretch>
            <a:fillRect/>
          </a:stretch>
        </p:blipFill>
        <p:spPr>
          <a:xfrm>
            <a:off x="1999281" y="944562"/>
            <a:ext cx="7967117" cy="5256442"/>
          </a:xfrm>
          <a:prstGeom prst="rect">
            <a:avLst/>
          </a:prstGeom>
        </p:spPr>
      </p:pic>
      <p:sp>
        <p:nvSpPr>
          <p:cNvPr id="6" name="Title 1"/>
          <p:cNvSpPr>
            <a:spLocks noGrp="1"/>
          </p:cNvSpPr>
          <p:nvPr>
            <p:ph type="title"/>
          </p:nvPr>
        </p:nvSpPr>
        <p:spPr>
          <a:xfrm>
            <a:off x="-3781168" y="260915"/>
            <a:ext cx="12192000" cy="792162"/>
          </a:xfrm>
          <a:noFill/>
        </p:spPr>
        <p:txBody>
          <a:bodyPr>
            <a:normAutofit/>
          </a:bodyPr>
          <a:lstStyle/>
          <a:p>
            <a:pPr algn="ctr"/>
            <a:r>
              <a:rPr lang="ro-RO" b="1" dirty="0">
                <a:solidFill>
                  <a:srgbClr val="0070C0"/>
                </a:solidFill>
              </a:rPr>
              <a:t>Micro-c</a:t>
            </a:r>
            <a:r>
              <a:rPr lang="en-US" b="1" dirty="0" err="1">
                <a:solidFill>
                  <a:srgbClr val="0070C0"/>
                </a:solidFill>
              </a:rPr>
              <a:t>redentials</a:t>
            </a:r>
            <a:endParaRPr lang="ro-RO" dirty="0">
              <a:solidFill>
                <a:srgbClr val="0070C0"/>
              </a:solidFill>
            </a:endParaRPr>
          </a:p>
        </p:txBody>
      </p:sp>
    </p:spTree>
    <p:extLst>
      <p:ext uri="{BB962C8B-B14F-4D97-AF65-F5344CB8AC3E}">
        <p14:creationId xmlns:p14="http://schemas.microsoft.com/office/powerpoint/2010/main" val="345526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155" y="297320"/>
            <a:ext cx="12192000" cy="792162"/>
          </a:xfrm>
          <a:noFill/>
        </p:spPr>
        <p:txBody>
          <a:bodyPr>
            <a:normAutofit/>
          </a:bodyPr>
          <a:lstStyle/>
          <a:p>
            <a:pPr algn="ctr"/>
            <a:r>
              <a:rPr lang="ro-RO" b="1" dirty="0">
                <a:solidFill>
                  <a:srgbClr val="0070C0"/>
                </a:solidFill>
              </a:rPr>
              <a:t>European Digital C</a:t>
            </a:r>
            <a:r>
              <a:rPr lang="en-US" b="1" dirty="0" err="1">
                <a:solidFill>
                  <a:srgbClr val="0070C0"/>
                </a:solidFill>
              </a:rPr>
              <a:t>redentials</a:t>
            </a:r>
            <a:r>
              <a:rPr lang="en-US" b="1" dirty="0">
                <a:solidFill>
                  <a:srgbClr val="0070C0"/>
                </a:solidFill>
              </a:rPr>
              <a:t> </a:t>
            </a:r>
            <a:r>
              <a:rPr lang="ro-RO" dirty="0">
                <a:solidFill>
                  <a:srgbClr val="0070C0"/>
                </a:solidFill>
              </a:rPr>
              <a:t>for Learning</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5293" y="1089482"/>
            <a:ext cx="7424523" cy="5768518"/>
          </a:xfrm>
          <a:prstGeom prst="rect">
            <a:avLst/>
          </a:prstGeom>
        </p:spPr>
      </p:pic>
      <p:sp>
        <p:nvSpPr>
          <p:cNvPr id="5" name="Rectangle 4"/>
          <p:cNvSpPr/>
          <p:nvPr/>
        </p:nvSpPr>
        <p:spPr>
          <a:xfrm>
            <a:off x="4322159" y="6449514"/>
            <a:ext cx="6719456" cy="400110"/>
          </a:xfrm>
          <a:prstGeom prst="rect">
            <a:avLst/>
          </a:prstGeom>
        </p:spPr>
        <p:txBody>
          <a:bodyPr wrap="square">
            <a:spAutoFit/>
          </a:bodyPr>
          <a:lstStyle/>
          <a:p>
            <a:pPr algn="r"/>
            <a:r>
              <a:rPr lang="ro-RO" sz="2000" dirty="0"/>
              <a:t>Oct 25</a:t>
            </a:r>
            <a:r>
              <a:rPr lang="en-US" sz="2000" dirty="0"/>
              <a:t>, 202</a:t>
            </a:r>
            <a:r>
              <a:rPr lang="ro-RO" sz="2000" dirty="0"/>
              <a:t>1</a:t>
            </a:r>
            <a:r>
              <a:rPr lang="en-US" sz="2000" dirty="0"/>
              <a:t> - </a:t>
            </a:r>
            <a:r>
              <a:rPr lang="en-US" sz="1400" dirty="0">
                <a:hlinkClick r:id="rId4"/>
              </a:rPr>
              <a:t>https://europa.eu/europass/en/what-are-digital-credentials</a:t>
            </a:r>
            <a:r>
              <a:rPr lang="ro-RO" sz="1400" dirty="0"/>
              <a:t> </a:t>
            </a:r>
            <a:endParaRPr lang="en-US" sz="1400" dirty="0"/>
          </a:p>
        </p:txBody>
      </p:sp>
      <p:sp>
        <p:nvSpPr>
          <p:cNvPr id="3" name="TextBox 2">
            <a:extLst>
              <a:ext uri="{FF2B5EF4-FFF2-40B4-BE49-F238E27FC236}">
                <a16:creationId xmlns:a16="http://schemas.microsoft.com/office/drawing/2014/main" id="{D6D7F7B9-BFC3-DB45-8B58-54AF4E428EF5}"/>
              </a:ext>
            </a:extLst>
          </p:cNvPr>
          <p:cNvSpPr txBox="1"/>
          <p:nvPr/>
        </p:nvSpPr>
        <p:spPr>
          <a:xfrm>
            <a:off x="2383499" y="3869575"/>
            <a:ext cx="9211304" cy="707886"/>
          </a:xfrm>
          <a:prstGeom prst="rect">
            <a:avLst/>
          </a:prstGeom>
          <a:noFill/>
        </p:spPr>
        <p:txBody>
          <a:bodyPr wrap="none" rtlCol="0">
            <a:spAutoFit/>
          </a:bodyPr>
          <a:lstStyle/>
          <a:p>
            <a:r>
              <a:rPr lang="en-GB" sz="2000" b="1" dirty="0">
                <a:solidFill>
                  <a:schemeClr val="accent2">
                    <a:lumMod val="75000"/>
                  </a:schemeClr>
                </a:solidFill>
              </a:rPr>
              <a:t>European Digital Credentials can be used to certify formal and non-formal education.</a:t>
            </a:r>
          </a:p>
          <a:p>
            <a:endParaRPr lang="en-GB" sz="2000" b="1" dirty="0">
              <a:solidFill>
                <a:schemeClr val="accent2">
                  <a:lumMod val="75000"/>
                </a:schemeClr>
              </a:solidFill>
            </a:endParaRPr>
          </a:p>
        </p:txBody>
      </p:sp>
      <p:sp>
        <p:nvSpPr>
          <p:cNvPr id="6" name="TextBox 5">
            <a:extLst>
              <a:ext uri="{FF2B5EF4-FFF2-40B4-BE49-F238E27FC236}">
                <a16:creationId xmlns:a16="http://schemas.microsoft.com/office/drawing/2014/main" id="{1DE566E5-2989-3242-A1A5-36E4CA52B4C2}"/>
              </a:ext>
            </a:extLst>
          </p:cNvPr>
          <p:cNvSpPr txBox="1"/>
          <p:nvPr/>
        </p:nvSpPr>
        <p:spPr>
          <a:xfrm>
            <a:off x="728420" y="5935851"/>
            <a:ext cx="9222396" cy="369332"/>
          </a:xfrm>
          <a:prstGeom prst="rect">
            <a:avLst/>
          </a:prstGeom>
          <a:noFill/>
        </p:spPr>
        <p:txBody>
          <a:bodyPr wrap="none" rtlCol="0">
            <a:spAutoFit/>
          </a:bodyPr>
          <a:lstStyle/>
          <a:p>
            <a:r>
              <a:rPr lang="en-GB" dirty="0">
                <a:hlinkClick r:id="rId5"/>
              </a:rPr>
              <a:t>https://europa.eu/europass/en/news/launch-event-report-european-digital-credentials-learning</a:t>
            </a:r>
            <a:r>
              <a:rPr lang="en-GB" dirty="0"/>
              <a:t> </a:t>
            </a:r>
          </a:p>
        </p:txBody>
      </p:sp>
      <p:sp>
        <p:nvSpPr>
          <p:cNvPr id="8" name="Rectangle 7">
            <a:extLst>
              <a:ext uri="{FF2B5EF4-FFF2-40B4-BE49-F238E27FC236}">
                <a16:creationId xmlns:a16="http://schemas.microsoft.com/office/drawing/2014/main" id="{8992F743-2709-854D-AFA9-3591E2C43F32}"/>
              </a:ext>
            </a:extLst>
          </p:cNvPr>
          <p:cNvSpPr/>
          <p:nvPr/>
        </p:nvSpPr>
        <p:spPr>
          <a:xfrm>
            <a:off x="8361219" y="5151850"/>
            <a:ext cx="3205045" cy="369332"/>
          </a:xfrm>
          <a:prstGeom prst="rect">
            <a:avLst/>
          </a:prstGeom>
        </p:spPr>
        <p:txBody>
          <a:bodyPr wrap="none">
            <a:spAutoFit/>
          </a:bodyPr>
          <a:lstStyle/>
          <a:p>
            <a:r>
              <a:rPr lang="en-GB" dirty="0">
                <a:hlinkClick r:id="rId6"/>
              </a:rPr>
              <a:t>https://youtu.be/foOcnD0uCyU</a:t>
            </a:r>
            <a:r>
              <a:rPr lang="en-GB" dirty="0"/>
              <a:t> </a:t>
            </a:r>
          </a:p>
        </p:txBody>
      </p:sp>
    </p:spTree>
    <p:extLst>
      <p:ext uri="{BB962C8B-B14F-4D97-AF65-F5344CB8AC3E}">
        <p14:creationId xmlns:p14="http://schemas.microsoft.com/office/powerpoint/2010/main" val="2375577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155" y="297320"/>
            <a:ext cx="12192000" cy="792162"/>
          </a:xfrm>
          <a:noFill/>
        </p:spPr>
        <p:txBody>
          <a:bodyPr>
            <a:normAutofit/>
          </a:bodyPr>
          <a:lstStyle/>
          <a:p>
            <a:pPr algn="ctr"/>
            <a:r>
              <a:rPr lang="ro-RO" b="1" dirty="0">
                <a:solidFill>
                  <a:srgbClr val="0070C0"/>
                </a:solidFill>
              </a:rPr>
              <a:t>European Digital C</a:t>
            </a:r>
            <a:r>
              <a:rPr lang="en-US" b="1" dirty="0" err="1">
                <a:solidFill>
                  <a:srgbClr val="0070C0"/>
                </a:solidFill>
              </a:rPr>
              <a:t>redentials</a:t>
            </a:r>
            <a:r>
              <a:rPr lang="en-US" b="1" dirty="0">
                <a:solidFill>
                  <a:srgbClr val="0070C0"/>
                </a:solidFill>
              </a:rPr>
              <a:t> </a:t>
            </a:r>
            <a:r>
              <a:rPr lang="ro-RO" dirty="0">
                <a:solidFill>
                  <a:srgbClr val="0070C0"/>
                </a:solidFill>
              </a:rPr>
              <a:t>for Learning</a:t>
            </a:r>
          </a:p>
        </p:txBody>
      </p:sp>
      <p:sp>
        <p:nvSpPr>
          <p:cNvPr id="5" name="Rectangle 4"/>
          <p:cNvSpPr/>
          <p:nvPr/>
        </p:nvSpPr>
        <p:spPr>
          <a:xfrm>
            <a:off x="4322158" y="6449514"/>
            <a:ext cx="7869841" cy="400110"/>
          </a:xfrm>
          <a:prstGeom prst="rect">
            <a:avLst/>
          </a:prstGeom>
        </p:spPr>
        <p:txBody>
          <a:bodyPr wrap="square">
            <a:spAutoFit/>
          </a:bodyPr>
          <a:lstStyle/>
          <a:p>
            <a:pPr algn="r"/>
            <a:r>
              <a:rPr lang="en-US" sz="2000" dirty="0"/>
              <a:t>  June 2022 </a:t>
            </a:r>
            <a:r>
              <a:rPr lang="en-US" sz="1400" dirty="0">
                <a:hlinkClick r:id="rId3"/>
              </a:rPr>
              <a:t>https://education.ec.europa.eu/education-levels/higher-education/micro-credentials</a:t>
            </a:r>
            <a:r>
              <a:rPr lang="en-US" sz="1400" dirty="0"/>
              <a:t> </a:t>
            </a:r>
          </a:p>
        </p:txBody>
      </p:sp>
      <p:sp>
        <p:nvSpPr>
          <p:cNvPr id="3" name="TextBox 2">
            <a:extLst>
              <a:ext uri="{FF2B5EF4-FFF2-40B4-BE49-F238E27FC236}">
                <a16:creationId xmlns:a16="http://schemas.microsoft.com/office/drawing/2014/main" id="{D6D7F7B9-BFC3-DB45-8B58-54AF4E428EF5}"/>
              </a:ext>
            </a:extLst>
          </p:cNvPr>
          <p:cNvSpPr txBox="1"/>
          <p:nvPr/>
        </p:nvSpPr>
        <p:spPr>
          <a:xfrm>
            <a:off x="829505" y="1309927"/>
            <a:ext cx="8482661" cy="5324535"/>
          </a:xfrm>
          <a:prstGeom prst="rect">
            <a:avLst/>
          </a:prstGeom>
          <a:noFill/>
        </p:spPr>
        <p:txBody>
          <a:bodyPr wrap="square" rtlCol="0">
            <a:spAutoFit/>
          </a:bodyPr>
          <a:lstStyle/>
          <a:p>
            <a:endParaRPr lang="en-GB" sz="2000" dirty="0"/>
          </a:p>
          <a:p>
            <a:r>
              <a:rPr lang="en-GB" sz="2000" b="0" i="0" dirty="0">
                <a:solidFill>
                  <a:srgbClr val="000000"/>
                </a:solidFill>
                <a:effectLst/>
                <a:latin typeface="Open Sans" panose="020B0606030504020204" pitchFamily="34" charset="0"/>
              </a:rPr>
              <a:t>16 June 2022, the Council of the European Union (EU) adopted a </a:t>
            </a:r>
            <a:r>
              <a:rPr lang="en-GB" sz="2000" b="0" i="0" u="none" strike="noStrike" dirty="0">
                <a:solidFill>
                  <a:srgbClr val="005B90"/>
                </a:solidFill>
                <a:effectLst/>
                <a:latin typeface="Open Sans" panose="020B0606030504020204" pitchFamily="34" charset="0"/>
                <a:hlinkClick r:id="rId4"/>
              </a:rPr>
              <a:t>Recommendation on a European approach to micro-credentials for lifelong learning and employability</a:t>
            </a:r>
            <a:endParaRPr lang="en-GB" sz="2000" b="0" i="0" u="none" strike="noStrike" dirty="0">
              <a:solidFill>
                <a:srgbClr val="005B90"/>
              </a:solidFill>
              <a:effectLst/>
              <a:latin typeface="Open Sans" panose="020B0606030504020204" pitchFamily="34" charset="0"/>
            </a:endParaRPr>
          </a:p>
          <a:p>
            <a:endParaRPr lang="en-GB" sz="2000" dirty="0">
              <a:solidFill>
                <a:srgbClr val="005B90"/>
              </a:solidFill>
              <a:latin typeface="Open Sans" panose="020B0606030504020204" pitchFamily="34" charset="0"/>
            </a:endParaRPr>
          </a:p>
          <a:p>
            <a:r>
              <a:rPr lang="en-GB" sz="2000" dirty="0"/>
              <a:t>Definition</a:t>
            </a:r>
          </a:p>
          <a:p>
            <a:endParaRPr lang="en-GB" sz="2000" dirty="0"/>
          </a:p>
          <a:p>
            <a:r>
              <a:rPr lang="en-GB" sz="2000" b="0" i="0" dirty="0">
                <a:solidFill>
                  <a:srgbClr val="000000"/>
                </a:solidFill>
                <a:effectLst/>
                <a:latin typeface="Times New Roman" panose="02020603050405020304" pitchFamily="18" charset="0"/>
              </a:rPr>
              <a:t>‘Micro-credential’ means </a:t>
            </a:r>
            <a:r>
              <a:rPr lang="en-GB" sz="2000" b="1" i="0" dirty="0">
                <a:solidFill>
                  <a:srgbClr val="000000"/>
                </a:solidFill>
                <a:effectLst/>
                <a:latin typeface="Times New Roman" panose="02020603050405020304" pitchFamily="18" charset="0"/>
              </a:rPr>
              <a:t>the record of the learning outcomes </a:t>
            </a:r>
            <a:r>
              <a:rPr lang="en-GB" sz="2000" b="0" i="0" dirty="0">
                <a:solidFill>
                  <a:srgbClr val="000000"/>
                </a:solidFill>
                <a:effectLst/>
                <a:latin typeface="Times New Roman" panose="02020603050405020304" pitchFamily="18" charset="0"/>
              </a:rPr>
              <a:t>that a learner has acquired following a small volume of learning. These learning outcomes have been assessed against transparent and clearly defined standards. Courses leading to micro-credentials are designed to provide the learner with specific knowledge, skills and competences that respond to societal, personal, cultural or labour market needs. Micro-credentials are owned by the learner, can be shared and are portable. They may be standalone or combined into larger credentials. They are underpinned by quality assurance following agreed standards in the relevant sector or area of activity.</a:t>
            </a:r>
            <a:endParaRPr lang="en-GB" sz="2000" dirty="0"/>
          </a:p>
          <a:p>
            <a:endParaRPr lang="en-GB" sz="2000" dirty="0"/>
          </a:p>
        </p:txBody>
      </p:sp>
    </p:spTree>
    <p:extLst>
      <p:ext uri="{BB962C8B-B14F-4D97-AF65-F5344CB8AC3E}">
        <p14:creationId xmlns:p14="http://schemas.microsoft.com/office/powerpoint/2010/main" val="2505698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155" y="297320"/>
            <a:ext cx="12192000" cy="792162"/>
          </a:xfrm>
          <a:noFill/>
        </p:spPr>
        <p:txBody>
          <a:bodyPr>
            <a:normAutofit/>
          </a:bodyPr>
          <a:lstStyle/>
          <a:p>
            <a:pPr algn="ctr"/>
            <a:r>
              <a:rPr lang="ro-RO" b="1" dirty="0">
                <a:solidFill>
                  <a:srgbClr val="0070C0"/>
                </a:solidFill>
              </a:rPr>
              <a:t>European Digital C</a:t>
            </a:r>
            <a:r>
              <a:rPr lang="en-US" b="1" dirty="0" err="1">
                <a:solidFill>
                  <a:srgbClr val="0070C0"/>
                </a:solidFill>
              </a:rPr>
              <a:t>redentials</a:t>
            </a:r>
            <a:r>
              <a:rPr lang="en-US" b="1" dirty="0">
                <a:solidFill>
                  <a:srgbClr val="0070C0"/>
                </a:solidFill>
              </a:rPr>
              <a:t> </a:t>
            </a:r>
            <a:r>
              <a:rPr lang="ro-RO" dirty="0">
                <a:solidFill>
                  <a:srgbClr val="0070C0"/>
                </a:solidFill>
              </a:rPr>
              <a:t>for Learning</a:t>
            </a:r>
          </a:p>
        </p:txBody>
      </p:sp>
      <p:sp>
        <p:nvSpPr>
          <p:cNvPr id="5" name="Rectangle 4"/>
          <p:cNvSpPr/>
          <p:nvPr/>
        </p:nvSpPr>
        <p:spPr>
          <a:xfrm>
            <a:off x="4322158" y="6449514"/>
            <a:ext cx="7869841" cy="400110"/>
          </a:xfrm>
          <a:prstGeom prst="rect">
            <a:avLst/>
          </a:prstGeom>
        </p:spPr>
        <p:txBody>
          <a:bodyPr wrap="square">
            <a:spAutoFit/>
          </a:bodyPr>
          <a:lstStyle/>
          <a:p>
            <a:pPr algn="r"/>
            <a:r>
              <a:rPr lang="en-US" sz="2000" dirty="0"/>
              <a:t>June 2022 </a:t>
            </a:r>
            <a:r>
              <a:rPr lang="en-US" sz="1400" dirty="0">
                <a:hlinkClick r:id="rId3"/>
              </a:rPr>
              <a:t>https://education.ec.europa.eu/education-levels/higher-education/micro-credentials</a:t>
            </a:r>
            <a:r>
              <a:rPr lang="en-US" sz="1400" dirty="0"/>
              <a:t> </a:t>
            </a:r>
          </a:p>
        </p:txBody>
      </p:sp>
      <p:sp>
        <p:nvSpPr>
          <p:cNvPr id="3" name="TextBox 2">
            <a:extLst>
              <a:ext uri="{FF2B5EF4-FFF2-40B4-BE49-F238E27FC236}">
                <a16:creationId xmlns:a16="http://schemas.microsoft.com/office/drawing/2014/main" id="{D6D7F7B9-BFC3-DB45-8B58-54AF4E428EF5}"/>
              </a:ext>
            </a:extLst>
          </p:cNvPr>
          <p:cNvSpPr txBox="1"/>
          <p:nvPr/>
        </p:nvSpPr>
        <p:spPr>
          <a:xfrm>
            <a:off x="829505" y="1309927"/>
            <a:ext cx="8482661" cy="5324535"/>
          </a:xfrm>
          <a:prstGeom prst="rect">
            <a:avLst/>
          </a:prstGeom>
          <a:noFill/>
        </p:spPr>
        <p:txBody>
          <a:bodyPr wrap="square" rtlCol="0">
            <a:spAutoFit/>
          </a:bodyPr>
          <a:lstStyle/>
          <a:p>
            <a:r>
              <a:rPr lang="en-GB" sz="2000" b="0" i="0" dirty="0">
                <a:solidFill>
                  <a:srgbClr val="000000"/>
                </a:solidFill>
                <a:effectLst/>
                <a:latin typeface="Times New Roman" panose="02020603050405020304" pitchFamily="18" charset="0"/>
              </a:rPr>
              <a:t>Micro-credential</a:t>
            </a:r>
            <a:br>
              <a:rPr lang="en-GB" sz="2000" b="0" i="0" dirty="0">
                <a:solidFill>
                  <a:srgbClr val="000000"/>
                </a:solidFill>
                <a:effectLst/>
                <a:latin typeface="Times New Roman" panose="02020603050405020304" pitchFamily="18" charset="0"/>
              </a:rPr>
            </a:br>
            <a:r>
              <a:rPr lang="en-GB" sz="2000" b="0" i="0" dirty="0">
                <a:solidFill>
                  <a:srgbClr val="000000"/>
                </a:solidFill>
                <a:effectLst/>
                <a:latin typeface="Times New Roman" panose="02020603050405020304" pitchFamily="18" charset="0"/>
              </a:rPr>
              <a:t>Providers of micro-credentials</a:t>
            </a:r>
          </a:p>
          <a:p>
            <a:r>
              <a:rPr lang="en-GB" sz="2000" b="0" i="0" dirty="0">
                <a:solidFill>
                  <a:srgbClr val="000000"/>
                </a:solidFill>
                <a:effectLst/>
                <a:latin typeface="Times New Roman" panose="02020603050405020304" pitchFamily="18" charset="0"/>
              </a:rPr>
              <a:t>Learning settings</a:t>
            </a:r>
          </a:p>
          <a:p>
            <a:r>
              <a:rPr lang="en-GB" sz="2000" b="0" i="0" dirty="0">
                <a:solidFill>
                  <a:srgbClr val="000000"/>
                </a:solidFill>
                <a:effectLst/>
                <a:latin typeface="Times New Roman" panose="02020603050405020304" pitchFamily="18" charset="0"/>
              </a:rPr>
              <a:t>Formal learning</a:t>
            </a:r>
            <a:endParaRPr lang="en-GB" sz="2000" dirty="0">
              <a:solidFill>
                <a:srgbClr val="000000"/>
              </a:solidFill>
              <a:latin typeface="Times New Roman" panose="02020603050405020304" pitchFamily="18" charset="0"/>
            </a:endParaRPr>
          </a:p>
          <a:p>
            <a:r>
              <a:rPr lang="en-GB" sz="2000" b="0" i="0" dirty="0">
                <a:solidFill>
                  <a:srgbClr val="000000"/>
                </a:solidFill>
                <a:effectLst/>
                <a:latin typeface="Times New Roman" panose="02020603050405020304" pitchFamily="18" charset="0"/>
              </a:rPr>
              <a:t>Non-formal learning</a:t>
            </a:r>
          </a:p>
          <a:p>
            <a:r>
              <a:rPr lang="en-GB" sz="2000" b="0" i="0" dirty="0">
                <a:solidFill>
                  <a:srgbClr val="000000"/>
                </a:solidFill>
                <a:effectLst/>
                <a:latin typeface="Times New Roman" panose="02020603050405020304" pitchFamily="18" charset="0"/>
              </a:rPr>
              <a:t>Informal learning</a:t>
            </a:r>
            <a:endParaRPr lang="en-GB" sz="2000" dirty="0">
              <a:solidFill>
                <a:srgbClr val="000000"/>
              </a:solidFill>
              <a:latin typeface="Times New Roman" panose="02020603050405020304" pitchFamily="18" charset="0"/>
            </a:endParaRPr>
          </a:p>
          <a:p>
            <a:r>
              <a:rPr lang="en-GB" sz="2000" dirty="0">
                <a:solidFill>
                  <a:srgbClr val="000000"/>
                </a:solidFill>
                <a:latin typeface="Times New Roman" panose="02020603050405020304" pitchFamily="18" charset="0"/>
              </a:rPr>
              <a:t>Assessment</a:t>
            </a:r>
          </a:p>
          <a:p>
            <a:endParaRPr lang="en-GB" sz="2000" dirty="0">
              <a:solidFill>
                <a:srgbClr val="000000"/>
              </a:solidFill>
              <a:latin typeface="Times New Roman" panose="02020603050405020304" pitchFamily="18" charset="0"/>
            </a:endParaRPr>
          </a:p>
          <a:p>
            <a:pPr algn="just" fontAlgn="base"/>
            <a:r>
              <a:rPr lang="en-GB" sz="2000" b="0" i="0" dirty="0">
                <a:solidFill>
                  <a:srgbClr val="000000"/>
                </a:solidFill>
                <a:effectLst/>
                <a:latin typeface="Times New Roman" panose="02020603050405020304" pitchFamily="18" charset="0"/>
              </a:rPr>
              <a:t>‘</a:t>
            </a:r>
            <a:r>
              <a:rPr lang="en-GB" sz="2000" b="1" i="0" dirty="0">
                <a:solidFill>
                  <a:srgbClr val="000000"/>
                </a:solidFill>
                <a:effectLst/>
                <a:latin typeface="Times New Roman" panose="02020603050405020304" pitchFamily="18" charset="0"/>
              </a:rPr>
              <a:t>Portability</a:t>
            </a:r>
            <a:r>
              <a:rPr lang="en-GB" sz="2000" b="0" i="0" dirty="0">
                <a:solidFill>
                  <a:srgbClr val="000000"/>
                </a:solidFill>
                <a:effectLst/>
                <a:latin typeface="Times New Roman" panose="02020603050405020304" pitchFamily="18" charset="0"/>
              </a:rPr>
              <a:t>’ means the ability for a credential-holder to store their micro-credential in a system of their choice, to share the credential with a party of their choice (whether national or transnational) and for all parties in the exchange to be able to understand the content of and verify the authenticity of the credential. </a:t>
            </a:r>
          </a:p>
          <a:p>
            <a:pPr algn="just" fontAlgn="base"/>
            <a:r>
              <a:rPr lang="en-GB" sz="2000" b="0" i="0" dirty="0">
                <a:solidFill>
                  <a:srgbClr val="000000"/>
                </a:solidFill>
                <a:effectLst/>
                <a:latin typeface="Times New Roman" panose="02020603050405020304" pitchFamily="18" charset="0"/>
              </a:rPr>
              <a:t> </a:t>
            </a:r>
          </a:p>
          <a:p>
            <a:pPr algn="just" fontAlgn="base"/>
            <a:r>
              <a:rPr lang="en-GB" sz="2000" b="0" i="0" dirty="0">
                <a:solidFill>
                  <a:srgbClr val="000000"/>
                </a:solidFill>
                <a:effectLst/>
                <a:latin typeface="Times New Roman" panose="02020603050405020304" pitchFamily="18" charset="0"/>
              </a:rPr>
              <a:t>‘</a:t>
            </a:r>
            <a:r>
              <a:rPr lang="en-GB" sz="2000" b="1" i="0" dirty="0" err="1">
                <a:solidFill>
                  <a:srgbClr val="000000"/>
                </a:solidFill>
                <a:effectLst/>
                <a:latin typeface="Times New Roman" panose="02020603050405020304" pitchFamily="18" charset="0"/>
              </a:rPr>
              <a:t>Stackability</a:t>
            </a:r>
            <a:r>
              <a:rPr lang="en-GB" sz="2000" b="0" i="0" dirty="0">
                <a:solidFill>
                  <a:srgbClr val="000000"/>
                </a:solidFill>
                <a:effectLst/>
                <a:latin typeface="Times New Roman" panose="02020603050405020304" pitchFamily="18" charset="0"/>
              </a:rPr>
              <a:t>’ means the possibility to combine different micro-credentials and build logically upon each other.</a:t>
            </a:r>
          </a:p>
          <a:p>
            <a:endParaRPr lang="en-GB" sz="2000" dirty="0">
              <a:solidFill>
                <a:srgbClr val="000000"/>
              </a:solidFill>
              <a:latin typeface="Times New Roman" panose="02020603050405020304" pitchFamily="18" charset="0"/>
            </a:endParaRPr>
          </a:p>
          <a:p>
            <a:endParaRPr lang="en-GB" sz="2000" dirty="0"/>
          </a:p>
        </p:txBody>
      </p:sp>
    </p:spTree>
    <p:extLst>
      <p:ext uri="{BB962C8B-B14F-4D97-AF65-F5344CB8AC3E}">
        <p14:creationId xmlns:p14="http://schemas.microsoft.com/office/powerpoint/2010/main" val="2847249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0C35-8829-FF40-9DB5-84F3E4993B48}"/>
              </a:ext>
            </a:extLst>
          </p:cNvPr>
          <p:cNvSpPr>
            <a:spLocks noGrp="1"/>
          </p:cNvSpPr>
          <p:nvPr>
            <p:ph type="title"/>
          </p:nvPr>
        </p:nvSpPr>
        <p:spPr>
          <a:xfrm>
            <a:off x="1069197" y="5099341"/>
            <a:ext cx="6858000" cy="1099845"/>
          </a:xfrm>
        </p:spPr>
        <p:txBody>
          <a:bodyPr vert="horz" lIns="91440" tIns="45720" rIns="91440" bIns="45720" rtlCol="0" anchor="b">
            <a:normAutofit/>
          </a:bodyPr>
          <a:lstStyle/>
          <a:p>
            <a:pPr algn="ctr"/>
            <a:r>
              <a:rPr lang="en-US" sz="3300" b="1" dirty="0" err="1">
                <a:solidFill>
                  <a:srgbClr val="7030A0"/>
                </a:solidFill>
                <a:effectLst>
                  <a:outerShdw blurRad="50800" dist="38100" dir="2700000" algn="tl" rotWithShape="0">
                    <a:prstClr val="black">
                      <a:alpha val="40000"/>
                    </a:prstClr>
                  </a:outerShdw>
                </a:effectLst>
              </a:rPr>
              <a:t>Politehnica</a:t>
            </a:r>
            <a:r>
              <a:rPr lang="en-US" sz="3300" b="1" dirty="0">
                <a:solidFill>
                  <a:srgbClr val="7030A0"/>
                </a:solidFill>
                <a:effectLst>
                  <a:outerShdw blurRad="50800" dist="38100" dir="2700000" algn="tl" rotWithShape="0">
                    <a:prstClr val="black">
                      <a:alpha val="40000"/>
                    </a:prstClr>
                  </a:outerShdw>
                </a:effectLst>
              </a:rPr>
              <a:t> University of Timisoara, Romania</a:t>
            </a:r>
          </a:p>
        </p:txBody>
      </p:sp>
      <p:pic>
        <p:nvPicPr>
          <p:cNvPr id="5" name="Content Placeholder 4">
            <a:extLst>
              <a:ext uri="{FF2B5EF4-FFF2-40B4-BE49-F238E27FC236}">
                <a16:creationId xmlns:a16="http://schemas.microsoft.com/office/drawing/2014/main" id="{A9AEE4F5-529B-6F49-84D3-5B7E8BE2B87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tretch/>
        </p:blipFill>
        <p:spPr>
          <a:xfrm>
            <a:off x="1524000" y="564782"/>
            <a:ext cx="5492247" cy="4119185"/>
          </a:xfrm>
          <a:prstGeom prst="rect">
            <a:avLst/>
          </a:prstGeom>
        </p:spPr>
      </p:pic>
      <p:pic>
        <p:nvPicPr>
          <p:cNvPr id="3" name="Content Placeholder 5">
            <a:extLst>
              <a:ext uri="{FF2B5EF4-FFF2-40B4-BE49-F238E27FC236}">
                <a16:creationId xmlns:a16="http://schemas.microsoft.com/office/drawing/2014/main" id="{2C87F484-0A6D-0249-B9CA-365A021E0B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9542" y="493644"/>
            <a:ext cx="3730752" cy="1846722"/>
          </a:xfrm>
          <a:prstGeom prst="rect">
            <a:avLst/>
          </a:prstGeom>
        </p:spPr>
      </p:pic>
      <p:sp>
        <p:nvSpPr>
          <p:cNvPr id="4" name="TextBox 3">
            <a:extLst>
              <a:ext uri="{FF2B5EF4-FFF2-40B4-BE49-F238E27FC236}">
                <a16:creationId xmlns:a16="http://schemas.microsoft.com/office/drawing/2014/main" id="{6550C745-7288-3244-B60C-CDD410B6590F}"/>
              </a:ext>
            </a:extLst>
          </p:cNvPr>
          <p:cNvSpPr txBox="1"/>
          <p:nvPr/>
        </p:nvSpPr>
        <p:spPr>
          <a:xfrm>
            <a:off x="5458047" y="497952"/>
            <a:ext cx="2004238" cy="830997"/>
          </a:xfrm>
          <a:prstGeom prst="rect">
            <a:avLst/>
          </a:prstGeom>
          <a:noFill/>
        </p:spPr>
        <p:txBody>
          <a:bodyPr wrap="square" rtlCol="0">
            <a:spAutoFit/>
          </a:bodyPr>
          <a:lstStyle/>
          <a:p>
            <a:r>
              <a:rPr lang="en-GB"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1920</a:t>
            </a:r>
          </a:p>
        </p:txBody>
      </p:sp>
      <p:pic>
        <p:nvPicPr>
          <p:cNvPr id="6" name="Picture 5">
            <a:extLst>
              <a:ext uri="{FF2B5EF4-FFF2-40B4-BE49-F238E27FC236}">
                <a16:creationId xmlns:a16="http://schemas.microsoft.com/office/drawing/2014/main" id="{07E7A005-B33F-354C-BB28-0F287399C9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644" y="2630486"/>
            <a:ext cx="3479800" cy="3568700"/>
          </a:xfrm>
          <a:prstGeom prst="rect">
            <a:avLst/>
          </a:prstGeom>
        </p:spPr>
      </p:pic>
    </p:spTree>
    <p:extLst>
      <p:ext uri="{BB962C8B-B14F-4D97-AF65-F5344CB8AC3E}">
        <p14:creationId xmlns:p14="http://schemas.microsoft.com/office/powerpoint/2010/main" val="170081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155" y="297320"/>
            <a:ext cx="12192000" cy="792162"/>
          </a:xfrm>
          <a:noFill/>
        </p:spPr>
        <p:txBody>
          <a:bodyPr>
            <a:normAutofit/>
          </a:bodyPr>
          <a:lstStyle/>
          <a:p>
            <a:pPr algn="ctr"/>
            <a:r>
              <a:rPr lang="ro-RO" b="1" dirty="0">
                <a:solidFill>
                  <a:srgbClr val="0070C0"/>
                </a:solidFill>
              </a:rPr>
              <a:t>European Digital C</a:t>
            </a:r>
            <a:r>
              <a:rPr lang="en-US" b="1" dirty="0" err="1">
                <a:solidFill>
                  <a:srgbClr val="0070C0"/>
                </a:solidFill>
              </a:rPr>
              <a:t>redentials</a:t>
            </a:r>
            <a:r>
              <a:rPr lang="en-US" b="1" dirty="0">
                <a:solidFill>
                  <a:srgbClr val="0070C0"/>
                </a:solidFill>
              </a:rPr>
              <a:t> </a:t>
            </a:r>
            <a:r>
              <a:rPr lang="ro-RO" dirty="0">
                <a:solidFill>
                  <a:srgbClr val="0070C0"/>
                </a:solidFill>
              </a:rPr>
              <a:t>for Learning</a:t>
            </a:r>
          </a:p>
        </p:txBody>
      </p:sp>
      <p:sp>
        <p:nvSpPr>
          <p:cNvPr id="5" name="Rectangle 4"/>
          <p:cNvSpPr/>
          <p:nvPr/>
        </p:nvSpPr>
        <p:spPr>
          <a:xfrm>
            <a:off x="4322158" y="6449514"/>
            <a:ext cx="7869841" cy="400110"/>
          </a:xfrm>
          <a:prstGeom prst="rect">
            <a:avLst/>
          </a:prstGeom>
        </p:spPr>
        <p:txBody>
          <a:bodyPr wrap="square">
            <a:spAutoFit/>
          </a:bodyPr>
          <a:lstStyle/>
          <a:p>
            <a:pPr algn="r"/>
            <a:r>
              <a:rPr lang="en-US" sz="2000" dirty="0"/>
              <a:t>2022 </a:t>
            </a:r>
            <a:r>
              <a:rPr lang="en-US" sz="1400" dirty="0">
                <a:hlinkClick r:id="rId3"/>
              </a:rPr>
              <a:t>https://education.ec.europa.eu/education-levels/higher-education/micro-credentials</a:t>
            </a:r>
            <a:r>
              <a:rPr lang="en-US" sz="1400" dirty="0"/>
              <a:t> </a:t>
            </a:r>
          </a:p>
        </p:txBody>
      </p:sp>
      <p:sp>
        <p:nvSpPr>
          <p:cNvPr id="3" name="TextBox 2">
            <a:extLst>
              <a:ext uri="{FF2B5EF4-FFF2-40B4-BE49-F238E27FC236}">
                <a16:creationId xmlns:a16="http://schemas.microsoft.com/office/drawing/2014/main" id="{D6D7F7B9-BFC3-DB45-8B58-54AF4E428EF5}"/>
              </a:ext>
            </a:extLst>
          </p:cNvPr>
          <p:cNvSpPr txBox="1"/>
          <p:nvPr/>
        </p:nvSpPr>
        <p:spPr>
          <a:xfrm>
            <a:off x="829505" y="1309927"/>
            <a:ext cx="8482661" cy="5632311"/>
          </a:xfrm>
          <a:prstGeom prst="rect">
            <a:avLst/>
          </a:prstGeom>
          <a:noFill/>
        </p:spPr>
        <p:txBody>
          <a:bodyPr wrap="square" rtlCol="0">
            <a:spAutoFit/>
          </a:bodyPr>
          <a:lstStyle/>
          <a:p>
            <a:pPr algn="just" fontAlgn="base"/>
            <a:r>
              <a:rPr lang="en-GB" sz="2000" b="0" i="0" dirty="0">
                <a:solidFill>
                  <a:srgbClr val="000000"/>
                </a:solidFill>
                <a:effectLst/>
                <a:latin typeface="Times New Roman" panose="02020603050405020304" pitchFamily="18" charset="0"/>
              </a:rPr>
              <a:t>Standard elements to describe a micro-credential (Annex I) including the following mandatory elements:</a:t>
            </a:r>
          </a:p>
          <a:p>
            <a:pPr algn="just" fontAlgn="base"/>
            <a:r>
              <a:rPr lang="en-GB" sz="2000" b="0" i="0" dirty="0">
                <a:solidFill>
                  <a:srgbClr val="000000"/>
                </a:solidFill>
                <a:effectLst/>
                <a:latin typeface="Times New Roman" panose="02020603050405020304" pitchFamily="18" charset="0"/>
              </a:rPr>
              <a:t>(1)identification of the learner</a:t>
            </a:r>
          </a:p>
          <a:p>
            <a:pPr algn="just" fontAlgn="base"/>
            <a:r>
              <a:rPr lang="en-GB" sz="2000" b="0" i="0" dirty="0">
                <a:solidFill>
                  <a:srgbClr val="000000"/>
                </a:solidFill>
                <a:effectLst/>
                <a:latin typeface="Times New Roman" panose="02020603050405020304" pitchFamily="18" charset="0"/>
              </a:rPr>
              <a:t>(2)title of the micro-credential</a:t>
            </a:r>
          </a:p>
          <a:p>
            <a:pPr algn="just" fontAlgn="base"/>
            <a:r>
              <a:rPr lang="en-GB" sz="2000" b="0" i="0" dirty="0">
                <a:solidFill>
                  <a:srgbClr val="000000"/>
                </a:solidFill>
                <a:effectLst/>
                <a:latin typeface="Times New Roman" panose="02020603050405020304" pitchFamily="18" charset="0"/>
              </a:rPr>
              <a:t>(3)country/Region of the issuer</a:t>
            </a:r>
          </a:p>
          <a:p>
            <a:pPr algn="just" fontAlgn="base"/>
            <a:r>
              <a:rPr lang="en-GB" sz="2000" b="0" i="0" dirty="0">
                <a:solidFill>
                  <a:srgbClr val="000000"/>
                </a:solidFill>
                <a:effectLst/>
                <a:latin typeface="Times New Roman" panose="02020603050405020304" pitchFamily="18" charset="0"/>
              </a:rPr>
              <a:t>(4)awarding body</a:t>
            </a:r>
          </a:p>
          <a:p>
            <a:pPr algn="just" fontAlgn="base"/>
            <a:r>
              <a:rPr lang="en-GB" sz="2000" b="0" i="0" dirty="0">
                <a:solidFill>
                  <a:srgbClr val="000000"/>
                </a:solidFill>
                <a:effectLst/>
                <a:latin typeface="Times New Roman" panose="02020603050405020304" pitchFamily="18" charset="0"/>
              </a:rPr>
              <a:t>(5)date of issuing</a:t>
            </a:r>
          </a:p>
          <a:p>
            <a:pPr algn="just" fontAlgn="base"/>
            <a:r>
              <a:rPr lang="en-GB" sz="2000" b="0" i="0" dirty="0">
                <a:solidFill>
                  <a:srgbClr val="000000"/>
                </a:solidFill>
                <a:effectLst/>
                <a:latin typeface="Times New Roman" panose="02020603050405020304" pitchFamily="18" charset="0"/>
              </a:rPr>
              <a:t>(6)learning outcomes</a:t>
            </a:r>
          </a:p>
          <a:p>
            <a:pPr algn="just" fontAlgn="base"/>
            <a:r>
              <a:rPr lang="en-GB" sz="2000" b="0" i="0" dirty="0">
                <a:solidFill>
                  <a:srgbClr val="000000"/>
                </a:solidFill>
                <a:effectLst/>
                <a:latin typeface="Times New Roman" panose="02020603050405020304" pitchFamily="18" charset="0"/>
              </a:rPr>
              <a:t>(7)notional workload needed to achieve the learning outcomes (in European Credit Transfer and Accumulation System, wherever possible)</a:t>
            </a:r>
          </a:p>
          <a:p>
            <a:pPr algn="just" fontAlgn="base"/>
            <a:r>
              <a:rPr lang="en-GB" sz="2000" b="0" i="0" dirty="0">
                <a:solidFill>
                  <a:srgbClr val="000000"/>
                </a:solidFill>
                <a:effectLst/>
                <a:latin typeface="Times New Roman" panose="02020603050405020304" pitchFamily="18" charset="0"/>
              </a:rPr>
              <a:t>(8)level (and cycle, if applicable) of the learning experience leading to the micro-credential (European Qualifications Framework, Qualifications Frameworks in the European Higher Education Area), if applicable</a:t>
            </a:r>
          </a:p>
          <a:p>
            <a:pPr algn="just" fontAlgn="base"/>
            <a:r>
              <a:rPr lang="en-GB" sz="2000" b="0" i="0" dirty="0">
                <a:solidFill>
                  <a:srgbClr val="000000"/>
                </a:solidFill>
                <a:effectLst/>
                <a:latin typeface="Times New Roman" panose="02020603050405020304" pitchFamily="18" charset="0"/>
              </a:rPr>
              <a:t>(9)type of assessment</a:t>
            </a:r>
          </a:p>
          <a:p>
            <a:pPr algn="just" fontAlgn="base"/>
            <a:r>
              <a:rPr lang="en-GB" sz="2000" b="0" i="0" dirty="0">
                <a:solidFill>
                  <a:srgbClr val="000000"/>
                </a:solidFill>
                <a:effectLst/>
                <a:latin typeface="Times New Roman" panose="02020603050405020304" pitchFamily="18" charset="0"/>
              </a:rPr>
              <a:t>(10)form of participation in the learning activity</a:t>
            </a:r>
          </a:p>
          <a:p>
            <a:pPr algn="just" fontAlgn="base"/>
            <a:r>
              <a:rPr lang="en-GB" sz="2000" b="0" i="0" dirty="0">
                <a:solidFill>
                  <a:srgbClr val="000000"/>
                </a:solidFill>
                <a:effectLst/>
                <a:latin typeface="Times New Roman" panose="02020603050405020304" pitchFamily="18" charset="0"/>
              </a:rPr>
              <a:t>(11)type of quality assurance used to underpin the micro-credential</a:t>
            </a:r>
          </a:p>
          <a:p>
            <a:endParaRPr lang="en-GB" sz="2000" dirty="0">
              <a:solidFill>
                <a:srgbClr val="000000"/>
              </a:solidFill>
              <a:latin typeface="Times New Roman" panose="02020603050405020304" pitchFamily="18" charset="0"/>
            </a:endParaRPr>
          </a:p>
          <a:p>
            <a:endParaRPr lang="en-GB" sz="2000" dirty="0"/>
          </a:p>
        </p:txBody>
      </p:sp>
    </p:spTree>
    <p:extLst>
      <p:ext uri="{BB962C8B-B14F-4D97-AF65-F5344CB8AC3E}">
        <p14:creationId xmlns:p14="http://schemas.microsoft.com/office/powerpoint/2010/main" val="346648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220F-6C14-D445-A5DF-010F7F5679BA}"/>
              </a:ext>
            </a:extLst>
          </p:cNvPr>
          <p:cNvSpPr>
            <a:spLocks noGrp="1"/>
          </p:cNvSpPr>
          <p:nvPr>
            <p:ph type="title"/>
          </p:nvPr>
        </p:nvSpPr>
        <p:spPr>
          <a:xfrm>
            <a:off x="588936" y="365125"/>
            <a:ext cx="10764864" cy="1325563"/>
          </a:xfrm>
        </p:spPr>
        <p:txBody>
          <a:bodyPr/>
          <a:lstStyle/>
          <a:p>
            <a:r>
              <a:rPr lang="en-GB" b="1" dirty="0">
                <a:solidFill>
                  <a:schemeClr val="accent1"/>
                </a:solidFill>
              </a:rPr>
              <a:t>European Digital Credentials for Learning | Interoperability</a:t>
            </a:r>
          </a:p>
        </p:txBody>
      </p:sp>
      <p:pic>
        <p:nvPicPr>
          <p:cNvPr id="5" name="Content Placeholder 4" descr="Graphical user interface, text, application&#10;&#10;Description automatically generated">
            <a:extLst>
              <a:ext uri="{FF2B5EF4-FFF2-40B4-BE49-F238E27FC236}">
                <a16:creationId xmlns:a16="http://schemas.microsoft.com/office/drawing/2014/main" id="{6F120BCA-BCAF-1744-AB41-5756FF4112A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13095" y="1690688"/>
            <a:ext cx="5612141" cy="4536644"/>
          </a:xfrm>
        </p:spPr>
      </p:pic>
      <p:sp>
        <p:nvSpPr>
          <p:cNvPr id="6" name="TextBox 5">
            <a:extLst>
              <a:ext uri="{FF2B5EF4-FFF2-40B4-BE49-F238E27FC236}">
                <a16:creationId xmlns:a16="http://schemas.microsoft.com/office/drawing/2014/main" id="{36061D56-AE98-5B4C-8C9E-F715D95878BF}"/>
              </a:ext>
            </a:extLst>
          </p:cNvPr>
          <p:cNvSpPr txBox="1"/>
          <p:nvPr/>
        </p:nvSpPr>
        <p:spPr>
          <a:xfrm>
            <a:off x="263472" y="6412639"/>
            <a:ext cx="8210004" cy="369332"/>
          </a:xfrm>
          <a:prstGeom prst="rect">
            <a:avLst/>
          </a:prstGeom>
          <a:noFill/>
        </p:spPr>
        <p:txBody>
          <a:bodyPr wrap="none" rtlCol="0">
            <a:spAutoFit/>
          </a:bodyPr>
          <a:lstStyle/>
          <a:p>
            <a:r>
              <a:rPr lang="en-GB" dirty="0">
                <a:hlinkClick r:id="rId3"/>
              </a:rPr>
              <a:t>https://europa.eu/europass/en/european-digital-credentials-learning-interoperability</a:t>
            </a:r>
            <a:r>
              <a:rPr lang="en-GB" dirty="0"/>
              <a:t> </a:t>
            </a:r>
          </a:p>
        </p:txBody>
      </p:sp>
      <p:sp>
        <p:nvSpPr>
          <p:cNvPr id="7" name="TextBox 6">
            <a:extLst>
              <a:ext uri="{FF2B5EF4-FFF2-40B4-BE49-F238E27FC236}">
                <a16:creationId xmlns:a16="http://schemas.microsoft.com/office/drawing/2014/main" id="{2F3423AD-B0C9-CE49-A28D-DB3495A6B2A3}"/>
              </a:ext>
            </a:extLst>
          </p:cNvPr>
          <p:cNvSpPr txBox="1"/>
          <p:nvPr/>
        </p:nvSpPr>
        <p:spPr>
          <a:xfrm>
            <a:off x="6803756" y="2851688"/>
            <a:ext cx="4091552" cy="2554545"/>
          </a:xfrm>
          <a:prstGeom prst="rect">
            <a:avLst/>
          </a:prstGeom>
          <a:noFill/>
        </p:spPr>
        <p:txBody>
          <a:bodyPr wrap="square" rtlCol="0">
            <a:spAutoFit/>
          </a:bodyPr>
          <a:lstStyle/>
          <a:p>
            <a:r>
              <a:rPr lang="en-GB" sz="2000" dirty="0"/>
              <a:t>EDCI Data Model is an extension of the </a:t>
            </a:r>
            <a:r>
              <a:rPr lang="en-GB" sz="2000" b="1" dirty="0">
                <a:hlinkClick r:id="rId4"/>
              </a:rPr>
              <a:t>W3C Verifiable Credentials Data Model</a:t>
            </a:r>
            <a:endParaRPr lang="en-GB" sz="2000" b="1" dirty="0"/>
          </a:p>
          <a:p>
            <a:r>
              <a:rPr lang="en-GB" sz="2000" dirty="0"/>
              <a:t>aligned with the </a:t>
            </a:r>
            <a:r>
              <a:rPr lang="en-GB" sz="2000" b="1" dirty="0">
                <a:hlinkClick r:id="rId5"/>
              </a:rPr>
              <a:t>ELMO/EMREX Standard</a:t>
            </a:r>
            <a:endParaRPr lang="en-GB" sz="2000" b="1" dirty="0"/>
          </a:p>
          <a:p>
            <a:r>
              <a:rPr lang="en-GB" sz="2000" b="1" dirty="0"/>
              <a:t>Issuer information </a:t>
            </a:r>
            <a:r>
              <a:rPr lang="en-GB" sz="2000" b="1" dirty="0">
                <a:hlinkClick r:id="rId6"/>
              </a:rPr>
              <a:t>https://europa.eu/europass/digital-credentials/issuer/#/home</a:t>
            </a:r>
            <a:r>
              <a:rPr lang="en-GB" sz="2000" b="1" dirty="0"/>
              <a:t> </a:t>
            </a:r>
            <a:endParaRPr lang="en-GB" sz="2000" dirty="0"/>
          </a:p>
        </p:txBody>
      </p:sp>
    </p:spTree>
    <p:extLst>
      <p:ext uri="{BB962C8B-B14F-4D97-AF65-F5344CB8AC3E}">
        <p14:creationId xmlns:p14="http://schemas.microsoft.com/office/powerpoint/2010/main" val="3744274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1D2AF-EF4D-B742-B908-0C6C2B690CEA}"/>
              </a:ext>
            </a:extLst>
          </p:cNvPr>
          <p:cNvSpPr>
            <a:spLocks noGrp="1"/>
          </p:cNvSpPr>
          <p:nvPr>
            <p:ph type="title"/>
          </p:nvPr>
        </p:nvSpPr>
        <p:spPr/>
        <p:txBody>
          <a:bodyPr>
            <a:normAutofit/>
          </a:bodyPr>
          <a:lstStyle/>
          <a:p>
            <a:r>
              <a:rPr lang="en-GB" b="1" dirty="0">
                <a:solidFill>
                  <a:srgbClr val="002060"/>
                </a:solidFill>
                <a:effectLst>
                  <a:outerShdw blurRad="50800" dist="38100" dir="5400000" algn="t" rotWithShape="0">
                    <a:prstClr val="black">
                      <a:alpha val="40000"/>
                    </a:prstClr>
                  </a:outerShdw>
                </a:effectLst>
              </a:rPr>
              <a:t>Informal</a:t>
            </a:r>
            <a:br>
              <a:rPr lang="en-GB" b="1" dirty="0">
                <a:solidFill>
                  <a:schemeClr val="accent1"/>
                </a:solidFill>
                <a:effectLst>
                  <a:outerShdw blurRad="50800" dist="38100" dir="5400000" algn="t" rotWithShape="0">
                    <a:prstClr val="black">
                      <a:alpha val="40000"/>
                    </a:prstClr>
                  </a:outerShdw>
                </a:effectLst>
              </a:rPr>
            </a:br>
            <a:r>
              <a:rPr lang="en-GB" b="1" dirty="0" err="1">
                <a:solidFill>
                  <a:schemeClr val="accent1"/>
                </a:solidFill>
                <a:effectLst>
                  <a:outerShdw blurRad="50800" dist="38100" dir="5400000" algn="t" rotWithShape="0">
                    <a:prstClr val="black">
                      <a:alpha val="40000"/>
                    </a:prstClr>
                  </a:outerShdw>
                </a:effectLst>
              </a:rPr>
              <a:t>microcredentials</a:t>
            </a:r>
            <a:r>
              <a:rPr lang="en-GB" b="1" dirty="0">
                <a:solidFill>
                  <a:schemeClr val="accent1"/>
                </a:solidFill>
                <a:effectLst>
                  <a:outerShdw blurRad="50800" dist="38100" dir="5400000" algn="t" rotWithShape="0">
                    <a:prstClr val="black">
                      <a:alpha val="40000"/>
                    </a:prstClr>
                  </a:outerShdw>
                </a:effectLst>
              </a:rPr>
              <a:t> </a:t>
            </a:r>
          </a:p>
        </p:txBody>
      </p:sp>
      <p:sp>
        <p:nvSpPr>
          <p:cNvPr id="5" name="Text Placeholder 4">
            <a:extLst>
              <a:ext uri="{FF2B5EF4-FFF2-40B4-BE49-F238E27FC236}">
                <a16:creationId xmlns:a16="http://schemas.microsoft.com/office/drawing/2014/main" id="{9FA9FDF0-C3ED-B546-BCFD-DCB26E82214E}"/>
              </a:ext>
            </a:extLst>
          </p:cNvPr>
          <p:cNvSpPr>
            <a:spLocks noGrp="1"/>
          </p:cNvSpPr>
          <p:nvPr>
            <p:ph type="body" idx="1"/>
          </p:nvPr>
        </p:nvSpPr>
        <p:spPr/>
        <p:txBody>
          <a:bodyPr/>
          <a:lstStyle/>
          <a:p>
            <a:r>
              <a:rPr lang="en-GB" dirty="0"/>
              <a:t>informal</a:t>
            </a:r>
          </a:p>
        </p:txBody>
      </p:sp>
    </p:spTree>
    <p:extLst>
      <p:ext uri="{BB962C8B-B14F-4D97-AF65-F5344CB8AC3E}">
        <p14:creationId xmlns:p14="http://schemas.microsoft.com/office/powerpoint/2010/main" val="2489761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2B87-F993-B945-9B34-F8402AA2A1CA}"/>
              </a:ext>
            </a:extLst>
          </p:cNvPr>
          <p:cNvSpPr>
            <a:spLocks noGrp="1"/>
          </p:cNvSpPr>
          <p:nvPr>
            <p:ph type="title"/>
          </p:nvPr>
        </p:nvSpPr>
        <p:spPr>
          <a:xfrm>
            <a:off x="294468" y="471359"/>
            <a:ext cx="11897532" cy="1325563"/>
          </a:xfrm>
        </p:spPr>
        <p:txBody>
          <a:bodyPr>
            <a:normAutofit/>
          </a:bodyPr>
          <a:lstStyle/>
          <a:p>
            <a:r>
              <a:rPr lang="en-GB" dirty="0">
                <a:solidFill>
                  <a:srgbClr val="7030A0"/>
                </a:solidFill>
              </a:rPr>
              <a:t>Workshops – Hybrid and flexible – online, free courses – open badges</a:t>
            </a:r>
            <a:endParaRPr lang="en-GB" dirty="0"/>
          </a:p>
        </p:txBody>
      </p:sp>
      <p:sp>
        <p:nvSpPr>
          <p:cNvPr id="8" name="TextBox 7">
            <a:extLst>
              <a:ext uri="{FF2B5EF4-FFF2-40B4-BE49-F238E27FC236}">
                <a16:creationId xmlns:a16="http://schemas.microsoft.com/office/drawing/2014/main" id="{9449DCE3-D2A7-2E41-9684-33680CBE4ADB}"/>
              </a:ext>
            </a:extLst>
          </p:cNvPr>
          <p:cNvSpPr txBox="1"/>
          <p:nvPr/>
        </p:nvSpPr>
        <p:spPr>
          <a:xfrm>
            <a:off x="8471115" y="6201975"/>
            <a:ext cx="2326919" cy="369332"/>
          </a:xfrm>
          <a:prstGeom prst="rect">
            <a:avLst/>
          </a:prstGeom>
          <a:noFill/>
        </p:spPr>
        <p:txBody>
          <a:bodyPr wrap="none" rtlCol="0">
            <a:spAutoFit/>
          </a:bodyPr>
          <a:lstStyle/>
          <a:p>
            <a:r>
              <a:rPr lang="en-GB" dirty="0">
                <a:hlinkClick r:id="rId3"/>
              </a:rPr>
              <a:t>https://unicampus.ro/</a:t>
            </a:r>
            <a:r>
              <a:rPr lang="en-GB" dirty="0"/>
              <a:t> </a:t>
            </a:r>
          </a:p>
        </p:txBody>
      </p:sp>
      <p:pic>
        <p:nvPicPr>
          <p:cNvPr id="11" name="Content Placeholder 10" descr="A picture containing text, sign&#10;&#10;Description automatically generated">
            <a:extLst>
              <a:ext uri="{FF2B5EF4-FFF2-40B4-BE49-F238E27FC236}">
                <a16:creationId xmlns:a16="http://schemas.microsoft.com/office/drawing/2014/main" id="{8008F2AD-05A5-C14D-808F-B19A3F34B7C3}"/>
              </a:ext>
            </a:extLst>
          </p:cNvPr>
          <p:cNvPicPr>
            <a:picLocks noGrp="1" noChangeAspect="1"/>
          </p:cNvPicPr>
          <p:nvPr>
            <p:ph idx="1"/>
          </p:nvPr>
        </p:nvPicPr>
        <p:blipFill>
          <a:blip r:embed="rId4"/>
          <a:stretch>
            <a:fillRect/>
          </a:stretch>
        </p:blipFill>
        <p:spPr>
          <a:xfrm>
            <a:off x="8036840" y="2006035"/>
            <a:ext cx="3619500" cy="3606800"/>
          </a:xfrm>
        </p:spPr>
      </p:pic>
      <p:pic>
        <p:nvPicPr>
          <p:cNvPr id="9" name="Picture 8" descr="Company name&#10;&#10;Description automatically generated">
            <a:extLst>
              <a:ext uri="{FF2B5EF4-FFF2-40B4-BE49-F238E27FC236}">
                <a16:creationId xmlns:a16="http://schemas.microsoft.com/office/drawing/2014/main" id="{1AB0F2C3-4CEC-9146-95F7-8341AFEA22BD}"/>
              </a:ext>
            </a:extLst>
          </p:cNvPr>
          <p:cNvPicPr>
            <a:picLocks noChangeAspect="1"/>
          </p:cNvPicPr>
          <p:nvPr/>
        </p:nvPicPr>
        <p:blipFill>
          <a:blip r:embed="rId5"/>
          <a:stretch>
            <a:fillRect/>
          </a:stretch>
        </p:blipFill>
        <p:spPr>
          <a:xfrm>
            <a:off x="-55335" y="1850636"/>
            <a:ext cx="7735714" cy="4351339"/>
          </a:xfrm>
          <a:prstGeom prst="rect">
            <a:avLst/>
          </a:prstGeom>
        </p:spPr>
      </p:pic>
    </p:spTree>
    <p:extLst>
      <p:ext uri="{BB962C8B-B14F-4D97-AF65-F5344CB8AC3E}">
        <p14:creationId xmlns:p14="http://schemas.microsoft.com/office/powerpoint/2010/main" val="3500216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03982DE-8D32-B349-A24A-60A84DA416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52940" y="2303813"/>
            <a:ext cx="1939059" cy="959834"/>
          </a:xfrm>
          <a:prstGeom prst="rect">
            <a:avLst/>
          </a:prstGeom>
        </p:spPr>
      </p:pic>
      <p:pic>
        <p:nvPicPr>
          <p:cNvPr id="7" name="Imagine 6">
            <a:extLst>
              <a:ext uri="{FF2B5EF4-FFF2-40B4-BE49-F238E27FC236}">
                <a16:creationId xmlns:a16="http://schemas.microsoft.com/office/drawing/2014/main" id="{19D74EE1-D01F-4E3B-81DB-F937230D54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023" y="1270000"/>
            <a:ext cx="9633185" cy="5418667"/>
          </a:xfrm>
          <a:prstGeom prst="rect">
            <a:avLst/>
          </a:prstGeom>
        </p:spPr>
      </p:pic>
      <p:sp>
        <p:nvSpPr>
          <p:cNvPr id="8" name="Title 1">
            <a:extLst>
              <a:ext uri="{FF2B5EF4-FFF2-40B4-BE49-F238E27FC236}">
                <a16:creationId xmlns:a16="http://schemas.microsoft.com/office/drawing/2014/main" id="{BC513244-D4F8-4512-B69E-4DDD1C8470C2}"/>
              </a:ext>
            </a:extLst>
          </p:cNvPr>
          <p:cNvSpPr>
            <a:spLocks noGrp="1"/>
          </p:cNvSpPr>
          <p:nvPr>
            <p:ph type="title"/>
          </p:nvPr>
        </p:nvSpPr>
        <p:spPr>
          <a:xfrm>
            <a:off x="6214533" y="338385"/>
            <a:ext cx="5745653" cy="759490"/>
          </a:xfrm>
        </p:spPr>
        <p:txBody>
          <a:bodyPr anchor="b">
            <a:normAutofit/>
          </a:bodyPr>
          <a:lstStyle/>
          <a:p>
            <a:pPr algn="r"/>
            <a:r>
              <a:rPr lang="ro-RO" sz="4000" b="1" dirty="0">
                <a:solidFill>
                  <a:srgbClr val="7030A0"/>
                </a:solidFill>
              </a:rPr>
              <a:t>Digital </a:t>
            </a:r>
            <a:r>
              <a:rPr lang="ro-RO" sz="4000" b="1" dirty="0" err="1">
                <a:solidFill>
                  <a:srgbClr val="7030A0"/>
                </a:solidFill>
              </a:rPr>
              <a:t>Transformation</a:t>
            </a:r>
            <a:endParaRPr lang="en-US" b="1" dirty="0">
              <a:solidFill>
                <a:srgbClr val="7030A0"/>
              </a:solidFill>
            </a:endParaRPr>
          </a:p>
        </p:txBody>
      </p:sp>
    </p:spTree>
    <p:extLst>
      <p:ext uri="{BB962C8B-B14F-4D97-AF65-F5344CB8AC3E}">
        <p14:creationId xmlns:p14="http://schemas.microsoft.com/office/powerpoint/2010/main" val="189292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FB04-6F40-AF43-B8C1-A05926397415}"/>
              </a:ext>
            </a:extLst>
          </p:cNvPr>
          <p:cNvSpPr>
            <a:spLocks noGrp="1"/>
          </p:cNvSpPr>
          <p:nvPr>
            <p:ph type="title"/>
          </p:nvPr>
        </p:nvSpPr>
        <p:spPr>
          <a:xfrm>
            <a:off x="692037" y="444353"/>
            <a:ext cx="10435746" cy="1009652"/>
          </a:xfrm>
        </p:spPr>
        <p:txBody>
          <a:bodyPr>
            <a:normAutofit fontScale="90000"/>
          </a:bodyPr>
          <a:lstStyle/>
          <a:p>
            <a:r>
              <a:rPr lang="en-RO" b="1" dirty="0">
                <a:solidFill>
                  <a:srgbClr val="7030A0"/>
                </a:solidFill>
              </a:rPr>
              <a:t>Microcredits – open badge in informal learning (webinars)</a:t>
            </a:r>
            <a:endParaRPr lang="ro-RO" b="1" dirty="0">
              <a:solidFill>
                <a:schemeClr val="tx2"/>
              </a:solidFill>
            </a:endParaRPr>
          </a:p>
        </p:txBody>
      </p:sp>
      <p:pic>
        <p:nvPicPr>
          <p:cNvPr id="9" name="Picture 8" descr="A picture containing device&#10;&#10;Description automatically generated">
            <a:extLst>
              <a:ext uri="{FF2B5EF4-FFF2-40B4-BE49-F238E27FC236}">
                <a16:creationId xmlns:a16="http://schemas.microsoft.com/office/drawing/2014/main" id="{A5D2BACB-0F24-D347-9190-A27BE2CB0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5204" y="1717821"/>
            <a:ext cx="4191000" cy="4191000"/>
          </a:xfrm>
          <a:prstGeom prst="rect">
            <a:avLst/>
          </a:prstGeom>
        </p:spPr>
      </p:pic>
      <p:pic>
        <p:nvPicPr>
          <p:cNvPr id="11" name="Picture 10" descr="A picture containing device&#10;&#10;Description automatically generated">
            <a:extLst>
              <a:ext uri="{FF2B5EF4-FFF2-40B4-BE49-F238E27FC236}">
                <a16:creationId xmlns:a16="http://schemas.microsoft.com/office/drawing/2014/main" id="{805C7977-5DAF-C741-8CAD-305ED38BB3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2" y="1717821"/>
            <a:ext cx="4191000" cy="4191000"/>
          </a:xfrm>
          <a:prstGeom prst="rect">
            <a:avLst/>
          </a:prstGeom>
        </p:spPr>
      </p:pic>
      <p:pic>
        <p:nvPicPr>
          <p:cNvPr id="13" name="Picture 12" descr="A picture containing device&#10;&#10;Description automatically generated">
            <a:extLst>
              <a:ext uri="{FF2B5EF4-FFF2-40B4-BE49-F238E27FC236}">
                <a16:creationId xmlns:a16="http://schemas.microsoft.com/office/drawing/2014/main" id="{136C4983-3AE4-1E43-B508-1EF7EDDD27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654281"/>
            <a:ext cx="4191000" cy="4191000"/>
          </a:xfrm>
          <a:prstGeom prst="rect">
            <a:avLst/>
          </a:prstGeom>
        </p:spPr>
      </p:pic>
      <p:sp>
        <p:nvSpPr>
          <p:cNvPr id="4" name="TextBox 3">
            <a:extLst>
              <a:ext uri="{FF2B5EF4-FFF2-40B4-BE49-F238E27FC236}">
                <a16:creationId xmlns:a16="http://schemas.microsoft.com/office/drawing/2014/main" id="{C28EF2E4-A166-214E-A5BD-420971CD0024}"/>
              </a:ext>
            </a:extLst>
          </p:cNvPr>
          <p:cNvSpPr txBox="1"/>
          <p:nvPr/>
        </p:nvSpPr>
        <p:spPr>
          <a:xfrm>
            <a:off x="480447" y="6211669"/>
            <a:ext cx="4447308" cy="646331"/>
          </a:xfrm>
          <a:prstGeom prst="rect">
            <a:avLst/>
          </a:prstGeom>
          <a:noFill/>
        </p:spPr>
        <p:txBody>
          <a:bodyPr wrap="none" rtlCol="0">
            <a:spAutoFit/>
          </a:bodyPr>
          <a:lstStyle/>
          <a:p>
            <a:r>
              <a:rPr lang="en-GB" dirty="0">
                <a:hlinkClick r:id="rId6">
                  <a:extLst>
                    <a:ext uri="{A12FA001-AC4F-418D-AE19-62706E023703}">
                      <ahyp:hlinkClr xmlns:ahyp="http://schemas.microsoft.com/office/drawing/2018/hyperlinkcolor" val="tx"/>
                    </a:ext>
                  </a:extLst>
                </a:hlinkClick>
              </a:rPr>
              <a:t>https://elearning.upt.ro/ro/impreuna-online/</a:t>
            </a:r>
            <a:endParaRPr lang="ro-RO" dirty="0"/>
          </a:p>
          <a:p>
            <a:endParaRPr lang="en-GB" dirty="0"/>
          </a:p>
        </p:txBody>
      </p:sp>
      <p:sp>
        <p:nvSpPr>
          <p:cNvPr id="5" name="TextBox 4">
            <a:extLst>
              <a:ext uri="{FF2B5EF4-FFF2-40B4-BE49-F238E27FC236}">
                <a16:creationId xmlns:a16="http://schemas.microsoft.com/office/drawing/2014/main" id="{335539C9-A802-A94C-8926-A196001FDD7B}"/>
              </a:ext>
            </a:extLst>
          </p:cNvPr>
          <p:cNvSpPr txBox="1"/>
          <p:nvPr/>
        </p:nvSpPr>
        <p:spPr>
          <a:xfrm>
            <a:off x="5811864" y="6385302"/>
            <a:ext cx="2225738" cy="369332"/>
          </a:xfrm>
          <a:prstGeom prst="rect">
            <a:avLst/>
          </a:prstGeom>
          <a:noFill/>
        </p:spPr>
        <p:txBody>
          <a:bodyPr wrap="none" rtlCol="0">
            <a:spAutoFit/>
          </a:bodyPr>
          <a:lstStyle/>
          <a:p>
            <a:r>
              <a:rPr lang="en-GB" dirty="0"/>
              <a:t>Integrated with </a:t>
            </a:r>
            <a:r>
              <a:rPr lang="en-GB" dirty="0" err="1"/>
              <a:t>Badgr</a:t>
            </a:r>
            <a:endParaRPr lang="en-GB" dirty="0"/>
          </a:p>
        </p:txBody>
      </p:sp>
    </p:spTree>
    <p:extLst>
      <p:ext uri="{BB962C8B-B14F-4D97-AF65-F5344CB8AC3E}">
        <p14:creationId xmlns:p14="http://schemas.microsoft.com/office/powerpoint/2010/main" val="4885994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with medium confidence">
            <a:extLst>
              <a:ext uri="{FF2B5EF4-FFF2-40B4-BE49-F238E27FC236}">
                <a16:creationId xmlns:a16="http://schemas.microsoft.com/office/drawing/2014/main" id="{5E5B5B50-557B-DBCA-B8BC-92FE859ADEF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971092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ine 8">
            <a:extLst>
              <a:ext uri="{FF2B5EF4-FFF2-40B4-BE49-F238E27FC236}">
                <a16:creationId xmlns:a16="http://schemas.microsoft.com/office/drawing/2014/main" id="{7D455F83-63C1-4CB3-8E00-358D417D6164}"/>
              </a:ext>
            </a:extLst>
          </p:cNvPr>
          <p:cNvPicPr>
            <a:picLocks noChangeAspect="1"/>
          </p:cNvPicPr>
          <p:nvPr/>
        </p:nvPicPr>
        <p:blipFill>
          <a:blip r:embed="rId3"/>
          <a:stretch>
            <a:fillRect/>
          </a:stretch>
        </p:blipFill>
        <p:spPr>
          <a:xfrm>
            <a:off x="7961860" y="3582223"/>
            <a:ext cx="2552458" cy="2679289"/>
          </a:xfrm>
          <a:prstGeom prst="rect">
            <a:avLst/>
          </a:prstGeom>
        </p:spPr>
      </p:pic>
      <p:pic>
        <p:nvPicPr>
          <p:cNvPr id="4" name="Picture 3">
            <a:extLst>
              <a:ext uri="{FF2B5EF4-FFF2-40B4-BE49-F238E27FC236}">
                <a16:creationId xmlns:a16="http://schemas.microsoft.com/office/drawing/2014/main" id="{651374E5-2447-EA4C-9B6E-5B0967E6BEEE}"/>
              </a:ext>
            </a:extLst>
          </p:cNvPr>
          <p:cNvPicPr>
            <a:picLocks noChangeAspect="1"/>
          </p:cNvPicPr>
          <p:nvPr/>
        </p:nvPicPr>
        <p:blipFill>
          <a:blip r:embed="rId4"/>
          <a:stretch>
            <a:fillRect/>
          </a:stretch>
        </p:blipFill>
        <p:spPr>
          <a:xfrm>
            <a:off x="6096000" y="737337"/>
            <a:ext cx="2886824" cy="2886824"/>
          </a:xfrm>
          <a:prstGeom prst="rect">
            <a:avLst/>
          </a:prstGeom>
        </p:spPr>
      </p:pic>
      <p:pic>
        <p:nvPicPr>
          <p:cNvPr id="5" name="Picture 4">
            <a:extLst>
              <a:ext uri="{FF2B5EF4-FFF2-40B4-BE49-F238E27FC236}">
                <a16:creationId xmlns:a16="http://schemas.microsoft.com/office/drawing/2014/main" id="{A04ED264-4ED7-3B42-9255-0C4E88E7F7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350" y="3325540"/>
            <a:ext cx="3060049" cy="3060049"/>
          </a:xfrm>
          <a:prstGeom prst="rect">
            <a:avLst/>
          </a:prstGeom>
        </p:spPr>
      </p:pic>
      <p:sp>
        <p:nvSpPr>
          <p:cNvPr id="6" name="Title 1">
            <a:extLst>
              <a:ext uri="{FF2B5EF4-FFF2-40B4-BE49-F238E27FC236}">
                <a16:creationId xmlns:a16="http://schemas.microsoft.com/office/drawing/2014/main" id="{FD6025FD-52C8-0942-BBC0-D83EA233DBF2}"/>
              </a:ext>
            </a:extLst>
          </p:cNvPr>
          <p:cNvSpPr>
            <a:spLocks noGrp="1"/>
          </p:cNvSpPr>
          <p:nvPr>
            <p:ph type="title"/>
          </p:nvPr>
        </p:nvSpPr>
        <p:spPr>
          <a:xfrm>
            <a:off x="587577" y="228429"/>
            <a:ext cx="11160138" cy="1009652"/>
          </a:xfrm>
        </p:spPr>
        <p:txBody>
          <a:bodyPr>
            <a:normAutofit fontScale="90000"/>
          </a:bodyPr>
          <a:lstStyle/>
          <a:p>
            <a:r>
              <a:rPr lang="en-RO" b="1" dirty="0">
                <a:solidFill>
                  <a:srgbClr val="7030A0"/>
                </a:solidFill>
              </a:rPr>
              <a:t>Microcredits – open badge badge in informal learning (workshops, development)</a:t>
            </a:r>
            <a:endParaRPr lang="ro-RO" b="1" dirty="0">
              <a:solidFill>
                <a:schemeClr val="tx2"/>
              </a:solidFill>
            </a:endParaRPr>
          </a:p>
        </p:txBody>
      </p:sp>
      <p:pic>
        <p:nvPicPr>
          <p:cNvPr id="2" name="Picture 1">
            <a:extLst>
              <a:ext uri="{FF2B5EF4-FFF2-40B4-BE49-F238E27FC236}">
                <a16:creationId xmlns:a16="http://schemas.microsoft.com/office/drawing/2014/main" id="{35FB51CE-F9F9-734F-A1DD-4FA22C3A8A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7577" y="3624161"/>
            <a:ext cx="2673560" cy="2673560"/>
          </a:xfrm>
          <a:prstGeom prst="rect">
            <a:avLst/>
          </a:prstGeom>
        </p:spPr>
      </p:pic>
      <p:pic>
        <p:nvPicPr>
          <p:cNvPr id="7" name="Picture 6" descr="Logo, company name&#10;&#10;Description automatically generated">
            <a:extLst>
              <a:ext uri="{FF2B5EF4-FFF2-40B4-BE49-F238E27FC236}">
                <a16:creationId xmlns:a16="http://schemas.microsoft.com/office/drawing/2014/main" id="{253AAD04-A8FF-2F41-81CC-A933618904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39560" y="1371599"/>
            <a:ext cx="2434043" cy="2434043"/>
          </a:xfrm>
          <a:prstGeom prst="rect">
            <a:avLst/>
          </a:prstGeom>
        </p:spPr>
      </p:pic>
      <p:sp>
        <p:nvSpPr>
          <p:cNvPr id="8" name="TextBox 7">
            <a:extLst>
              <a:ext uri="{FF2B5EF4-FFF2-40B4-BE49-F238E27FC236}">
                <a16:creationId xmlns:a16="http://schemas.microsoft.com/office/drawing/2014/main" id="{DC0403E4-B952-4B4C-8AAB-EAEC37A618D6}"/>
              </a:ext>
            </a:extLst>
          </p:cNvPr>
          <p:cNvSpPr txBox="1"/>
          <p:nvPr/>
        </p:nvSpPr>
        <p:spPr>
          <a:xfrm>
            <a:off x="7129220" y="6385589"/>
            <a:ext cx="2225738" cy="369332"/>
          </a:xfrm>
          <a:prstGeom prst="rect">
            <a:avLst/>
          </a:prstGeom>
          <a:noFill/>
        </p:spPr>
        <p:txBody>
          <a:bodyPr wrap="none" rtlCol="0">
            <a:spAutoFit/>
          </a:bodyPr>
          <a:lstStyle/>
          <a:p>
            <a:r>
              <a:rPr lang="en-GB" dirty="0"/>
              <a:t>Integrated with </a:t>
            </a:r>
            <a:r>
              <a:rPr lang="en-GB" dirty="0" err="1"/>
              <a:t>Badgr</a:t>
            </a:r>
            <a:endParaRPr lang="en-GB" dirty="0"/>
          </a:p>
        </p:txBody>
      </p:sp>
      <p:pic>
        <p:nvPicPr>
          <p:cNvPr id="3" name="Picture 2" descr="Graphical user interface, text&#10;&#10;Description automatically generated">
            <a:extLst>
              <a:ext uri="{FF2B5EF4-FFF2-40B4-BE49-F238E27FC236}">
                <a16:creationId xmlns:a16="http://schemas.microsoft.com/office/drawing/2014/main" id="{5B5ECE2C-6D5A-E15F-CA77-CA504702DA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49893" y="616461"/>
            <a:ext cx="3242107" cy="3242107"/>
          </a:xfrm>
          <a:prstGeom prst="rect">
            <a:avLst/>
          </a:prstGeom>
        </p:spPr>
      </p:pic>
    </p:spTree>
    <p:extLst>
      <p:ext uri="{BB962C8B-B14F-4D97-AF65-F5344CB8AC3E}">
        <p14:creationId xmlns:p14="http://schemas.microsoft.com/office/powerpoint/2010/main" val="38280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1D2AF-EF4D-B742-B908-0C6C2B690CEA}"/>
              </a:ext>
            </a:extLst>
          </p:cNvPr>
          <p:cNvSpPr>
            <a:spLocks noGrp="1"/>
          </p:cNvSpPr>
          <p:nvPr>
            <p:ph type="title"/>
          </p:nvPr>
        </p:nvSpPr>
        <p:spPr/>
        <p:txBody>
          <a:bodyPr>
            <a:normAutofit/>
          </a:bodyPr>
          <a:lstStyle/>
          <a:p>
            <a:r>
              <a:rPr lang="en-GB" b="1" dirty="0">
                <a:solidFill>
                  <a:srgbClr val="002060"/>
                </a:solidFill>
                <a:effectLst>
                  <a:outerShdw blurRad="50800" dist="38100" dir="5400000" algn="t" rotWithShape="0">
                    <a:prstClr val="black">
                      <a:alpha val="40000"/>
                    </a:prstClr>
                  </a:outerShdw>
                </a:effectLst>
              </a:rPr>
              <a:t>Formal – short courses</a:t>
            </a:r>
            <a:br>
              <a:rPr lang="en-GB" b="1" dirty="0">
                <a:solidFill>
                  <a:schemeClr val="accent1"/>
                </a:solidFill>
                <a:effectLst>
                  <a:outerShdw blurRad="50800" dist="38100" dir="5400000" algn="t" rotWithShape="0">
                    <a:prstClr val="black">
                      <a:alpha val="40000"/>
                    </a:prstClr>
                  </a:outerShdw>
                </a:effectLst>
              </a:rPr>
            </a:br>
            <a:r>
              <a:rPr lang="en-GB" b="1" dirty="0" err="1">
                <a:solidFill>
                  <a:schemeClr val="accent1"/>
                </a:solidFill>
                <a:effectLst>
                  <a:outerShdw blurRad="50800" dist="38100" dir="5400000" algn="t" rotWithShape="0">
                    <a:prstClr val="black">
                      <a:alpha val="40000"/>
                    </a:prstClr>
                  </a:outerShdw>
                </a:effectLst>
              </a:rPr>
              <a:t>microcredentials</a:t>
            </a:r>
            <a:r>
              <a:rPr lang="en-GB" b="1" dirty="0">
                <a:solidFill>
                  <a:schemeClr val="accent1"/>
                </a:solidFill>
                <a:effectLst>
                  <a:outerShdw blurRad="50800" dist="38100" dir="5400000" algn="t" rotWithShape="0">
                    <a:prstClr val="black">
                      <a:alpha val="40000"/>
                    </a:prstClr>
                  </a:outerShdw>
                </a:effectLst>
              </a:rPr>
              <a:t> </a:t>
            </a:r>
          </a:p>
        </p:txBody>
      </p:sp>
      <p:sp>
        <p:nvSpPr>
          <p:cNvPr id="5" name="Text Placeholder 4">
            <a:extLst>
              <a:ext uri="{FF2B5EF4-FFF2-40B4-BE49-F238E27FC236}">
                <a16:creationId xmlns:a16="http://schemas.microsoft.com/office/drawing/2014/main" id="{9FA9FDF0-C3ED-B546-BCFD-DCB26E82214E}"/>
              </a:ext>
            </a:extLst>
          </p:cNvPr>
          <p:cNvSpPr>
            <a:spLocks noGrp="1"/>
          </p:cNvSpPr>
          <p:nvPr>
            <p:ph type="body" idx="1"/>
          </p:nvPr>
        </p:nvSpPr>
        <p:spPr/>
        <p:txBody>
          <a:bodyPr/>
          <a:lstStyle/>
          <a:p>
            <a:r>
              <a:rPr lang="en-GB" dirty="0"/>
              <a:t>formal</a:t>
            </a:r>
          </a:p>
        </p:txBody>
      </p:sp>
    </p:spTree>
    <p:extLst>
      <p:ext uri="{BB962C8B-B14F-4D97-AF65-F5344CB8AC3E}">
        <p14:creationId xmlns:p14="http://schemas.microsoft.com/office/powerpoint/2010/main" val="3000310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7AEBD-4D23-1945-A11D-6FC50C13BA2E}"/>
              </a:ext>
            </a:extLst>
          </p:cNvPr>
          <p:cNvSpPr>
            <a:spLocks noGrp="1"/>
          </p:cNvSpPr>
          <p:nvPr>
            <p:ph type="title"/>
          </p:nvPr>
        </p:nvSpPr>
        <p:spPr/>
        <p:txBody>
          <a:bodyPr/>
          <a:lstStyle/>
          <a:p>
            <a:r>
              <a:rPr lang="en-GB" dirty="0"/>
              <a:t>Short Courses – Program training – Micro-specializations</a:t>
            </a:r>
          </a:p>
        </p:txBody>
      </p:sp>
      <p:sp>
        <p:nvSpPr>
          <p:cNvPr id="6" name="Content Placeholder 5">
            <a:extLst>
              <a:ext uri="{FF2B5EF4-FFF2-40B4-BE49-F238E27FC236}">
                <a16:creationId xmlns:a16="http://schemas.microsoft.com/office/drawing/2014/main" id="{9C0DFF52-D018-884C-90DD-49D77AE95AF8}"/>
              </a:ext>
            </a:extLst>
          </p:cNvPr>
          <p:cNvSpPr>
            <a:spLocks noGrp="1"/>
          </p:cNvSpPr>
          <p:nvPr>
            <p:ph sz="half" idx="2"/>
          </p:nvPr>
        </p:nvSpPr>
        <p:spPr>
          <a:xfrm>
            <a:off x="7473163" y="3256691"/>
            <a:ext cx="4450976" cy="4351338"/>
          </a:xfrm>
        </p:spPr>
        <p:txBody>
          <a:bodyPr/>
          <a:lstStyle/>
          <a:p>
            <a:r>
              <a:rPr lang="en-GB" dirty="0"/>
              <a:t>Series of short courses</a:t>
            </a:r>
          </a:p>
          <a:p>
            <a:r>
              <a:rPr lang="en-GB" dirty="0" err="1"/>
              <a:t>Stackability</a:t>
            </a:r>
            <a:r>
              <a:rPr lang="en-GB" dirty="0"/>
              <a:t> - validation</a:t>
            </a:r>
          </a:p>
          <a:p>
            <a:r>
              <a:rPr lang="en-GB" dirty="0"/>
              <a:t>Personalisation</a:t>
            </a:r>
          </a:p>
          <a:p>
            <a:r>
              <a:rPr lang="en-GB" dirty="0"/>
              <a:t>Modular</a:t>
            </a:r>
          </a:p>
          <a:p>
            <a:r>
              <a:rPr lang="en-GB" dirty="0"/>
              <a:t>Validation through industry, associations</a:t>
            </a:r>
          </a:p>
        </p:txBody>
      </p:sp>
      <p:pic>
        <p:nvPicPr>
          <p:cNvPr id="10" name="Content Placeholder 9" descr="Graphical user interface, website, Teams&#10;&#10;Description automatically generated">
            <a:extLst>
              <a:ext uri="{FF2B5EF4-FFF2-40B4-BE49-F238E27FC236}">
                <a16:creationId xmlns:a16="http://schemas.microsoft.com/office/drawing/2014/main" id="{D3C40E4C-ABD9-4044-A131-DB761C8A5182}"/>
              </a:ext>
            </a:extLst>
          </p:cNvPr>
          <p:cNvPicPr>
            <a:picLocks noGrp="1" noChangeAspect="1"/>
          </p:cNvPicPr>
          <p:nvPr>
            <p:ph sz="half" idx="1"/>
          </p:nvPr>
        </p:nvPicPr>
        <p:blipFill>
          <a:blip r:embed="rId2"/>
          <a:stretch>
            <a:fillRect/>
          </a:stretch>
        </p:blipFill>
        <p:spPr>
          <a:xfrm>
            <a:off x="267861" y="1690688"/>
            <a:ext cx="6773916" cy="3741672"/>
          </a:xfrm>
        </p:spPr>
      </p:pic>
    </p:spTree>
    <p:extLst>
      <p:ext uri="{BB962C8B-B14F-4D97-AF65-F5344CB8AC3E}">
        <p14:creationId xmlns:p14="http://schemas.microsoft.com/office/powerpoint/2010/main" val="91086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12780-E581-214D-B383-DD86A72AB6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935" r="-3" b="24972"/>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3" name="Picture 2">
            <a:extLst>
              <a:ext uri="{FF2B5EF4-FFF2-40B4-BE49-F238E27FC236}">
                <a16:creationId xmlns:a16="http://schemas.microsoft.com/office/drawing/2014/main" id="{869C7E9C-5A98-F44E-B75D-8DE2D1B9D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a16="http://schemas.microsoft.com/office/drawing/2014/main" id="{E82F0E38-7671-3C46-B46D-92EB2BA680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2" name="TextBox 1">
            <a:extLst>
              <a:ext uri="{FF2B5EF4-FFF2-40B4-BE49-F238E27FC236}">
                <a16:creationId xmlns:a16="http://schemas.microsoft.com/office/drawing/2014/main" id="{C159589D-257A-5B40-86AA-F4C64C32DB8D}"/>
              </a:ext>
            </a:extLst>
          </p:cNvPr>
          <p:cNvSpPr txBox="1"/>
          <p:nvPr/>
        </p:nvSpPr>
        <p:spPr>
          <a:xfrm>
            <a:off x="8049986" y="212271"/>
            <a:ext cx="3201646" cy="646331"/>
          </a:xfrm>
          <a:prstGeom prst="rect">
            <a:avLst/>
          </a:prstGeom>
          <a:noFill/>
        </p:spPr>
        <p:txBody>
          <a:bodyPr wrap="none" rtlCol="0">
            <a:spAutoFit/>
          </a:bodyPr>
          <a:lstStyle/>
          <a:p>
            <a:r>
              <a:rPr lang="en-GB" sz="3600" dirty="0" err="1">
                <a:solidFill>
                  <a:srgbClr val="FF0000"/>
                </a:solidFill>
              </a:rPr>
              <a:t>Elearning.upt.ro</a:t>
            </a:r>
            <a:endParaRPr lang="en-GB" sz="3600" dirty="0">
              <a:solidFill>
                <a:srgbClr val="FF0000"/>
              </a:solidFill>
            </a:endParaRPr>
          </a:p>
        </p:txBody>
      </p:sp>
    </p:spTree>
    <p:extLst>
      <p:ext uri="{BB962C8B-B14F-4D97-AF65-F5344CB8AC3E}">
        <p14:creationId xmlns:p14="http://schemas.microsoft.com/office/powerpoint/2010/main" val="30249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Google Shape;89;p17" descr="Google Shape;89;p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5704" y="6276107"/>
            <a:ext cx="1763690" cy="503785"/>
          </a:xfrm>
          <a:prstGeom prst="rect">
            <a:avLst/>
          </a:prstGeom>
          <a:ln w="12700">
            <a:miter lim="400000"/>
          </a:ln>
        </p:spPr>
      </p:pic>
      <p:pic>
        <p:nvPicPr>
          <p:cNvPr id="377" name="Google Shape;90;p17" descr="Google Shape;90;p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950" y="6190522"/>
            <a:ext cx="1212427" cy="674952"/>
          </a:xfrm>
          <a:prstGeom prst="rect">
            <a:avLst/>
          </a:prstGeom>
          <a:ln w="12700">
            <a:miter lim="400000"/>
          </a:ln>
        </p:spPr>
      </p:pic>
      <p:sp>
        <p:nvSpPr>
          <p:cNvPr id="378" name="Google Shape;93;p17"/>
          <p:cNvSpPr txBox="1"/>
          <p:nvPr/>
        </p:nvSpPr>
        <p:spPr>
          <a:xfrm>
            <a:off x="1919650" y="6358738"/>
            <a:ext cx="4371984" cy="338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sz="1000">
                <a:solidFill>
                  <a:srgbClr val="999999"/>
                </a:solidFill>
              </a:defRPr>
            </a:lvl1pPr>
          </a:lstStyle>
          <a:p>
            <a:r>
              <a:t>Open Virtual Mobility | www.openvirtualmobility.eu | @openVM_erasmus</a:t>
            </a:r>
          </a:p>
        </p:txBody>
      </p:sp>
      <p:sp>
        <p:nvSpPr>
          <p:cNvPr id="379" name="Google Shape;88;p17"/>
          <p:cNvSpPr/>
          <p:nvPr/>
        </p:nvSpPr>
        <p:spPr>
          <a:xfrm>
            <a:off x="1767306" y="6203654"/>
            <a:ext cx="8657388" cy="1"/>
          </a:xfrm>
          <a:prstGeom prst="line">
            <a:avLst/>
          </a:prstGeom>
          <a:ln w="12700">
            <a:solidFill>
              <a:srgbClr val="E36C09"/>
            </a:solidFill>
          </a:ln>
        </p:spPr>
        <p:txBody>
          <a:bodyPr lIns="0" tIns="0" rIns="0" bIns="0"/>
          <a:lstStyle/>
          <a:p>
            <a:endParaRPr/>
          </a:p>
        </p:txBody>
      </p:sp>
      <p:pic>
        <p:nvPicPr>
          <p:cNvPr id="381" name="openVM-cube-yellow.png" descr="openVM-cube-yellow.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0017" y="240039"/>
            <a:ext cx="1322333" cy="1286962"/>
          </a:xfrm>
          <a:prstGeom prst="rect">
            <a:avLst/>
          </a:prstGeom>
          <a:ln w="12700">
            <a:miter lim="400000"/>
          </a:ln>
        </p:spPr>
      </p:pic>
      <p:pic>
        <p:nvPicPr>
          <p:cNvPr id="382" name="Image" descr="Image"/>
          <p:cNvPicPr>
            <a:picLocks noChangeAspect="1"/>
          </p:cNvPicPr>
          <p:nvPr/>
        </p:nvPicPr>
        <p:blipFill>
          <a:blip r:embed="rId5"/>
          <a:stretch>
            <a:fillRect/>
          </a:stretch>
        </p:blipFill>
        <p:spPr>
          <a:xfrm>
            <a:off x="3443508" y="484811"/>
            <a:ext cx="5498403" cy="552225"/>
          </a:xfrm>
          <a:prstGeom prst="rect">
            <a:avLst/>
          </a:prstGeom>
          <a:ln w="12700">
            <a:miter lim="400000"/>
          </a:ln>
        </p:spPr>
      </p:pic>
      <p:sp>
        <p:nvSpPr>
          <p:cNvPr id="383" name="Open Credentials to recognise virtual mobility skills…"/>
          <p:cNvSpPr txBox="1"/>
          <p:nvPr/>
        </p:nvSpPr>
        <p:spPr>
          <a:xfrm>
            <a:off x="3414774" y="1097587"/>
            <a:ext cx="5918671" cy="68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defTabSz="410765">
              <a:defRPr sz="2000">
                <a:solidFill>
                  <a:srgbClr val="545454"/>
                </a:solidFill>
                <a:latin typeface="Helvetica Neue"/>
                <a:ea typeface="Helvetica Neue"/>
                <a:cs typeface="Helvetica Neue"/>
                <a:sym typeface="Helvetica Neue"/>
              </a:defRPr>
            </a:pPr>
            <a:r>
              <a:rPr sz="2000"/>
              <a:t>Open Credentials to recognise virtual mobility skills</a:t>
            </a:r>
          </a:p>
          <a:p>
            <a:pPr defTabSz="410765">
              <a:defRPr sz="2000">
                <a:solidFill>
                  <a:srgbClr val="545454"/>
                </a:solidFill>
                <a:latin typeface="Helvetica Neue"/>
                <a:ea typeface="Helvetica Neue"/>
                <a:cs typeface="Helvetica Neue"/>
                <a:sym typeface="Helvetica Neue"/>
              </a:defRPr>
            </a:pPr>
            <a:r>
              <a:rPr sz="2000"/>
              <a:t>Opening the skill recognition!</a:t>
            </a:r>
          </a:p>
        </p:txBody>
      </p:sp>
      <p:pic>
        <p:nvPicPr>
          <p:cNvPr id="384" name="WnNFWZ6IW3yd7n-rN4K07AlS799Z-89a5-Zt7b4bOiwptUyx-ZsprrI6o0GaklJDIiGv5p54985SvWzz2tQkWOMVvnWo-FDdwU5lhOsLB_04FRzudF7RF975g8z-RDWV7JkHHzV6.png" descr="WnNFWZ6IW3yd7n-rN4K07AlS799Z-89a5-Zt7b4bOiwptUyx-ZsprrI6o0GaklJDIiGv5p54985SvWzz2tQkWOMVvnWo-FDdwU5lhOsLB_04FRzudF7RF975g8z-RDWV7JkHHzV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6962" y="1989317"/>
            <a:ext cx="5558076" cy="4168558"/>
          </a:xfrm>
          <a:prstGeom prst="rect">
            <a:avLst/>
          </a:prstGeom>
          <a:ln w="12700">
            <a:miter lim="400000"/>
          </a:ln>
        </p:spPr>
      </p:pic>
      <p:sp>
        <p:nvSpPr>
          <p:cNvPr id="11" name="Rectangle 14">
            <a:extLst>
              <a:ext uri="{FF2B5EF4-FFF2-40B4-BE49-F238E27FC236}">
                <a16:creationId xmlns:a16="http://schemas.microsoft.com/office/drawing/2014/main" id="{101AFD16-A5E2-48C6-81A5-C3601727739C}"/>
              </a:ext>
            </a:extLst>
          </p:cNvPr>
          <p:cNvSpPr/>
          <p:nvPr/>
        </p:nvSpPr>
        <p:spPr>
          <a:xfrm>
            <a:off x="403628" y="6288987"/>
            <a:ext cx="6079760" cy="523220"/>
          </a:xfrm>
          <a:prstGeom prst="rect">
            <a:avLst/>
          </a:prstGeom>
        </p:spPr>
        <p:txBody>
          <a:bodyPr wrap="square">
            <a:spAutoFit/>
          </a:bodyPr>
          <a:lstStyle/>
          <a:p>
            <a:r>
              <a:rPr lang="en-US" sz="2800" u="sng" dirty="0">
                <a:solidFill>
                  <a:schemeClr val="hlink"/>
                </a:solidFill>
                <a:latin typeface="Helvetica Neue"/>
                <a:ea typeface="Helvetica Neue"/>
                <a:cs typeface="Helvetica Neue"/>
                <a:sym typeface="Helvetica Neue"/>
                <a:hlinkClick r:id="rId7"/>
              </a:rPr>
              <a:t>http://www.openvirtualmobility.eu</a:t>
            </a:r>
            <a:r>
              <a:rPr lang="en-US" sz="2800" dirty="0">
                <a:solidFill>
                  <a:srgbClr val="4A86E8"/>
                </a:solidFill>
                <a:latin typeface="Helvetica Neue"/>
                <a:ea typeface="Helvetica Neue"/>
                <a:cs typeface="Helvetica Neue"/>
                <a:sym typeface="Helvetica Neue"/>
              </a:rPr>
              <a:t> </a:t>
            </a:r>
            <a:endParaRPr lang="en-GB" sz="2800" dirty="0"/>
          </a:p>
        </p:txBody>
      </p:sp>
    </p:spTree>
    <p:extLst>
      <p:ext uri="{BB962C8B-B14F-4D97-AF65-F5344CB8AC3E}">
        <p14:creationId xmlns:p14="http://schemas.microsoft.com/office/powerpoint/2010/main" val="185644336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0E884FA-64F1-434F-B780-675AB1CC3393}"/>
              </a:ext>
            </a:extLst>
          </p:cNvPr>
          <p:cNvSpPr>
            <a:spLocks noGrp="1"/>
          </p:cNvSpPr>
          <p:nvPr>
            <p:ph idx="1"/>
          </p:nvPr>
        </p:nvSpPr>
        <p:spPr>
          <a:xfrm>
            <a:off x="1356998" y="467303"/>
            <a:ext cx="4739002" cy="847355"/>
          </a:xfrm>
        </p:spPr>
        <p:txBody>
          <a:bodyPr>
            <a:normAutofit/>
          </a:bodyPr>
          <a:lstStyle/>
          <a:p>
            <a:pPr marL="0" indent="0">
              <a:lnSpc>
                <a:spcPct val="110000"/>
              </a:lnSpc>
              <a:buNone/>
            </a:pPr>
            <a:r>
              <a:rPr lang="en-US" b="1" dirty="0" err="1">
                <a:solidFill>
                  <a:srgbClr val="7030A0"/>
                </a:solidFill>
              </a:rPr>
              <a:t>DigiCulture</a:t>
            </a:r>
            <a:r>
              <a:rPr lang="en-US" b="1" dirty="0">
                <a:solidFill>
                  <a:srgbClr val="7030A0"/>
                </a:solidFill>
              </a:rPr>
              <a:t> OPEN BADGES</a:t>
            </a:r>
          </a:p>
        </p:txBody>
      </p:sp>
      <p:pic>
        <p:nvPicPr>
          <p:cNvPr id="15" name="Picture 14">
            <a:extLst>
              <a:ext uri="{FF2B5EF4-FFF2-40B4-BE49-F238E27FC236}">
                <a16:creationId xmlns:a16="http://schemas.microsoft.com/office/drawing/2014/main" id="{008EC9EE-B171-BD47-81A9-41E7CB5B6A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30235" y="6122274"/>
            <a:ext cx="4938586" cy="421675"/>
          </a:xfrm>
          <a:prstGeom prst="rect">
            <a:avLst/>
          </a:prstGeom>
        </p:spPr>
      </p:pic>
      <p:sp>
        <p:nvSpPr>
          <p:cNvPr id="2" name="TextBox 1">
            <a:extLst>
              <a:ext uri="{FF2B5EF4-FFF2-40B4-BE49-F238E27FC236}">
                <a16:creationId xmlns:a16="http://schemas.microsoft.com/office/drawing/2014/main" id="{87E99F8F-8217-E347-A698-63B1D7D7E5FD}"/>
              </a:ext>
            </a:extLst>
          </p:cNvPr>
          <p:cNvSpPr txBox="1"/>
          <p:nvPr/>
        </p:nvSpPr>
        <p:spPr>
          <a:xfrm>
            <a:off x="2685497" y="6082284"/>
            <a:ext cx="2696123" cy="461665"/>
          </a:xfrm>
          <a:prstGeom prst="rect">
            <a:avLst/>
          </a:prstGeom>
          <a:noFill/>
        </p:spPr>
        <p:txBody>
          <a:bodyPr wrap="none" rtlCol="0">
            <a:spAutoFit/>
          </a:bodyPr>
          <a:lstStyle/>
          <a:p>
            <a:r>
              <a:rPr lang="en-GB" sz="2400" dirty="0" err="1">
                <a:solidFill>
                  <a:srgbClr val="0070C0"/>
                </a:solidFill>
                <a:hlinkClick r:id="rId3">
                  <a:extLst>
                    <a:ext uri="{A12FA001-AC4F-418D-AE19-62706E023703}">
                      <ahyp:hlinkClr xmlns:ahyp="http://schemas.microsoft.com/office/drawing/2018/hyperlinkcolor" val="tx"/>
                    </a:ext>
                  </a:extLst>
                </a:hlinkClick>
              </a:rPr>
              <a:t>www</a:t>
            </a:r>
            <a:r>
              <a:rPr lang="en-GB" sz="2400" dirty="0" err="1">
                <a:solidFill>
                  <a:srgbClr val="0070C0"/>
                </a:solidFill>
              </a:rPr>
              <a:t>.digiculture.eu</a:t>
            </a:r>
            <a:r>
              <a:rPr lang="en-GB" sz="2400" dirty="0">
                <a:solidFill>
                  <a:srgbClr val="0070C0"/>
                </a:solidFill>
              </a:rPr>
              <a:t> </a:t>
            </a:r>
          </a:p>
        </p:txBody>
      </p:sp>
      <p:pic>
        <p:nvPicPr>
          <p:cNvPr id="6" name="Picture 5" descr="A picture containing diagram&#10;&#10;Description automatically generated">
            <a:extLst>
              <a:ext uri="{FF2B5EF4-FFF2-40B4-BE49-F238E27FC236}">
                <a16:creationId xmlns:a16="http://schemas.microsoft.com/office/drawing/2014/main" id="{3AAEECC3-5D6D-744C-9BEB-345B45642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184EFA-381F-E34B-A790-776B5CF4ADC4}"/>
              </a:ext>
            </a:extLst>
          </p:cNvPr>
          <p:cNvSpPr txBox="1"/>
          <p:nvPr/>
        </p:nvSpPr>
        <p:spPr>
          <a:xfrm>
            <a:off x="137058" y="6150114"/>
            <a:ext cx="4857035" cy="707886"/>
          </a:xfrm>
          <a:prstGeom prst="rect">
            <a:avLst/>
          </a:prstGeom>
          <a:noFill/>
        </p:spPr>
        <p:txBody>
          <a:bodyPr wrap="none" rtlCol="0">
            <a:spAutoFit/>
          </a:bodyPr>
          <a:lstStyle/>
          <a:p>
            <a:r>
              <a:rPr lang="en-GB" sz="4000" dirty="0">
                <a:hlinkClick r:id="rId5"/>
              </a:rPr>
              <a:t>https://digiculture.eu/</a:t>
            </a:r>
            <a:endParaRPr lang="en-GB" sz="4000" dirty="0"/>
          </a:p>
        </p:txBody>
      </p:sp>
    </p:spTree>
    <p:extLst>
      <p:ext uri="{BB962C8B-B14F-4D97-AF65-F5344CB8AC3E}">
        <p14:creationId xmlns:p14="http://schemas.microsoft.com/office/powerpoint/2010/main" val="173761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1D2AF-EF4D-B742-B908-0C6C2B690CEA}"/>
              </a:ext>
            </a:extLst>
          </p:cNvPr>
          <p:cNvSpPr>
            <a:spLocks noGrp="1"/>
          </p:cNvSpPr>
          <p:nvPr>
            <p:ph type="title"/>
          </p:nvPr>
        </p:nvSpPr>
        <p:spPr/>
        <p:txBody>
          <a:bodyPr>
            <a:normAutofit/>
          </a:bodyPr>
          <a:lstStyle/>
          <a:p>
            <a:r>
              <a:rPr lang="en-GB" b="1" dirty="0">
                <a:solidFill>
                  <a:srgbClr val="002060"/>
                </a:solidFill>
                <a:effectLst>
                  <a:outerShdw blurRad="50800" dist="38100" dir="5400000" algn="t" rotWithShape="0">
                    <a:prstClr val="black">
                      <a:alpha val="40000"/>
                    </a:prstClr>
                  </a:outerShdw>
                </a:effectLst>
              </a:rPr>
              <a:t>Technical digital </a:t>
            </a:r>
            <a:r>
              <a:rPr lang="en-GB" b="1" dirty="0" err="1">
                <a:solidFill>
                  <a:schemeClr val="accent1"/>
                </a:solidFill>
                <a:effectLst>
                  <a:outerShdw blurRad="50800" dist="38100" dir="5400000" algn="t" rotWithShape="0">
                    <a:prstClr val="black">
                      <a:alpha val="40000"/>
                    </a:prstClr>
                  </a:outerShdw>
                </a:effectLst>
              </a:rPr>
              <a:t>microcredentials</a:t>
            </a:r>
            <a:br>
              <a:rPr lang="en-GB" b="1" dirty="0">
                <a:solidFill>
                  <a:schemeClr val="accent1"/>
                </a:solidFill>
                <a:effectLst>
                  <a:outerShdw blurRad="50800" dist="38100" dir="5400000" algn="t" rotWithShape="0">
                    <a:prstClr val="black">
                      <a:alpha val="40000"/>
                    </a:prstClr>
                  </a:outerShdw>
                </a:effectLst>
              </a:rPr>
            </a:br>
            <a:r>
              <a:rPr lang="en-GB" b="1" dirty="0">
                <a:solidFill>
                  <a:schemeClr val="accent1"/>
                </a:solidFill>
                <a:effectLst>
                  <a:outerShdw blurRad="50800" dist="38100" dir="5400000" algn="t" rotWithShape="0">
                    <a:prstClr val="black">
                      <a:alpha val="40000"/>
                    </a:prstClr>
                  </a:outerShdw>
                </a:effectLst>
              </a:rPr>
              <a:t> </a:t>
            </a:r>
          </a:p>
        </p:txBody>
      </p:sp>
      <p:sp>
        <p:nvSpPr>
          <p:cNvPr id="5" name="Text Placeholder 4">
            <a:extLst>
              <a:ext uri="{FF2B5EF4-FFF2-40B4-BE49-F238E27FC236}">
                <a16:creationId xmlns:a16="http://schemas.microsoft.com/office/drawing/2014/main" id="{9FA9FDF0-C3ED-B546-BCFD-DCB26E82214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7874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Rectangle"/>
          <p:cNvSpPr/>
          <p:nvPr/>
        </p:nvSpPr>
        <p:spPr>
          <a:xfrm>
            <a:off x="5251010" y="2982515"/>
            <a:ext cx="1619170" cy="404938"/>
          </a:xfrm>
          <a:prstGeom prst="rect">
            <a:avLst/>
          </a:prstGeom>
          <a:solidFill>
            <a:srgbClr val="FFFFFF"/>
          </a:solidFill>
          <a:ln w="3175">
            <a:miter lim="400000"/>
          </a:ln>
        </p:spPr>
        <p:txBody>
          <a:bodyPr lIns="35718" tIns="35718" rIns="35718" bIns="35718" anchor="ctr"/>
          <a:lstStyle/>
          <a:p>
            <a:pPr algn="ctr" defTabSz="410765">
              <a:defRPr>
                <a:solidFill>
                  <a:srgbClr val="FFFFFF"/>
                </a:solidFill>
                <a:latin typeface="Helvetica Neue Medium"/>
                <a:ea typeface="Helvetica Neue Medium"/>
                <a:cs typeface="Helvetica Neue Medium"/>
                <a:sym typeface="Helvetica Neue Medium"/>
              </a:defRPr>
            </a:pPr>
            <a:endParaRPr/>
          </a:p>
        </p:txBody>
      </p:sp>
      <p:sp>
        <p:nvSpPr>
          <p:cNvPr id="387" name="Rectangle"/>
          <p:cNvSpPr/>
          <p:nvPr/>
        </p:nvSpPr>
        <p:spPr>
          <a:xfrm>
            <a:off x="1812742" y="2880572"/>
            <a:ext cx="8566516" cy="3214552"/>
          </a:xfrm>
          <a:prstGeom prst="rect">
            <a:avLst/>
          </a:prstGeom>
          <a:solidFill>
            <a:srgbClr val="FFFFFF"/>
          </a:solidFill>
          <a:ln w="3175">
            <a:miter lim="400000"/>
          </a:ln>
        </p:spPr>
        <p:txBody>
          <a:bodyPr lIns="35718" tIns="35718" rIns="35718" bIns="35718" anchor="ctr"/>
          <a:lstStyle/>
          <a:p>
            <a:pPr algn="ctr" defTabSz="410765">
              <a:defRPr>
                <a:solidFill>
                  <a:srgbClr val="FFFFFF"/>
                </a:solidFill>
                <a:latin typeface="Helvetica Neue Medium"/>
                <a:ea typeface="Helvetica Neue Medium"/>
                <a:cs typeface="Helvetica Neue Medium"/>
                <a:sym typeface="Helvetica Neue Medium"/>
              </a:defRPr>
            </a:pPr>
            <a:endParaRPr/>
          </a:p>
        </p:txBody>
      </p:sp>
      <p:pic>
        <p:nvPicPr>
          <p:cNvPr id="389" name="openVM-cube-yellow.png" descr="openVM-cube-yellow.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0017" y="240039"/>
            <a:ext cx="1322333" cy="1286962"/>
          </a:xfrm>
          <a:prstGeom prst="rect">
            <a:avLst/>
          </a:prstGeom>
          <a:ln w="12700">
            <a:miter lim="400000"/>
          </a:ln>
        </p:spPr>
      </p:pic>
      <p:pic>
        <p:nvPicPr>
          <p:cNvPr id="390" name="Image" descr="Image"/>
          <p:cNvPicPr>
            <a:picLocks noChangeAspect="1"/>
          </p:cNvPicPr>
          <p:nvPr/>
        </p:nvPicPr>
        <p:blipFill>
          <a:blip r:embed="rId3"/>
          <a:stretch>
            <a:fillRect/>
          </a:stretch>
        </p:blipFill>
        <p:spPr>
          <a:xfrm>
            <a:off x="3443508" y="484811"/>
            <a:ext cx="5498403" cy="552225"/>
          </a:xfrm>
          <a:prstGeom prst="rect">
            <a:avLst/>
          </a:prstGeom>
          <a:ln w="12700">
            <a:miter lim="400000"/>
          </a:ln>
        </p:spPr>
      </p:pic>
      <p:sp>
        <p:nvSpPr>
          <p:cNvPr id="391" name="Shape 91"/>
          <p:cNvSpPr txBox="1">
            <a:spLocks noGrp="1"/>
          </p:cNvSpPr>
          <p:nvPr>
            <p:ph type="title"/>
          </p:nvPr>
        </p:nvSpPr>
        <p:spPr>
          <a:xfrm>
            <a:off x="3422405" y="1097869"/>
            <a:ext cx="6713514" cy="676502"/>
          </a:xfrm>
          <a:prstGeom prst="rect">
            <a:avLst/>
          </a:prstGeom>
        </p:spPr>
        <p:txBody>
          <a:bodyPr vert="horz" lIns="45675" tIns="45675" rIns="45675" bIns="45675" rtlCol="0" anchor="ctr">
            <a:normAutofit/>
          </a:bodyPr>
          <a:lstStyle/>
          <a:p>
            <a:pPr defTabSz="850391">
              <a:lnSpc>
                <a:spcPct val="110000"/>
              </a:lnSpc>
              <a:defRPr sz="2046" b="0">
                <a:solidFill>
                  <a:srgbClr val="666666"/>
                </a:solidFill>
                <a:latin typeface="Helvetica Neue"/>
                <a:ea typeface="Helvetica Neue"/>
                <a:cs typeface="Helvetica Neue"/>
                <a:sym typeface="Helvetica Neue"/>
              </a:defRPr>
            </a:pPr>
            <a:r>
              <a:rPr lang="ro-RO" dirty="0"/>
              <a:t>Course implementation</a:t>
            </a:r>
            <a:endParaRPr dirty="0">
              <a:solidFill>
                <a:srgbClr val="2C9AAE"/>
              </a:solidFill>
            </a:endParaRPr>
          </a:p>
        </p:txBody>
      </p:sp>
      <p:pic>
        <p:nvPicPr>
          <p:cNvPr id="392" name="Google Shape;89;p17" descr="Google Shape;89;p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5704" y="6276107"/>
            <a:ext cx="1763690" cy="503785"/>
          </a:xfrm>
          <a:prstGeom prst="rect">
            <a:avLst/>
          </a:prstGeom>
          <a:ln w="12700">
            <a:miter lim="400000"/>
          </a:ln>
        </p:spPr>
      </p:pic>
      <p:pic>
        <p:nvPicPr>
          <p:cNvPr id="393" name="Google Shape;90;p17" descr="Google Shape;90;p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2950" y="6190522"/>
            <a:ext cx="1212427" cy="674952"/>
          </a:xfrm>
          <a:prstGeom prst="rect">
            <a:avLst/>
          </a:prstGeom>
          <a:ln w="12700">
            <a:miter lim="400000"/>
          </a:ln>
        </p:spPr>
      </p:pic>
      <p:sp>
        <p:nvSpPr>
          <p:cNvPr id="394" name="Google Shape;93;p17"/>
          <p:cNvSpPr txBox="1"/>
          <p:nvPr/>
        </p:nvSpPr>
        <p:spPr>
          <a:xfrm>
            <a:off x="1919650" y="6358737"/>
            <a:ext cx="4371984" cy="338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sz="1000">
                <a:solidFill>
                  <a:srgbClr val="999999"/>
                </a:solidFill>
              </a:defRPr>
            </a:lvl1pPr>
          </a:lstStyle>
          <a:p>
            <a:r>
              <a:t>Open Virtual Mobility | www.openvirtualmobility.eu | @openVM_erasmus</a:t>
            </a:r>
          </a:p>
        </p:txBody>
      </p:sp>
      <p:sp>
        <p:nvSpPr>
          <p:cNvPr id="395" name="Google Shape;88;p17"/>
          <p:cNvSpPr/>
          <p:nvPr/>
        </p:nvSpPr>
        <p:spPr>
          <a:xfrm>
            <a:off x="1767306" y="6142824"/>
            <a:ext cx="8657388" cy="1"/>
          </a:xfrm>
          <a:prstGeom prst="line">
            <a:avLst/>
          </a:prstGeom>
          <a:ln w="12700">
            <a:solidFill>
              <a:srgbClr val="E36C09"/>
            </a:solidFill>
          </a:ln>
        </p:spPr>
        <p:txBody>
          <a:bodyPr lIns="0" tIns="0" rIns="0" bIns="0"/>
          <a:lstStyle/>
          <a:p>
            <a:endParaRPr/>
          </a:p>
        </p:txBody>
      </p:sp>
      <p:sp>
        <p:nvSpPr>
          <p:cNvPr id="397" name="Rectangle"/>
          <p:cNvSpPr/>
          <p:nvPr/>
        </p:nvSpPr>
        <p:spPr>
          <a:xfrm>
            <a:off x="1816101" y="3673659"/>
            <a:ext cx="1542037" cy="1449191"/>
          </a:xfrm>
          <a:prstGeom prst="rect">
            <a:avLst/>
          </a:prstGeom>
          <a:solidFill>
            <a:srgbClr val="FFFFFF"/>
          </a:solidFill>
          <a:ln w="12700">
            <a:miter lim="400000"/>
          </a:ln>
        </p:spPr>
        <p:txBody>
          <a:bodyPr lIns="0" tIns="0" rIns="0" bIns="0"/>
          <a:lstStyle/>
          <a:p>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6094" y="1695295"/>
            <a:ext cx="4719906" cy="4279314"/>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0" y="1793658"/>
            <a:ext cx="4402894" cy="3974634"/>
          </a:xfrm>
          <a:prstGeom prst="rect">
            <a:avLst/>
          </a:prstGeom>
        </p:spPr>
      </p:pic>
      <p:sp>
        <p:nvSpPr>
          <p:cNvPr id="3" name="TextBox 2">
            <a:extLst>
              <a:ext uri="{FF2B5EF4-FFF2-40B4-BE49-F238E27FC236}">
                <a16:creationId xmlns:a16="http://schemas.microsoft.com/office/drawing/2014/main" id="{AD05AA3B-2B4A-4A48-9B57-4D37070A18EE}"/>
              </a:ext>
            </a:extLst>
          </p:cNvPr>
          <p:cNvSpPr txBox="1"/>
          <p:nvPr/>
        </p:nvSpPr>
        <p:spPr>
          <a:xfrm>
            <a:off x="6772054" y="1193018"/>
            <a:ext cx="4339714" cy="369332"/>
          </a:xfrm>
          <a:prstGeom prst="rect">
            <a:avLst/>
          </a:prstGeom>
          <a:noFill/>
        </p:spPr>
        <p:txBody>
          <a:bodyPr wrap="none" rtlCol="0">
            <a:spAutoFit/>
          </a:bodyPr>
          <a:lstStyle/>
          <a:p>
            <a:r>
              <a:rPr lang="en-GB" dirty="0"/>
              <a:t>24 courses to get ready for Virtual mobilities</a:t>
            </a:r>
          </a:p>
        </p:txBody>
      </p:sp>
      <p:sp>
        <p:nvSpPr>
          <p:cNvPr id="15" name="Rectangle 14">
            <a:extLst>
              <a:ext uri="{FF2B5EF4-FFF2-40B4-BE49-F238E27FC236}">
                <a16:creationId xmlns:a16="http://schemas.microsoft.com/office/drawing/2014/main" id="{9FC9316D-C5C1-4C4C-819B-2C3C338B2523}"/>
              </a:ext>
            </a:extLst>
          </p:cNvPr>
          <p:cNvSpPr/>
          <p:nvPr/>
        </p:nvSpPr>
        <p:spPr>
          <a:xfrm>
            <a:off x="403628" y="6288987"/>
            <a:ext cx="6079760" cy="523220"/>
          </a:xfrm>
          <a:prstGeom prst="rect">
            <a:avLst/>
          </a:prstGeom>
        </p:spPr>
        <p:txBody>
          <a:bodyPr wrap="square">
            <a:spAutoFit/>
          </a:bodyPr>
          <a:lstStyle/>
          <a:p>
            <a:r>
              <a:rPr lang="en-US" sz="2800" u="sng" dirty="0">
                <a:solidFill>
                  <a:schemeClr val="hlink"/>
                </a:solidFill>
                <a:latin typeface="Helvetica Neue"/>
                <a:ea typeface="Helvetica Neue"/>
                <a:cs typeface="Helvetica Neue"/>
                <a:sym typeface="Helvetica Neue"/>
                <a:hlinkClick r:id="rId8"/>
              </a:rPr>
              <a:t>http://www.openvirtualmobility.eu</a:t>
            </a:r>
            <a:r>
              <a:rPr lang="en-US" sz="2800" dirty="0">
                <a:solidFill>
                  <a:srgbClr val="4A86E8"/>
                </a:solidFill>
                <a:latin typeface="Helvetica Neue"/>
                <a:ea typeface="Helvetica Neue"/>
                <a:cs typeface="Helvetica Neue"/>
                <a:sym typeface="Helvetica Neue"/>
              </a:rPr>
              <a:t> </a:t>
            </a:r>
            <a:endParaRPr lang="en-GB" sz="2800" dirty="0"/>
          </a:p>
        </p:txBody>
      </p:sp>
      <p:pic>
        <p:nvPicPr>
          <p:cNvPr id="4" name="Picture 3">
            <a:extLst>
              <a:ext uri="{FF2B5EF4-FFF2-40B4-BE49-F238E27FC236}">
                <a16:creationId xmlns:a16="http://schemas.microsoft.com/office/drawing/2014/main" id="{A51BE08B-DC3D-4406-81F0-D76DD15369CE}"/>
              </a:ext>
            </a:extLst>
          </p:cNvPr>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86557" y="4996323"/>
            <a:ext cx="2026920" cy="714210"/>
          </a:xfrm>
          <a:prstGeom prst="rect">
            <a:avLst/>
          </a:prstGeom>
        </p:spPr>
      </p:pic>
    </p:spTree>
    <p:extLst>
      <p:ext uri="{BB962C8B-B14F-4D97-AF65-F5344CB8AC3E}">
        <p14:creationId xmlns:p14="http://schemas.microsoft.com/office/powerpoint/2010/main" val="353429738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0E6D9AB-A02B-4585-8F33-70DC81827664}"/>
              </a:ext>
            </a:extLst>
          </p:cNvPr>
          <p:cNvSpPr>
            <a:spLocks noGrp="1"/>
          </p:cNvSpPr>
          <p:nvPr>
            <p:ph type="title"/>
          </p:nvPr>
        </p:nvSpPr>
        <p:spPr>
          <a:xfrm>
            <a:off x="779301" y="87307"/>
            <a:ext cx="10515600" cy="1325563"/>
          </a:xfrm>
        </p:spPr>
        <p:txBody>
          <a:bodyPr>
            <a:normAutofit/>
          </a:bodyPr>
          <a:lstStyle/>
          <a:p>
            <a:r>
              <a:rPr lang="en-US" sz="3200" dirty="0"/>
              <a:t>Open Virtual Mobility Learning HUB - Concept</a:t>
            </a:r>
          </a:p>
        </p:txBody>
      </p:sp>
      <p:pic>
        <p:nvPicPr>
          <p:cNvPr id="4" name="-J5lIxUI5yZ3191h0b6cO67_xuMULtIDBkO4ofXT0ftl76Twq7hhs6igcEeS96vF1cMjxnKrXvYuS-3v80RakVFc-dvIX9n-4jIU6KWZl8XvoilWmS_uF8ZhWXBGR6-2-aU-HkPu.png" descr="-J5lIxUI5yZ3191h0b6cO67_xuMULtIDBkO4ofXT0ftl76Twq7hhs6igcEeS96vF1cMjxnKrXvYuS-3v80RakVFc-dvIX9n-4jIU6KWZl8XvoilWmS_uF8ZhWXBGR6-2-aU-HkPu.png">
            <a:extLst>
              <a:ext uri="{FF2B5EF4-FFF2-40B4-BE49-F238E27FC236}">
                <a16:creationId xmlns:a16="http://schemas.microsoft.com/office/drawing/2014/main" id="{25D8CA06-587F-42C6-841A-A09071D802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876" y="1412870"/>
            <a:ext cx="7591658" cy="2649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
            <a:extLst>
              <a:ext uri="{FF2B5EF4-FFF2-40B4-BE49-F238E27FC236}">
                <a16:creationId xmlns:a16="http://schemas.microsoft.com/office/drawing/2014/main" id="{BBA9BEEA-70EC-4241-9537-CF890889D0C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4109" y="307329"/>
            <a:ext cx="3422453" cy="5163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setăText 5">
            <a:extLst>
              <a:ext uri="{FF2B5EF4-FFF2-40B4-BE49-F238E27FC236}">
                <a16:creationId xmlns:a16="http://schemas.microsoft.com/office/drawing/2014/main" id="{1B2D9AED-84F3-480A-B05B-47170C4946C8}"/>
              </a:ext>
            </a:extLst>
          </p:cNvPr>
          <p:cNvSpPr txBox="1"/>
          <p:nvPr/>
        </p:nvSpPr>
        <p:spPr>
          <a:xfrm>
            <a:off x="779301" y="4293704"/>
            <a:ext cx="6834809"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OpenVMLH</a:t>
            </a:r>
            <a:r>
              <a:rPr lang="en-US" sz="2400" dirty="0"/>
              <a:t> - MOODLE-based open platform</a:t>
            </a:r>
          </a:p>
          <a:p>
            <a:pPr marL="285750" indent="-285750">
              <a:buFont typeface="Arial" panose="020B0604020202020204" pitchFamily="34" charset="0"/>
              <a:buChar char="•"/>
            </a:pPr>
            <a:r>
              <a:rPr lang="en-US" sz="2400" dirty="0"/>
              <a:t>Bestr LRS</a:t>
            </a:r>
          </a:p>
          <a:p>
            <a:pPr marL="742950" lvl="1" indent="-285750">
              <a:buFont typeface="Arial" panose="020B0604020202020204" pitchFamily="34" charset="0"/>
              <a:buChar char="•"/>
            </a:pPr>
            <a:r>
              <a:rPr lang="en-US" sz="2400" dirty="0"/>
              <a:t>xAPI plugin</a:t>
            </a:r>
          </a:p>
          <a:p>
            <a:pPr marL="742950" lvl="1" indent="-285750">
              <a:buFont typeface="Arial" panose="020B0604020202020204" pitchFamily="34" charset="0"/>
              <a:buChar char="•"/>
            </a:pPr>
            <a:r>
              <a:rPr lang="en-US" sz="2400" dirty="0"/>
              <a:t>Custom API for displaying acquired Open Badges in the HUB </a:t>
            </a:r>
          </a:p>
        </p:txBody>
      </p:sp>
      <p:sp>
        <p:nvSpPr>
          <p:cNvPr id="7" name="Rectangle 14">
            <a:extLst>
              <a:ext uri="{FF2B5EF4-FFF2-40B4-BE49-F238E27FC236}">
                <a16:creationId xmlns:a16="http://schemas.microsoft.com/office/drawing/2014/main" id="{6EB0A396-9108-42C3-A73B-1E518C09EF33}"/>
              </a:ext>
            </a:extLst>
          </p:cNvPr>
          <p:cNvSpPr/>
          <p:nvPr/>
        </p:nvSpPr>
        <p:spPr>
          <a:xfrm>
            <a:off x="403628" y="6288987"/>
            <a:ext cx="6079760" cy="523220"/>
          </a:xfrm>
          <a:prstGeom prst="rect">
            <a:avLst/>
          </a:prstGeom>
        </p:spPr>
        <p:txBody>
          <a:bodyPr wrap="square">
            <a:spAutoFit/>
          </a:bodyPr>
          <a:lstStyle/>
          <a:p>
            <a:r>
              <a:rPr lang="en-US" sz="2800" u="sng" dirty="0">
                <a:solidFill>
                  <a:schemeClr val="hlink"/>
                </a:solidFill>
                <a:latin typeface="Helvetica Neue"/>
                <a:ea typeface="Helvetica Neue"/>
                <a:cs typeface="Helvetica Neue"/>
                <a:sym typeface="Helvetica Neue"/>
                <a:hlinkClick r:id="rId4"/>
              </a:rPr>
              <a:t>http://www.openvirtualmobility.eu</a:t>
            </a:r>
            <a:r>
              <a:rPr lang="en-US" sz="2800" dirty="0">
                <a:solidFill>
                  <a:srgbClr val="4A86E8"/>
                </a:solidFill>
                <a:latin typeface="Helvetica Neue"/>
                <a:ea typeface="Helvetica Neue"/>
                <a:cs typeface="Helvetica Neue"/>
                <a:sym typeface="Helvetica Neue"/>
              </a:rPr>
              <a:t> </a:t>
            </a:r>
            <a:endParaRPr lang="en-GB" sz="2800" dirty="0"/>
          </a:p>
        </p:txBody>
      </p:sp>
    </p:spTree>
    <p:extLst>
      <p:ext uri="{BB962C8B-B14F-4D97-AF65-F5344CB8AC3E}">
        <p14:creationId xmlns:p14="http://schemas.microsoft.com/office/powerpoint/2010/main" val="2591583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0E6D9AB-A02B-4585-8F33-70DC81827664}"/>
              </a:ext>
            </a:extLst>
          </p:cNvPr>
          <p:cNvSpPr>
            <a:spLocks noGrp="1"/>
          </p:cNvSpPr>
          <p:nvPr>
            <p:ph type="title"/>
          </p:nvPr>
        </p:nvSpPr>
        <p:spPr/>
        <p:txBody>
          <a:bodyPr>
            <a:normAutofit/>
          </a:bodyPr>
          <a:lstStyle/>
          <a:p>
            <a:r>
              <a:rPr lang="en-US" sz="3200" dirty="0"/>
              <a:t>Open Virtual Mobility Learning HUB - implementation</a:t>
            </a:r>
          </a:p>
        </p:txBody>
      </p:sp>
      <p:pic>
        <p:nvPicPr>
          <p:cNvPr id="7" name="Picture 1">
            <a:extLst>
              <a:ext uri="{FF2B5EF4-FFF2-40B4-BE49-F238E27FC236}">
                <a16:creationId xmlns:a16="http://schemas.microsoft.com/office/drawing/2014/main" id="{C9A439CC-9390-4395-8693-2484753260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671" y="1690688"/>
            <a:ext cx="4719906" cy="4279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ine 8">
            <a:extLst>
              <a:ext uri="{FF2B5EF4-FFF2-40B4-BE49-F238E27FC236}">
                <a16:creationId xmlns:a16="http://schemas.microsoft.com/office/drawing/2014/main" id="{509EEA65-69D7-43CC-A99B-3F862EED33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7793" y="1698191"/>
            <a:ext cx="5449296" cy="3969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73DC0BB-CB27-3E42-AAFA-3B31F74FDE2E}"/>
              </a:ext>
            </a:extLst>
          </p:cNvPr>
          <p:cNvSpPr txBox="1"/>
          <p:nvPr/>
        </p:nvSpPr>
        <p:spPr>
          <a:xfrm>
            <a:off x="7036231" y="6214820"/>
            <a:ext cx="1527982" cy="369332"/>
          </a:xfrm>
          <a:prstGeom prst="rect">
            <a:avLst/>
          </a:prstGeom>
          <a:noFill/>
        </p:spPr>
        <p:txBody>
          <a:bodyPr wrap="none" rtlCol="0">
            <a:spAutoFit/>
          </a:bodyPr>
          <a:lstStyle/>
          <a:p>
            <a:r>
              <a:rPr lang="en-GB" dirty="0"/>
              <a:t>Moodle based</a:t>
            </a:r>
          </a:p>
        </p:txBody>
      </p:sp>
      <p:sp>
        <p:nvSpPr>
          <p:cNvPr id="8" name="Rectangle 14">
            <a:extLst>
              <a:ext uri="{FF2B5EF4-FFF2-40B4-BE49-F238E27FC236}">
                <a16:creationId xmlns:a16="http://schemas.microsoft.com/office/drawing/2014/main" id="{217AA03F-D34F-40E8-972C-F26A8C7ED102}"/>
              </a:ext>
            </a:extLst>
          </p:cNvPr>
          <p:cNvSpPr/>
          <p:nvPr/>
        </p:nvSpPr>
        <p:spPr>
          <a:xfrm>
            <a:off x="403628" y="6288987"/>
            <a:ext cx="6079760" cy="523220"/>
          </a:xfrm>
          <a:prstGeom prst="rect">
            <a:avLst/>
          </a:prstGeom>
        </p:spPr>
        <p:txBody>
          <a:bodyPr wrap="square">
            <a:spAutoFit/>
          </a:bodyPr>
          <a:lstStyle/>
          <a:p>
            <a:r>
              <a:rPr lang="en-US" sz="2800" u="sng" dirty="0">
                <a:solidFill>
                  <a:schemeClr val="hlink"/>
                </a:solidFill>
                <a:latin typeface="Helvetica Neue"/>
                <a:ea typeface="Helvetica Neue"/>
                <a:cs typeface="Helvetica Neue"/>
                <a:sym typeface="Helvetica Neue"/>
                <a:hlinkClick r:id="rId4"/>
              </a:rPr>
              <a:t>http://www.openvirtualmobility.eu</a:t>
            </a:r>
            <a:r>
              <a:rPr lang="en-US" sz="2800" dirty="0">
                <a:solidFill>
                  <a:srgbClr val="4A86E8"/>
                </a:solidFill>
                <a:latin typeface="Helvetica Neue"/>
                <a:ea typeface="Helvetica Neue"/>
                <a:cs typeface="Helvetica Neue"/>
                <a:sym typeface="Helvetica Neue"/>
              </a:rPr>
              <a:t> </a:t>
            </a:r>
            <a:endParaRPr lang="en-GB" sz="2800" dirty="0"/>
          </a:p>
        </p:txBody>
      </p:sp>
      <p:pic>
        <p:nvPicPr>
          <p:cNvPr id="4" name="Picture 3">
            <a:extLst>
              <a:ext uri="{FF2B5EF4-FFF2-40B4-BE49-F238E27FC236}">
                <a16:creationId xmlns:a16="http://schemas.microsoft.com/office/drawing/2014/main" id="{AEAEF88D-E672-C223-D694-1A4D172CA8C0}"/>
              </a:ext>
            </a:extLst>
          </p:cNvPr>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86557" y="4996323"/>
            <a:ext cx="2026920" cy="714210"/>
          </a:xfrm>
          <a:prstGeom prst="rect">
            <a:avLst/>
          </a:prstGeom>
        </p:spPr>
      </p:pic>
    </p:spTree>
    <p:extLst>
      <p:ext uri="{BB962C8B-B14F-4D97-AF65-F5344CB8AC3E}">
        <p14:creationId xmlns:p14="http://schemas.microsoft.com/office/powerpoint/2010/main" val="1688307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Google Shape;89;p17" descr="Google Shape;89;p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5704" y="6276107"/>
            <a:ext cx="1763690" cy="503785"/>
          </a:xfrm>
          <a:prstGeom prst="rect">
            <a:avLst/>
          </a:prstGeom>
          <a:ln w="12700">
            <a:miter lim="400000"/>
          </a:ln>
        </p:spPr>
      </p:pic>
      <p:pic>
        <p:nvPicPr>
          <p:cNvPr id="377" name="Google Shape;90;p17" descr="Google Shape;90;p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950" y="6190522"/>
            <a:ext cx="1212427" cy="674952"/>
          </a:xfrm>
          <a:prstGeom prst="rect">
            <a:avLst/>
          </a:prstGeom>
          <a:ln w="12700">
            <a:miter lim="400000"/>
          </a:ln>
        </p:spPr>
      </p:pic>
      <p:sp>
        <p:nvSpPr>
          <p:cNvPr id="378" name="Google Shape;93;p17"/>
          <p:cNvSpPr txBox="1"/>
          <p:nvPr/>
        </p:nvSpPr>
        <p:spPr>
          <a:xfrm>
            <a:off x="1919650" y="6358738"/>
            <a:ext cx="4371984" cy="338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defRPr sz="1000">
                <a:solidFill>
                  <a:srgbClr val="999999"/>
                </a:solidFill>
              </a:defRPr>
            </a:lvl1pPr>
          </a:lstStyle>
          <a:p>
            <a:r>
              <a:t>Open Virtual Mobility | www.openvirtualmobility.eu | @openVM_erasmus</a:t>
            </a:r>
          </a:p>
        </p:txBody>
      </p:sp>
      <p:sp>
        <p:nvSpPr>
          <p:cNvPr id="379" name="Google Shape;88;p17"/>
          <p:cNvSpPr/>
          <p:nvPr/>
        </p:nvSpPr>
        <p:spPr>
          <a:xfrm>
            <a:off x="1767306" y="6203654"/>
            <a:ext cx="8657388" cy="1"/>
          </a:xfrm>
          <a:prstGeom prst="line">
            <a:avLst/>
          </a:prstGeom>
          <a:ln w="12700">
            <a:solidFill>
              <a:srgbClr val="E36C09"/>
            </a:solidFill>
          </a:ln>
        </p:spPr>
        <p:txBody>
          <a:bodyPr lIns="0" tIns="0" rIns="0" bIns="0"/>
          <a:lstStyle/>
          <a:p>
            <a:endParaRPr/>
          </a:p>
        </p:txBody>
      </p:sp>
      <p:pic>
        <p:nvPicPr>
          <p:cNvPr id="381" name="openVM-cube-yellow.png" descr="openVM-cube-yellow.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0017" y="240039"/>
            <a:ext cx="1322333" cy="1286962"/>
          </a:xfrm>
          <a:prstGeom prst="rect">
            <a:avLst/>
          </a:prstGeom>
          <a:ln w="12700">
            <a:miter lim="400000"/>
          </a:ln>
        </p:spPr>
      </p:pic>
      <p:pic>
        <p:nvPicPr>
          <p:cNvPr id="382" name="Image" descr="Image"/>
          <p:cNvPicPr>
            <a:picLocks noChangeAspect="1"/>
          </p:cNvPicPr>
          <p:nvPr/>
        </p:nvPicPr>
        <p:blipFill>
          <a:blip r:embed="rId5"/>
          <a:stretch>
            <a:fillRect/>
          </a:stretch>
        </p:blipFill>
        <p:spPr>
          <a:xfrm>
            <a:off x="3443508" y="484811"/>
            <a:ext cx="5498403" cy="552225"/>
          </a:xfrm>
          <a:prstGeom prst="rect">
            <a:avLst/>
          </a:prstGeom>
          <a:ln w="12700">
            <a:miter lim="400000"/>
          </a:ln>
        </p:spPr>
      </p:pic>
      <p:sp>
        <p:nvSpPr>
          <p:cNvPr id="383" name="Open Credentials to recognise virtual mobility skills…"/>
          <p:cNvSpPr txBox="1"/>
          <p:nvPr/>
        </p:nvSpPr>
        <p:spPr>
          <a:xfrm>
            <a:off x="3414774" y="1097587"/>
            <a:ext cx="5918671" cy="68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410765">
              <a:defRPr sz="2000">
                <a:solidFill>
                  <a:srgbClr val="545454"/>
                </a:solidFill>
                <a:latin typeface="Helvetica Neue"/>
                <a:ea typeface="Helvetica Neue"/>
                <a:cs typeface="Helvetica Neue"/>
                <a:sym typeface="Helvetica Neue"/>
              </a:defRPr>
            </a:pPr>
            <a:r>
              <a:rPr sz="2000"/>
              <a:t>Open Credentials to recognise virtual mobility skills</a:t>
            </a:r>
          </a:p>
          <a:p>
            <a:pPr defTabSz="410765">
              <a:defRPr sz="2000">
                <a:solidFill>
                  <a:srgbClr val="545454"/>
                </a:solidFill>
                <a:latin typeface="Helvetica Neue"/>
                <a:ea typeface="Helvetica Neue"/>
                <a:cs typeface="Helvetica Neue"/>
                <a:sym typeface="Helvetica Neue"/>
              </a:defRPr>
            </a:pPr>
            <a:r>
              <a:rPr sz="2000"/>
              <a:t>Opening the skill recognition!</a:t>
            </a:r>
          </a:p>
        </p:txBody>
      </p:sp>
      <p:pic>
        <p:nvPicPr>
          <p:cNvPr id="384" name="WnNFWZ6IW3yd7n-rN4K07AlS799Z-89a5-Zt7b4bOiwptUyx-ZsprrI6o0GaklJDIiGv5p54985SvWzz2tQkWOMVvnWo-FDdwU5lhOsLB_04FRzudF7RF975g8z-RDWV7JkHHzV6.png" descr="WnNFWZ6IW3yd7n-rN4K07AlS799Z-89a5-Zt7b4bOiwptUyx-ZsprrI6o0GaklJDIiGv5p54985SvWzz2tQkWOMVvnWo-FDdwU5lhOsLB_04FRzudF7RF975g8z-RDWV7JkHHzV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6962" y="1989317"/>
            <a:ext cx="5558076" cy="4168558"/>
          </a:xfrm>
          <a:prstGeom prst="rect">
            <a:avLst/>
          </a:prstGeom>
          <a:ln w="12700">
            <a:miter lim="400000"/>
          </a:ln>
        </p:spPr>
      </p:pic>
      <p:sp>
        <p:nvSpPr>
          <p:cNvPr id="11" name="Rectangle 14">
            <a:extLst>
              <a:ext uri="{FF2B5EF4-FFF2-40B4-BE49-F238E27FC236}">
                <a16:creationId xmlns:a16="http://schemas.microsoft.com/office/drawing/2014/main" id="{101AFD16-A5E2-48C6-81A5-C3601727739C}"/>
              </a:ext>
            </a:extLst>
          </p:cNvPr>
          <p:cNvSpPr/>
          <p:nvPr/>
        </p:nvSpPr>
        <p:spPr>
          <a:xfrm>
            <a:off x="403628" y="6288987"/>
            <a:ext cx="6079760" cy="523220"/>
          </a:xfrm>
          <a:prstGeom prst="rect">
            <a:avLst/>
          </a:prstGeom>
        </p:spPr>
        <p:txBody>
          <a:bodyPr wrap="square">
            <a:spAutoFit/>
          </a:bodyPr>
          <a:lstStyle/>
          <a:p>
            <a:r>
              <a:rPr lang="en-US" sz="2800" u="sng" dirty="0">
                <a:solidFill>
                  <a:schemeClr val="hlink"/>
                </a:solidFill>
                <a:latin typeface="Helvetica Neue"/>
                <a:ea typeface="Helvetica Neue"/>
                <a:cs typeface="Helvetica Neue"/>
                <a:sym typeface="Helvetica Neue"/>
                <a:hlinkClick r:id="rId7"/>
              </a:rPr>
              <a:t>http://www.openvirtualmobility.eu</a:t>
            </a:r>
            <a:r>
              <a:rPr lang="en-US" sz="2800" dirty="0">
                <a:solidFill>
                  <a:srgbClr val="4A86E8"/>
                </a:solidFill>
                <a:latin typeface="Helvetica Neue"/>
                <a:ea typeface="Helvetica Neue"/>
                <a:cs typeface="Helvetica Neue"/>
                <a:sym typeface="Helvetica Neue"/>
              </a:rPr>
              <a:t> </a:t>
            </a:r>
            <a:endParaRPr lang="en-GB" sz="2800" dirty="0"/>
          </a:p>
        </p:txBody>
      </p:sp>
      <p:pic>
        <p:nvPicPr>
          <p:cNvPr id="2" name="Picture 1">
            <a:extLst>
              <a:ext uri="{FF2B5EF4-FFF2-40B4-BE49-F238E27FC236}">
                <a16:creationId xmlns:a16="http://schemas.microsoft.com/office/drawing/2014/main" id="{A00ACB33-44A5-5E22-84FF-AECA2EB7B475}"/>
              </a:ext>
            </a:extLst>
          </p:cNvPr>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86557" y="4996323"/>
            <a:ext cx="2026920" cy="714210"/>
          </a:xfrm>
          <a:prstGeom prst="rect">
            <a:avLst/>
          </a:prstGeom>
        </p:spPr>
      </p:pic>
    </p:spTree>
    <p:extLst>
      <p:ext uri="{BB962C8B-B14F-4D97-AF65-F5344CB8AC3E}">
        <p14:creationId xmlns:p14="http://schemas.microsoft.com/office/powerpoint/2010/main" val="411422751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7B4D7097-EFA4-D94F-8885-9A7FFF3F5C31}"/>
              </a:ext>
            </a:extLst>
          </p:cNvPr>
          <p:cNvGraphicFramePr>
            <a:graphicFrameLocks noGrp="1"/>
          </p:cNvGraphicFramePr>
          <p:nvPr>
            <p:ph idx="1"/>
          </p:nvPr>
        </p:nvGraphicFramePr>
        <p:xfrm>
          <a:off x="516835" y="1611837"/>
          <a:ext cx="10991199" cy="5033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33BED296-AC1D-0640-815E-EA4AC8799C3E}"/>
              </a:ext>
            </a:extLst>
          </p:cNvPr>
          <p:cNvPicPr/>
          <p:nvPr/>
        </p:nvPicPr>
        <p:blipFill>
          <a:blip r:embed="rId8" cstate="email">
            <a:extLst>
              <a:ext uri="{28A0092B-C50C-407E-A947-70E740481C1C}">
                <a14:useLocalDpi xmlns:a14="http://schemas.microsoft.com/office/drawing/2010/main"/>
              </a:ext>
            </a:extLst>
          </a:blip>
          <a:stretch>
            <a:fillRect/>
          </a:stretch>
        </p:blipFill>
        <p:spPr>
          <a:xfrm>
            <a:off x="683966" y="268407"/>
            <a:ext cx="3159488" cy="1343430"/>
          </a:xfrm>
          <a:prstGeom prst="rect">
            <a:avLst/>
          </a:prstGeom>
        </p:spPr>
      </p:pic>
      <p:sp>
        <p:nvSpPr>
          <p:cNvPr id="3" name="TextBox 2">
            <a:extLst>
              <a:ext uri="{FF2B5EF4-FFF2-40B4-BE49-F238E27FC236}">
                <a16:creationId xmlns:a16="http://schemas.microsoft.com/office/drawing/2014/main" id="{6F27225A-021C-4943-A82C-8E191358440C}"/>
              </a:ext>
            </a:extLst>
          </p:cNvPr>
          <p:cNvSpPr txBox="1"/>
          <p:nvPr/>
        </p:nvSpPr>
        <p:spPr>
          <a:xfrm>
            <a:off x="5536616" y="524624"/>
            <a:ext cx="5160002" cy="830997"/>
          </a:xfrm>
          <a:prstGeom prst="rect">
            <a:avLst/>
          </a:prstGeom>
          <a:noFill/>
        </p:spPr>
        <p:txBody>
          <a:bodyPr wrap="none" rtlCol="0">
            <a:spAutoFit/>
          </a:bodyPr>
          <a:lstStyle/>
          <a:p>
            <a:r>
              <a:rPr lang="en-US" sz="2400" dirty="0" err="1">
                <a:solidFill>
                  <a:srgbClr val="7030A0"/>
                </a:solidFill>
              </a:rPr>
              <a:t>DigiCulture</a:t>
            </a:r>
            <a:r>
              <a:rPr lang="en-US" sz="2400" dirty="0">
                <a:solidFill>
                  <a:srgbClr val="7030A0"/>
                </a:solidFill>
              </a:rPr>
              <a:t> Courses </a:t>
            </a:r>
          </a:p>
          <a:p>
            <a:r>
              <a:rPr lang="en-US" sz="2400" dirty="0">
                <a:solidFill>
                  <a:srgbClr val="7030A0"/>
                </a:solidFill>
              </a:rPr>
              <a:t>– online/ blended learning, free courses</a:t>
            </a:r>
            <a:endParaRPr lang="en-GB" sz="2400" dirty="0">
              <a:solidFill>
                <a:srgbClr val="7030A0"/>
              </a:solidFill>
            </a:endParaRPr>
          </a:p>
        </p:txBody>
      </p:sp>
      <p:pic>
        <p:nvPicPr>
          <p:cNvPr id="5" name="Picture 4">
            <a:extLst>
              <a:ext uri="{FF2B5EF4-FFF2-40B4-BE49-F238E27FC236}">
                <a16:creationId xmlns:a16="http://schemas.microsoft.com/office/drawing/2014/main" id="{6F7B0448-E27F-BD42-9228-13389AA0BEDB}"/>
              </a:ext>
            </a:extLst>
          </p:cNvPr>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86557" y="4996323"/>
            <a:ext cx="2026920" cy="714210"/>
          </a:xfrm>
          <a:prstGeom prst="rect">
            <a:avLst/>
          </a:prstGeom>
        </p:spPr>
      </p:pic>
      <p:sp>
        <p:nvSpPr>
          <p:cNvPr id="4" name="TextBox 3">
            <a:extLst>
              <a:ext uri="{FF2B5EF4-FFF2-40B4-BE49-F238E27FC236}">
                <a16:creationId xmlns:a16="http://schemas.microsoft.com/office/drawing/2014/main" id="{CE4AEC17-7FE9-A148-BEC1-455127E76990}"/>
              </a:ext>
            </a:extLst>
          </p:cNvPr>
          <p:cNvSpPr txBox="1"/>
          <p:nvPr/>
        </p:nvSpPr>
        <p:spPr>
          <a:xfrm>
            <a:off x="272459" y="6276397"/>
            <a:ext cx="1991251" cy="369332"/>
          </a:xfrm>
          <a:prstGeom prst="rect">
            <a:avLst/>
          </a:prstGeom>
          <a:noFill/>
        </p:spPr>
        <p:txBody>
          <a:bodyPr wrap="none" rtlCol="0">
            <a:spAutoFit/>
          </a:bodyPr>
          <a:lstStyle/>
          <a:p>
            <a:r>
              <a:rPr lang="en-GB" dirty="0"/>
              <a:t>Basic Level Training</a:t>
            </a:r>
          </a:p>
        </p:txBody>
      </p:sp>
      <p:sp>
        <p:nvSpPr>
          <p:cNvPr id="8" name="TextBox 7">
            <a:extLst>
              <a:ext uri="{FF2B5EF4-FFF2-40B4-BE49-F238E27FC236}">
                <a16:creationId xmlns:a16="http://schemas.microsoft.com/office/drawing/2014/main" id="{2E6D631B-B379-674A-BED5-064CCD05E3EC}"/>
              </a:ext>
            </a:extLst>
          </p:cNvPr>
          <p:cNvSpPr txBox="1"/>
          <p:nvPr/>
        </p:nvSpPr>
        <p:spPr>
          <a:xfrm>
            <a:off x="6510054" y="6150114"/>
            <a:ext cx="4346639" cy="707886"/>
          </a:xfrm>
          <a:prstGeom prst="rect">
            <a:avLst/>
          </a:prstGeom>
          <a:noFill/>
        </p:spPr>
        <p:txBody>
          <a:bodyPr wrap="none" rtlCol="0">
            <a:spAutoFit/>
          </a:bodyPr>
          <a:lstStyle/>
          <a:p>
            <a:r>
              <a:rPr lang="en-GB" sz="4000" b="1" dirty="0" err="1">
                <a:solidFill>
                  <a:srgbClr val="FF0000"/>
                </a:solidFill>
              </a:rPr>
              <a:t>www.unicampus.ro</a:t>
            </a:r>
            <a:endParaRPr lang="en-GB" sz="4000" b="1" dirty="0">
              <a:solidFill>
                <a:srgbClr val="FF0000"/>
              </a:solidFill>
            </a:endParaRPr>
          </a:p>
        </p:txBody>
      </p:sp>
    </p:spTree>
    <p:extLst>
      <p:ext uri="{BB962C8B-B14F-4D97-AF65-F5344CB8AC3E}">
        <p14:creationId xmlns:p14="http://schemas.microsoft.com/office/powerpoint/2010/main" val="187057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F7FE0736-C9FC-4816-BFE1-9698BE1822F1}"/>
              </a:ext>
            </a:extLst>
          </p:cNvPr>
          <p:cNvPicPr/>
          <p:nvPr/>
        </p:nvPicPr>
        <p:blipFill>
          <a:blip r:embed="rId2" cstate="email">
            <a:extLst>
              <a:ext uri="{28A0092B-C50C-407E-A947-70E740481C1C}">
                <a14:useLocalDpi xmlns:a14="http://schemas.microsoft.com/office/drawing/2010/main"/>
              </a:ext>
            </a:extLst>
          </a:blip>
          <a:stretch>
            <a:fillRect/>
          </a:stretch>
        </p:blipFill>
        <p:spPr>
          <a:xfrm>
            <a:off x="683966" y="268407"/>
            <a:ext cx="3159488" cy="1343430"/>
          </a:xfrm>
          <a:prstGeom prst="rect">
            <a:avLst/>
          </a:prstGeom>
        </p:spPr>
      </p:pic>
      <p:pic>
        <p:nvPicPr>
          <p:cNvPr id="15" name="Picture 14">
            <a:extLst>
              <a:ext uri="{FF2B5EF4-FFF2-40B4-BE49-F238E27FC236}">
                <a16:creationId xmlns:a16="http://schemas.microsoft.com/office/drawing/2014/main" id="{008EC9EE-B171-BD47-81A9-41E7CB5B6A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72960" y="6313239"/>
            <a:ext cx="4938586" cy="421675"/>
          </a:xfrm>
          <a:prstGeom prst="rect">
            <a:avLst/>
          </a:prstGeom>
        </p:spPr>
      </p:pic>
      <p:sp>
        <p:nvSpPr>
          <p:cNvPr id="7" name="TextBox 6">
            <a:extLst>
              <a:ext uri="{FF2B5EF4-FFF2-40B4-BE49-F238E27FC236}">
                <a16:creationId xmlns:a16="http://schemas.microsoft.com/office/drawing/2014/main" id="{59184EFA-381F-E34B-A790-776B5CF4ADC4}"/>
              </a:ext>
            </a:extLst>
          </p:cNvPr>
          <p:cNvSpPr txBox="1"/>
          <p:nvPr/>
        </p:nvSpPr>
        <p:spPr>
          <a:xfrm>
            <a:off x="256979" y="6082284"/>
            <a:ext cx="4857035" cy="707886"/>
          </a:xfrm>
          <a:prstGeom prst="rect">
            <a:avLst/>
          </a:prstGeom>
          <a:noFill/>
        </p:spPr>
        <p:txBody>
          <a:bodyPr wrap="none" rtlCol="0">
            <a:spAutoFit/>
          </a:bodyPr>
          <a:lstStyle/>
          <a:p>
            <a:r>
              <a:rPr lang="en-GB" sz="4000" dirty="0">
                <a:hlinkClick r:id="rId4"/>
              </a:rPr>
              <a:t>https://digiculture.eu/</a:t>
            </a:r>
            <a:endParaRPr lang="en-GB" sz="4000" dirty="0"/>
          </a:p>
        </p:txBody>
      </p:sp>
      <p:pic>
        <p:nvPicPr>
          <p:cNvPr id="4" name="Picture 3" descr="Graphical user interface, website&#10;&#10;Description automatically generated">
            <a:extLst>
              <a:ext uri="{FF2B5EF4-FFF2-40B4-BE49-F238E27FC236}">
                <a16:creationId xmlns:a16="http://schemas.microsoft.com/office/drawing/2014/main" id="{97BF6BD0-1CCB-CC40-9079-0B5D3FA602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6144" y="1319641"/>
            <a:ext cx="5235234" cy="4742411"/>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6E8A62EE-258D-F241-8DB2-15CD765B48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9435" y="893472"/>
            <a:ext cx="4821287" cy="4742411"/>
          </a:xfrm>
          <a:prstGeom prst="rect">
            <a:avLst/>
          </a:prstGeom>
        </p:spPr>
      </p:pic>
      <p:sp>
        <p:nvSpPr>
          <p:cNvPr id="9" name="TextBox 8">
            <a:extLst>
              <a:ext uri="{FF2B5EF4-FFF2-40B4-BE49-F238E27FC236}">
                <a16:creationId xmlns:a16="http://schemas.microsoft.com/office/drawing/2014/main" id="{1CBE7183-88A4-B143-9DF6-A6F8B43C2D0B}"/>
              </a:ext>
            </a:extLst>
          </p:cNvPr>
          <p:cNvSpPr txBox="1"/>
          <p:nvPr/>
        </p:nvSpPr>
        <p:spPr>
          <a:xfrm>
            <a:off x="5484241" y="44970"/>
            <a:ext cx="5160002" cy="830997"/>
          </a:xfrm>
          <a:prstGeom prst="rect">
            <a:avLst/>
          </a:prstGeom>
          <a:noFill/>
        </p:spPr>
        <p:txBody>
          <a:bodyPr wrap="none" rtlCol="0">
            <a:spAutoFit/>
          </a:bodyPr>
          <a:lstStyle/>
          <a:p>
            <a:r>
              <a:rPr lang="en-US" sz="2400" dirty="0" err="1">
                <a:solidFill>
                  <a:srgbClr val="7030A0"/>
                </a:solidFill>
              </a:rPr>
              <a:t>DigiCulture</a:t>
            </a:r>
            <a:r>
              <a:rPr lang="en-US" sz="2400" dirty="0">
                <a:solidFill>
                  <a:srgbClr val="7030A0"/>
                </a:solidFill>
              </a:rPr>
              <a:t> Courses </a:t>
            </a:r>
          </a:p>
          <a:p>
            <a:r>
              <a:rPr lang="en-US" sz="2400" dirty="0">
                <a:solidFill>
                  <a:srgbClr val="7030A0"/>
                </a:solidFill>
              </a:rPr>
              <a:t>– online/ blended learning, free courses</a:t>
            </a:r>
            <a:endParaRPr lang="en-GB" sz="2400" dirty="0">
              <a:solidFill>
                <a:srgbClr val="7030A0"/>
              </a:solidFill>
            </a:endParaRPr>
          </a:p>
        </p:txBody>
      </p:sp>
      <p:sp>
        <p:nvSpPr>
          <p:cNvPr id="2" name="TextBox 1">
            <a:extLst>
              <a:ext uri="{FF2B5EF4-FFF2-40B4-BE49-F238E27FC236}">
                <a16:creationId xmlns:a16="http://schemas.microsoft.com/office/drawing/2014/main" id="{ACDDDC85-BC0F-EF4E-9C4B-C2545984DDD3}"/>
              </a:ext>
            </a:extLst>
          </p:cNvPr>
          <p:cNvSpPr txBox="1"/>
          <p:nvPr/>
        </p:nvSpPr>
        <p:spPr>
          <a:xfrm>
            <a:off x="5232566" y="893472"/>
            <a:ext cx="1548822" cy="369332"/>
          </a:xfrm>
          <a:prstGeom prst="rect">
            <a:avLst/>
          </a:prstGeom>
          <a:noFill/>
        </p:spPr>
        <p:txBody>
          <a:bodyPr wrap="none" rtlCol="0">
            <a:spAutoFit/>
          </a:bodyPr>
          <a:lstStyle/>
          <a:p>
            <a:r>
              <a:rPr lang="en-GB" b="1" dirty="0">
                <a:solidFill>
                  <a:srgbClr val="C00000"/>
                </a:solidFill>
              </a:rPr>
              <a:t>Moodle based</a:t>
            </a:r>
          </a:p>
        </p:txBody>
      </p:sp>
      <p:pic>
        <p:nvPicPr>
          <p:cNvPr id="3" name="Picture 2">
            <a:extLst>
              <a:ext uri="{FF2B5EF4-FFF2-40B4-BE49-F238E27FC236}">
                <a16:creationId xmlns:a16="http://schemas.microsoft.com/office/drawing/2014/main" id="{E26578E5-44D5-8442-8420-1D30AD0D7A93}"/>
              </a:ext>
            </a:extLst>
          </p:cNvPr>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86557" y="4996323"/>
            <a:ext cx="2026920" cy="714210"/>
          </a:xfrm>
          <a:prstGeom prst="rect">
            <a:avLst/>
          </a:prstGeom>
        </p:spPr>
      </p:pic>
    </p:spTree>
    <p:extLst>
      <p:ext uri="{BB962C8B-B14F-4D97-AF65-F5344CB8AC3E}">
        <p14:creationId xmlns:p14="http://schemas.microsoft.com/office/powerpoint/2010/main" val="98110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0E884FA-64F1-434F-B780-675AB1CC3393}"/>
              </a:ext>
            </a:extLst>
          </p:cNvPr>
          <p:cNvSpPr>
            <a:spLocks noGrp="1"/>
          </p:cNvSpPr>
          <p:nvPr>
            <p:ph idx="1"/>
          </p:nvPr>
        </p:nvSpPr>
        <p:spPr>
          <a:xfrm>
            <a:off x="1356998" y="467303"/>
            <a:ext cx="4739002" cy="847355"/>
          </a:xfrm>
        </p:spPr>
        <p:txBody>
          <a:bodyPr>
            <a:normAutofit/>
          </a:bodyPr>
          <a:lstStyle/>
          <a:p>
            <a:pPr marL="0" indent="0">
              <a:lnSpc>
                <a:spcPct val="110000"/>
              </a:lnSpc>
              <a:buNone/>
            </a:pPr>
            <a:r>
              <a:rPr lang="en-US" b="1" dirty="0" err="1">
                <a:solidFill>
                  <a:srgbClr val="7030A0"/>
                </a:solidFill>
              </a:rPr>
              <a:t>DigiCulture</a:t>
            </a:r>
            <a:r>
              <a:rPr lang="en-US" b="1" dirty="0">
                <a:solidFill>
                  <a:srgbClr val="7030A0"/>
                </a:solidFill>
              </a:rPr>
              <a:t> OPEN BADGES</a:t>
            </a:r>
          </a:p>
        </p:txBody>
      </p:sp>
      <p:pic>
        <p:nvPicPr>
          <p:cNvPr id="15" name="Picture 14">
            <a:extLst>
              <a:ext uri="{FF2B5EF4-FFF2-40B4-BE49-F238E27FC236}">
                <a16:creationId xmlns:a16="http://schemas.microsoft.com/office/drawing/2014/main" id="{008EC9EE-B171-BD47-81A9-41E7CB5B6A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30235" y="6122274"/>
            <a:ext cx="4938586" cy="421675"/>
          </a:xfrm>
          <a:prstGeom prst="rect">
            <a:avLst/>
          </a:prstGeom>
        </p:spPr>
      </p:pic>
      <p:sp>
        <p:nvSpPr>
          <p:cNvPr id="2" name="TextBox 1">
            <a:extLst>
              <a:ext uri="{FF2B5EF4-FFF2-40B4-BE49-F238E27FC236}">
                <a16:creationId xmlns:a16="http://schemas.microsoft.com/office/drawing/2014/main" id="{87E99F8F-8217-E347-A698-63B1D7D7E5FD}"/>
              </a:ext>
            </a:extLst>
          </p:cNvPr>
          <p:cNvSpPr txBox="1"/>
          <p:nvPr/>
        </p:nvSpPr>
        <p:spPr>
          <a:xfrm>
            <a:off x="2685497" y="6082284"/>
            <a:ext cx="2696123" cy="461665"/>
          </a:xfrm>
          <a:prstGeom prst="rect">
            <a:avLst/>
          </a:prstGeom>
          <a:noFill/>
        </p:spPr>
        <p:txBody>
          <a:bodyPr wrap="none" rtlCol="0">
            <a:spAutoFit/>
          </a:bodyPr>
          <a:lstStyle/>
          <a:p>
            <a:r>
              <a:rPr lang="en-GB" sz="2400" dirty="0" err="1">
                <a:solidFill>
                  <a:srgbClr val="0070C0"/>
                </a:solidFill>
                <a:hlinkClick r:id="rId3">
                  <a:extLst>
                    <a:ext uri="{A12FA001-AC4F-418D-AE19-62706E023703}">
                      <ahyp:hlinkClr xmlns:ahyp="http://schemas.microsoft.com/office/drawing/2018/hyperlinkcolor" val="tx"/>
                    </a:ext>
                  </a:extLst>
                </a:hlinkClick>
              </a:rPr>
              <a:t>www</a:t>
            </a:r>
            <a:r>
              <a:rPr lang="en-GB" sz="2400" dirty="0" err="1">
                <a:solidFill>
                  <a:srgbClr val="0070C0"/>
                </a:solidFill>
              </a:rPr>
              <a:t>.digiculture.eu</a:t>
            </a:r>
            <a:r>
              <a:rPr lang="en-GB" sz="2400" dirty="0">
                <a:solidFill>
                  <a:srgbClr val="0070C0"/>
                </a:solidFill>
              </a:rPr>
              <a:t> </a:t>
            </a:r>
          </a:p>
        </p:txBody>
      </p:sp>
      <p:pic>
        <p:nvPicPr>
          <p:cNvPr id="6" name="Picture 5" descr="A picture containing diagram&#10;&#10;Description automatically generated">
            <a:extLst>
              <a:ext uri="{FF2B5EF4-FFF2-40B4-BE49-F238E27FC236}">
                <a16:creationId xmlns:a16="http://schemas.microsoft.com/office/drawing/2014/main" id="{3AAEECC3-5D6D-744C-9BEB-345B45642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184EFA-381F-E34B-A790-776B5CF4ADC4}"/>
              </a:ext>
            </a:extLst>
          </p:cNvPr>
          <p:cNvSpPr txBox="1"/>
          <p:nvPr/>
        </p:nvSpPr>
        <p:spPr>
          <a:xfrm>
            <a:off x="137058" y="6150114"/>
            <a:ext cx="4857035" cy="707886"/>
          </a:xfrm>
          <a:prstGeom prst="rect">
            <a:avLst/>
          </a:prstGeom>
          <a:noFill/>
        </p:spPr>
        <p:txBody>
          <a:bodyPr wrap="none" rtlCol="0">
            <a:spAutoFit/>
          </a:bodyPr>
          <a:lstStyle/>
          <a:p>
            <a:r>
              <a:rPr lang="en-GB" sz="4000" dirty="0">
                <a:hlinkClick r:id="rId5"/>
              </a:rPr>
              <a:t>https://digiculture.eu/</a:t>
            </a:r>
            <a:endParaRPr lang="en-GB" sz="4000" dirty="0"/>
          </a:p>
        </p:txBody>
      </p:sp>
      <p:pic>
        <p:nvPicPr>
          <p:cNvPr id="3" name="Picture 2">
            <a:extLst>
              <a:ext uri="{FF2B5EF4-FFF2-40B4-BE49-F238E27FC236}">
                <a16:creationId xmlns:a16="http://schemas.microsoft.com/office/drawing/2014/main" id="{52F94D9B-BE5B-5B40-5588-F80E8EF88BBE}"/>
              </a:ext>
            </a:extLst>
          </p:cNvPr>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86557" y="4996323"/>
            <a:ext cx="2026920" cy="714210"/>
          </a:xfrm>
          <a:prstGeom prst="rect">
            <a:avLst/>
          </a:prstGeom>
        </p:spPr>
      </p:pic>
    </p:spTree>
    <p:extLst>
      <p:ext uri="{BB962C8B-B14F-4D97-AF65-F5344CB8AC3E}">
        <p14:creationId xmlns:p14="http://schemas.microsoft.com/office/powerpoint/2010/main" val="5270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C6F65F1-C3CB-F846-9325-09ACC64E69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4687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0E6D9AB-A02B-4585-8F33-70DC81827664}"/>
              </a:ext>
            </a:extLst>
          </p:cNvPr>
          <p:cNvSpPr>
            <a:spLocks noGrp="1"/>
          </p:cNvSpPr>
          <p:nvPr>
            <p:ph type="title"/>
          </p:nvPr>
        </p:nvSpPr>
        <p:spPr>
          <a:xfrm>
            <a:off x="5172074" y="365125"/>
            <a:ext cx="6181725" cy="1325563"/>
          </a:xfrm>
        </p:spPr>
        <p:txBody>
          <a:bodyPr>
            <a:normAutofit/>
          </a:bodyPr>
          <a:lstStyle/>
          <a:p>
            <a:r>
              <a:rPr lang="en-US" sz="3200" b="1" dirty="0">
                <a:solidFill>
                  <a:srgbClr val="7030A0"/>
                </a:solidFill>
              </a:rPr>
              <a:t>DigiCulture – Badges Concept</a:t>
            </a:r>
          </a:p>
        </p:txBody>
      </p:sp>
      <p:sp>
        <p:nvSpPr>
          <p:cNvPr id="6" name="CasetăText 5">
            <a:extLst>
              <a:ext uri="{FF2B5EF4-FFF2-40B4-BE49-F238E27FC236}">
                <a16:creationId xmlns:a16="http://schemas.microsoft.com/office/drawing/2014/main" id="{1B2D9AED-84F3-480A-B05B-47170C4946C8}"/>
              </a:ext>
            </a:extLst>
          </p:cNvPr>
          <p:cNvSpPr txBox="1"/>
          <p:nvPr/>
        </p:nvSpPr>
        <p:spPr>
          <a:xfrm>
            <a:off x="3799491" y="4517406"/>
            <a:ext cx="7554308"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DigiCulture - MOODLE-based open (sub)platform</a:t>
            </a:r>
          </a:p>
          <a:p>
            <a:pPr marL="285750" indent="-285750">
              <a:buFont typeface="Arial" panose="020B0604020202020204" pitchFamily="34" charset="0"/>
              <a:buChar char="•"/>
            </a:pPr>
            <a:r>
              <a:rPr lang="en-US" sz="2800" dirty="0"/>
              <a:t>Native Badges</a:t>
            </a:r>
          </a:p>
          <a:p>
            <a:pPr marL="742950" lvl="1" indent="-285750">
              <a:buFont typeface="Arial" panose="020B0604020202020204" pitchFamily="34" charset="0"/>
              <a:buChar char="•"/>
            </a:pPr>
            <a:r>
              <a:rPr lang="en-US" sz="2800" dirty="0"/>
              <a:t>Integration with Badgr</a:t>
            </a:r>
          </a:p>
        </p:txBody>
      </p:sp>
      <p:pic>
        <p:nvPicPr>
          <p:cNvPr id="1026" name="Picture 2">
            <a:extLst>
              <a:ext uri="{FF2B5EF4-FFF2-40B4-BE49-F238E27FC236}">
                <a16:creationId xmlns:a16="http://schemas.microsoft.com/office/drawing/2014/main" id="{162A0194-126C-4974-9459-18A91BB0AB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966" y="1765785"/>
            <a:ext cx="4333875" cy="267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E9AA52D-9AF9-44A5-B047-99DC7D88FC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38875" y="1530165"/>
            <a:ext cx="5114925" cy="1952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tăText 2">
            <a:extLst>
              <a:ext uri="{FF2B5EF4-FFF2-40B4-BE49-F238E27FC236}">
                <a16:creationId xmlns:a16="http://schemas.microsoft.com/office/drawing/2014/main" id="{19F17D66-A789-43D2-9115-9897386C4596}"/>
              </a:ext>
            </a:extLst>
          </p:cNvPr>
          <p:cNvSpPr txBox="1"/>
          <p:nvPr/>
        </p:nvSpPr>
        <p:spPr>
          <a:xfrm>
            <a:off x="786848" y="6424662"/>
            <a:ext cx="10252213" cy="276999"/>
          </a:xfrm>
          <a:prstGeom prst="rect">
            <a:avLst/>
          </a:prstGeom>
          <a:noFill/>
        </p:spPr>
        <p:txBody>
          <a:bodyPr wrap="square" rtlCol="0">
            <a:spAutoFit/>
          </a:bodyPr>
          <a:lstStyle/>
          <a:p>
            <a:r>
              <a:rPr lang="en-US" sz="1200" i="1" baseline="30000" dirty="0"/>
              <a:t>*)</a:t>
            </a:r>
            <a:r>
              <a:rPr lang="en-US" sz="1200" i="1" dirty="0"/>
              <a:t> </a:t>
            </a:r>
            <a:r>
              <a:rPr lang="en-US" sz="1200" i="1" dirty="0">
                <a:hlinkClick r:id="rId4"/>
              </a:rPr>
              <a:t>https://digiculture.eu/en/publication-of-output-4-digital-skills-e-assessment-and-open-digital-badges-for-adult-education/</a:t>
            </a:r>
            <a:r>
              <a:rPr lang="en-US" sz="1200" i="1" dirty="0"/>
              <a:t> </a:t>
            </a:r>
          </a:p>
        </p:txBody>
      </p:sp>
      <p:pic>
        <p:nvPicPr>
          <p:cNvPr id="8" name="Picture 13">
            <a:extLst>
              <a:ext uri="{FF2B5EF4-FFF2-40B4-BE49-F238E27FC236}">
                <a16:creationId xmlns:a16="http://schemas.microsoft.com/office/drawing/2014/main" id="{8D41ACB9-93A6-4E38-BC8C-187B5253C7A7}"/>
              </a:ext>
            </a:extLst>
          </p:cNvPr>
          <p:cNvPicPr/>
          <p:nvPr/>
        </p:nvPicPr>
        <p:blipFill>
          <a:blip r:embed="rId5" cstate="email">
            <a:extLst>
              <a:ext uri="{28A0092B-C50C-407E-A947-70E740481C1C}">
                <a14:useLocalDpi xmlns:a14="http://schemas.microsoft.com/office/drawing/2010/main"/>
              </a:ext>
            </a:extLst>
          </a:blip>
          <a:stretch>
            <a:fillRect/>
          </a:stretch>
        </p:blipFill>
        <p:spPr>
          <a:xfrm>
            <a:off x="683966" y="268407"/>
            <a:ext cx="3159488" cy="1343430"/>
          </a:xfrm>
          <a:prstGeom prst="rect">
            <a:avLst/>
          </a:prstGeom>
        </p:spPr>
      </p:pic>
      <p:sp>
        <p:nvSpPr>
          <p:cNvPr id="9" name="TextBox 6">
            <a:extLst>
              <a:ext uri="{FF2B5EF4-FFF2-40B4-BE49-F238E27FC236}">
                <a16:creationId xmlns:a16="http://schemas.microsoft.com/office/drawing/2014/main" id="{81D1C034-C99A-4417-BA24-35F0E8116E37}"/>
              </a:ext>
            </a:extLst>
          </p:cNvPr>
          <p:cNvSpPr txBox="1"/>
          <p:nvPr/>
        </p:nvSpPr>
        <p:spPr>
          <a:xfrm>
            <a:off x="160806" y="5812157"/>
            <a:ext cx="4857035" cy="707886"/>
          </a:xfrm>
          <a:prstGeom prst="rect">
            <a:avLst/>
          </a:prstGeom>
          <a:noFill/>
        </p:spPr>
        <p:txBody>
          <a:bodyPr wrap="none" rtlCol="0">
            <a:spAutoFit/>
          </a:bodyPr>
          <a:lstStyle/>
          <a:p>
            <a:r>
              <a:rPr lang="en-GB" sz="4000" dirty="0">
                <a:hlinkClick r:id="rId6"/>
              </a:rPr>
              <a:t>https://digiculture.eu/</a:t>
            </a:r>
            <a:endParaRPr lang="en-GB" sz="4000" dirty="0"/>
          </a:p>
        </p:txBody>
      </p:sp>
      <p:pic>
        <p:nvPicPr>
          <p:cNvPr id="10" name="Picture 9">
            <a:extLst>
              <a:ext uri="{FF2B5EF4-FFF2-40B4-BE49-F238E27FC236}">
                <a16:creationId xmlns:a16="http://schemas.microsoft.com/office/drawing/2014/main" id="{8FA4BF69-B45F-64E2-5D01-D5FA5629152A}"/>
              </a:ext>
            </a:extLst>
          </p:cNvPr>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86557" y="4996323"/>
            <a:ext cx="2026920" cy="714210"/>
          </a:xfrm>
          <a:prstGeom prst="rect">
            <a:avLst/>
          </a:prstGeom>
        </p:spPr>
      </p:pic>
    </p:spTree>
    <p:extLst>
      <p:ext uri="{BB962C8B-B14F-4D97-AF65-F5344CB8AC3E}">
        <p14:creationId xmlns:p14="http://schemas.microsoft.com/office/powerpoint/2010/main" val="4284026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0E6D9AB-A02B-4585-8F33-70DC81827664}"/>
              </a:ext>
            </a:extLst>
          </p:cNvPr>
          <p:cNvSpPr>
            <a:spLocks noGrp="1"/>
          </p:cNvSpPr>
          <p:nvPr>
            <p:ph type="title"/>
          </p:nvPr>
        </p:nvSpPr>
        <p:spPr>
          <a:xfrm>
            <a:off x="4272196" y="365125"/>
            <a:ext cx="7081603" cy="1325563"/>
          </a:xfrm>
        </p:spPr>
        <p:txBody>
          <a:bodyPr>
            <a:normAutofit/>
          </a:bodyPr>
          <a:lstStyle/>
          <a:p>
            <a:r>
              <a:rPr lang="en-US" sz="3200" b="1" dirty="0">
                <a:solidFill>
                  <a:srgbClr val="7030A0"/>
                </a:solidFill>
              </a:rPr>
              <a:t>DigiCulture – Badges Implementation</a:t>
            </a:r>
          </a:p>
        </p:txBody>
      </p:sp>
      <p:pic>
        <p:nvPicPr>
          <p:cNvPr id="6" name="Picture 6">
            <a:extLst>
              <a:ext uri="{FF2B5EF4-FFF2-40B4-BE49-F238E27FC236}">
                <a16:creationId xmlns:a16="http://schemas.microsoft.com/office/drawing/2014/main" id="{E8B8CB37-6DD7-4839-BDB6-062AE8C0E1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3934" y="1577856"/>
            <a:ext cx="5385500" cy="4858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a:extLst>
              <a:ext uri="{FF2B5EF4-FFF2-40B4-BE49-F238E27FC236}">
                <a16:creationId xmlns:a16="http://schemas.microsoft.com/office/drawing/2014/main" id="{564A8FA0-DC96-462C-9F05-3E3806C1C5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1512" y="2984178"/>
            <a:ext cx="5951752" cy="2778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3">
            <a:extLst>
              <a:ext uri="{FF2B5EF4-FFF2-40B4-BE49-F238E27FC236}">
                <a16:creationId xmlns:a16="http://schemas.microsoft.com/office/drawing/2014/main" id="{BB8705CA-80E4-4CE9-AA8C-8BC65108FB99}"/>
              </a:ext>
            </a:extLst>
          </p:cNvPr>
          <p:cNvPicPr/>
          <p:nvPr/>
        </p:nvPicPr>
        <p:blipFill>
          <a:blip r:embed="rId4" cstate="email">
            <a:extLst>
              <a:ext uri="{28A0092B-C50C-407E-A947-70E740481C1C}">
                <a14:useLocalDpi xmlns:a14="http://schemas.microsoft.com/office/drawing/2010/main"/>
              </a:ext>
            </a:extLst>
          </a:blip>
          <a:stretch>
            <a:fillRect/>
          </a:stretch>
        </p:blipFill>
        <p:spPr>
          <a:xfrm>
            <a:off x="683966" y="268407"/>
            <a:ext cx="3159488" cy="1343430"/>
          </a:xfrm>
          <a:prstGeom prst="rect">
            <a:avLst/>
          </a:prstGeom>
        </p:spPr>
      </p:pic>
      <p:sp>
        <p:nvSpPr>
          <p:cNvPr id="9" name="TextBox 6">
            <a:extLst>
              <a:ext uri="{FF2B5EF4-FFF2-40B4-BE49-F238E27FC236}">
                <a16:creationId xmlns:a16="http://schemas.microsoft.com/office/drawing/2014/main" id="{9A12AE16-64A8-4D7D-8344-4303D5FDF6E6}"/>
              </a:ext>
            </a:extLst>
          </p:cNvPr>
          <p:cNvSpPr txBox="1"/>
          <p:nvPr/>
        </p:nvSpPr>
        <p:spPr>
          <a:xfrm>
            <a:off x="256979" y="6082284"/>
            <a:ext cx="4857035" cy="707886"/>
          </a:xfrm>
          <a:prstGeom prst="rect">
            <a:avLst/>
          </a:prstGeom>
          <a:noFill/>
        </p:spPr>
        <p:txBody>
          <a:bodyPr wrap="none" rtlCol="0">
            <a:spAutoFit/>
          </a:bodyPr>
          <a:lstStyle/>
          <a:p>
            <a:r>
              <a:rPr lang="en-GB" sz="4000" dirty="0">
                <a:hlinkClick r:id="rId5"/>
              </a:rPr>
              <a:t>https://digiculture.eu/</a:t>
            </a:r>
            <a:endParaRPr lang="en-GB" sz="4000" dirty="0"/>
          </a:p>
        </p:txBody>
      </p:sp>
      <p:sp>
        <p:nvSpPr>
          <p:cNvPr id="3" name="TextBox 2">
            <a:extLst>
              <a:ext uri="{FF2B5EF4-FFF2-40B4-BE49-F238E27FC236}">
                <a16:creationId xmlns:a16="http://schemas.microsoft.com/office/drawing/2014/main" id="{6D6B137A-563A-1592-54DD-A6AECE672A92}"/>
              </a:ext>
            </a:extLst>
          </p:cNvPr>
          <p:cNvSpPr txBox="1"/>
          <p:nvPr/>
        </p:nvSpPr>
        <p:spPr>
          <a:xfrm>
            <a:off x="5114014" y="6174617"/>
            <a:ext cx="3098284" cy="523220"/>
          </a:xfrm>
          <a:prstGeom prst="rect">
            <a:avLst/>
          </a:prstGeom>
          <a:noFill/>
        </p:spPr>
        <p:txBody>
          <a:bodyPr wrap="none" rtlCol="0">
            <a:spAutoFit/>
          </a:bodyPr>
          <a:lstStyle/>
          <a:p>
            <a:r>
              <a:rPr lang="en-GB" sz="2800" b="1" dirty="0" err="1">
                <a:solidFill>
                  <a:srgbClr val="FF0000"/>
                </a:solidFill>
              </a:rPr>
              <a:t>www.unicampus.ro</a:t>
            </a:r>
            <a:endParaRPr lang="en-GB" sz="2800" b="1" dirty="0">
              <a:solidFill>
                <a:srgbClr val="FF0000"/>
              </a:solidFill>
            </a:endParaRPr>
          </a:p>
        </p:txBody>
      </p:sp>
      <p:pic>
        <p:nvPicPr>
          <p:cNvPr id="4" name="Picture 3">
            <a:extLst>
              <a:ext uri="{FF2B5EF4-FFF2-40B4-BE49-F238E27FC236}">
                <a16:creationId xmlns:a16="http://schemas.microsoft.com/office/drawing/2014/main" id="{B5259DD5-0ECB-13E0-5037-86A01AC32BDB}"/>
              </a:ext>
            </a:extLst>
          </p:cNvPr>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86557" y="4996323"/>
            <a:ext cx="2026920" cy="714210"/>
          </a:xfrm>
          <a:prstGeom prst="rect">
            <a:avLst/>
          </a:prstGeom>
        </p:spPr>
      </p:pic>
    </p:spTree>
    <p:extLst>
      <p:ext uri="{BB962C8B-B14F-4D97-AF65-F5344CB8AC3E}">
        <p14:creationId xmlns:p14="http://schemas.microsoft.com/office/powerpoint/2010/main" val="2381175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BE3DD752-B642-4631-BE05-5D95B6A65B70}"/>
              </a:ext>
            </a:extLst>
          </p:cNvPr>
          <p:cNvPicPr/>
          <p:nvPr/>
        </p:nvPicPr>
        <p:blipFill>
          <a:blip r:embed="rId2" cstate="email">
            <a:extLst>
              <a:ext uri="{28A0092B-C50C-407E-A947-70E740481C1C}">
                <a14:useLocalDpi xmlns:a14="http://schemas.microsoft.com/office/drawing/2010/main"/>
              </a:ext>
            </a:extLst>
          </a:blip>
          <a:stretch>
            <a:fillRect/>
          </a:stretch>
        </p:blipFill>
        <p:spPr>
          <a:xfrm>
            <a:off x="683966" y="268407"/>
            <a:ext cx="3159488" cy="1343430"/>
          </a:xfrm>
          <a:prstGeom prst="rect">
            <a:avLst/>
          </a:prstGeom>
        </p:spPr>
      </p:pic>
      <p:sp>
        <p:nvSpPr>
          <p:cNvPr id="2" name="Titlu 1">
            <a:extLst>
              <a:ext uri="{FF2B5EF4-FFF2-40B4-BE49-F238E27FC236}">
                <a16:creationId xmlns:a16="http://schemas.microsoft.com/office/drawing/2014/main" id="{20E6D9AB-A02B-4585-8F33-70DC81827664}"/>
              </a:ext>
            </a:extLst>
          </p:cNvPr>
          <p:cNvSpPr>
            <a:spLocks noGrp="1"/>
          </p:cNvSpPr>
          <p:nvPr>
            <p:ph type="title"/>
          </p:nvPr>
        </p:nvSpPr>
        <p:spPr>
          <a:xfrm>
            <a:off x="4504762" y="64325"/>
            <a:ext cx="6961682" cy="1325563"/>
          </a:xfrm>
        </p:spPr>
        <p:txBody>
          <a:bodyPr>
            <a:normAutofit/>
          </a:bodyPr>
          <a:lstStyle/>
          <a:p>
            <a:r>
              <a:rPr lang="en-US" sz="3200" b="1" dirty="0">
                <a:solidFill>
                  <a:srgbClr val="7030A0"/>
                </a:solidFill>
              </a:rPr>
              <a:t>DigiCulture – Badges export</a:t>
            </a:r>
          </a:p>
        </p:txBody>
      </p:sp>
      <p:pic>
        <p:nvPicPr>
          <p:cNvPr id="7" name="Imagine 6">
            <a:extLst>
              <a:ext uri="{FF2B5EF4-FFF2-40B4-BE49-F238E27FC236}">
                <a16:creationId xmlns:a16="http://schemas.microsoft.com/office/drawing/2014/main" id="{FF354C28-4F89-4C57-80CB-7740AEA77F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6480" y="1389888"/>
            <a:ext cx="5632239" cy="3826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ine 4">
            <a:extLst>
              <a:ext uri="{FF2B5EF4-FFF2-40B4-BE49-F238E27FC236}">
                <a16:creationId xmlns:a16="http://schemas.microsoft.com/office/drawing/2014/main" id="{097F2C65-AD1B-43AA-8F74-9979ACEB16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182" y="2096108"/>
            <a:ext cx="6090262" cy="364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6">
            <a:extLst>
              <a:ext uri="{FF2B5EF4-FFF2-40B4-BE49-F238E27FC236}">
                <a16:creationId xmlns:a16="http://schemas.microsoft.com/office/drawing/2014/main" id="{EB4A6E32-6AC0-4453-B007-B8BBD25B9695}"/>
              </a:ext>
            </a:extLst>
          </p:cNvPr>
          <p:cNvSpPr txBox="1"/>
          <p:nvPr/>
        </p:nvSpPr>
        <p:spPr>
          <a:xfrm>
            <a:off x="256979" y="6082284"/>
            <a:ext cx="4857035" cy="707886"/>
          </a:xfrm>
          <a:prstGeom prst="rect">
            <a:avLst/>
          </a:prstGeom>
          <a:noFill/>
        </p:spPr>
        <p:txBody>
          <a:bodyPr wrap="none" rtlCol="0">
            <a:spAutoFit/>
          </a:bodyPr>
          <a:lstStyle/>
          <a:p>
            <a:r>
              <a:rPr lang="en-GB" sz="4000" dirty="0">
                <a:hlinkClick r:id="rId5"/>
              </a:rPr>
              <a:t>https://digiculture.eu/</a:t>
            </a:r>
            <a:endParaRPr lang="en-GB" sz="4000" dirty="0"/>
          </a:p>
        </p:txBody>
      </p:sp>
    </p:spTree>
    <p:extLst>
      <p:ext uri="{BB962C8B-B14F-4D97-AF65-F5344CB8AC3E}">
        <p14:creationId xmlns:p14="http://schemas.microsoft.com/office/powerpoint/2010/main" val="1690941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7467746A-A5AA-4B67-9234-F80ADDD574F3}"/>
              </a:ext>
            </a:extLst>
          </p:cNvPr>
          <p:cNvPicPr/>
          <p:nvPr/>
        </p:nvPicPr>
        <p:blipFill>
          <a:blip r:embed="rId2" cstate="email">
            <a:extLst>
              <a:ext uri="{28A0092B-C50C-407E-A947-70E740481C1C}">
                <a14:useLocalDpi xmlns:a14="http://schemas.microsoft.com/office/drawing/2010/main"/>
              </a:ext>
            </a:extLst>
          </a:blip>
          <a:stretch>
            <a:fillRect/>
          </a:stretch>
        </p:blipFill>
        <p:spPr>
          <a:xfrm>
            <a:off x="683966" y="268407"/>
            <a:ext cx="3159488" cy="1343430"/>
          </a:xfrm>
          <a:prstGeom prst="rect">
            <a:avLst/>
          </a:prstGeom>
        </p:spPr>
      </p:pic>
      <p:pic>
        <p:nvPicPr>
          <p:cNvPr id="2050" name="Picture 2">
            <a:extLst>
              <a:ext uri="{FF2B5EF4-FFF2-40B4-BE49-F238E27FC236}">
                <a16:creationId xmlns:a16="http://schemas.microsoft.com/office/drawing/2014/main" id="{AE63200C-DEF7-46A9-B2FD-4D2FB91F71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30386" y="3429000"/>
            <a:ext cx="5020111" cy="3160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u 1">
            <a:extLst>
              <a:ext uri="{FF2B5EF4-FFF2-40B4-BE49-F238E27FC236}">
                <a16:creationId xmlns:a16="http://schemas.microsoft.com/office/drawing/2014/main" id="{20E6D9AB-A02B-4585-8F33-70DC81827664}"/>
              </a:ext>
            </a:extLst>
          </p:cNvPr>
          <p:cNvSpPr>
            <a:spLocks noGrp="1"/>
          </p:cNvSpPr>
          <p:nvPr>
            <p:ph type="title"/>
          </p:nvPr>
        </p:nvSpPr>
        <p:spPr>
          <a:xfrm>
            <a:off x="3981182" y="365125"/>
            <a:ext cx="7372617" cy="1325563"/>
          </a:xfrm>
        </p:spPr>
        <p:txBody>
          <a:bodyPr>
            <a:normAutofit/>
          </a:bodyPr>
          <a:lstStyle/>
          <a:p>
            <a:r>
              <a:rPr lang="en-US" sz="3200" b="1" dirty="0">
                <a:solidFill>
                  <a:srgbClr val="7030A0"/>
                </a:solidFill>
              </a:rPr>
              <a:t>DigiCulture – Course completion Certificates</a:t>
            </a:r>
          </a:p>
        </p:txBody>
      </p:sp>
      <p:pic>
        <p:nvPicPr>
          <p:cNvPr id="7" name="Imagine 6">
            <a:extLst>
              <a:ext uri="{FF2B5EF4-FFF2-40B4-BE49-F238E27FC236}">
                <a16:creationId xmlns:a16="http://schemas.microsoft.com/office/drawing/2014/main" id="{15F7F952-195C-4572-9D8D-E63CE9AEB8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351" y="1346133"/>
            <a:ext cx="6471208" cy="4579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asetăText 8">
            <a:extLst>
              <a:ext uri="{FF2B5EF4-FFF2-40B4-BE49-F238E27FC236}">
                <a16:creationId xmlns:a16="http://schemas.microsoft.com/office/drawing/2014/main" id="{EA2B14BF-27B3-428F-A14E-AAA5482FA89E}"/>
              </a:ext>
            </a:extLst>
          </p:cNvPr>
          <p:cNvSpPr txBox="1"/>
          <p:nvPr/>
        </p:nvSpPr>
        <p:spPr>
          <a:xfrm>
            <a:off x="7960854" y="1186261"/>
            <a:ext cx="3847269"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Course Certificate</a:t>
            </a:r>
          </a:p>
          <a:p>
            <a:pPr marL="285750" indent="-285750">
              <a:buFont typeface="Arial" panose="020B0604020202020204" pitchFamily="34" charset="0"/>
              <a:buChar char="•"/>
            </a:pPr>
            <a:r>
              <a:rPr lang="en-US" sz="2800" dirty="0"/>
              <a:t>Certificate Manager</a:t>
            </a:r>
          </a:p>
          <a:p>
            <a:pPr marL="742950" lvl="1" indent="-285750">
              <a:buFont typeface="Arial" panose="020B0604020202020204" pitchFamily="34" charset="0"/>
              <a:buChar char="•"/>
            </a:pPr>
            <a:r>
              <a:rPr lang="en-US" sz="2800" dirty="0"/>
              <a:t>Part of Moodle Workplace</a:t>
            </a:r>
          </a:p>
          <a:p>
            <a:pPr marL="285750" indent="-285750">
              <a:buFont typeface="Arial" panose="020B0604020202020204" pitchFamily="34" charset="0"/>
              <a:buChar char="•"/>
            </a:pPr>
            <a:r>
              <a:rPr lang="en-US" sz="2800" dirty="0"/>
              <a:t>Multiple language</a:t>
            </a:r>
          </a:p>
        </p:txBody>
      </p:sp>
      <p:sp>
        <p:nvSpPr>
          <p:cNvPr id="10" name="TextBox 6">
            <a:extLst>
              <a:ext uri="{FF2B5EF4-FFF2-40B4-BE49-F238E27FC236}">
                <a16:creationId xmlns:a16="http://schemas.microsoft.com/office/drawing/2014/main" id="{5EC2C77E-2A61-4105-84E3-6AD9F62E8E44}"/>
              </a:ext>
            </a:extLst>
          </p:cNvPr>
          <p:cNvSpPr txBox="1"/>
          <p:nvPr/>
        </p:nvSpPr>
        <p:spPr>
          <a:xfrm>
            <a:off x="256979" y="6082284"/>
            <a:ext cx="4857035" cy="707886"/>
          </a:xfrm>
          <a:prstGeom prst="rect">
            <a:avLst/>
          </a:prstGeom>
          <a:noFill/>
        </p:spPr>
        <p:txBody>
          <a:bodyPr wrap="none" rtlCol="0">
            <a:spAutoFit/>
          </a:bodyPr>
          <a:lstStyle/>
          <a:p>
            <a:r>
              <a:rPr lang="en-GB" sz="4000" dirty="0">
                <a:hlinkClick r:id="rId5"/>
              </a:rPr>
              <a:t>https://digiculture.eu/</a:t>
            </a:r>
            <a:endParaRPr lang="en-GB" sz="4000" dirty="0"/>
          </a:p>
        </p:txBody>
      </p:sp>
      <p:sp>
        <p:nvSpPr>
          <p:cNvPr id="3" name="TextBox 2">
            <a:extLst>
              <a:ext uri="{FF2B5EF4-FFF2-40B4-BE49-F238E27FC236}">
                <a16:creationId xmlns:a16="http://schemas.microsoft.com/office/drawing/2014/main" id="{0315D31B-7825-10F4-B202-A7FC33E09AF9}"/>
              </a:ext>
            </a:extLst>
          </p:cNvPr>
          <p:cNvSpPr txBox="1"/>
          <p:nvPr/>
        </p:nvSpPr>
        <p:spPr>
          <a:xfrm>
            <a:off x="5114014" y="6082284"/>
            <a:ext cx="4346639" cy="707886"/>
          </a:xfrm>
          <a:prstGeom prst="rect">
            <a:avLst/>
          </a:prstGeom>
          <a:noFill/>
        </p:spPr>
        <p:txBody>
          <a:bodyPr wrap="none" rtlCol="0">
            <a:spAutoFit/>
          </a:bodyPr>
          <a:lstStyle/>
          <a:p>
            <a:r>
              <a:rPr lang="en-GB" sz="4000" b="1" dirty="0" err="1">
                <a:solidFill>
                  <a:srgbClr val="FF0000"/>
                </a:solidFill>
              </a:rPr>
              <a:t>www.unicampus.ro</a:t>
            </a:r>
            <a:endParaRPr lang="en-GB" sz="4000" b="1" dirty="0">
              <a:solidFill>
                <a:srgbClr val="FF0000"/>
              </a:solidFill>
            </a:endParaRPr>
          </a:p>
        </p:txBody>
      </p:sp>
      <p:pic>
        <p:nvPicPr>
          <p:cNvPr id="4" name="Picture 3">
            <a:extLst>
              <a:ext uri="{FF2B5EF4-FFF2-40B4-BE49-F238E27FC236}">
                <a16:creationId xmlns:a16="http://schemas.microsoft.com/office/drawing/2014/main" id="{C0F884BD-560D-9891-BC2B-3F1C927CF385}"/>
              </a:ext>
            </a:extLst>
          </p:cNvPr>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23577" y="6082284"/>
            <a:ext cx="2026920" cy="714210"/>
          </a:xfrm>
          <a:prstGeom prst="rect">
            <a:avLst/>
          </a:prstGeom>
        </p:spPr>
      </p:pic>
    </p:spTree>
    <p:extLst>
      <p:ext uri="{BB962C8B-B14F-4D97-AF65-F5344CB8AC3E}">
        <p14:creationId xmlns:p14="http://schemas.microsoft.com/office/powerpoint/2010/main" val="2692317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0E6D9AB-A02B-4585-8F33-70DC81827664}"/>
              </a:ext>
            </a:extLst>
          </p:cNvPr>
          <p:cNvSpPr>
            <a:spLocks noGrp="1"/>
          </p:cNvSpPr>
          <p:nvPr>
            <p:ph type="title"/>
          </p:nvPr>
        </p:nvSpPr>
        <p:spPr/>
        <p:txBody>
          <a:bodyPr>
            <a:normAutofit/>
          </a:bodyPr>
          <a:lstStyle/>
          <a:p>
            <a:r>
              <a:rPr lang="en-US" sz="3200" dirty="0"/>
              <a:t>UniCampus – Course completion Certificate</a:t>
            </a:r>
          </a:p>
        </p:txBody>
      </p:sp>
      <p:graphicFrame>
        <p:nvGraphicFramePr>
          <p:cNvPr id="3" name="Obiect 2">
            <a:extLst>
              <a:ext uri="{FF2B5EF4-FFF2-40B4-BE49-F238E27FC236}">
                <a16:creationId xmlns:a16="http://schemas.microsoft.com/office/drawing/2014/main" id="{85DF0A37-5843-4111-AB27-C2BD21E92EC8}"/>
              </a:ext>
            </a:extLst>
          </p:cNvPr>
          <p:cNvGraphicFramePr>
            <a:graphicFrameLocks noChangeAspect="1"/>
          </p:cNvGraphicFramePr>
          <p:nvPr>
            <p:extLst>
              <p:ext uri="{D42A27DB-BD31-4B8C-83A1-F6EECF244321}">
                <p14:modId xmlns:p14="http://schemas.microsoft.com/office/powerpoint/2010/main" val="1415689694"/>
              </p:ext>
            </p:extLst>
          </p:nvPr>
        </p:nvGraphicFramePr>
        <p:xfrm>
          <a:off x="312899" y="1416217"/>
          <a:ext cx="7364896" cy="4587968"/>
        </p:xfrm>
        <a:graphic>
          <a:graphicData uri="http://schemas.openxmlformats.org/presentationml/2006/ole">
            <mc:AlternateContent xmlns:mc="http://schemas.openxmlformats.org/markup-compatibility/2006">
              <mc:Choice xmlns:v="urn:schemas-microsoft-com:vml" Requires="v">
                <p:oleObj name="Image" r:id="rId2" imgW="12317400" imgH="7631640" progId="Photoshop.Image.16">
                  <p:embed/>
                </p:oleObj>
              </mc:Choice>
              <mc:Fallback>
                <p:oleObj name="Image" r:id="rId2" imgW="12317400" imgH="7631640" progId="Photoshop.Image.16">
                  <p:embed/>
                  <p:pic>
                    <p:nvPicPr>
                      <p:cNvPr id="0" name=""/>
                      <p:cNvPicPr/>
                      <p:nvPr/>
                    </p:nvPicPr>
                    <p:blipFill>
                      <a:blip r:embed="rId3"/>
                      <a:stretch>
                        <a:fillRect/>
                      </a:stretch>
                    </p:blipFill>
                    <p:spPr>
                      <a:xfrm>
                        <a:off x="312899" y="1416217"/>
                        <a:ext cx="7364896" cy="4587968"/>
                      </a:xfrm>
                      <a:prstGeom prst="rect">
                        <a:avLst/>
                      </a:prstGeom>
                    </p:spPr>
                  </p:pic>
                </p:oleObj>
              </mc:Fallback>
            </mc:AlternateContent>
          </a:graphicData>
        </a:graphic>
      </p:graphicFrame>
      <p:pic>
        <p:nvPicPr>
          <p:cNvPr id="5" name="Imagine 4">
            <a:extLst>
              <a:ext uri="{FF2B5EF4-FFF2-40B4-BE49-F238E27FC236}">
                <a16:creationId xmlns:a16="http://schemas.microsoft.com/office/drawing/2014/main" id="{40586DB7-77BA-4991-A018-3FE68FFD55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3829" y="1348791"/>
            <a:ext cx="4255272" cy="433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C185F6E-185E-9749-97F6-202E3AB6390C}"/>
              </a:ext>
            </a:extLst>
          </p:cNvPr>
          <p:cNvSpPr txBox="1"/>
          <p:nvPr/>
        </p:nvSpPr>
        <p:spPr>
          <a:xfrm>
            <a:off x="1617738" y="6004185"/>
            <a:ext cx="3098284" cy="523220"/>
          </a:xfrm>
          <a:prstGeom prst="rect">
            <a:avLst/>
          </a:prstGeom>
          <a:noFill/>
        </p:spPr>
        <p:txBody>
          <a:bodyPr wrap="none" rtlCol="0">
            <a:spAutoFit/>
          </a:bodyPr>
          <a:lstStyle/>
          <a:p>
            <a:r>
              <a:rPr lang="en-GB" sz="2800" b="1" dirty="0" err="1">
                <a:solidFill>
                  <a:srgbClr val="FF0000"/>
                </a:solidFill>
              </a:rPr>
              <a:t>www.unicampus.ro</a:t>
            </a:r>
            <a:endParaRPr lang="en-GB" sz="2800" b="1" dirty="0">
              <a:solidFill>
                <a:srgbClr val="FF0000"/>
              </a:solidFill>
            </a:endParaRPr>
          </a:p>
        </p:txBody>
      </p:sp>
    </p:spTree>
    <p:extLst>
      <p:ext uri="{BB962C8B-B14F-4D97-AF65-F5344CB8AC3E}">
        <p14:creationId xmlns:p14="http://schemas.microsoft.com/office/powerpoint/2010/main" val="4070940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0E6D9AB-A02B-4585-8F33-70DC81827664}"/>
              </a:ext>
            </a:extLst>
          </p:cNvPr>
          <p:cNvSpPr>
            <a:spLocks noGrp="1"/>
          </p:cNvSpPr>
          <p:nvPr>
            <p:ph type="title"/>
          </p:nvPr>
        </p:nvSpPr>
        <p:spPr/>
        <p:txBody>
          <a:bodyPr>
            <a:normAutofit/>
          </a:bodyPr>
          <a:lstStyle/>
          <a:p>
            <a:r>
              <a:rPr lang="en-US" sz="3200" dirty="0"/>
              <a:t>Virtual Campus of UPT – CVUPT – Badgr integration</a:t>
            </a:r>
          </a:p>
        </p:txBody>
      </p:sp>
      <p:graphicFrame>
        <p:nvGraphicFramePr>
          <p:cNvPr id="9" name="Obiect 8">
            <a:extLst>
              <a:ext uri="{FF2B5EF4-FFF2-40B4-BE49-F238E27FC236}">
                <a16:creationId xmlns:a16="http://schemas.microsoft.com/office/drawing/2014/main" id="{501AC0C2-E985-4164-B755-29D9BD929AEF}"/>
              </a:ext>
            </a:extLst>
          </p:cNvPr>
          <p:cNvGraphicFramePr>
            <a:graphicFrameLocks noChangeAspect="1"/>
          </p:cNvGraphicFramePr>
          <p:nvPr>
            <p:extLst>
              <p:ext uri="{D42A27DB-BD31-4B8C-83A1-F6EECF244321}">
                <p14:modId xmlns:p14="http://schemas.microsoft.com/office/powerpoint/2010/main" val="434719217"/>
              </p:ext>
            </p:extLst>
          </p:nvPr>
        </p:nvGraphicFramePr>
        <p:xfrm>
          <a:off x="1490513" y="1333226"/>
          <a:ext cx="7570913" cy="5159649"/>
        </p:xfrm>
        <a:graphic>
          <a:graphicData uri="http://schemas.openxmlformats.org/presentationml/2006/ole">
            <mc:AlternateContent xmlns:mc="http://schemas.openxmlformats.org/markup-compatibility/2006">
              <mc:Choice xmlns:v="urn:schemas-microsoft-com:vml" Requires="v">
                <p:oleObj r:id="rId2" imgW="15822000" imgH="10729800" progId="">
                  <p:embed/>
                </p:oleObj>
              </mc:Choice>
              <mc:Fallback>
                <p:oleObj r:id="rId2" imgW="15822000" imgH="10729800" progId="">
                  <p:embed/>
                  <p:pic>
                    <p:nvPicPr>
                      <p:cNvPr id="9" name="Obiect 8">
                        <a:extLst>
                          <a:ext uri="{FF2B5EF4-FFF2-40B4-BE49-F238E27FC236}">
                            <a16:creationId xmlns:a16="http://schemas.microsoft.com/office/drawing/2014/main" id="{501AC0C2-E985-4164-B755-29D9BD929AEF}"/>
                          </a:ext>
                        </a:extLst>
                      </p:cNvPr>
                      <p:cNvPicPr/>
                      <p:nvPr/>
                    </p:nvPicPr>
                    <p:blipFill>
                      <a:blip r:embed="rId3"/>
                      <a:stretch>
                        <a:fillRect/>
                      </a:stretch>
                    </p:blipFill>
                    <p:spPr>
                      <a:xfrm>
                        <a:off x="1490513" y="1333226"/>
                        <a:ext cx="7570913" cy="5159649"/>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EEF66DF2-B52F-6346-9C54-2A2225622944}"/>
              </a:ext>
            </a:extLst>
          </p:cNvPr>
          <p:cNvSpPr/>
          <p:nvPr/>
        </p:nvSpPr>
        <p:spPr>
          <a:xfrm>
            <a:off x="9491495" y="3244334"/>
            <a:ext cx="1862305" cy="369332"/>
          </a:xfrm>
          <a:prstGeom prst="rect">
            <a:avLst/>
          </a:prstGeom>
        </p:spPr>
        <p:txBody>
          <a:bodyPr wrap="none">
            <a:spAutoFit/>
          </a:bodyPr>
          <a:lstStyle/>
          <a:p>
            <a:r>
              <a:rPr lang="en-GB" dirty="0">
                <a:hlinkClick r:id="rId4"/>
              </a:rPr>
              <a:t>https://cv.upt.ro/</a:t>
            </a:r>
            <a:r>
              <a:rPr lang="en-GB" dirty="0"/>
              <a:t> </a:t>
            </a:r>
          </a:p>
        </p:txBody>
      </p:sp>
    </p:spTree>
    <p:extLst>
      <p:ext uri="{BB962C8B-B14F-4D97-AF65-F5344CB8AC3E}">
        <p14:creationId xmlns:p14="http://schemas.microsoft.com/office/powerpoint/2010/main" val="839398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0E6D9AB-A02B-4585-8F33-70DC81827664}"/>
              </a:ext>
            </a:extLst>
          </p:cNvPr>
          <p:cNvSpPr>
            <a:spLocks noGrp="1"/>
          </p:cNvSpPr>
          <p:nvPr>
            <p:ph type="title"/>
          </p:nvPr>
        </p:nvSpPr>
        <p:spPr/>
        <p:txBody>
          <a:bodyPr>
            <a:normAutofit/>
          </a:bodyPr>
          <a:lstStyle/>
          <a:p>
            <a:r>
              <a:rPr lang="en-US" sz="3200" dirty="0"/>
              <a:t>Virtual Campus of UPT – CVUPT – Badgr integration</a:t>
            </a:r>
          </a:p>
        </p:txBody>
      </p:sp>
      <p:pic>
        <p:nvPicPr>
          <p:cNvPr id="8" name="Imagine 7">
            <a:extLst>
              <a:ext uri="{FF2B5EF4-FFF2-40B4-BE49-F238E27FC236}">
                <a16:creationId xmlns:a16="http://schemas.microsoft.com/office/drawing/2014/main" id="{2A0DAFFF-483C-4DE1-BF9F-F89C0F212D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7100" y="1382937"/>
            <a:ext cx="5417800" cy="4925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B5DF3D26-58C4-814A-B1F3-75437F6DE35D}"/>
              </a:ext>
            </a:extLst>
          </p:cNvPr>
          <p:cNvSpPr/>
          <p:nvPr/>
        </p:nvSpPr>
        <p:spPr>
          <a:xfrm>
            <a:off x="553816" y="6308209"/>
            <a:ext cx="1862305" cy="369332"/>
          </a:xfrm>
          <a:prstGeom prst="rect">
            <a:avLst/>
          </a:prstGeom>
        </p:spPr>
        <p:txBody>
          <a:bodyPr wrap="none">
            <a:spAutoFit/>
          </a:bodyPr>
          <a:lstStyle/>
          <a:p>
            <a:r>
              <a:rPr lang="en-GB" dirty="0">
                <a:hlinkClick r:id="rId3"/>
              </a:rPr>
              <a:t>https://cv.upt.ro/</a:t>
            </a:r>
            <a:r>
              <a:rPr lang="en-GB" dirty="0"/>
              <a:t> </a:t>
            </a:r>
          </a:p>
        </p:txBody>
      </p:sp>
    </p:spTree>
    <p:extLst>
      <p:ext uri="{BB962C8B-B14F-4D97-AF65-F5344CB8AC3E}">
        <p14:creationId xmlns:p14="http://schemas.microsoft.com/office/powerpoint/2010/main" val="4218104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1D2AF-EF4D-B742-B908-0C6C2B690CEA}"/>
              </a:ext>
            </a:extLst>
          </p:cNvPr>
          <p:cNvSpPr>
            <a:spLocks noGrp="1"/>
          </p:cNvSpPr>
          <p:nvPr>
            <p:ph type="title"/>
          </p:nvPr>
        </p:nvSpPr>
        <p:spPr/>
        <p:txBody>
          <a:bodyPr>
            <a:normAutofit/>
          </a:bodyPr>
          <a:lstStyle/>
          <a:p>
            <a:r>
              <a:rPr lang="en-GB" b="1" dirty="0">
                <a:solidFill>
                  <a:srgbClr val="002060"/>
                </a:solidFill>
                <a:effectLst>
                  <a:outerShdw blurRad="50800" dist="38100" dir="5400000" algn="t" rotWithShape="0">
                    <a:prstClr val="black">
                      <a:alpha val="40000"/>
                    </a:prstClr>
                  </a:outerShdw>
                </a:effectLst>
              </a:rPr>
              <a:t>Formal – diploma</a:t>
            </a:r>
            <a:br>
              <a:rPr lang="en-GB" b="1" dirty="0">
                <a:solidFill>
                  <a:schemeClr val="accent1"/>
                </a:solidFill>
                <a:effectLst>
                  <a:outerShdw blurRad="50800" dist="38100" dir="5400000" algn="t" rotWithShape="0">
                    <a:prstClr val="black">
                      <a:alpha val="40000"/>
                    </a:prstClr>
                  </a:outerShdw>
                </a:effectLst>
              </a:rPr>
            </a:br>
            <a:r>
              <a:rPr lang="en-GB" b="1" dirty="0" err="1">
                <a:solidFill>
                  <a:schemeClr val="accent1"/>
                </a:solidFill>
                <a:effectLst>
                  <a:outerShdw blurRad="50800" dist="38100" dir="5400000" algn="t" rotWithShape="0">
                    <a:prstClr val="black">
                      <a:alpha val="40000"/>
                    </a:prstClr>
                  </a:outerShdw>
                </a:effectLst>
              </a:rPr>
              <a:t>microcredentials</a:t>
            </a:r>
            <a:endParaRPr lang="en-GB" b="1" dirty="0">
              <a:solidFill>
                <a:schemeClr val="accent1"/>
              </a:solidFill>
              <a:effectLst>
                <a:outerShdw blurRad="50800" dist="38100" dir="5400000" algn="t" rotWithShape="0">
                  <a:prstClr val="black">
                    <a:alpha val="40000"/>
                  </a:prstClr>
                </a:outerShdw>
              </a:effectLst>
            </a:endParaRPr>
          </a:p>
        </p:txBody>
      </p:sp>
      <p:sp>
        <p:nvSpPr>
          <p:cNvPr id="5" name="Text Placeholder 4">
            <a:extLst>
              <a:ext uri="{FF2B5EF4-FFF2-40B4-BE49-F238E27FC236}">
                <a16:creationId xmlns:a16="http://schemas.microsoft.com/office/drawing/2014/main" id="{9FA9FDF0-C3ED-B546-BCFD-DCB26E82214E}"/>
              </a:ext>
            </a:extLst>
          </p:cNvPr>
          <p:cNvSpPr>
            <a:spLocks noGrp="1"/>
          </p:cNvSpPr>
          <p:nvPr>
            <p:ph type="body" idx="1"/>
          </p:nvPr>
        </p:nvSpPr>
        <p:spPr/>
        <p:txBody>
          <a:bodyPr/>
          <a:lstStyle/>
          <a:p>
            <a:r>
              <a:rPr lang="en-GB" dirty="0"/>
              <a:t>formal</a:t>
            </a:r>
          </a:p>
        </p:txBody>
      </p:sp>
    </p:spTree>
    <p:extLst>
      <p:ext uri="{BB962C8B-B14F-4D97-AF65-F5344CB8AC3E}">
        <p14:creationId xmlns:p14="http://schemas.microsoft.com/office/powerpoint/2010/main" val="4264178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80160" y="6030564"/>
            <a:ext cx="8617527" cy="600164"/>
          </a:xfrm>
          <a:prstGeom prst="rect">
            <a:avLst/>
          </a:prstGeom>
        </p:spPr>
        <p:txBody>
          <a:bodyPr wrap="square">
            <a:spAutoFit/>
          </a:bodyPr>
          <a:lstStyle/>
          <a:p>
            <a:r>
              <a:rPr lang="en-US" dirty="0"/>
              <a:t>From Early Adopters EBSI </a:t>
            </a:r>
            <a:r>
              <a:rPr lang="en-US" dirty="0" err="1"/>
              <a:t>Programme</a:t>
            </a:r>
            <a:r>
              <a:rPr lang="en-US" dirty="0"/>
              <a:t> Webinar - March 2021 - </a:t>
            </a:r>
          </a:p>
          <a:p>
            <a:r>
              <a:rPr lang="en-US" sz="1500" dirty="0">
                <a:hlinkClick r:id="rId2"/>
              </a:rPr>
              <a:t>https://ec.europa.eu/cefdigital/wiki/display/CEFDIGITAL/EBSI+Early+Adopters+programme+kick-off+webinar</a:t>
            </a:r>
            <a:r>
              <a:rPr lang="ro-RO" sz="1500" dirty="0"/>
              <a:t> </a:t>
            </a:r>
            <a:endParaRPr lang="en-US" sz="1500" dirty="0"/>
          </a:p>
        </p:txBody>
      </p:sp>
      <p:pic>
        <p:nvPicPr>
          <p:cNvPr id="3" name="Picture 2"/>
          <p:cNvPicPr>
            <a:picLocks noChangeAspect="1"/>
          </p:cNvPicPr>
          <p:nvPr/>
        </p:nvPicPr>
        <p:blipFill>
          <a:blip r:embed="rId3"/>
          <a:stretch>
            <a:fillRect/>
          </a:stretch>
        </p:blipFill>
        <p:spPr>
          <a:xfrm>
            <a:off x="805176" y="304800"/>
            <a:ext cx="10884001" cy="5431117"/>
          </a:xfrm>
          <a:prstGeom prst="rect">
            <a:avLst/>
          </a:prstGeom>
        </p:spPr>
      </p:pic>
      <p:sp>
        <p:nvSpPr>
          <p:cNvPr id="4" name="Graphic 4">
            <a:extLst>
              <a:ext uri="{FF2B5EF4-FFF2-40B4-BE49-F238E27FC236}">
                <a16:creationId xmlns:a16="http://schemas.microsoft.com/office/drawing/2014/main" id="{9AD50CCF-832F-664B-84B0-34494C088CC3}"/>
              </a:ext>
            </a:extLst>
          </p:cNvPr>
          <p:cNvSpPr/>
          <p:nvPr/>
        </p:nvSpPr>
        <p:spPr>
          <a:xfrm rot="21330280">
            <a:off x="534281" y="-59810"/>
            <a:ext cx="2015255" cy="881817"/>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E4C2562-7638-1145-9833-FCE58276F418}"/>
              </a:ext>
            </a:extLst>
          </p:cNvPr>
          <p:cNvSpPr/>
          <p:nvPr/>
        </p:nvSpPr>
        <p:spPr>
          <a:xfrm>
            <a:off x="2320578" y="12412"/>
            <a:ext cx="8118762" cy="584775"/>
          </a:xfrm>
          <a:prstGeom prst="rect">
            <a:avLst/>
          </a:prstGeom>
        </p:spPr>
        <p:txBody>
          <a:bodyPr wrap="square">
            <a:spAutoFit/>
          </a:bodyPr>
          <a:lstStyle/>
          <a:p>
            <a:r>
              <a:rPr lang="ro-RO" sz="3200" b="1" dirty="0">
                <a:solidFill>
                  <a:schemeClr val="tx2"/>
                </a:solidFill>
                <a:latin typeface="EC Square Sans Pro"/>
              </a:rPr>
              <a:t> </a:t>
            </a:r>
            <a:r>
              <a:rPr lang="en-IE" sz="3200" b="1" dirty="0">
                <a:solidFill>
                  <a:schemeClr val="tx2"/>
                </a:solidFill>
                <a:latin typeface="EC Square Sans Pro"/>
              </a:rPr>
              <a:t>Connecting Romania through </a:t>
            </a:r>
            <a:r>
              <a:rPr lang="en-IE" sz="3200" b="1" dirty="0" err="1">
                <a:solidFill>
                  <a:schemeClr val="tx2"/>
                </a:solidFill>
                <a:latin typeface="EC Square Sans Pro"/>
              </a:rPr>
              <a:t>Blockchain</a:t>
            </a:r>
            <a:endParaRPr lang="en-US" sz="3200" b="1" dirty="0">
              <a:solidFill>
                <a:schemeClr val="tx2"/>
              </a:solidFill>
            </a:endParaRPr>
          </a:p>
        </p:txBody>
      </p:sp>
      <p:sp>
        <p:nvSpPr>
          <p:cNvPr id="7" name="Rectangle 6">
            <a:extLst>
              <a:ext uri="{FF2B5EF4-FFF2-40B4-BE49-F238E27FC236}">
                <a16:creationId xmlns:a16="http://schemas.microsoft.com/office/drawing/2014/main" id="{6C19A267-FF4B-4C46-AFD2-ED439CFC202F}"/>
              </a:ext>
            </a:extLst>
          </p:cNvPr>
          <p:cNvSpPr/>
          <p:nvPr/>
        </p:nvSpPr>
        <p:spPr>
          <a:xfrm>
            <a:off x="763239" y="12412"/>
            <a:ext cx="2095673" cy="584775"/>
          </a:xfrm>
          <a:prstGeom prst="rect">
            <a:avLst/>
          </a:prstGeom>
        </p:spPr>
        <p:txBody>
          <a:bodyPr wrap="square">
            <a:spAutoFit/>
          </a:bodyPr>
          <a:lstStyle/>
          <a:p>
            <a:r>
              <a:rPr lang="en-IE" sz="3200" b="1" dirty="0">
                <a:solidFill>
                  <a:schemeClr val="tx2"/>
                </a:solidFill>
                <a:latin typeface="EC Square Sans Pro"/>
              </a:rPr>
              <a:t>EBSI4RO</a:t>
            </a:r>
            <a:endParaRPr lang="en-US" sz="3200" b="1" dirty="0">
              <a:solidFill>
                <a:schemeClr val="tx2"/>
              </a:solidFill>
            </a:endParaRPr>
          </a:p>
        </p:txBody>
      </p:sp>
      <p:pic>
        <p:nvPicPr>
          <p:cNvPr id="2" name="Picture 1">
            <a:extLst>
              <a:ext uri="{FF2B5EF4-FFF2-40B4-BE49-F238E27FC236}">
                <a16:creationId xmlns:a16="http://schemas.microsoft.com/office/drawing/2014/main" id="{F57177D3-2B7E-17C2-1883-A063503AEDA6}"/>
              </a:ext>
            </a:extLst>
          </p:cNvPr>
          <p:cNvPicPr>
            <a:picLocks noChangeAspect="1"/>
          </p:cNvPicPr>
          <p:nvPr/>
        </p:nvPicPr>
        <p:blipFill>
          <a:blip r:embed="rId4"/>
          <a:stretch>
            <a:fillRect/>
          </a:stretch>
        </p:blipFill>
        <p:spPr>
          <a:xfrm>
            <a:off x="9432381" y="597187"/>
            <a:ext cx="2730612" cy="589281"/>
          </a:xfrm>
          <a:prstGeom prst="rect">
            <a:avLst/>
          </a:prstGeom>
        </p:spPr>
      </p:pic>
    </p:spTree>
    <p:extLst>
      <p:ext uri="{BB962C8B-B14F-4D97-AF65-F5344CB8AC3E}">
        <p14:creationId xmlns:p14="http://schemas.microsoft.com/office/powerpoint/2010/main" val="2773254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1114" y="595745"/>
            <a:ext cx="11897582" cy="5711864"/>
          </a:xfrm>
          <a:prstGeom prst="rect">
            <a:avLst/>
          </a:prstGeom>
        </p:spPr>
      </p:pic>
      <p:sp>
        <p:nvSpPr>
          <p:cNvPr id="8" name="Rectangle 7"/>
          <p:cNvSpPr/>
          <p:nvPr/>
        </p:nvSpPr>
        <p:spPr>
          <a:xfrm>
            <a:off x="5821636" y="6307609"/>
            <a:ext cx="6245673" cy="369332"/>
          </a:xfrm>
          <a:prstGeom prst="rect">
            <a:avLst/>
          </a:prstGeom>
        </p:spPr>
        <p:txBody>
          <a:bodyPr wrap="square">
            <a:spAutoFit/>
          </a:bodyPr>
          <a:lstStyle/>
          <a:p>
            <a:r>
              <a:rPr lang="en-US" dirty="0">
                <a:hlinkClick r:id="rId3"/>
              </a:rPr>
              <a:t>https://ec.europa.eu/cefdigital/wiki/display/CEFDIGITAL/EBSI</a:t>
            </a:r>
            <a:r>
              <a:rPr lang="en-US" dirty="0"/>
              <a:t> </a:t>
            </a:r>
          </a:p>
        </p:txBody>
      </p:sp>
      <p:sp>
        <p:nvSpPr>
          <p:cNvPr id="4" name="Graphic 4">
            <a:extLst>
              <a:ext uri="{FF2B5EF4-FFF2-40B4-BE49-F238E27FC236}">
                <a16:creationId xmlns:a16="http://schemas.microsoft.com/office/drawing/2014/main" id="{E54DF7BA-1525-F64F-9FE6-AEFC441F2143}"/>
              </a:ext>
            </a:extLst>
          </p:cNvPr>
          <p:cNvSpPr/>
          <p:nvPr/>
        </p:nvSpPr>
        <p:spPr>
          <a:xfrm rot="21330280">
            <a:off x="1457611" y="-222767"/>
            <a:ext cx="2015255" cy="881817"/>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66F1DAD-CA1C-9E4A-8632-6D5BF8A15E3D}"/>
              </a:ext>
            </a:extLst>
          </p:cNvPr>
          <p:cNvSpPr/>
          <p:nvPr/>
        </p:nvSpPr>
        <p:spPr>
          <a:xfrm>
            <a:off x="3243908" y="-60652"/>
            <a:ext cx="8118762" cy="584775"/>
          </a:xfrm>
          <a:prstGeom prst="rect">
            <a:avLst/>
          </a:prstGeom>
        </p:spPr>
        <p:txBody>
          <a:bodyPr wrap="square">
            <a:spAutoFit/>
          </a:bodyPr>
          <a:lstStyle/>
          <a:p>
            <a:r>
              <a:rPr lang="ro-RO" sz="3200" b="1" dirty="0">
                <a:solidFill>
                  <a:schemeClr val="tx2"/>
                </a:solidFill>
                <a:latin typeface="EC Square Sans Pro"/>
              </a:rPr>
              <a:t> </a:t>
            </a:r>
            <a:r>
              <a:rPr lang="en-IE" sz="3200" b="1" dirty="0">
                <a:solidFill>
                  <a:schemeClr val="tx2"/>
                </a:solidFill>
                <a:latin typeface="EC Square Sans Pro"/>
              </a:rPr>
              <a:t>Connecting Romania through </a:t>
            </a:r>
            <a:r>
              <a:rPr lang="en-IE" sz="3200" b="1" dirty="0" err="1">
                <a:solidFill>
                  <a:schemeClr val="tx2"/>
                </a:solidFill>
                <a:latin typeface="EC Square Sans Pro"/>
              </a:rPr>
              <a:t>Blockchain</a:t>
            </a:r>
            <a:endParaRPr lang="en-US" sz="3200" b="1" dirty="0">
              <a:solidFill>
                <a:schemeClr val="tx2"/>
              </a:solidFill>
            </a:endParaRPr>
          </a:p>
        </p:txBody>
      </p:sp>
      <p:sp>
        <p:nvSpPr>
          <p:cNvPr id="6" name="Rectangle 5">
            <a:extLst>
              <a:ext uri="{FF2B5EF4-FFF2-40B4-BE49-F238E27FC236}">
                <a16:creationId xmlns:a16="http://schemas.microsoft.com/office/drawing/2014/main" id="{E2F5A09F-31AA-334F-BC72-BBFB2A07B779}"/>
              </a:ext>
            </a:extLst>
          </p:cNvPr>
          <p:cNvSpPr/>
          <p:nvPr/>
        </p:nvSpPr>
        <p:spPr>
          <a:xfrm>
            <a:off x="1686569" y="-60652"/>
            <a:ext cx="2095673" cy="584775"/>
          </a:xfrm>
          <a:prstGeom prst="rect">
            <a:avLst/>
          </a:prstGeom>
        </p:spPr>
        <p:txBody>
          <a:bodyPr wrap="square">
            <a:spAutoFit/>
          </a:bodyPr>
          <a:lstStyle/>
          <a:p>
            <a:r>
              <a:rPr lang="en-IE" sz="3200" b="1" dirty="0">
                <a:solidFill>
                  <a:schemeClr val="tx2"/>
                </a:solidFill>
                <a:latin typeface="EC Square Sans Pro"/>
              </a:rPr>
              <a:t>EBSI4RO</a:t>
            </a:r>
            <a:endParaRPr lang="en-US" sz="3200" b="1" dirty="0">
              <a:solidFill>
                <a:schemeClr val="tx2"/>
              </a:solidFill>
            </a:endParaRPr>
          </a:p>
        </p:txBody>
      </p:sp>
      <p:pic>
        <p:nvPicPr>
          <p:cNvPr id="2" name="Picture 1">
            <a:extLst>
              <a:ext uri="{FF2B5EF4-FFF2-40B4-BE49-F238E27FC236}">
                <a16:creationId xmlns:a16="http://schemas.microsoft.com/office/drawing/2014/main" id="{0B746DDA-8FC7-3033-1FB6-686E78AB95B9}"/>
              </a:ext>
            </a:extLst>
          </p:cNvPr>
          <p:cNvPicPr>
            <a:picLocks noChangeAspect="1"/>
          </p:cNvPicPr>
          <p:nvPr/>
        </p:nvPicPr>
        <p:blipFill>
          <a:blip r:embed="rId4"/>
          <a:stretch>
            <a:fillRect/>
          </a:stretch>
        </p:blipFill>
        <p:spPr>
          <a:xfrm>
            <a:off x="9432381" y="597187"/>
            <a:ext cx="2730612" cy="589281"/>
          </a:xfrm>
          <a:prstGeom prst="rect">
            <a:avLst/>
          </a:prstGeom>
        </p:spPr>
      </p:pic>
    </p:spTree>
    <p:extLst>
      <p:ext uri="{BB962C8B-B14F-4D97-AF65-F5344CB8AC3E}">
        <p14:creationId xmlns:p14="http://schemas.microsoft.com/office/powerpoint/2010/main" val="479110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9C36-3B6A-1C44-BE80-CE2FA9899278}"/>
              </a:ext>
            </a:extLst>
          </p:cNvPr>
          <p:cNvSpPr>
            <a:spLocks noGrp="1"/>
          </p:cNvSpPr>
          <p:nvPr>
            <p:ph type="ctrTitle"/>
          </p:nvPr>
        </p:nvSpPr>
        <p:spPr>
          <a:xfrm>
            <a:off x="4003588" y="1122363"/>
            <a:ext cx="6664411" cy="2387600"/>
          </a:xfrm>
        </p:spPr>
        <p:txBody>
          <a:bodyPr/>
          <a:lstStyle/>
          <a:p>
            <a:r>
              <a:rPr lang="en-GB" dirty="0"/>
              <a:t>Digitisation</a:t>
            </a:r>
          </a:p>
        </p:txBody>
      </p:sp>
      <p:sp>
        <p:nvSpPr>
          <p:cNvPr id="4" name="Subtitle 3">
            <a:extLst>
              <a:ext uri="{FF2B5EF4-FFF2-40B4-BE49-F238E27FC236}">
                <a16:creationId xmlns:a16="http://schemas.microsoft.com/office/drawing/2014/main" id="{E5936597-09A7-9E46-8950-D3980F6CEB8D}"/>
              </a:ext>
            </a:extLst>
          </p:cNvPr>
          <p:cNvSpPr>
            <a:spLocks noGrp="1"/>
          </p:cNvSpPr>
          <p:nvPr>
            <p:ph type="subTitle" idx="1"/>
          </p:nvPr>
        </p:nvSpPr>
        <p:spPr>
          <a:xfrm>
            <a:off x="3867664" y="3632886"/>
            <a:ext cx="6800335" cy="1624914"/>
          </a:xfrm>
        </p:spPr>
        <p:txBody>
          <a:bodyPr>
            <a:normAutofit fontScale="62500" lnSpcReduction="20000"/>
          </a:bodyPr>
          <a:lstStyle/>
          <a:p>
            <a:r>
              <a:rPr lang="en-GB" sz="4000" dirty="0"/>
              <a:t>Core</a:t>
            </a:r>
          </a:p>
          <a:p>
            <a:r>
              <a:rPr lang="en-GB" sz="4000" dirty="0"/>
              <a:t>UPT Virtual Campus (Unique Access point)</a:t>
            </a:r>
          </a:p>
          <a:p>
            <a:r>
              <a:rPr lang="en-GB" sz="4000" dirty="0" err="1"/>
              <a:t>UniCampus</a:t>
            </a:r>
            <a:r>
              <a:rPr lang="en-GB" sz="4000" dirty="0"/>
              <a:t> - MOOCs courses</a:t>
            </a:r>
          </a:p>
          <a:p>
            <a:r>
              <a:rPr lang="en-GB" sz="4000" dirty="0"/>
              <a:t>Training &amp; Support</a:t>
            </a:r>
          </a:p>
        </p:txBody>
      </p:sp>
      <p:pic>
        <p:nvPicPr>
          <p:cNvPr id="5" name="Picture 4" descr="A picture containing orange&#10;&#10;Description automatically generated">
            <a:extLst>
              <a:ext uri="{FF2B5EF4-FFF2-40B4-BE49-F238E27FC236}">
                <a16:creationId xmlns:a16="http://schemas.microsoft.com/office/drawing/2014/main" id="{87092561-E505-2A41-8230-EA632CB33D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891" y="-173038"/>
            <a:ext cx="3810000" cy="6858000"/>
          </a:xfrm>
          <a:prstGeom prst="rect">
            <a:avLst/>
          </a:prstGeom>
        </p:spPr>
      </p:pic>
    </p:spTree>
    <p:extLst>
      <p:ext uri="{BB962C8B-B14F-4D97-AF65-F5344CB8AC3E}">
        <p14:creationId xmlns:p14="http://schemas.microsoft.com/office/powerpoint/2010/main" val="3132641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2651" y="875211"/>
            <a:ext cx="9903573" cy="5865223"/>
          </a:xfrm>
          <a:prstGeom prst="rect">
            <a:avLst/>
          </a:prstGeom>
        </p:spPr>
      </p:pic>
      <p:sp>
        <p:nvSpPr>
          <p:cNvPr id="8" name="Graphic 4">
            <a:extLst>
              <a:ext uri="{FF2B5EF4-FFF2-40B4-BE49-F238E27FC236}">
                <a16:creationId xmlns:a16="http://schemas.microsoft.com/office/drawing/2014/main" id="{83DE2D07-9BFF-4052-AE54-DCBE392AE45D}"/>
              </a:ext>
            </a:extLst>
          </p:cNvPr>
          <p:cNvSpPr/>
          <p:nvPr/>
        </p:nvSpPr>
        <p:spPr>
          <a:xfrm rot="21330280">
            <a:off x="5010413" y="789709"/>
            <a:ext cx="1279909" cy="711162"/>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itle 5"/>
          <p:cNvSpPr>
            <a:spLocks noGrp="1"/>
          </p:cNvSpPr>
          <p:nvPr>
            <p:ph type="title"/>
          </p:nvPr>
        </p:nvSpPr>
        <p:spPr>
          <a:xfrm>
            <a:off x="1102651" y="932584"/>
            <a:ext cx="10515600" cy="356432"/>
          </a:xfrm>
        </p:spPr>
        <p:txBody>
          <a:bodyPr>
            <a:normAutofit fontScale="90000"/>
          </a:bodyPr>
          <a:lstStyle/>
          <a:p>
            <a:pPr algn="ctr"/>
            <a:r>
              <a:rPr lang="en-US" dirty="0">
                <a:solidFill>
                  <a:schemeClr val="tx2"/>
                </a:solidFill>
              </a:rPr>
              <a:t>EBSI nodes</a:t>
            </a:r>
          </a:p>
        </p:txBody>
      </p:sp>
      <p:sp>
        <p:nvSpPr>
          <p:cNvPr id="5" name="Graphic 4">
            <a:extLst>
              <a:ext uri="{FF2B5EF4-FFF2-40B4-BE49-F238E27FC236}">
                <a16:creationId xmlns:a16="http://schemas.microsoft.com/office/drawing/2014/main" id="{7EA1E483-123B-F848-BE7D-C65F7897D0D0}"/>
              </a:ext>
            </a:extLst>
          </p:cNvPr>
          <p:cNvSpPr/>
          <p:nvPr/>
        </p:nvSpPr>
        <p:spPr>
          <a:xfrm rot="21330280">
            <a:off x="911221" y="-44549"/>
            <a:ext cx="2015255" cy="881817"/>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AED4F93-9612-DE48-ABE3-4DC92D5644AC}"/>
              </a:ext>
            </a:extLst>
          </p:cNvPr>
          <p:cNvSpPr/>
          <p:nvPr/>
        </p:nvSpPr>
        <p:spPr>
          <a:xfrm>
            <a:off x="2759511" y="126414"/>
            <a:ext cx="8118762" cy="584775"/>
          </a:xfrm>
          <a:prstGeom prst="rect">
            <a:avLst/>
          </a:prstGeom>
        </p:spPr>
        <p:txBody>
          <a:bodyPr wrap="square">
            <a:spAutoFit/>
          </a:bodyPr>
          <a:lstStyle/>
          <a:p>
            <a:r>
              <a:rPr lang="ro-RO" sz="3200" b="1" dirty="0">
                <a:solidFill>
                  <a:schemeClr val="tx2"/>
                </a:solidFill>
                <a:latin typeface="EC Square Sans Pro"/>
              </a:rPr>
              <a:t> </a:t>
            </a:r>
            <a:r>
              <a:rPr lang="en-IE" sz="3200" b="1" dirty="0">
                <a:solidFill>
                  <a:schemeClr val="tx2"/>
                </a:solidFill>
                <a:latin typeface="EC Square Sans Pro"/>
              </a:rPr>
              <a:t>Connecting Romania through </a:t>
            </a:r>
            <a:r>
              <a:rPr lang="en-IE" sz="3200" b="1" dirty="0" err="1">
                <a:solidFill>
                  <a:schemeClr val="tx2"/>
                </a:solidFill>
                <a:latin typeface="EC Square Sans Pro"/>
              </a:rPr>
              <a:t>Blockchain</a:t>
            </a:r>
            <a:endParaRPr lang="en-US" sz="3200" b="1" dirty="0">
              <a:solidFill>
                <a:schemeClr val="tx2"/>
              </a:solidFill>
            </a:endParaRPr>
          </a:p>
        </p:txBody>
      </p:sp>
      <p:sp>
        <p:nvSpPr>
          <p:cNvPr id="9" name="Rectangle 8">
            <a:extLst>
              <a:ext uri="{FF2B5EF4-FFF2-40B4-BE49-F238E27FC236}">
                <a16:creationId xmlns:a16="http://schemas.microsoft.com/office/drawing/2014/main" id="{143C5D8C-40BC-7348-BDE9-A2836DD02A3D}"/>
              </a:ext>
            </a:extLst>
          </p:cNvPr>
          <p:cNvSpPr/>
          <p:nvPr/>
        </p:nvSpPr>
        <p:spPr>
          <a:xfrm>
            <a:off x="1140179" y="117566"/>
            <a:ext cx="2095673" cy="584775"/>
          </a:xfrm>
          <a:prstGeom prst="rect">
            <a:avLst/>
          </a:prstGeom>
        </p:spPr>
        <p:txBody>
          <a:bodyPr wrap="square">
            <a:spAutoFit/>
          </a:bodyPr>
          <a:lstStyle/>
          <a:p>
            <a:r>
              <a:rPr lang="en-IE" sz="3200" b="1" dirty="0">
                <a:solidFill>
                  <a:schemeClr val="tx2"/>
                </a:solidFill>
                <a:latin typeface="EC Square Sans Pro"/>
              </a:rPr>
              <a:t>EBSI4RO</a:t>
            </a:r>
            <a:endParaRPr lang="en-US" sz="3200" b="1" dirty="0">
              <a:solidFill>
                <a:schemeClr val="tx2"/>
              </a:solidFill>
            </a:endParaRPr>
          </a:p>
        </p:txBody>
      </p:sp>
      <p:pic>
        <p:nvPicPr>
          <p:cNvPr id="3" name="Picture 2">
            <a:extLst>
              <a:ext uri="{FF2B5EF4-FFF2-40B4-BE49-F238E27FC236}">
                <a16:creationId xmlns:a16="http://schemas.microsoft.com/office/drawing/2014/main" id="{49BAA4FF-B58B-3CF8-BD55-95FDC7D286FB}"/>
              </a:ext>
            </a:extLst>
          </p:cNvPr>
          <p:cNvPicPr>
            <a:picLocks noChangeAspect="1"/>
          </p:cNvPicPr>
          <p:nvPr/>
        </p:nvPicPr>
        <p:blipFill>
          <a:blip r:embed="rId4"/>
          <a:stretch>
            <a:fillRect/>
          </a:stretch>
        </p:blipFill>
        <p:spPr>
          <a:xfrm>
            <a:off x="9432381" y="597187"/>
            <a:ext cx="2730612" cy="589281"/>
          </a:xfrm>
          <a:prstGeom prst="rect">
            <a:avLst/>
          </a:prstGeom>
        </p:spPr>
      </p:pic>
    </p:spTree>
    <p:extLst>
      <p:ext uri="{BB962C8B-B14F-4D97-AF65-F5344CB8AC3E}">
        <p14:creationId xmlns:p14="http://schemas.microsoft.com/office/powerpoint/2010/main" val="419811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phic 4">
            <a:extLst>
              <a:ext uri="{FF2B5EF4-FFF2-40B4-BE49-F238E27FC236}">
                <a16:creationId xmlns:a16="http://schemas.microsoft.com/office/drawing/2014/main" id="{83DE2D07-9BFF-4052-AE54-DCBE392AE45D}"/>
              </a:ext>
            </a:extLst>
          </p:cNvPr>
          <p:cNvSpPr/>
          <p:nvPr/>
        </p:nvSpPr>
        <p:spPr>
          <a:xfrm rot="21330280">
            <a:off x="7810469" y="-55838"/>
            <a:ext cx="1273174" cy="942627"/>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0" y="152400"/>
            <a:ext cx="12192000" cy="792162"/>
          </a:xfrm>
          <a:noFill/>
        </p:spPr>
        <p:txBody>
          <a:bodyPr>
            <a:normAutofit/>
          </a:bodyPr>
          <a:lstStyle/>
          <a:p>
            <a:pPr algn="ctr"/>
            <a:r>
              <a:rPr lang="ro-RO" b="1" dirty="0">
                <a:solidFill>
                  <a:schemeClr val="tx2"/>
                </a:solidFill>
              </a:rPr>
              <a:t>Verifi</a:t>
            </a:r>
            <a:r>
              <a:rPr lang="en-US" b="1" dirty="0">
                <a:solidFill>
                  <a:schemeClr val="tx2"/>
                </a:solidFill>
              </a:rPr>
              <a:t>a</a:t>
            </a:r>
            <a:r>
              <a:rPr lang="ro-RO" b="1" dirty="0">
                <a:solidFill>
                  <a:schemeClr val="tx2"/>
                </a:solidFill>
              </a:rPr>
              <a:t>ble Credentials on EBSI</a:t>
            </a:r>
            <a:endParaRPr lang="ro-RO" dirty="0">
              <a:solidFill>
                <a:schemeClr val="tx2"/>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9294" y="4441325"/>
            <a:ext cx="4911870" cy="2416675"/>
          </a:xfrm>
          <a:prstGeom prst="rect">
            <a:avLst/>
          </a:prstGeom>
        </p:spPr>
      </p:pic>
      <p:pic>
        <p:nvPicPr>
          <p:cNvPr id="8" name="Picture 7"/>
          <p:cNvPicPr>
            <a:picLocks noChangeAspect="1"/>
          </p:cNvPicPr>
          <p:nvPr/>
        </p:nvPicPr>
        <p:blipFill>
          <a:blip r:embed="rId4"/>
          <a:stretch>
            <a:fillRect/>
          </a:stretch>
        </p:blipFill>
        <p:spPr>
          <a:xfrm>
            <a:off x="161059" y="5750146"/>
            <a:ext cx="2171700" cy="1047750"/>
          </a:xfrm>
          <a:prstGeom prst="rect">
            <a:avLst/>
          </a:prstGeom>
        </p:spPr>
      </p:pic>
      <p:sp>
        <p:nvSpPr>
          <p:cNvPr id="11" name="Graphic 4">
            <a:extLst>
              <a:ext uri="{FF2B5EF4-FFF2-40B4-BE49-F238E27FC236}">
                <a16:creationId xmlns:a16="http://schemas.microsoft.com/office/drawing/2014/main" id="{83DE2D07-9BFF-4052-AE54-DCBE392AE45D}"/>
              </a:ext>
            </a:extLst>
          </p:cNvPr>
          <p:cNvSpPr/>
          <p:nvPr/>
        </p:nvSpPr>
        <p:spPr>
          <a:xfrm rot="21330280">
            <a:off x="153172" y="4971906"/>
            <a:ext cx="2117000" cy="588897"/>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itle 1"/>
          <p:cNvSpPr txBox="1">
            <a:spLocks/>
          </p:cNvSpPr>
          <p:nvPr/>
        </p:nvSpPr>
        <p:spPr>
          <a:xfrm>
            <a:off x="704544" y="5200801"/>
            <a:ext cx="1174172" cy="537075"/>
          </a:xfrm>
          <a:prstGeom prst="rect">
            <a:avLst/>
          </a:prstGeom>
          <a:noFill/>
        </p:spPr>
        <p:txBody>
          <a:bodyPr vert="horz" lIns="0" tIns="0" rIns="0" bIns="0" rtlCol="0" anchor="t">
            <a:normAutofit/>
          </a:bodyPr>
          <a:lstStyle>
            <a:lvl1pPr algn="l" defTabSz="914400" rtl="0" eaLnBrk="1" latinLnBrk="0" hangingPunct="1">
              <a:lnSpc>
                <a:spcPct val="90000"/>
              </a:lnSpc>
              <a:spcBef>
                <a:spcPct val="0"/>
              </a:spcBef>
              <a:buNone/>
              <a:defRPr sz="3000" b="1" kern="1200">
                <a:solidFill>
                  <a:schemeClr val="accent5"/>
                </a:solidFill>
                <a:latin typeface="EC Square Sans Pro" panose="020B0506040000020004" pitchFamily="34" charset="0"/>
                <a:ea typeface="+mj-ea"/>
                <a:cs typeface="+mj-cs"/>
              </a:defRPr>
            </a:lvl1pPr>
          </a:lstStyle>
          <a:p>
            <a:pPr algn="ctr"/>
            <a:r>
              <a:rPr lang="ro-RO" sz="1500" dirty="0">
                <a:solidFill>
                  <a:schemeClr val="tx2"/>
                </a:solidFill>
              </a:rPr>
              <a:t>Standards</a:t>
            </a: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544" y="633663"/>
            <a:ext cx="8441105" cy="4328692"/>
          </a:xfrm>
          <a:prstGeom prst="rect">
            <a:avLst/>
          </a:prstGeom>
        </p:spPr>
      </p:pic>
      <p:sp>
        <p:nvSpPr>
          <p:cNvPr id="13" name="Graphic 4">
            <a:extLst>
              <a:ext uri="{FF2B5EF4-FFF2-40B4-BE49-F238E27FC236}">
                <a16:creationId xmlns:a16="http://schemas.microsoft.com/office/drawing/2014/main" id="{45EE8E1F-3724-AA48-80DB-373A2AF20371}"/>
              </a:ext>
            </a:extLst>
          </p:cNvPr>
          <p:cNvSpPr/>
          <p:nvPr/>
        </p:nvSpPr>
        <p:spPr>
          <a:xfrm rot="21330280">
            <a:off x="385067" y="607245"/>
            <a:ext cx="2015255" cy="881817"/>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BB7830B-1DB8-7040-9C3B-0FE343F26F7D}"/>
              </a:ext>
            </a:extLst>
          </p:cNvPr>
          <p:cNvSpPr/>
          <p:nvPr/>
        </p:nvSpPr>
        <p:spPr>
          <a:xfrm>
            <a:off x="614025" y="769360"/>
            <a:ext cx="2095673" cy="584775"/>
          </a:xfrm>
          <a:prstGeom prst="rect">
            <a:avLst/>
          </a:prstGeom>
        </p:spPr>
        <p:txBody>
          <a:bodyPr wrap="square">
            <a:spAutoFit/>
          </a:bodyPr>
          <a:lstStyle/>
          <a:p>
            <a:r>
              <a:rPr lang="en-IE" sz="3200" b="1" dirty="0">
                <a:solidFill>
                  <a:schemeClr val="tx2"/>
                </a:solidFill>
                <a:latin typeface="EC Square Sans Pro"/>
              </a:rPr>
              <a:t>EBSI4RO</a:t>
            </a:r>
            <a:endParaRPr lang="en-US" sz="3200" b="1" dirty="0">
              <a:solidFill>
                <a:schemeClr val="tx2"/>
              </a:solidFill>
            </a:endParaRPr>
          </a:p>
        </p:txBody>
      </p:sp>
      <p:pic>
        <p:nvPicPr>
          <p:cNvPr id="3" name="Picture 2">
            <a:extLst>
              <a:ext uri="{FF2B5EF4-FFF2-40B4-BE49-F238E27FC236}">
                <a16:creationId xmlns:a16="http://schemas.microsoft.com/office/drawing/2014/main" id="{6B0847F2-5AAF-FF19-D7E8-F714D1B8827F}"/>
              </a:ext>
            </a:extLst>
          </p:cNvPr>
          <p:cNvPicPr>
            <a:picLocks noChangeAspect="1"/>
          </p:cNvPicPr>
          <p:nvPr/>
        </p:nvPicPr>
        <p:blipFill>
          <a:blip r:embed="rId6"/>
          <a:stretch>
            <a:fillRect/>
          </a:stretch>
        </p:blipFill>
        <p:spPr>
          <a:xfrm>
            <a:off x="9432381" y="597187"/>
            <a:ext cx="2730612" cy="589281"/>
          </a:xfrm>
          <a:prstGeom prst="rect">
            <a:avLst/>
          </a:prstGeom>
        </p:spPr>
      </p:pic>
    </p:spTree>
    <p:extLst>
      <p:ext uri="{BB962C8B-B14F-4D97-AF65-F5344CB8AC3E}">
        <p14:creationId xmlns:p14="http://schemas.microsoft.com/office/powerpoint/2010/main" val="1846466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79213" y="5560661"/>
            <a:ext cx="1108364" cy="849745"/>
          </a:xfrm>
          <a:prstGeom prst="rect">
            <a:avLst/>
          </a:prstGeom>
        </p:spPr>
      </p:pic>
      <p:sp>
        <p:nvSpPr>
          <p:cNvPr id="33" name="Graphic 4">
            <a:extLst>
              <a:ext uri="{FF2B5EF4-FFF2-40B4-BE49-F238E27FC236}">
                <a16:creationId xmlns:a16="http://schemas.microsoft.com/office/drawing/2014/main" id="{83DE2D07-9BFF-4052-AE54-DCBE392AE45D}"/>
              </a:ext>
            </a:extLst>
          </p:cNvPr>
          <p:cNvSpPr/>
          <p:nvPr/>
        </p:nvSpPr>
        <p:spPr>
          <a:xfrm>
            <a:off x="4285797" y="527384"/>
            <a:ext cx="4054639" cy="669372"/>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p:cNvSpPr>
            <a:spLocks noGrp="1"/>
          </p:cNvSpPr>
          <p:nvPr>
            <p:ph type="title"/>
          </p:nvPr>
        </p:nvSpPr>
        <p:spPr/>
        <p:txBody>
          <a:bodyPr>
            <a:normAutofit/>
          </a:bodyPr>
          <a:lstStyle/>
          <a:p>
            <a:r>
              <a:rPr lang="en-IE" sz="3200" dirty="0">
                <a:solidFill>
                  <a:schemeClr val="tx2"/>
                </a:solidFill>
              </a:rPr>
              <a:t>EBSI Early Adopters: Multi-University Pilot </a:t>
            </a:r>
            <a:endParaRPr lang="en-US" dirty="0">
              <a:solidFill>
                <a:schemeClr val="bg1"/>
              </a:solidFill>
            </a:endParaRPr>
          </a:p>
        </p:txBody>
      </p:sp>
      <p:sp>
        <p:nvSpPr>
          <p:cNvPr id="31" name="Text Placeholder 30"/>
          <p:cNvSpPr>
            <a:spLocks noGrp="1"/>
          </p:cNvSpPr>
          <p:nvPr>
            <p:ph type="body" sz="quarter" idx="38"/>
          </p:nvPr>
        </p:nvSpPr>
        <p:spPr>
          <a:xfrm>
            <a:off x="283688" y="1213223"/>
            <a:ext cx="10514012" cy="579844"/>
          </a:xfrm>
        </p:spPr>
        <p:txBody>
          <a:bodyPr vert="horz" lIns="0" tIns="0" rIns="0" bIns="0" rtlCol="0" anchor="t">
            <a:normAutofit lnSpcReduction="10000"/>
          </a:bodyPr>
          <a:lstStyle/>
          <a:p>
            <a:r>
              <a:rPr lang="en-US" dirty="0">
                <a:latin typeface="EC Square Sans Pro"/>
              </a:rPr>
              <a:t>2 European universities alliances, +18 universities from +15 countries</a:t>
            </a:r>
          </a:p>
          <a:p>
            <a:r>
              <a:rPr lang="en-US" dirty="0">
                <a:latin typeface="EC Square Sans Pro"/>
              </a:rPr>
              <a:t>EBSI4RO participates in the EA </a:t>
            </a:r>
            <a:r>
              <a:rPr lang="en-US" dirty="0" err="1">
                <a:latin typeface="EC Square Sans Pro"/>
              </a:rPr>
              <a:t>Programme</a:t>
            </a:r>
            <a:r>
              <a:rPr lang="en-US" dirty="0">
                <a:latin typeface="EC Square Sans Pro"/>
              </a:rPr>
              <a:t> – July 2021 -December 2023</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2039" y="5613352"/>
            <a:ext cx="1570046" cy="55203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1550" y="1735702"/>
            <a:ext cx="1781248" cy="595612"/>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01107" y="4179749"/>
            <a:ext cx="1917160" cy="834611"/>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36346" y="4134340"/>
            <a:ext cx="1665729" cy="1249649"/>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52387" y="1910588"/>
            <a:ext cx="1512909" cy="824535"/>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6199" y="5000792"/>
            <a:ext cx="1940294" cy="970147"/>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17500" y="3884215"/>
            <a:ext cx="2350388" cy="1130145"/>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59687" y="4945465"/>
            <a:ext cx="2050589" cy="560883"/>
          </a:xfrm>
          <a:prstGeom prst="rect">
            <a:avLst/>
          </a:prstGeom>
        </p:spPr>
      </p:pic>
      <p:pic>
        <p:nvPicPr>
          <p:cNvPr id="16" name="Pictur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84982" y="1735702"/>
            <a:ext cx="1609850" cy="900174"/>
          </a:xfrm>
          <a:prstGeom prst="rect">
            <a:avLst/>
          </a:prstGeom>
        </p:spPr>
      </p:pic>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68365" y="2767135"/>
            <a:ext cx="1782643" cy="838669"/>
          </a:xfrm>
          <a:prstGeom prst="rect">
            <a:avLst/>
          </a:prstGeom>
        </p:spPr>
      </p:pic>
      <p:pic>
        <p:nvPicPr>
          <p:cNvPr id="19" name="Picture 1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047492" y="2401230"/>
            <a:ext cx="284829" cy="284829"/>
          </a:xfrm>
          <a:prstGeom prst="rect">
            <a:avLst/>
          </a:prstGeom>
        </p:spPr>
      </p:pic>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79359" y="3201721"/>
            <a:ext cx="284828" cy="284829"/>
          </a:xfrm>
          <a:prstGeom prst="rect">
            <a:avLst/>
          </a:prstGeom>
        </p:spPr>
      </p:pic>
      <p:pic>
        <p:nvPicPr>
          <p:cNvPr id="22" name="Picture 2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435779" y="2258816"/>
            <a:ext cx="284829" cy="284829"/>
          </a:xfrm>
          <a:prstGeom prst="rect">
            <a:avLst/>
          </a:prstGeom>
        </p:spPr>
      </p:pic>
      <p:pic>
        <p:nvPicPr>
          <p:cNvPr id="23" name="Picture 2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139316" y="2574206"/>
            <a:ext cx="284829" cy="284829"/>
          </a:xfrm>
          <a:prstGeom prst="rect">
            <a:avLst/>
          </a:prstGeom>
        </p:spPr>
      </p:pic>
      <p:grpSp>
        <p:nvGrpSpPr>
          <p:cNvPr id="24" name="Group 23"/>
          <p:cNvGrpSpPr/>
          <p:nvPr/>
        </p:nvGrpSpPr>
        <p:grpSpPr>
          <a:xfrm>
            <a:off x="3172204" y="4553842"/>
            <a:ext cx="284829" cy="284829"/>
            <a:chOff x="8336166" y="4844801"/>
            <a:chExt cx="648000" cy="648000"/>
          </a:xfrm>
        </p:grpSpPr>
        <p:pic>
          <p:nvPicPr>
            <p:cNvPr id="25" name="Picture 2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336166" y="4844801"/>
              <a:ext cx="648000" cy="648000"/>
            </a:xfrm>
            <a:prstGeom prst="rect">
              <a:avLst/>
            </a:prstGeom>
          </p:spPr>
        </p:pic>
        <p:sp>
          <p:nvSpPr>
            <p:cNvPr id="26" name="Oval 25"/>
            <p:cNvSpPr/>
            <p:nvPr/>
          </p:nvSpPr>
          <p:spPr>
            <a:xfrm>
              <a:off x="8336166" y="4844801"/>
              <a:ext cx="648000" cy="648000"/>
            </a:xfrm>
            <a:prstGeom prst="ellipse">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27" name="Picture 2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233211" y="4831407"/>
            <a:ext cx="284829" cy="284829"/>
          </a:xfrm>
          <a:prstGeom prst="rect">
            <a:avLst/>
          </a:prstGeom>
        </p:spPr>
      </p:pic>
      <p:pic>
        <p:nvPicPr>
          <p:cNvPr id="5" name="Picture 4"/>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913188" y="2963959"/>
            <a:ext cx="1045182" cy="1045182"/>
          </a:xfrm>
          <a:prstGeom prst="rect">
            <a:avLst/>
          </a:prstGeom>
        </p:spPr>
      </p:pic>
      <p:pic>
        <p:nvPicPr>
          <p:cNvPr id="9" name="Picture 8"/>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042247" y="5061789"/>
            <a:ext cx="2330773" cy="706751"/>
          </a:xfrm>
          <a:prstGeom prst="rect">
            <a:avLst/>
          </a:prstGeom>
        </p:spPr>
      </p:pic>
      <p:pic>
        <p:nvPicPr>
          <p:cNvPr id="18" name="Picture 17"/>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9970592" y="1614963"/>
            <a:ext cx="1155602" cy="1097616"/>
          </a:xfrm>
          <a:prstGeom prst="rect">
            <a:avLst/>
          </a:prstGeom>
        </p:spPr>
      </p:pic>
      <p:pic>
        <p:nvPicPr>
          <p:cNvPr id="20" name="Picture 19"/>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476773" y="5344958"/>
            <a:ext cx="1015763" cy="859166"/>
          </a:xfrm>
          <a:prstGeom prst="rect">
            <a:avLst/>
          </a:prstGeom>
        </p:spPr>
      </p:pic>
      <p:grpSp>
        <p:nvGrpSpPr>
          <p:cNvPr id="34" name="Group 33"/>
          <p:cNvGrpSpPr/>
          <p:nvPr/>
        </p:nvGrpSpPr>
        <p:grpSpPr>
          <a:xfrm>
            <a:off x="4285797" y="6015400"/>
            <a:ext cx="299964" cy="299964"/>
            <a:chOff x="7420218" y="4877241"/>
            <a:chExt cx="648000" cy="648000"/>
          </a:xfrm>
        </p:grpSpPr>
        <p:pic>
          <p:nvPicPr>
            <p:cNvPr id="35" name="Picture 34"/>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420218" y="4877241"/>
              <a:ext cx="648000" cy="648000"/>
            </a:xfrm>
            <a:prstGeom prst="rect">
              <a:avLst/>
            </a:prstGeom>
          </p:spPr>
        </p:pic>
        <p:sp>
          <p:nvSpPr>
            <p:cNvPr id="36" name="Oval 35"/>
            <p:cNvSpPr/>
            <p:nvPr/>
          </p:nvSpPr>
          <p:spPr>
            <a:xfrm>
              <a:off x="7420218" y="4877241"/>
              <a:ext cx="648000" cy="648000"/>
            </a:xfrm>
            <a:prstGeom prst="ellipse">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7" name="Group 36"/>
          <p:cNvGrpSpPr/>
          <p:nvPr/>
        </p:nvGrpSpPr>
        <p:grpSpPr>
          <a:xfrm>
            <a:off x="10706255" y="2497525"/>
            <a:ext cx="257401" cy="257401"/>
            <a:chOff x="1061993" y="4844801"/>
            <a:chExt cx="648000" cy="648000"/>
          </a:xfrm>
        </p:grpSpPr>
        <p:pic>
          <p:nvPicPr>
            <p:cNvPr id="38" name="Picture 37"/>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61993" y="4844801"/>
              <a:ext cx="648000" cy="648000"/>
            </a:xfrm>
            <a:prstGeom prst="rect">
              <a:avLst/>
            </a:prstGeom>
          </p:spPr>
        </p:pic>
        <p:sp>
          <p:nvSpPr>
            <p:cNvPr id="39" name="Oval 38"/>
            <p:cNvSpPr/>
            <p:nvPr/>
          </p:nvSpPr>
          <p:spPr>
            <a:xfrm>
              <a:off x="1061993" y="4844801"/>
              <a:ext cx="648000" cy="648000"/>
            </a:xfrm>
            <a:prstGeom prst="ellipse">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grpSp>
      <p:pic>
        <p:nvPicPr>
          <p:cNvPr id="2" name="Picture 1"/>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10146" y="3041837"/>
            <a:ext cx="665850" cy="665850"/>
          </a:xfrm>
          <a:prstGeom prst="rect">
            <a:avLst/>
          </a:prstGeom>
        </p:spPr>
      </p:pic>
      <p:pic>
        <p:nvPicPr>
          <p:cNvPr id="40" name="Picture 39"/>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7592291" y="3109908"/>
            <a:ext cx="748145" cy="1237816"/>
          </a:xfrm>
          <a:prstGeom prst="rect">
            <a:avLst/>
          </a:prstGeom>
        </p:spPr>
      </p:pic>
      <p:pic>
        <p:nvPicPr>
          <p:cNvPr id="41" name="Picture 40"/>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8193591" y="4009141"/>
            <a:ext cx="277460" cy="277460"/>
          </a:xfrm>
          <a:prstGeom prst="rect">
            <a:avLst/>
          </a:prstGeom>
        </p:spPr>
      </p:pic>
      <p:pic>
        <p:nvPicPr>
          <p:cNvPr id="42" name="Picture 41"/>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126163" y="3489040"/>
            <a:ext cx="299665" cy="299665"/>
          </a:xfrm>
          <a:prstGeom prst="rect">
            <a:avLst/>
          </a:prstGeom>
        </p:spPr>
      </p:pic>
      <p:grpSp>
        <p:nvGrpSpPr>
          <p:cNvPr id="28" name="Group 27"/>
          <p:cNvGrpSpPr/>
          <p:nvPr/>
        </p:nvGrpSpPr>
        <p:grpSpPr>
          <a:xfrm>
            <a:off x="10963656" y="4597054"/>
            <a:ext cx="284829" cy="284829"/>
            <a:chOff x="9269601" y="3985359"/>
            <a:chExt cx="648000" cy="648000"/>
          </a:xfrm>
        </p:grpSpPr>
        <p:pic>
          <p:nvPicPr>
            <p:cNvPr id="29" name="Picture 28"/>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9269601" y="3985359"/>
              <a:ext cx="648000" cy="648000"/>
            </a:xfrm>
            <a:prstGeom prst="rect">
              <a:avLst/>
            </a:prstGeom>
          </p:spPr>
        </p:pic>
        <p:sp>
          <p:nvSpPr>
            <p:cNvPr id="30" name="Oval 29"/>
            <p:cNvSpPr/>
            <p:nvPr/>
          </p:nvSpPr>
          <p:spPr>
            <a:xfrm>
              <a:off x="9269601" y="3985359"/>
              <a:ext cx="648000" cy="648000"/>
            </a:xfrm>
            <a:prstGeom prst="ellipse">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45" name="Picture 44"/>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8741055" y="2735123"/>
            <a:ext cx="1525045" cy="953153"/>
          </a:xfrm>
          <a:prstGeom prst="rect">
            <a:avLst/>
          </a:prstGeom>
        </p:spPr>
      </p:pic>
      <p:grpSp>
        <p:nvGrpSpPr>
          <p:cNvPr id="46" name="Group 45"/>
          <p:cNvGrpSpPr/>
          <p:nvPr/>
        </p:nvGrpSpPr>
        <p:grpSpPr>
          <a:xfrm>
            <a:off x="10121453" y="3237673"/>
            <a:ext cx="289293" cy="289293"/>
            <a:chOff x="1882794" y="4878818"/>
            <a:chExt cx="648000" cy="648000"/>
          </a:xfrm>
        </p:grpSpPr>
        <p:pic>
          <p:nvPicPr>
            <p:cNvPr id="47" name="Picture 46"/>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882794" y="4878818"/>
              <a:ext cx="648000" cy="648000"/>
            </a:xfrm>
            <a:prstGeom prst="rect">
              <a:avLst/>
            </a:prstGeom>
          </p:spPr>
        </p:pic>
        <p:sp>
          <p:nvSpPr>
            <p:cNvPr id="48" name="Oval 47"/>
            <p:cNvSpPr/>
            <p:nvPr/>
          </p:nvSpPr>
          <p:spPr>
            <a:xfrm>
              <a:off x="1882794" y="4878818"/>
              <a:ext cx="648000" cy="648000"/>
            </a:xfrm>
            <a:prstGeom prst="ellipse">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grpSp>
      <p:pic>
        <p:nvPicPr>
          <p:cNvPr id="49" name="Picture 48"/>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751157" y="656207"/>
            <a:ext cx="1526763" cy="800925"/>
          </a:xfrm>
          <a:prstGeom prst="rect">
            <a:avLst/>
          </a:prstGeom>
        </p:spPr>
      </p:pic>
      <p:grpSp>
        <p:nvGrpSpPr>
          <p:cNvPr id="50" name="Group 49"/>
          <p:cNvGrpSpPr/>
          <p:nvPr/>
        </p:nvGrpSpPr>
        <p:grpSpPr>
          <a:xfrm>
            <a:off x="10041228" y="885096"/>
            <a:ext cx="242299" cy="242299"/>
            <a:chOff x="3789357" y="5685548"/>
            <a:chExt cx="648000" cy="648000"/>
          </a:xfrm>
        </p:grpSpPr>
        <p:pic>
          <p:nvPicPr>
            <p:cNvPr id="51" name="Picture 50"/>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789357" y="5685548"/>
              <a:ext cx="648000" cy="648000"/>
            </a:xfrm>
            <a:prstGeom prst="rect">
              <a:avLst/>
            </a:prstGeom>
          </p:spPr>
        </p:pic>
        <p:sp>
          <p:nvSpPr>
            <p:cNvPr id="52" name="Oval 51"/>
            <p:cNvSpPr/>
            <p:nvPr/>
          </p:nvSpPr>
          <p:spPr>
            <a:xfrm>
              <a:off x="3789357" y="5685548"/>
              <a:ext cx="648000" cy="648000"/>
            </a:xfrm>
            <a:prstGeom prst="ellipse">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3" name="Picture 52"/>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235698" y="3206951"/>
            <a:ext cx="1104955" cy="631403"/>
          </a:xfrm>
          <a:prstGeom prst="rect">
            <a:avLst/>
          </a:prstGeom>
        </p:spPr>
      </p:pic>
      <p:grpSp>
        <p:nvGrpSpPr>
          <p:cNvPr id="54" name="Group 53"/>
          <p:cNvGrpSpPr/>
          <p:nvPr/>
        </p:nvGrpSpPr>
        <p:grpSpPr>
          <a:xfrm>
            <a:off x="3172204" y="3207416"/>
            <a:ext cx="315236" cy="315236"/>
            <a:chOff x="1946801" y="5717808"/>
            <a:chExt cx="648000" cy="648000"/>
          </a:xfrm>
        </p:grpSpPr>
        <p:pic>
          <p:nvPicPr>
            <p:cNvPr id="55" name="Picture 54"/>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946801" y="5717808"/>
              <a:ext cx="648000" cy="648000"/>
            </a:xfrm>
            <a:prstGeom prst="rect">
              <a:avLst/>
            </a:prstGeom>
          </p:spPr>
        </p:pic>
        <p:sp>
          <p:nvSpPr>
            <p:cNvPr id="56" name="Oval 55"/>
            <p:cNvSpPr/>
            <p:nvPr/>
          </p:nvSpPr>
          <p:spPr>
            <a:xfrm>
              <a:off x="1946801" y="5717808"/>
              <a:ext cx="648000" cy="648000"/>
            </a:xfrm>
            <a:prstGeom prst="ellipse">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Rectangle 3"/>
          <p:cNvSpPr/>
          <p:nvPr/>
        </p:nvSpPr>
        <p:spPr>
          <a:xfrm>
            <a:off x="1292119" y="6439459"/>
            <a:ext cx="8156120" cy="369332"/>
          </a:xfrm>
          <a:prstGeom prst="rect">
            <a:avLst/>
          </a:prstGeom>
        </p:spPr>
        <p:txBody>
          <a:bodyPr wrap="square">
            <a:spAutoFit/>
          </a:bodyPr>
          <a:lstStyle/>
          <a:p>
            <a:r>
              <a:rPr lang="en-US" dirty="0">
                <a:hlinkClick r:id="rId37"/>
              </a:rPr>
              <a:t>https://ec.europa.eu/cefdigital/wiki/display/CEFDIGITAL/Early+Adopters+Programme</a:t>
            </a:r>
            <a:r>
              <a:rPr lang="en-US" dirty="0"/>
              <a:t> </a:t>
            </a:r>
          </a:p>
        </p:txBody>
      </p:sp>
      <p:pic>
        <p:nvPicPr>
          <p:cNvPr id="13" name="Picture 12">
            <a:extLst>
              <a:ext uri="{FF2B5EF4-FFF2-40B4-BE49-F238E27FC236}">
                <a16:creationId xmlns:a16="http://schemas.microsoft.com/office/drawing/2014/main" id="{0D7DABC6-284C-DC0A-50A3-DA12FCC1C32F}"/>
              </a:ext>
            </a:extLst>
          </p:cNvPr>
          <p:cNvPicPr>
            <a:picLocks noChangeAspect="1"/>
          </p:cNvPicPr>
          <p:nvPr/>
        </p:nvPicPr>
        <p:blipFill>
          <a:blip r:embed="rId38"/>
          <a:stretch>
            <a:fillRect/>
          </a:stretch>
        </p:blipFill>
        <p:spPr>
          <a:xfrm>
            <a:off x="9323335" y="137984"/>
            <a:ext cx="2730612" cy="589281"/>
          </a:xfrm>
          <a:prstGeom prst="rect">
            <a:avLst/>
          </a:prstGeom>
        </p:spPr>
      </p:pic>
    </p:spTree>
    <p:extLst>
      <p:ext uri="{BB962C8B-B14F-4D97-AF65-F5344CB8AC3E}">
        <p14:creationId xmlns:p14="http://schemas.microsoft.com/office/powerpoint/2010/main" val="3952407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962A72-0F74-43F7-4479-75A1C18EAE66}"/>
              </a:ext>
            </a:extLst>
          </p:cNvPr>
          <p:cNvSpPr>
            <a:spLocks noGrp="1"/>
          </p:cNvSpPr>
          <p:nvPr>
            <p:ph type="body" sz="quarter" idx="15"/>
          </p:nvPr>
        </p:nvSpPr>
        <p:spPr/>
        <p:txBody>
          <a:bodyPr/>
          <a:lstStyle/>
          <a:p>
            <a:endParaRPr lang="en-GB"/>
          </a:p>
        </p:txBody>
      </p:sp>
      <p:sp>
        <p:nvSpPr>
          <p:cNvPr id="5" name="Graphic 4">
            <a:extLst>
              <a:ext uri="{FF2B5EF4-FFF2-40B4-BE49-F238E27FC236}">
                <a16:creationId xmlns:a16="http://schemas.microsoft.com/office/drawing/2014/main" id="{B11B9109-F92D-FBE4-C8FD-3E25D1E1EFBF}"/>
              </a:ext>
            </a:extLst>
          </p:cNvPr>
          <p:cNvSpPr/>
          <p:nvPr/>
        </p:nvSpPr>
        <p:spPr>
          <a:xfrm rot="21330280">
            <a:off x="1308752" y="203010"/>
            <a:ext cx="2015255" cy="881817"/>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1A31463-97FF-0668-BC94-EAF39014D318}"/>
              </a:ext>
            </a:extLst>
          </p:cNvPr>
          <p:cNvSpPr/>
          <p:nvPr/>
        </p:nvSpPr>
        <p:spPr>
          <a:xfrm>
            <a:off x="3095049" y="365125"/>
            <a:ext cx="8118762" cy="584775"/>
          </a:xfrm>
          <a:prstGeom prst="rect">
            <a:avLst/>
          </a:prstGeom>
        </p:spPr>
        <p:txBody>
          <a:bodyPr wrap="square">
            <a:spAutoFit/>
          </a:bodyPr>
          <a:lstStyle/>
          <a:p>
            <a:r>
              <a:rPr lang="ro-RO" sz="3200" b="1" dirty="0">
                <a:solidFill>
                  <a:schemeClr val="accent1"/>
                </a:solidFill>
                <a:latin typeface="EC Square Sans Pro"/>
              </a:rPr>
              <a:t> </a:t>
            </a:r>
            <a:r>
              <a:rPr lang="en-IE" sz="3200" b="1" dirty="0">
                <a:solidFill>
                  <a:schemeClr val="accent1"/>
                </a:solidFill>
                <a:latin typeface="EC Square Sans Pro"/>
              </a:rPr>
              <a:t>Connecting Romania through </a:t>
            </a:r>
            <a:r>
              <a:rPr lang="en-IE" sz="3200" b="1" dirty="0" err="1">
                <a:solidFill>
                  <a:schemeClr val="accent1"/>
                </a:solidFill>
                <a:latin typeface="EC Square Sans Pro"/>
              </a:rPr>
              <a:t>Blockchain</a:t>
            </a:r>
            <a:endParaRPr lang="en-US" sz="3200" b="1" dirty="0">
              <a:solidFill>
                <a:schemeClr val="accent1"/>
              </a:solidFill>
            </a:endParaRPr>
          </a:p>
        </p:txBody>
      </p:sp>
      <p:sp>
        <p:nvSpPr>
          <p:cNvPr id="7" name="Rectangle 6">
            <a:extLst>
              <a:ext uri="{FF2B5EF4-FFF2-40B4-BE49-F238E27FC236}">
                <a16:creationId xmlns:a16="http://schemas.microsoft.com/office/drawing/2014/main" id="{E1B618DD-0757-1859-0B15-CACD5378A23E}"/>
              </a:ext>
            </a:extLst>
          </p:cNvPr>
          <p:cNvSpPr/>
          <p:nvPr/>
        </p:nvSpPr>
        <p:spPr>
          <a:xfrm>
            <a:off x="1537710" y="365125"/>
            <a:ext cx="2095673" cy="584775"/>
          </a:xfrm>
          <a:prstGeom prst="rect">
            <a:avLst/>
          </a:prstGeom>
        </p:spPr>
        <p:txBody>
          <a:bodyPr wrap="square">
            <a:spAutoFit/>
          </a:bodyPr>
          <a:lstStyle/>
          <a:p>
            <a:r>
              <a:rPr lang="en-IE" sz="3200" b="1" dirty="0">
                <a:solidFill>
                  <a:schemeClr val="bg1"/>
                </a:solidFill>
                <a:latin typeface="EC Square Sans Pro"/>
              </a:rPr>
              <a:t>EBSI4RO</a:t>
            </a:r>
            <a:endParaRPr lang="en-US" sz="3200" b="1" dirty="0">
              <a:solidFill>
                <a:schemeClr val="bg1"/>
              </a:solidFill>
            </a:endParaRPr>
          </a:p>
        </p:txBody>
      </p:sp>
      <p:pic>
        <p:nvPicPr>
          <p:cNvPr id="9" name="Picture 8">
            <a:extLst>
              <a:ext uri="{FF2B5EF4-FFF2-40B4-BE49-F238E27FC236}">
                <a16:creationId xmlns:a16="http://schemas.microsoft.com/office/drawing/2014/main" id="{475D694E-6C8F-1756-A412-02EA430C1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710" y="1079980"/>
            <a:ext cx="8385600" cy="5571585"/>
          </a:xfrm>
          <a:prstGeom prst="rect">
            <a:avLst/>
          </a:prstGeom>
        </p:spPr>
      </p:pic>
      <p:pic>
        <p:nvPicPr>
          <p:cNvPr id="10" name="Picture 9">
            <a:extLst>
              <a:ext uri="{FF2B5EF4-FFF2-40B4-BE49-F238E27FC236}">
                <a16:creationId xmlns:a16="http://schemas.microsoft.com/office/drawing/2014/main" id="{AF080534-EBCA-3B21-5FC1-78D99273972C}"/>
              </a:ext>
            </a:extLst>
          </p:cNvPr>
          <p:cNvPicPr>
            <a:picLocks noChangeAspect="1"/>
          </p:cNvPicPr>
          <p:nvPr/>
        </p:nvPicPr>
        <p:blipFill>
          <a:blip r:embed="rId3"/>
          <a:stretch>
            <a:fillRect/>
          </a:stretch>
        </p:blipFill>
        <p:spPr>
          <a:xfrm>
            <a:off x="7736549" y="2205091"/>
            <a:ext cx="4178300" cy="901700"/>
          </a:xfrm>
          <a:prstGeom prst="rect">
            <a:avLst/>
          </a:prstGeom>
        </p:spPr>
      </p:pic>
    </p:spTree>
    <p:extLst>
      <p:ext uri="{BB962C8B-B14F-4D97-AF65-F5344CB8AC3E}">
        <p14:creationId xmlns:p14="http://schemas.microsoft.com/office/powerpoint/2010/main" val="329415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raphic 4">
            <a:extLst>
              <a:ext uri="{FF2B5EF4-FFF2-40B4-BE49-F238E27FC236}">
                <a16:creationId xmlns:a16="http://schemas.microsoft.com/office/drawing/2014/main" id="{83DE2D07-9BFF-4052-AE54-DCBE392AE45D}"/>
              </a:ext>
            </a:extLst>
          </p:cNvPr>
          <p:cNvSpPr/>
          <p:nvPr/>
        </p:nvSpPr>
        <p:spPr>
          <a:xfrm rot="21313648">
            <a:off x="779761" y="394786"/>
            <a:ext cx="1681013" cy="647183"/>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4CF30"/>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itle 19"/>
          <p:cNvSpPr>
            <a:spLocks noGrp="1"/>
          </p:cNvSpPr>
          <p:nvPr>
            <p:ph type="title"/>
          </p:nvPr>
        </p:nvSpPr>
        <p:spPr>
          <a:xfrm>
            <a:off x="920648" y="55595"/>
            <a:ext cx="10515600" cy="1325563"/>
          </a:xfrm>
        </p:spPr>
        <p:txBody>
          <a:bodyPr>
            <a:noAutofit/>
          </a:bodyPr>
          <a:lstStyle/>
          <a:p>
            <a:r>
              <a:rPr lang="fr-BE" sz="2700" dirty="0">
                <a:solidFill>
                  <a:schemeClr val="accent1"/>
                </a:solidFill>
                <a:latin typeface="EC Square Sans Pro"/>
              </a:rPr>
              <a:t>EBSI4RO </a:t>
            </a:r>
            <a:r>
              <a:rPr lang="fr-BE" sz="2700" dirty="0">
                <a:solidFill>
                  <a:schemeClr val="bg1"/>
                </a:solidFill>
                <a:latin typeface="EC Square Sans Pro"/>
              </a:rPr>
              <a:t>   </a:t>
            </a:r>
            <a:r>
              <a:rPr lang="fr-BE" sz="2700" dirty="0" err="1">
                <a:solidFill>
                  <a:srgbClr val="2F4A9C"/>
                </a:solidFill>
                <a:latin typeface="EC Square Sans Pro"/>
              </a:rPr>
              <a:t>Connecting</a:t>
            </a:r>
            <a:r>
              <a:rPr lang="fr-BE" sz="2700" dirty="0">
                <a:solidFill>
                  <a:srgbClr val="2F4A9C"/>
                </a:solidFill>
                <a:latin typeface="EC Square Sans Pro"/>
              </a:rPr>
              <a:t> Romania </a:t>
            </a:r>
            <a:r>
              <a:rPr lang="fr-BE" sz="2700" dirty="0" err="1">
                <a:solidFill>
                  <a:srgbClr val="2F4A9C"/>
                </a:solidFill>
                <a:latin typeface="EC Square Sans Pro"/>
              </a:rPr>
              <a:t>through</a:t>
            </a:r>
            <a:r>
              <a:rPr lang="fr-BE" sz="2700" dirty="0">
                <a:solidFill>
                  <a:srgbClr val="2F4A9C"/>
                </a:solidFill>
                <a:latin typeface="EC Square Sans Pro"/>
              </a:rPr>
              <a:t> </a:t>
            </a:r>
            <a:r>
              <a:rPr lang="fr-BE" sz="2700" dirty="0" err="1">
                <a:solidFill>
                  <a:srgbClr val="2F4A9C"/>
                </a:solidFill>
                <a:latin typeface="EC Square Sans Pro"/>
              </a:rPr>
              <a:t>Blockchain</a:t>
            </a:r>
            <a:endParaRPr lang="en-IE" sz="2700" dirty="0">
              <a:solidFill>
                <a:srgbClr val="2F4A9C"/>
              </a:solidFill>
              <a:latin typeface="EC Square Sans Pro"/>
            </a:endParaRPr>
          </a:p>
        </p:txBody>
      </p:sp>
      <p:sp>
        <p:nvSpPr>
          <p:cNvPr id="5" name="Text Placeholder 4"/>
          <p:cNvSpPr>
            <a:spLocks noGrp="1"/>
          </p:cNvSpPr>
          <p:nvPr>
            <p:ph type="body" sz="quarter" idx="38"/>
          </p:nvPr>
        </p:nvSpPr>
        <p:spPr>
          <a:xfrm>
            <a:off x="773083" y="1272038"/>
            <a:ext cx="10514012" cy="763170"/>
          </a:xfrm>
        </p:spPr>
        <p:txBody>
          <a:bodyPr>
            <a:noAutofit/>
          </a:bodyPr>
          <a:lstStyle/>
          <a:p>
            <a:r>
              <a:rPr lang="en-US" sz="1600" dirty="0"/>
              <a:t>Central scope: to create an extendable and sustainable ecosystem to facilitate and accelerate the awareness, knowledge and adoption of the </a:t>
            </a:r>
            <a:r>
              <a:rPr lang="en-US" sz="1600" dirty="0" err="1"/>
              <a:t>Blockchain</a:t>
            </a:r>
            <a:r>
              <a:rPr lang="en-US" sz="1600" dirty="0"/>
              <a:t> technologies and European </a:t>
            </a:r>
            <a:r>
              <a:rPr lang="en-US" sz="1600" dirty="0" err="1"/>
              <a:t>Blockchain</a:t>
            </a:r>
            <a:r>
              <a:rPr lang="en-US" sz="1600" dirty="0"/>
              <a:t> Services Infrastructure (EBSI) by the Romanian citizens, businesses, institutions and administration; proposals for </a:t>
            </a:r>
            <a:r>
              <a:rPr lang="en-US" sz="1600" dirty="0" err="1"/>
              <a:t>Blockchain</a:t>
            </a:r>
            <a:r>
              <a:rPr lang="en-US" sz="1600" dirty="0"/>
              <a:t> policies in education.</a:t>
            </a:r>
            <a:endParaRPr lang="en-IE" sz="1600" dirty="0"/>
          </a:p>
        </p:txBody>
      </p:sp>
      <p:sp>
        <p:nvSpPr>
          <p:cNvPr id="27" name="TextBox 26"/>
          <p:cNvSpPr txBox="1"/>
          <p:nvPr/>
        </p:nvSpPr>
        <p:spPr>
          <a:xfrm>
            <a:off x="3403502" y="1921688"/>
            <a:ext cx="6707150" cy="4478149"/>
          </a:xfrm>
          <a:prstGeom prst="rect">
            <a:avLst/>
          </a:prstGeom>
          <a:noFill/>
        </p:spPr>
        <p:txBody>
          <a:bodyPr wrap="square" rtlCol="0">
            <a:spAutoFit/>
          </a:bodyPr>
          <a:lstStyle>
            <a:defPPr>
              <a:defRPr lang="pt-PT"/>
            </a:defPPr>
            <a:lvl1pPr defTabSz="1219169" hangingPunct="0">
              <a:defRPr sz="1400" b="1" i="0" u="none" strike="noStrike" kern="0" cap="none" spc="0" baseline="0">
                <a:solidFill>
                  <a:srgbClr val="2F4A9C"/>
                </a:solidFill>
                <a:uFillTx/>
                <a:latin typeface="EC Square Sans Cond Pro"/>
              </a:defRPr>
            </a:lvl1pPr>
          </a:lstStyle>
          <a:p>
            <a:r>
              <a:rPr lang="en-US" sz="1800" dirty="0"/>
              <a:t>Partners:</a:t>
            </a:r>
          </a:p>
          <a:p>
            <a:pPr marL="342900" indent="-342900">
              <a:buFont typeface="+mj-lt"/>
              <a:buAutoNum type="arabicPeriod"/>
            </a:pPr>
            <a:r>
              <a:rPr lang="en-US" sz="1800" dirty="0">
                <a:solidFill>
                  <a:schemeClr val="bg1">
                    <a:lumMod val="50000"/>
                  </a:schemeClr>
                </a:solidFill>
              </a:rPr>
              <a:t>Executive Unit for Financing Higher Education, Research, Development and Innovation (UEFISCDI)</a:t>
            </a:r>
          </a:p>
          <a:p>
            <a:pPr marL="800100" lvl="1" indent="-342900">
              <a:buFont typeface="Arial" panose="020B0604020202020204" pitchFamily="34" charset="0"/>
              <a:buChar char="•"/>
            </a:pPr>
            <a:r>
              <a:rPr lang="en-US" sz="1500" dirty="0" err="1">
                <a:solidFill>
                  <a:schemeClr val="bg1">
                    <a:lumMod val="50000"/>
                  </a:schemeClr>
                </a:solidFill>
              </a:rPr>
              <a:t>Dr.Cosmin</a:t>
            </a:r>
            <a:r>
              <a:rPr lang="en-US" sz="1500" dirty="0">
                <a:solidFill>
                  <a:schemeClr val="bg1">
                    <a:lumMod val="50000"/>
                  </a:schemeClr>
                </a:solidFill>
              </a:rPr>
              <a:t> </a:t>
            </a:r>
            <a:r>
              <a:rPr lang="en-US" sz="1500" dirty="0" err="1">
                <a:solidFill>
                  <a:schemeClr val="bg1">
                    <a:lumMod val="50000"/>
                  </a:schemeClr>
                </a:solidFill>
              </a:rPr>
              <a:t>Cioranu</a:t>
            </a:r>
            <a:endParaRPr lang="en-US" sz="1500" dirty="0">
              <a:solidFill>
                <a:schemeClr val="bg1">
                  <a:lumMod val="50000"/>
                </a:schemeClr>
              </a:solidFill>
            </a:endParaRPr>
          </a:p>
          <a:p>
            <a:pPr marL="800100" lvl="1" indent="-342900">
              <a:buFont typeface="Arial" panose="020B0604020202020204" pitchFamily="34" charset="0"/>
              <a:buChar char="•"/>
            </a:pPr>
            <a:r>
              <a:rPr lang="en-US" sz="1500" dirty="0">
                <a:solidFill>
                  <a:schemeClr val="bg1">
                    <a:lumMod val="50000"/>
                  </a:schemeClr>
                </a:solidFill>
              </a:rPr>
              <a:t>Elena </a:t>
            </a:r>
            <a:r>
              <a:rPr lang="en-US" sz="1500" dirty="0" err="1">
                <a:solidFill>
                  <a:schemeClr val="bg1">
                    <a:lumMod val="50000"/>
                  </a:schemeClr>
                </a:solidFill>
              </a:rPr>
              <a:t>Stefania</a:t>
            </a:r>
            <a:r>
              <a:rPr lang="en-US" sz="1500" dirty="0">
                <a:solidFill>
                  <a:schemeClr val="bg1">
                    <a:lumMod val="50000"/>
                  </a:schemeClr>
                </a:solidFill>
              </a:rPr>
              <a:t> Nicolaescu</a:t>
            </a:r>
          </a:p>
          <a:p>
            <a:pPr marL="342900" indent="-342900">
              <a:buFont typeface="+mj-lt"/>
              <a:buAutoNum type="arabicPeriod"/>
            </a:pPr>
            <a:r>
              <a:rPr lang="en-US" sz="1800" dirty="0" err="1">
                <a:solidFill>
                  <a:schemeClr val="bg1">
                    <a:lumMod val="50000"/>
                  </a:schemeClr>
                </a:solidFill>
              </a:rPr>
              <a:t>Politehnica</a:t>
            </a:r>
            <a:r>
              <a:rPr lang="en-US" sz="1800" dirty="0">
                <a:solidFill>
                  <a:schemeClr val="bg1">
                    <a:lumMod val="50000"/>
                  </a:schemeClr>
                </a:solidFill>
              </a:rPr>
              <a:t> University of Timisoara (UPT)</a:t>
            </a:r>
          </a:p>
          <a:p>
            <a:pPr marL="800100" lvl="1" indent="-342900">
              <a:buFont typeface="Arial" panose="020B0604020202020204" pitchFamily="34" charset="0"/>
              <a:buChar char="•"/>
            </a:pPr>
            <a:r>
              <a:rPr lang="en-US" sz="1500" dirty="0" err="1">
                <a:solidFill>
                  <a:schemeClr val="bg1">
                    <a:lumMod val="50000"/>
                  </a:schemeClr>
                </a:solidFill>
              </a:rPr>
              <a:t>Prof.dr.ing.Radu</a:t>
            </a:r>
            <a:r>
              <a:rPr lang="en-US" sz="1500" dirty="0">
                <a:solidFill>
                  <a:schemeClr val="bg1">
                    <a:lumMod val="50000"/>
                  </a:schemeClr>
                </a:solidFill>
              </a:rPr>
              <a:t> </a:t>
            </a:r>
            <a:r>
              <a:rPr lang="en-US" sz="1500" dirty="0" err="1">
                <a:solidFill>
                  <a:schemeClr val="bg1">
                    <a:lumMod val="50000"/>
                  </a:schemeClr>
                </a:solidFill>
              </a:rPr>
              <a:t>Vasiu</a:t>
            </a:r>
            <a:endParaRPr lang="en-US" sz="1500" dirty="0">
              <a:solidFill>
                <a:schemeClr val="bg1">
                  <a:lumMod val="50000"/>
                </a:schemeClr>
              </a:solidFill>
            </a:endParaRPr>
          </a:p>
          <a:p>
            <a:pPr marL="800100" lvl="1" indent="-342900">
              <a:buFont typeface="Arial" panose="020B0604020202020204" pitchFamily="34" charset="0"/>
              <a:buChar char="•"/>
            </a:pPr>
            <a:r>
              <a:rPr lang="en-US" sz="1500" dirty="0" err="1">
                <a:solidFill>
                  <a:schemeClr val="bg1">
                    <a:lumMod val="50000"/>
                  </a:schemeClr>
                </a:solidFill>
              </a:rPr>
              <a:t>Dr.Diana</a:t>
            </a:r>
            <a:r>
              <a:rPr lang="en-US" sz="1500" dirty="0">
                <a:solidFill>
                  <a:schemeClr val="bg1">
                    <a:lumMod val="50000"/>
                  </a:schemeClr>
                </a:solidFill>
              </a:rPr>
              <a:t> </a:t>
            </a:r>
            <a:r>
              <a:rPr lang="en-US" sz="1500" dirty="0" err="1">
                <a:solidFill>
                  <a:schemeClr val="bg1">
                    <a:lumMod val="50000"/>
                  </a:schemeClr>
                </a:solidFill>
              </a:rPr>
              <a:t>Andone</a:t>
            </a:r>
            <a:endParaRPr lang="en-US" sz="1500" dirty="0">
              <a:solidFill>
                <a:schemeClr val="bg1">
                  <a:lumMod val="50000"/>
                </a:schemeClr>
              </a:solidFill>
            </a:endParaRPr>
          </a:p>
          <a:p>
            <a:pPr marL="800100" lvl="1" indent="-342900">
              <a:buFont typeface="Arial" panose="020B0604020202020204" pitchFamily="34" charset="0"/>
              <a:buChar char="•"/>
            </a:pPr>
            <a:r>
              <a:rPr lang="en-US" sz="1500" dirty="0" err="1">
                <a:solidFill>
                  <a:schemeClr val="bg1">
                    <a:lumMod val="50000"/>
                  </a:schemeClr>
                </a:solidFill>
              </a:rPr>
              <a:t>Prof.dr.ing.Carmen</a:t>
            </a:r>
            <a:r>
              <a:rPr lang="en-US" sz="1500" dirty="0">
                <a:solidFill>
                  <a:schemeClr val="bg1">
                    <a:lumMod val="50000"/>
                  </a:schemeClr>
                </a:solidFill>
              </a:rPr>
              <a:t> Holotescu</a:t>
            </a:r>
          </a:p>
          <a:p>
            <a:pPr marL="800100" lvl="1" indent="-342900">
              <a:buFont typeface="Arial" panose="020B0604020202020204" pitchFamily="34" charset="0"/>
              <a:buChar char="•"/>
            </a:pPr>
            <a:r>
              <a:rPr lang="en-US" sz="1500" dirty="0" err="1">
                <a:solidFill>
                  <a:schemeClr val="bg1">
                    <a:lumMod val="50000"/>
                  </a:schemeClr>
                </a:solidFill>
              </a:rPr>
              <a:t>Drd.Victor</a:t>
            </a:r>
            <a:r>
              <a:rPr lang="en-US" sz="1500" dirty="0">
                <a:solidFill>
                  <a:schemeClr val="bg1">
                    <a:lumMod val="50000"/>
                  </a:schemeClr>
                </a:solidFill>
              </a:rPr>
              <a:t> Holotescu</a:t>
            </a:r>
          </a:p>
          <a:p>
            <a:pPr marL="800100" lvl="1" indent="-342900">
              <a:buFont typeface="Arial" panose="020B0604020202020204" pitchFamily="34" charset="0"/>
              <a:buChar char="•"/>
            </a:pPr>
            <a:r>
              <a:rPr lang="en-US" sz="1500" dirty="0" err="1">
                <a:solidFill>
                  <a:schemeClr val="bg1">
                    <a:lumMod val="50000"/>
                  </a:schemeClr>
                </a:solidFill>
              </a:rPr>
              <a:t>S.l.dr.Andrei</a:t>
            </a:r>
            <a:r>
              <a:rPr lang="en-US" sz="1500" dirty="0">
                <a:solidFill>
                  <a:schemeClr val="bg1">
                    <a:lumMod val="50000"/>
                  </a:schemeClr>
                </a:solidFill>
              </a:rPr>
              <a:t> </a:t>
            </a:r>
            <a:r>
              <a:rPr lang="en-US" sz="1500" dirty="0" err="1">
                <a:solidFill>
                  <a:schemeClr val="bg1">
                    <a:lumMod val="50000"/>
                  </a:schemeClr>
                </a:solidFill>
              </a:rPr>
              <a:t>Ternauciuc</a:t>
            </a:r>
            <a:endParaRPr lang="en-US" sz="1500" dirty="0">
              <a:solidFill>
                <a:schemeClr val="bg1">
                  <a:lumMod val="50000"/>
                </a:schemeClr>
              </a:solidFill>
            </a:endParaRPr>
          </a:p>
          <a:p>
            <a:pPr marL="342900" indent="-342900">
              <a:buFont typeface="+mj-lt"/>
              <a:buAutoNum type="arabicPeriod"/>
            </a:pPr>
            <a:endParaRPr lang="en-US" sz="1800" dirty="0">
              <a:solidFill>
                <a:schemeClr val="bg1">
                  <a:lumMod val="50000"/>
                </a:schemeClr>
              </a:solidFill>
            </a:endParaRPr>
          </a:p>
          <a:p>
            <a:r>
              <a:rPr lang="en-US" sz="1800" b="0" dirty="0">
                <a:solidFill>
                  <a:schemeClr val="tx2"/>
                </a:solidFill>
              </a:rPr>
              <a:t>April 2021 – March 2023</a:t>
            </a:r>
          </a:p>
          <a:p>
            <a:endParaRPr lang="en-US" sz="1800" dirty="0">
              <a:solidFill>
                <a:schemeClr val="tx2"/>
              </a:solidFill>
            </a:endParaRPr>
          </a:p>
          <a:p>
            <a:r>
              <a:rPr lang="en-US" sz="1800" b="0" dirty="0">
                <a:solidFill>
                  <a:schemeClr val="tx2"/>
                </a:solidFill>
                <a:hlinkClick r:id="rId3"/>
              </a:rPr>
              <a:t>https://ebsi4ro.ro</a:t>
            </a:r>
            <a:r>
              <a:rPr lang="en-US" sz="1800" b="0" dirty="0">
                <a:solidFill>
                  <a:schemeClr val="tx2"/>
                </a:solidFill>
              </a:rPr>
              <a:t> </a:t>
            </a:r>
          </a:p>
          <a:p>
            <a:r>
              <a:rPr lang="en-US" sz="1800" b="0" dirty="0">
                <a:solidFill>
                  <a:schemeClr val="tx2"/>
                </a:solidFill>
                <a:hlinkClick r:id="rId4"/>
              </a:rPr>
              <a:t>https://www.facebook.com/ebsi4ro</a:t>
            </a:r>
            <a:r>
              <a:rPr lang="en-US" sz="1800" b="0" dirty="0">
                <a:solidFill>
                  <a:schemeClr val="tx2"/>
                </a:solidFill>
              </a:rPr>
              <a:t> </a:t>
            </a:r>
          </a:p>
          <a:p>
            <a:r>
              <a:rPr lang="en-US" sz="1800" b="0" dirty="0">
                <a:solidFill>
                  <a:schemeClr val="tx2"/>
                </a:solidFill>
                <a:hlinkClick r:id="rId5"/>
              </a:rPr>
              <a:t>https://twitter.com/ebsi4ro</a:t>
            </a:r>
            <a:r>
              <a:rPr lang="en-US" sz="1800" b="0" dirty="0">
                <a:solidFill>
                  <a:schemeClr val="tx2"/>
                </a:solidFill>
              </a:rPr>
              <a:t> </a:t>
            </a:r>
          </a:p>
        </p:txBody>
      </p:sp>
      <p:pic>
        <p:nvPicPr>
          <p:cNvPr id="2" name="Picture 1"/>
          <p:cNvPicPr>
            <a:picLocks noChangeAspect="1"/>
          </p:cNvPicPr>
          <p:nvPr/>
        </p:nvPicPr>
        <p:blipFill>
          <a:blip r:embed="rId6"/>
          <a:stretch>
            <a:fillRect/>
          </a:stretch>
        </p:blipFill>
        <p:spPr>
          <a:xfrm>
            <a:off x="1075509" y="2924292"/>
            <a:ext cx="1524000" cy="1952625"/>
          </a:xfrm>
          <a:prstGeom prst="rect">
            <a:avLst/>
          </a:prstGeom>
        </p:spPr>
      </p:pic>
      <p:sp>
        <p:nvSpPr>
          <p:cNvPr id="3" name="TextBox 2">
            <a:extLst>
              <a:ext uri="{FF2B5EF4-FFF2-40B4-BE49-F238E27FC236}">
                <a16:creationId xmlns:a16="http://schemas.microsoft.com/office/drawing/2014/main" id="{8C17FE99-7F8E-D3FA-4012-6A7369479ED9}"/>
              </a:ext>
            </a:extLst>
          </p:cNvPr>
          <p:cNvSpPr txBox="1"/>
          <p:nvPr/>
        </p:nvSpPr>
        <p:spPr>
          <a:xfrm>
            <a:off x="8542659" y="4453461"/>
            <a:ext cx="3272884" cy="369332"/>
          </a:xfrm>
          <a:prstGeom prst="rect">
            <a:avLst/>
          </a:prstGeom>
          <a:noFill/>
        </p:spPr>
        <p:txBody>
          <a:bodyPr wrap="none" rtlCol="0">
            <a:spAutoFit/>
          </a:bodyPr>
          <a:lstStyle/>
          <a:p>
            <a:r>
              <a:rPr lang="en-GB" dirty="0">
                <a:solidFill>
                  <a:schemeClr val="accent1"/>
                </a:solidFill>
                <a:highlight>
                  <a:srgbClr val="FFFF00"/>
                </a:highlight>
              </a:rPr>
              <a:t>Moodle certificate – link to EBSI?</a:t>
            </a:r>
          </a:p>
        </p:txBody>
      </p:sp>
      <p:pic>
        <p:nvPicPr>
          <p:cNvPr id="4" name="Picture 3">
            <a:extLst>
              <a:ext uri="{FF2B5EF4-FFF2-40B4-BE49-F238E27FC236}">
                <a16:creationId xmlns:a16="http://schemas.microsoft.com/office/drawing/2014/main" id="{B49EBBD8-7B50-70B4-BF48-052D4C027C67}"/>
              </a:ext>
            </a:extLst>
          </p:cNvPr>
          <p:cNvPicPr>
            <a:picLocks noChangeAspect="1"/>
          </p:cNvPicPr>
          <p:nvPr/>
        </p:nvPicPr>
        <p:blipFill>
          <a:blip r:embed="rId7"/>
          <a:stretch>
            <a:fillRect/>
          </a:stretch>
        </p:blipFill>
        <p:spPr>
          <a:xfrm>
            <a:off x="9432381" y="597187"/>
            <a:ext cx="2730612" cy="589281"/>
          </a:xfrm>
          <a:prstGeom prst="rect">
            <a:avLst/>
          </a:prstGeom>
        </p:spPr>
      </p:pic>
    </p:spTree>
    <p:extLst>
      <p:ext uri="{BB962C8B-B14F-4D97-AF65-F5344CB8AC3E}">
        <p14:creationId xmlns:p14="http://schemas.microsoft.com/office/powerpoint/2010/main" val="750059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3ED2E90-2F19-4E92-A66A-0936BF88DD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42" r="11517" b="1100"/>
          <a:stretch/>
        </p:blipFill>
        <p:spPr>
          <a:xfrm>
            <a:off x="5725213" y="0"/>
            <a:ext cx="6466787" cy="6869863"/>
          </a:xfrm>
          <a:prstGeom prst="rect">
            <a:avLst/>
          </a:prstGeom>
        </p:spPr>
      </p:pic>
      <p:sp>
        <p:nvSpPr>
          <p:cNvPr id="4" name="Freihandform: Form 3">
            <a:extLst>
              <a:ext uri="{FF2B5EF4-FFF2-40B4-BE49-F238E27FC236}">
                <a16:creationId xmlns:a16="http://schemas.microsoft.com/office/drawing/2014/main" id="{4522E1C2-86EC-4455-A572-7F7E574FDE1F}"/>
              </a:ext>
            </a:extLst>
          </p:cNvPr>
          <p:cNvSpPr/>
          <p:nvPr/>
        </p:nvSpPr>
        <p:spPr>
          <a:xfrm>
            <a:off x="6932710" y="-302016"/>
            <a:ext cx="1702244" cy="3725084"/>
          </a:xfrm>
          <a:custGeom>
            <a:avLst/>
            <a:gdLst>
              <a:gd name="connsiteX0" fmla="*/ 0 w 3918858"/>
              <a:gd name="connsiteY0" fmla="*/ 0 h 2191657"/>
              <a:gd name="connsiteX1" fmla="*/ 1277258 w 3918858"/>
              <a:gd name="connsiteY1" fmla="*/ 1553028 h 2191657"/>
              <a:gd name="connsiteX2" fmla="*/ 3918858 w 3918858"/>
              <a:gd name="connsiteY2" fmla="*/ 2191657 h 2191657"/>
            </a:gdLst>
            <a:ahLst/>
            <a:cxnLst>
              <a:cxn ang="0">
                <a:pos x="connsiteX0" y="connsiteY0"/>
              </a:cxn>
              <a:cxn ang="0">
                <a:pos x="connsiteX1" y="connsiteY1"/>
              </a:cxn>
              <a:cxn ang="0">
                <a:pos x="connsiteX2" y="connsiteY2"/>
              </a:cxn>
            </a:cxnLst>
            <a:rect l="l" t="t" r="r" b="b"/>
            <a:pathLst>
              <a:path w="3918858" h="2191657">
                <a:moveTo>
                  <a:pt x="0" y="0"/>
                </a:moveTo>
                <a:cubicBezTo>
                  <a:pt x="312057" y="593876"/>
                  <a:pt x="624115" y="1187752"/>
                  <a:pt x="1277258" y="1553028"/>
                </a:cubicBezTo>
                <a:cubicBezTo>
                  <a:pt x="1930401" y="1918304"/>
                  <a:pt x="2924629" y="2054980"/>
                  <a:pt x="3918858" y="2191657"/>
                </a:cubicBezTo>
              </a:path>
            </a:pathLst>
          </a:custGeom>
          <a:noFill/>
          <a:ln w="57150" cap="rnd">
            <a:solidFill>
              <a:srgbClr val="93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 name="Freihandform: Form 4">
            <a:extLst>
              <a:ext uri="{FF2B5EF4-FFF2-40B4-BE49-F238E27FC236}">
                <a16:creationId xmlns:a16="http://schemas.microsoft.com/office/drawing/2014/main" id="{B7FAAAD6-BAFC-4E29-ADF5-DAC68DBA0714}"/>
              </a:ext>
            </a:extLst>
          </p:cNvPr>
          <p:cNvSpPr/>
          <p:nvPr/>
        </p:nvSpPr>
        <p:spPr>
          <a:xfrm rot="976524">
            <a:off x="11211210" y="5052034"/>
            <a:ext cx="3801809" cy="1405079"/>
          </a:xfrm>
          <a:custGeom>
            <a:avLst/>
            <a:gdLst>
              <a:gd name="connsiteX0" fmla="*/ 0 w 3251200"/>
              <a:gd name="connsiteY0" fmla="*/ 0 h 1422400"/>
              <a:gd name="connsiteX1" fmla="*/ 2046514 w 3251200"/>
              <a:gd name="connsiteY1" fmla="*/ 319315 h 1422400"/>
              <a:gd name="connsiteX2" fmla="*/ 3251200 w 3251200"/>
              <a:gd name="connsiteY2" fmla="*/ 1422400 h 1422400"/>
            </a:gdLst>
            <a:ahLst/>
            <a:cxnLst>
              <a:cxn ang="0">
                <a:pos x="connsiteX0" y="connsiteY0"/>
              </a:cxn>
              <a:cxn ang="0">
                <a:pos x="connsiteX1" y="connsiteY1"/>
              </a:cxn>
              <a:cxn ang="0">
                <a:pos x="connsiteX2" y="connsiteY2"/>
              </a:cxn>
            </a:cxnLst>
            <a:rect l="l" t="t" r="r" b="b"/>
            <a:pathLst>
              <a:path w="3251200" h="1422400">
                <a:moveTo>
                  <a:pt x="0" y="0"/>
                </a:moveTo>
                <a:cubicBezTo>
                  <a:pt x="752323" y="41124"/>
                  <a:pt x="1504647" y="82248"/>
                  <a:pt x="2046514" y="319315"/>
                </a:cubicBezTo>
                <a:cubicBezTo>
                  <a:pt x="2588381" y="556382"/>
                  <a:pt x="2919790" y="989391"/>
                  <a:pt x="3251200" y="1422400"/>
                </a:cubicBezTo>
              </a:path>
            </a:pathLst>
          </a:custGeom>
          <a:noFill/>
          <a:ln w="57150" cap="rnd">
            <a:solidFill>
              <a:srgbClr val="93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 name="Grafik 2">
            <a:extLst>
              <a:ext uri="{FF2B5EF4-FFF2-40B4-BE49-F238E27FC236}">
                <a16:creationId xmlns:a16="http://schemas.microsoft.com/office/drawing/2014/main" id="{1771BA13-3F92-49FC-9485-4BECC46C85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033" y="111745"/>
            <a:ext cx="2042917" cy="572061"/>
          </a:xfrm>
          <a:prstGeom prst="rect">
            <a:avLst/>
          </a:prstGeom>
        </p:spPr>
      </p:pic>
      <p:sp>
        <p:nvSpPr>
          <p:cNvPr id="2" name="TextBox 1">
            <a:extLst>
              <a:ext uri="{FF2B5EF4-FFF2-40B4-BE49-F238E27FC236}">
                <a16:creationId xmlns:a16="http://schemas.microsoft.com/office/drawing/2014/main" id="{44A74FDA-3FC2-DE19-30B2-DC473060F096}"/>
              </a:ext>
            </a:extLst>
          </p:cNvPr>
          <p:cNvSpPr txBox="1"/>
          <p:nvPr/>
        </p:nvSpPr>
        <p:spPr>
          <a:xfrm>
            <a:off x="1024128" y="4547450"/>
            <a:ext cx="3102260" cy="461665"/>
          </a:xfrm>
          <a:prstGeom prst="rect">
            <a:avLst/>
          </a:prstGeom>
          <a:noFill/>
        </p:spPr>
        <p:txBody>
          <a:bodyPr wrap="none" rtlCol="0">
            <a:spAutoFit/>
          </a:bodyPr>
          <a:lstStyle/>
          <a:p>
            <a:r>
              <a:rPr lang="en-GB" sz="2400" dirty="0">
                <a:latin typeface="Abadi MT Condensed Light" panose="020B0306030101010103" pitchFamily="34" charset="77"/>
              </a:rPr>
              <a:t>European University Alliance</a:t>
            </a:r>
          </a:p>
        </p:txBody>
      </p:sp>
      <p:sp>
        <p:nvSpPr>
          <p:cNvPr id="6" name="TextBox 5">
            <a:extLst>
              <a:ext uri="{FF2B5EF4-FFF2-40B4-BE49-F238E27FC236}">
                <a16:creationId xmlns:a16="http://schemas.microsoft.com/office/drawing/2014/main" id="{94693052-46C3-AFAE-CDD6-8AB511DD7FD7}"/>
              </a:ext>
            </a:extLst>
          </p:cNvPr>
          <p:cNvSpPr txBox="1"/>
          <p:nvPr/>
        </p:nvSpPr>
        <p:spPr>
          <a:xfrm>
            <a:off x="515982" y="6488668"/>
            <a:ext cx="2526589" cy="369332"/>
          </a:xfrm>
          <a:prstGeom prst="rect">
            <a:avLst/>
          </a:prstGeom>
          <a:noFill/>
        </p:spPr>
        <p:txBody>
          <a:bodyPr wrap="none" rtlCol="0">
            <a:spAutoFit/>
          </a:bodyPr>
          <a:lstStyle/>
          <a:p>
            <a:r>
              <a:rPr lang="en-GB" dirty="0">
                <a:hlinkClick r:id="rId5"/>
              </a:rPr>
              <a:t>https://www.eudres.eu/</a:t>
            </a:r>
            <a:r>
              <a:rPr lang="en-GB" dirty="0"/>
              <a:t> </a:t>
            </a:r>
          </a:p>
        </p:txBody>
      </p:sp>
    </p:spTree>
    <p:extLst>
      <p:ext uri="{BB962C8B-B14F-4D97-AF65-F5344CB8AC3E}">
        <p14:creationId xmlns:p14="http://schemas.microsoft.com/office/powerpoint/2010/main" val="3553347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A282943-B1CC-4D99-8AE4-4ABA1A8A7F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7271" y="502427"/>
            <a:ext cx="4903035" cy="5345433"/>
          </a:xfrm>
          <a:prstGeom prst="rect">
            <a:avLst/>
          </a:prstGeom>
        </p:spPr>
      </p:pic>
      <p:sp>
        <p:nvSpPr>
          <p:cNvPr id="15" name="Freihandform: Form 14">
            <a:extLst>
              <a:ext uri="{FF2B5EF4-FFF2-40B4-BE49-F238E27FC236}">
                <a16:creationId xmlns:a16="http://schemas.microsoft.com/office/drawing/2014/main" id="{95D3A87F-3083-47F2-8B1C-15E552F1EAA1}"/>
              </a:ext>
            </a:extLst>
          </p:cNvPr>
          <p:cNvSpPr/>
          <p:nvPr/>
        </p:nvSpPr>
        <p:spPr>
          <a:xfrm rot="15459726">
            <a:off x="634144" y="-1595144"/>
            <a:ext cx="834674" cy="4195141"/>
          </a:xfrm>
          <a:custGeom>
            <a:avLst/>
            <a:gdLst>
              <a:gd name="connsiteX0" fmla="*/ 0 w 3918858"/>
              <a:gd name="connsiteY0" fmla="*/ 0 h 2191657"/>
              <a:gd name="connsiteX1" fmla="*/ 1277258 w 3918858"/>
              <a:gd name="connsiteY1" fmla="*/ 1553028 h 2191657"/>
              <a:gd name="connsiteX2" fmla="*/ 3918858 w 3918858"/>
              <a:gd name="connsiteY2" fmla="*/ 2191657 h 2191657"/>
            </a:gdLst>
            <a:ahLst/>
            <a:cxnLst>
              <a:cxn ang="0">
                <a:pos x="connsiteX0" y="connsiteY0"/>
              </a:cxn>
              <a:cxn ang="0">
                <a:pos x="connsiteX1" y="connsiteY1"/>
              </a:cxn>
              <a:cxn ang="0">
                <a:pos x="connsiteX2" y="connsiteY2"/>
              </a:cxn>
            </a:cxnLst>
            <a:rect l="l" t="t" r="r" b="b"/>
            <a:pathLst>
              <a:path w="3918858" h="2191657">
                <a:moveTo>
                  <a:pt x="0" y="0"/>
                </a:moveTo>
                <a:cubicBezTo>
                  <a:pt x="312057" y="593876"/>
                  <a:pt x="624115" y="1187752"/>
                  <a:pt x="1277258" y="1553028"/>
                </a:cubicBezTo>
                <a:cubicBezTo>
                  <a:pt x="1930401" y="1918304"/>
                  <a:pt x="2924629" y="2054980"/>
                  <a:pt x="3918858" y="2191657"/>
                </a:cubicBezTo>
              </a:path>
            </a:pathLst>
          </a:custGeom>
          <a:noFill/>
          <a:ln w="5715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Textfeld 13">
            <a:extLst>
              <a:ext uri="{FF2B5EF4-FFF2-40B4-BE49-F238E27FC236}">
                <a16:creationId xmlns:a16="http://schemas.microsoft.com/office/drawing/2014/main" id="{6D405037-CD10-4B8D-A345-5BA57BE72D6E}"/>
              </a:ext>
            </a:extLst>
          </p:cNvPr>
          <p:cNvSpPr txBox="1"/>
          <p:nvPr/>
        </p:nvSpPr>
        <p:spPr>
          <a:xfrm>
            <a:off x="5667760" y="45227"/>
            <a:ext cx="6008258" cy="8186857"/>
          </a:xfrm>
          <a:prstGeom prst="rect">
            <a:avLst/>
          </a:prstGeom>
          <a:noFill/>
        </p:spPr>
        <p:txBody>
          <a:bodyPr wrap="square" rtlCol="0">
            <a:spAutoFit/>
          </a:bodyPr>
          <a:lstStyle/>
          <a:p>
            <a:pPr marL="228600" indent="-228600">
              <a:buFontTx/>
              <a:buChar char="›"/>
            </a:pPr>
            <a:r>
              <a:rPr lang="en-US" sz="1600" b="1" spc="100" dirty="0">
                <a:solidFill>
                  <a:schemeClr val="tx2"/>
                </a:solidFill>
                <a:latin typeface="+mj-lt"/>
              </a:rPr>
              <a:t>AUSTRIA</a:t>
            </a:r>
          </a:p>
          <a:p>
            <a:pPr marL="182563"/>
            <a:r>
              <a:rPr lang="en-US" sz="1600" b="1" dirty="0">
                <a:latin typeface="+mj-lt"/>
              </a:rPr>
              <a:t> St. </a:t>
            </a:r>
            <a:r>
              <a:rPr lang="en-US" sz="1600" b="1" dirty="0" err="1">
                <a:latin typeface="+mj-lt"/>
              </a:rPr>
              <a:t>Pölten</a:t>
            </a:r>
            <a:r>
              <a:rPr lang="en-US" sz="1600" b="1" dirty="0">
                <a:latin typeface="+mj-lt"/>
              </a:rPr>
              <a:t> University Of Applied Sciences (Lead)</a:t>
            </a:r>
          </a:p>
          <a:p>
            <a:pPr indent="182563"/>
            <a:r>
              <a:rPr lang="en-US" sz="1400" b="1" dirty="0"/>
              <a:t> </a:t>
            </a:r>
            <a:r>
              <a:rPr lang="en-US" sz="1400" dirty="0"/>
              <a:t>https://fhstp.ac.at/</a:t>
            </a:r>
            <a:endParaRPr lang="en-US" sz="1600" b="1" dirty="0"/>
          </a:p>
          <a:p>
            <a:pPr marL="228600" indent="-228600">
              <a:buFontTx/>
              <a:buChar char="›"/>
            </a:pPr>
            <a:endParaRPr lang="en-US" sz="1600" b="1" dirty="0">
              <a:latin typeface="+mj-lt"/>
            </a:endParaRPr>
          </a:p>
          <a:p>
            <a:pPr marL="228600" indent="-228600">
              <a:buFontTx/>
              <a:buChar char="›"/>
            </a:pPr>
            <a:r>
              <a:rPr lang="en-US" sz="1600" b="1" spc="100" dirty="0">
                <a:solidFill>
                  <a:schemeClr val="tx2"/>
                </a:solidFill>
                <a:latin typeface="+mj-lt"/>
              </a:rPr>
              <a:t>PORTUGAL</a:t>
            </a:r>
          </a:p>
          <a:p>
            <a:pPr marL="182563"/>
            <a:r>
              <a:rPr lang="en-US" sz="1600" b="1" dirty="0">
                <a:latin typeface="+mj-lt"/>
              </a:rPr>
              <a:t> Instituto </a:t>
            </a:r>
            <a:r>
              <a:rPr lang="en-US" sz="1600" b="1" dirty="0" err="1">
                <a:latin typeface="+mj-lt"/>
              </a:rPr>
              <a:t>Politécnico</a:t>
            </a:r>
            <a:r>
              <a:rPr lang="en-US" sz="1600" b="1" dirty="0">
                <a:latin typeface="+mj-lt"/>
              </a:rPr>
              <a:t> de </a:t>
            </a:r>
            <a:r>
              <a:rPr lang="en-US" sz="1600" b="1" dirty="0" err="1">
                <a:latin typeface="+mj-lt"/>
              </a:rPr>
              <a:t>Setúbal</a:t>
            </a:r>
            <a:endParaRPr lang="en-US" sz="1600" b="1" dirty="0">
              <a:latin typeface="+mj-lt"/>
            </a:endParaRPr>
          </a:p>
          <a:p>
            <a:pPr>
              <a:tabLst>
                <a:tab pos="182563" algn="l"/>
              </a:tabLst>
            </a:pPr>
            <a:r>
              <a:rPr lang="en-US" sz="1600" dirty="0"/>
              <a:t>	 </a:t>
            </a:r>
            <a:r>
              <a:rPr lang="en-US" sz="1400" dirty="0"/>
              <a:t>https://www.ips.pt/</a:t>
            </a:r>
          </a:p>
          <a:p>
            <a:pPr marL="228600" indent="-228600">
              <a:buFontTx/>
              <a:buChar char="›"/>
            </a:pPr>
            <a:endParaRPr lang="en-US" sz="1600" b="1" dirty="0"/>
          </a:p>
          <a:p>
            <a:pPr marL="228600" indent="-228600">
              <a:buFontTx/>
              <a:buChar char="›"/>
            </a:pPr>
            <a:r>
              <a:rPr lang="en-US" sz="1600" b="1" spc="100" dirty="0">
                <a:solidFill>
                  <a:schemeClr val="tx2"/>
                </a:solidFill>
                <a:latin typeface="+mj-lt"/>
              </a:rPr>
              <a:t>HUNGARY</a:t>
            </a:r>
          </a:p>
          <a:p>
            <a:pPr marL="182563"/>
            <a:r>
              <a:rPr lang="en-US" sz="1600" b="1" dirty="0">
                <a:latin typeface="+mj-lt"/>
              </a:rPr>
              <a:t> Hungarian University of Agriculture and Life Sciences</a:t>
            </a:r>
          </a:p>
          <a:p>
            <a:pPr marL="176213"/>
            <a:r>
              <a:rPr lang="en-US" sz="1600" b="1" dirty="0">
                <a:latin typeface="+mj-lt"/>
              </a:rPr>
              <a:t> </a:t>
            </a:r>
            <a:r>
              <a:rPr lang="en-US" sz="1400" dirty="0"/>
              <a:t>https://www.uni-mate.hu/</a:t>
            </a:r>
            <a:endParaRPr lang="en-US" sz="1600" dirty="0"/>
          </a:p>
          <a:p>
            <a:endParaRPr lang="en-US" sz="1600" b="1" dirty="0">
              <a:latin typeface="+mj-lt"/>
            </a:endParaRPr>
          </a:p>
          <a:p>
            <a:pPr marL="228600" indent="-228600">
              <a:buFontTx/>
              <a:buChar char="›"/>
            </a:pPr>
            <a:r>
              <a:rPr lang="en-US" sz="1600" b="1" spc="100" dirty="0">
                <a:solidFill>
                  <a:schemeClr val="tx2"/>
                </a:solidFill>
                <a:latin typeface="+mj-lt"/>
              </a:rPr>
              <a:t>BELGIUM</a:t>
            </a:r>
          </a:p>
          <a:p>
            <a:pPr marL="182563"/>
            <a:r>
              <a:rPr lang="en-US" sz="1600" b="1" dirty="0">
                <a:latin typeface="+mj-lt"/>
              </a:rPr>
              <a:t> UC Leuven-Limburg UAS</a:t>
            </a:r>
          </a:p>
          <a:p>
            <a:pPr indent="182563"/>
            <a:r>
              <a:rPr lang="en-US" sz="1600" dirty="0"/>
              <a:t> </a:t>
            </a:r>
            <a:r>
              <a:rPr lang="en-US" sz="1400" dirty="0"/>
              <a:t>https://www.ucll.be/</a:t>
            </a:r>
          </a:p>
          <a:p>
            <a:pPr marL="228600" indent="-228600">
              <a:buFontTx/>
              <a:buChar char="›"/>
            </a:pPr>
            <a:endParaRPr lang="en-US" sz="1600" b="1" dirty="0"/>
          </a:p>
          <a:p>
            <a:pPr marL="228600" indent="-228600">
              <a:buFontTx/>
              <a:buChar char="›"/>
            </a:pPr>
            <a:r>
              <a:rPr lang="en-US" sz="1600" b="1" spc="100" dirty="0">
                <a:solidFill>
                  <a:schemeClr val="tx2"/>
                </a:solidFill>
                <a:latin typeface="+mj-lt"/>
              </a:rPr>
              <a:t>ROMANIA</a:t>
            </a:r>
          </a:p>
          <a:p>
            <a:pPr marL="182563"/>
            <a:r>
              <a:rPr lang="en-US" sz="1600" b="1" dirty="0">
                <a:latin typeface="+mj-lt"/>
              </a:rPr>
              <a:t> </a:t>
            </a:r>
            <a:r>
              <a:rPr lang="en-US" sz="1600" b="1" dirty="0" err="1">
                <a:latin typeface="+mj-lt"/>
              </a:rPr>
              <a:t>Politehnica</a:t>
            </a:r>
            <a:r>
              <a:rPr lang="en-US" sz="1600" b="1" dirty="0">
                <a:latin typeface="+mj-lt"/>
              </a:rPr>
              <a:t> University </a:t>
            </a:r>
            <a:r>
              <a:rPr lang="en-US" sz="1600" b="1" dirty="0" err="1">
                <a:latin typeface="+mj-lt"/>
              </a:rPr>
              <a:t>Timișoara</a:t>
            </a:r>
            <a:endParaRPr lang="en-US" sz="1600" b="1" dirty="0">
              <a:latin typeface="+mj-lt"/>
            </a:endParaRPr>
          </a:p>
          <a:p>
            <a:pPr indent="182563"/>
            <a:r>
              <a:rPr lang="en-US" sz="1600" dirty="0"/>
              <a:t> </a:t>
            </a:r>
            <a:r>
              <a:rPr lang="en-US" sz="1400" dirty="0"/>
              <a:t>http://www.upt.ro/</a:t>
            </a:r>
          </a:p>
          <a:p>
            <a:pPr marL="228600" indent="-228600">
              <a:buFontTx/>
              <a:buChar char="›"/>
            </a:pPr>
            <a:endParaRPr lang="en-US" sz="1600" b="1" dirty="0"/>
          </a:p>
          <a:p>
            <a:pPr marL="228600" indent="-228600">
              <a:buFontTx/>
              <a:buChar char="›"/>
            </a:pPr>
            <a:r>
              <a:rPr lang="en-US" sz="1600" b="1" spc="100" dirty="0">
                <a:solidFill>
                  <a:schemeClr val="tx2"/>
                </a:solidFill>
                <a:latin typeface="+mj-lt"/>
              </a:rPr>
              <a:t>LATVIA</a:t>
            </a:r>
          </a:p>
          <a:p>
            <a:pPr marL="182563"/>
            <a:r>
              <a:rPr lang="en-US" sz="1600" b="1" dirty="0">
                <a:latin typeface="+mj-lt"/>
              </a:rPr>
              <a:t> Vidzeme University of Applied Sciences</a:t>
            </a:r>
          </a:p>
          <a:p>
            <a:pPr indent="182563"/>
            <a:endParaRPr lang="en-US" sz="1400" dirty="0"/>
          </a:p>
          <a:p>
            <a:pPr marL="228600" indent="-228600">
              <a:buFontTx/>
              <a:buChar char="›"/>
            </a:pPr>
            <a:r>
              <a:rPr lang="en-US" sz="1400" b="1" spc="100" dirty="0">
                <a:solidFill>
                  <a:schemeClr val="tx2"/>
                </a:solidFill>
              </a:rPr>
              <a:t>The NETHERLANDS</a:t>
            </a:r>
          </a:p>
          <a:p>
            <a:pPr marL="182563"/>
            <a:r>
              <a:rPr lang="en-US" sz="1400" b="1" dirty="0"/>
              <a:t>Saxion University of Applied Sciences</a:t>
            </a:r>
          </a:p>
          <a:p>
            <a:pPr marL="182563"/>
            <a:endParaRPr lang="en-US" sz="1400" b="1" dirty="0"/>
          </a:p>
          <a:p>
            <a:pPr marL="228600" indent="-228600">
              <a:buFontTx/>
              <a:buChar char="›"/>
            </a:pPr>
            <a:r>
              <a:rPr lang="en-US" sz="1400" b="1" spc="100" dirty="0">
                <a:solidFill>
                  <a:schemeClr val="tx2"/>
                </a:solidFill>
              </a:rPr>
              <a:t>GERMANY</a:t>
            </a:r>
          </a:p>
          <a:p>
            <a:pPr marL="182563"/>
            <a:r>
              <a:rPr lang="en-US" sz="1400" b="1" dirty="0"/>
              <a:t>Fulda University of Applied Sciences</a:t>
            </a:r>
          </a:p>
          <a:p>
            <a:pPr marL="182563"/>
            <a:endParaRPr lang="en-US" sz="1400" b="1" dirty="0"/>
          </a:p>
          <a:p>
            <a:pPr indent="182563"/>
            <a:endParaRPr lang="en-US" sz="1400" dirty="0"/>
          </a:p>
          <a:p>
            <a:pPr marL="228600" indent="-228600">
              <a:buFontTx/>
              <a:buChar char="›"/>
            </a:pPr>
            <a:endParaRPr lang="en-US" sz="1100" b="1" dirty="0"/>
          </a:p>
          <a:p>
            <a:pPr marL="228600" indent="-228600">
              <a:buFontTx/>
              <a:buChar char="›"/>
            </a:pPr>
            <a:endParaRPr lang="en-US" sz="1100" b="1" dirty="0"/>
          </a:p>
          <a:p>
            <a:pPr marL="228600" indent="-228600">
              <a:buFontTx/>
              <a:buChar char="›"/>
            </a:pPr>
            <a:endParaRPr lang="en-US" sz="1100" b="1" dirty="0"/>
          </a:p>
          <a:p>
            <a:pPr marL="228600" indent="-228600">
              <a:buFontTx/>
              <a:buChar char="›"/>
            </a:pPr>
            <a:endParaRPr lang="en-US" sz="1100" b="1" dirty="0"/>
          </a:p>
        </p:txBody>
      </p:sp>
      <p:sp>
        <p:nvSpPr>
          <p:cNvPr id="5" name="TextBox 4">
            <a:extLst>
              <a:ext uri="{FF2B5EF4-FFF2-40B4-BE49-F238E27FC236}">
                <a16:creationId xmlns:a16="http://schemas.microsoft.com/office/drawing/2014/main" id="{A688549B-55F7-A01B-0D50-28F19FC1A13A}"/>
              </a:ext>
            </a:extLst>
          </p:cNvPr>
          <p:cNvSpPr txBox="1"/>
          <p:nvPr/>
        </p:nvSpPr>
        <p:spPr>
          <a:xfrm>
            <a:off x="515982" y="6488668"/>
            <a:ext cx="2526589" cy="369332"/>
          </a:xfrm>
          <a:prstGeom prst="rect">
            <a:avLst/>
          </a:prstGeom>
          <a:noFill/>
        </p:spPr>
        <p:txBody>
          <a:bodyPr wrap="none" rtlCol="0">
            <a:spAutoFit/>
          </a:bodyPr>
          <a:lstStyle/>
          <a:p>
            <a:r>
              <a:rPr lang="en-GB" dirty="0">
                <a:hlinkClick r:id="rId4"/>
              </a:rPr>
              <a:t>https://www.eudres.eu/</a:t>
            </a:r>
            <a:r>
              <a:rPr lang="en-GB" dirty="0"/>
              <a:t> </a:t>
            </a:r>
          </a:p>
        </p:txBody>
      </p:sp>
      <p:sp>
        <p:nvSpPr>
          <p:cNvPr id="2" name="TextBox 1">
            <a:extLst>
              <a:ext uri="{FF2B5EF4-FFF2-40B4-BE49-F238E27FC236}">
                <a16:creationId xmlns:a16="http://schemas.microsoft.com/office/drawing/2014/main" id="{5B853C96-DBB7-FA1E-81C1-6E58B412C991}"/>
              </a:ext>
            </a:extLst>
          </p:cNvPr>
          <p:cNvSpPr txBox="1"/>
          <p:nvPr/>
        </p:nvSpPr>
        <p:spPr>
          <a:xfrm>
            <a:off x="3042571" y="3259723"/>
            <a:ext cx="1053494" cy="338554"/>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600" dirty="0"/>
              <a:t>GERMANY</a:t>
            </a:r>
          </a:p>
        </p:txBody>
      </p:sp>
      <p:sp>
        <p:nvSpPr>
          <p:cNvPr id="3" name="TextBox 2">
            <a:extLst>
              <a:ext uri="{FF2B5EF4-FFF2-40B4-BE49-F238E27FC236}">
                <a16:creationId xmlns:a16="http://schemas.microsoft.com/office/drawing/2014/main" id="{2D59434D-AE51-6D90-ED18-1C930AC2B5C3}"/>
              </a:ext>
            </a:extLst>
          </p:cNvPr>
          <p:cNvSpPr txBox="1"/>
          <p:nvPr/>
        </p:nvSpPr>
        <p:spPr>
          <a:xfrm>
            <a:off x="1173999" y="3005866"/>
            <a:ext cx="1774845" cy="338554"/>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600" dirty="0"/>
              <a:t>The NETHERLANDS</a:t>
            </a:r>
          </a:p>
        </p:txBody>
      </p:sp>
      <p:pic>
        <p:nvPicPr>
          <p:cNvPr id="4" name="Grafik 2">
            <a:extLst>
              <a:ext uri="{FF2B5EF4-FFF2-40B4-BE49-F238E27FC236}">
                <a16:creationId xmlns:a16="http://schemas.microsoft.com/office/drawing/2014/main" id="{03FE2187-216E-A228-7281-FA83126384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033" y="111745"/>
            <a:ext cx="2042917" cy="572061"/>
          </a:xfrm>
          <a:prstGeom prst="rect">
            <a:avLst/>
          </a:prstGeom>
        </p:spPr>
      </p:pic>
    </p:spTree>
    <p:extLst>
      <p:ext uri="{BB962C8B-B14F-4D97-AF65-F5344CB8AC3E}">
        <p14:creationId xmlns:p14="http://schemas.microsoft.com/office/powerpoint/2010/main" val="4066645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a:extLst>
              <a:ext uri="{FF2B5EF4-FFF2-40B4-BE49-F238E27FC236}">
                <a16:creationId xmlns:a16="http://schemas.microsoft.com/office/drawing/2014/main" id="{1275609D-2686-EDB5-F59D-4F76F20197B9}"/>
              </a:ext>
            </a:extLst>
          </p:cNvPr>
          <p:cNvSpPr txBox="1">
            <a:spLocks/>
          </p:cNvSpPr>
          <p:nvPr/>
        </p:nvSpPr>
        <p:spPr>
          <a:xfrm>
            <a:off x="1338448" y="0"/>
            <a:ext cx="9515104" cy="15072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t>Micro-credentials – technical </a:t>
            </a:r>
            <a:br>
              <a:rPr lang="en-US" altLang="zh-CN"/>
            </a:br>
            <a:r>
              <a:rPr lang="en-US" altLang="zh-CN"/>
              <a:t>Lessons learned – EU &amp; Moodle</a:t>
            </a:r>
            <a:endParaRPr lang="zh-CN" altLang="en-US" dirty="0"/>
          </a:p>
        </p:txBody>
      </p:sp>
      <p:graphicFrame>
        <p:nvGraphicFramePr>
          <p:cNvPr id="13" name="Table 7">
            <a:extLst>
              <a:ext uri="{FF2B5EF4-FFF2-40B4-BE49-F238E27FC236}">
                <a16:creationId xmlns:a16="http://schemas.microsoft.com/office/drawing/2014/main" id="{845413E7-1AD0-597A-6F43-FBE78C198F22}"/>
              </a:ext>
            </a:extLst>
          </p:cNvPr>
          <p:cNvGraphicFramePr>
            <a:graphicFrameLocks noGrp="1"/>
          </p:cNvGraphicFramePr>
          <p:nvPr>
            <p:extLst>
              <p:ext uri="{D42A27DB-BD31-4B8C-83A1-F6EECF244321}">
                <p14:modId xmlns:p14="http://schemas.microsoft.com/office/powerpoint/2010/main" val="3332069202"/>
              </p:ext>
            </p:extLst>
          </p:nvPr>
        </p:nvGraphicFramePr>
        <p:xfrm>
          <a:off x="400050" y="1542818"/>
          <a:ext cx="11106150" cy="4754880"/>
        </p:xfrm>
        <a:graphic>
          <a:graphicData uri="http://schemas.openxmlformats.org/drawingml/2006/table">
            <a:tbl>
              <a:tblPr firstRow="1" bandRow="1">
                <a:tableStyleId>{72833802-FEF1-4C79-8D5D-14CF1EAF98D9}</a:tableStyleId>
              </a:tblPr>
              <a:tblGrid>
                <a:gridCol w="5395258">
                  <a:extLst>
                    <a:ext uri="{9D8B030D-6E8A-4147-A177-3AD203B41FA5}">
                      <a16:colId xmlns:a16="http://schemas.microsoft.com/office/drawing/2014/main" val="2318709825"/>
                    </a:ext>
                  </a:extLst>
                </a:gridCol>
                <a:gridCol w="5710892">
                  <a:extLst>
                    <a:ext uri="{9D8B030D-6E8A-4147-A177-3AD203B41FA5}">
                      <a16:colId xmlns:a16="http://schemas.microsoft.com/office/drawing/2014/main" val="4161590783"/>
                    </a:ext>
                  </a:extLst>
                </a:gridCol>
              </a:tblGrid>
              <a:tr h="0">
                <a:tc>
                  <a:txBody>
                    <a:bodyPr/>
                    <a:lstStyle/>
                    <a:p>
                      <a:r>
                        <a:rPr lang="ro-RO" sz="2400" b="1" dirty="0">
                          <a:solidFill>
                            <a:schemeClr val="bg1"/>
                          </a:solidFill>
                        </a:rPr>
                        <a:t>European Digital C</a:t>
                      </a:r>
                      <a:r>
                        <a:rPr lang="en-US" sz="2400" b="1" dirty="0" err="1">
                          <a:solidFill>
                            <a:schemeClr val="bg1"/>
                          </a:solidFill>
                        </a:rPr>
                        <a:t>redentials</a:t>
                      </a:r>
                      <a:r>
                        <a:rPr lang="en-US" sz="2400" b="1" dirty="0">
                          <a:solidFill>
                            <a:schemeClr val="bg1"/>
                          </a:solidFill>
                        </a:rPr>
                        <a:t> </a:t>
                      </a:r>
                      <a:r>
                        <a:rPr lang="ro-RO" sz="2400" dirty="0">
                          <a:solidFill>
                            <a:schemeClr val="bg1"/>
                          </a:solidFill>
                        </a:rPr>
                        <a:t>for </a:t>
                      </a:r>
                      <a:r>
                        <a:rPr lang="ro-RO" sz="2400" dirty="0" err="1">
                          <a:solidFill>
                            <a:schemeClr val="bg1"/>
                          </a:solidFill>
                        </a:rPr>
                        <a:t>Learning</a:t>
                      </a:r>
                      <a:endParaRPr lang="en-GB" sz="2400" dirty="0">
                        <a:solidFill>
                          <a:schemeClr val="bg1"/>
                        </a:solidFill>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MOODLE Certificate &amp; Badge</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03693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(1)identification of the learner</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Full name / email address – from user profile</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105083"/>
                  </a:ext>
                </a:extLst>
              </a:tr>
              <a:tr h="0">
                <a:tc>
                  <a:txBody>
                    <a:bodyPr/>
                    <a:lstStyle/>
                    <a:p>
                      <a:r>
                        <a:rPr lang="en-GB" sz="2400" b="0" i="0" dirty="0">
                          <a:solidFill>
                            <a:srgbClr val="000000"/>
                          </a:solidFill>
                          <a:effectLst/>
                          <a:latin typeface="Times New Roman" panose="02020603050405020304" pitchFamily="18" charset="0"/>
                        </a:rPr>
                        <a:t>(2)title of the micro-credential</a:t>
                      </a:r>
                      <a:endParaRPr lang="en-GB" sz="2400" dirty="0"/>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Name of badge / certificate</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34358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(3)country/Region of the issuer</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Optional. Multi language / international consortiums</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66008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(4)awarding body</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Logos, disclaimers, etc. (for certificates)</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359739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(5)date of issuing</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Automatically generated</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974989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(6)learning outcomes</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Criteria (badges)</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46993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(7)notional workload needed to achieve the learning outcomes </a:t>
                      </a:r>
                      <a:endParaRPr lang="en-GB" sz="2400" dirty="0"/>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Optional, only as text (certificate)</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050892"/>
                  </a:ext>
                </a:extLst>
              </a:tr>
            </a:tbl>
          </a:graphicData>
        </a:graphic>
      </p:graphicFrame>
    </p:spTree>
    <p:extLst>
      <p:ext uri="{BB962C8B-B14F-4D97-AF65-F5344CB8AC3E}">
        <p14:creationId xmlns:p14="http://schemas.microsoft.com/office/powerpoint/2010/main" val="3776930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a:extLst>
              <a:ext uri="{FF2B5EF4-FFF2-40B4-BE49-F238E27FC236}">
                <a16:creationId xmlns:a16="http://schemas.microsoft.com/office/drawing/2014/main" id="{1275609D-2686-EDB5-F59D-4F76F20197B9}"/>
              </a:ext>
            </a:extLst>
          </p:cNvPr>
          <p:cNvSpPr txBox="1">
            <a:spLocks/>
          </p:cNvSpPr>
          <p:nvPr/>
        </p:nvSpPr>
        <p:spPr>
          <a:xfrm>
            <a:off x="1338448" y="0"/>
            <a:ext cx="9515104" cy="15072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t>Micro-credentials – technical </a:t>
            </a:r>
            <a:br>
              <a:rPr lang="en-US" altLang="zh-CN"/>
            </a:br>
            <a:r>
              <a:rPr lang="en-US" altLang="zh-CN"/>
              <a:t>Lessons learned – EU &amp; Moodle</a:t>
            </a:r>
            <a:endParaRPr lang="zh-CN" altLang="en-US" dirty="0"/>
          </a:p>
        </p:txBody>
      </p:sp>
      <p:graphicFrame>
        <p:nvGraphicFramePr>
          <p:cNvPr id="13" name="Table 7">
            <a:extLst>
              <a:ext uri="{FF2B5EF4-FFF2-40B4-BE49-F238E27FC236}">
                <a16:creationId xmlns:a16="http://schemas.microsoft.com/office/drawing/2014/main" id="{845413E7-1AD0-597A-6F43-FBE78C198F22}"/>
              </a:ext>
            </a:extLst>
          </p:cNvPr>
          <p:cNvGraphicFramePr>
            <a:graphicFrameLocks noGrp="1"/>
          </p:cNvGraphicFramePr>
          <p:nvPr>
            <p:extLst>
              <p:ext uri="{D42A27DB-BD31-4B8C-83A1-F6EECF244321}">
                <p14:modId xmlns:p14="http://schemas.microsoft.com/office/powerpoint/2010/main" val="3138922855"/>
              </p:ext>
            </p:extLst>
          </p:nvPr>
        </p:nvGraphicFramePr>
        <p:xfrm>
          <a:off x="190500" y="1542818"/>
          <a:ext cx="11315700" cy="5101848"/>
        </p:xfrm>
        <a:graphic>
          <a:graphicData uri="http://schemas.openxmlformats.org/drawingml/2006/table">
            <a:tbl>
              <a:tblPr firstRow="1" bandRow="1">
                <a:tableStyleId>{72833802-FEF1-4C79-8D5D-14CF1EAF98D9}</a:tableStyleId>
              </a:tblPr>
              <a:tblGrid>
                <a:gridCol w="5604808">
                  <a:extLst>
                    <a:ext uri="{9D8B030D-6E8A-4147-A177-3AD203B41FA5}">
                      <a16:colId xmlns:a16="http://schemas.microsoft.com/office/drawing/2014/main" val="2318709825"/>
                    </a:ext>
                  </a:extLst>
                </a:gridCol>
                <a:gridCol w="5710892">
                  <a:extLst>
                    <a:ext uri="{9D8B030D-6E8A-4147-A177-3AD203B41FA5}">
                      <a16:colId xmlns:a16="http://schemas.microsoft.com/office/drawing/2014/main" val="4161590783"/>
                    </a:ext>
                  </a:extLst>
                </a:gridCol>
              </a:tblGrid>
              <a:tr h="590782">
                <a:tc>
                  <a:txBody>
                    <a:bodyPr/>
                    <a:lstStyle/>
                    <a:p>
                      <a:r>
                        <a:rPr lang="ro-RO" sz="2400" b="1" dirty="0">
                          <a:solidFill>
                            <a:schemeClr val="bg1"/>
                          </a:solidFill>
                        </a:rPr>
                        <a:t>European Digital C</a:t>
                      </a:r>
                      <a:r>
                        <a:rPr lang="en-US" sz="2400" b="1" dirty="0" err="1">
                          <a:solidFill>
                            <a:schemeClr val="bg1"/>
                          </a:solidFill>
                        </a:rPr>
                        <a:t>redentials</a:t>
                      </a:r>
                      <a:r>
                        <a:rPr lang="en-US" sz="2400" b="1" dirty="0">
                          <a:solidFill>
                            <a:schemeClr val="bg1"/>
                          </a:solidFill>
                        </a:rPr>
                        <a:t> </a:t>
                      </a:r>
                      <a:r>
                        <a:rPr lang="ro-RO" sz="2400" dirty="0">
                          <a:solidFill>
                            <a:schemeClr val="bg1"/>
                          </a:solidFill>
                        </a:rPr>
                        <a:t>for </a:t>
                      </a:r>
                      <a:r>
                        <a:rPr lang="ro-RO" sz="2400" dirty="0" err="1">
                          <a:solidFill>
                            <a:schemeClr val="bg1"/>
                          </a:solidFill>
                        </a:rPr>
                        <a:t>Learning</a:t>
                      </a:r>
                      <a:endParaRPr lang="en-GB" sz="2400" dirty="0">
                        <a:solidFill>
                          <a:schemeClr val="bg1"/>
                        </a:solidFill>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MOODLE Certificate &amp; Badge</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036931"/>
                  </a:ext>
                </a:extLst>
              </a:tr>
              <a:tr h="579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(8)level (and cycle, if applicable) of the learning experience leading to the micro-credential (European Qualifications Framework, Qualifications Frameworks in the European Higher Education Area), if applicable</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Alignment section (badges); text/links (certificates)</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105083"/>
                  </a:ext>
                </a:extLst>
              </a:tr>
              <a:tr h="579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(9)type of assessment</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highlight>
                            <a:srgbClr val="FFFF00"/>
                          </a:highlight>
                        </a:rPr>
                        <a:t>Missing </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3435892"/>
                  </a:ext>
                </a:extLst>
              </a:tr>
              <a:tr h="579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(10)form of participation in the learning activity</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2400" dirty="0"/>
                        <a:t>Online/blended</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6600820"/>
                  </a:ext>
                </a:extLst>
              </a:tr>
              <a:tr h="579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000000"/>
                          </a:solidFill>
                          <a:effectLst/>
                          <a:latin typeface="Times New Roman" panose="02020603050405020304" pitchFamily="18" charset="0"/>
                        </a:rPr>
                        <a:t>(11)type of quality assurance used to underpin the micro-credential</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Implicit from awarding body, </a:t>
                      </a:r>
                      <a:r>
                        <a:rPr lang="en-GB" sz="2400" dirty="0">
                          <a:highlight>
                            <a:srgbClr val="FFFF00"/>
                          </a:highlight>
                        </a:rPr>
                        <a:t>Missing </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3597394"/>
                  </a:ext>
                </a:extLst>
              </a:tr>
            </a:tbl>
          </a:graphicData>
        </a:graphic>
      </p:graphicFrame>
    </p:spTree>
    <p:extLst>
      <p:ext uri="{BB962C8B-B14F-4D97-AF65-F5344CB8AC3E}">
        <p14:creationId xmlns:p14="http://schemas.microsoft.com/office/powerpoint/2010/main" val="223634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1454" y="20679"/>
            <a:ext cx="2789153" cy="784830"/>
          </a:xfrm>
          <a:prstGeom prst="rect">
            <a:avLst/>
          </a:prstGeom>
          <a:noFill/>
        </p:spPr>
        <p:txBody>
          <a:bodyPr wrap="square" rtlCol="0">
            <a:spAutoFit/>
          </a:bodyPr>
          <a:lstStyle/>
          <a:p>
            <a:r>
              <a:rPr lang="en-US" sz="4500" dirty="0">
                <a:solidFill>
                  <a:srgbClr val="312783"/>
                </a:solidFill>
              </a:rPr>
              <a:t>Contact</a:t>
            </a:r>
            <a:endParaRPr lang="ro-RO" sz="4500" dirty="0">
              <a:solidFill>
                <a:srgbClr val="312783"/>
              </a:solidFill>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7582" y="6439655"/>
            <a:ext cx="1211852" cy="424149"/>
          </a:xfrm>
          <a:prstGeom prst="rect">
            <a:avLst/>
          </a:prstGeom>
        </p:spPr>
      </p:pic>
      <p:sp>
        <p:nvSpPr>
          <p:cNvPr id="15" name="Content Placeholder 4">
            <a:extLst>
              <a:ext uri="{FF2B5EF4-FFF2-40B4-BE49-F238E27FC236}">
                <a16:creationId xmlns:a16="http://schemas.microsoft.com/office/drawing/2014/main" id="{6FF0BD92-B0D2-5942-8D2D-504A025E9830}"/>
              </a:ext>
            </a:extLst>
          </p:cNvPr>
          <p:cNvSpPr>
            <a:spLocks noGrp="1"/>
          </p:cNvSpPr>
          <p:nvPr>
            <p:ph idx="1"/>
          </p:nvPr>
        </p:nvSpPr>
        <p:spPr>
          <a:xfrm>
            <a:off x="118069" y="782594"/>
            <a:ext cx="3428999" cy="3950259"/>
          </a:xfrm>
        </p:spPr>
        <p:txBody>
          <a:bodyPr>
            <a:noAutofit/>
          </a:bodyPr>
          <a:lstStyle/>
          <a:p>
            <a:pPr eaLnBrk="1" hangingPunct="1">
              <a:buFont typeface="Wingdings 3" charset="0"/>
              <a:buNone/>
            </a:pPr>
            <a:r>
              <a:rPr lang="en-GB" sz="2400" b="1" dirty="0" err="1">
                <a:solidFill>
                  <a:srgbClr val="7030A0"/>
                </a:solidFill>
                <a:latin typeface="Gill Sans MT" charset="0"/>
                <a:ea typeface="ＭＳ Ｐゴシック" charset="0"/>
                <a:cs typeface="ＭＳ Ｐゴシック" charset="0"/>
              </a:rPr>
              <a:t>Dr.</a:t>
            </a:r>
            <a:r>
              <a:rPr lang="en-GB" sz="2400" b="1" dirty="0">
                <a:solidFill>
                  <a:srgbClr val="7030A0"/>
                </a:solidFill>
                <a:latin typeface="Gill Sans MT" charset="0"/>
                <a:ea typeface="ＭＳ Ｐゴシック" charset="0"/>
                <a:cs typeface="ＭＳ Ｐゴシック" charset="0"/>
              </a:rPr>
              <a:t>  Diana Andone</a:t>
            </a:r>
          </a:p>
          <a:p>
            <a:pPr eaLnBrk="1" hangingPunct="1">
              <a:buFont typeface="Wingdings 3" charset="0"/>
              <a:buNone/>
            </a:pPr>
            <a:r>
              <a:rPr lang="en-GB" sz="1800" b="1" dirty="0">
                <a:latin typeface="Gill Sans MT" charset="0"/>
                <a:ea typeface="ＭＳ Ｐゴシック" charset="0"/>
                <a:cs typeface="ＭＳ Ｐゴシック" charset="0"/>
              </a:rPr>
              <a:t>Director</a:t>
            </a:r>
          </a:p>
          <a:p>
            <a:pPr eaLnBrk="1" hangingPunct="1">
              <a:buFont typeface="Wingdings 3" charset="0"/>
              <a:buNone/>
            </a:pPr>
            <a:r>
              <a:rPr lang="en-GB" sz="1800" b="1" dirty="0">
                <a:latin typeface="Gill Sans MT" charset="0"/>
                <a:ea typeface="ＭＳ Ｐゴシック" charset="0"/>
                <a:cs typeface="ＭＳ Ｐゴシック" charset="0"/>
              </a:rPr>
              <a:t>e-Learning </a:t>
            </a:r>
            <a:r>
              <a:rPr lang="en-GB" sz="1800" b="1" dirty="0" err="1">
                <a:latin typeface="Gill Sans MT" charset="0"/>
                <a:ea typeface="ＭＳ Ｐゴシック" charset="0"/>
                <a:cs typeface="ＭＳ Ｐゴシック" charset="0"/>
              </a:rPr>
              <a:t>Center</a:t>
            </a:r>
            <a:endParaRPr lang="en-GB" sz="1800" b="1" dirty="0">
              <a:latin typeface="Gill Sans MT" charset="0"/>
              <a:ea typeface="ＭＳ Ｐゴシック" charset="0"/>
              <a:cs typeface="ＭＳ Ｐゴシック" charset="0"/>
            </a:endParaRPr>
          </a:p>
          <a:p>
            <a:pPr eaLnBrk="1" hangingPunct="1">
              <a:buFont typeface="Wingdings 3" charset="0"/>
              <a:buNone/>
            </a:pPr>
            <a:r>
              <a:rPr lang="en-GB" sz="1800" dirty="0" err="1">
                <a:latin typeface="Gill Sans MT" charset="0"/>
                <a:ea typeface="ＭＳ Ｐゴシック" charset="0"/>
                <a:cs typeface="ＭＳ Ｐゴシック" charset="0"/>
              </a:rPr>
              <a:t>Politehnica</a:t>
            </a:r>
            <a:r>
              <a:rPr lang="en-GB" sz="1800" dirty="0">
                <a:latin typeface="Gill Sans MT" charset="0"/>
                <a:ea typeface="ＭＳ Ｐゴシック" charset="0"/>
                <a:cs typeface="ＭＳ Ｐゴシック" charset="0"/>
              </a:rPr>
              <a:t>  University of Timisoara</a:t>
            </a:r>
          </a:p>
          <a:p>
            <a:pPr eaLnBrk="1" hangingPunct="1">
              <a:buFont typeface="Wingdings 3" charset="0"/>
              <a:buNone/>
            </a:pPr>
            <a:r>
              <a:rPr lang="en-GB" sz="1800" dirty="0">
                <a:latin typeface="Gill Sans MT" charset="0"/>
                <a:ea typeface="ＭＳ Ｐゴシック" charset="0"/>
                <a:cs typeface="ＭＳ Ｐゴシック" charset="0"/>
              </a:rPr>
              <a:t>Romania</a:t>
            </a:r>
            <a:endParaRPr lang="en-GB" sz="1400" dirty="0">
              <a:latin typeface="Arial" charset="0"/>
              <a:ea typeface="ＭＳ Ｐゴシック" charset="0"/>
              <a:cs typeface="Arial" charset="0"/>
            </a:endParaRPr>
          </a:p>
          <a:p>
            <a:pPr eaLnBrk="1" hangingPunct="1">
              <a:buFont typeface="Wingdings" charset="0"/>
              <a:buNone/>
            </a:pPr>
            <a:r>
              <a:rPr lang="en-GB" sz="1600" dirty="0">
                <a:solidFill>
                  <a:srgbClr val="000000"/>
                </a:solidFill>
                <a:latin typeface="Arial" charset="0"/>
                <a:ea typeface="ＭＳ Ｐゴシック" charset="0"/>
                <a:cs typeface="Arial" charset="0"/>
              </a:rPr>
              <a:t>Email: </a:t>
            </a:r>
            <a:r>
              <a:rPr lang="en-GB" sz="1600" dirty="0">
                <a:solidFill>
                  <a:srgbClr val="1F497D"/>
                </a:solidFill>
                <a:latin typeface="Arial" charset="0"/>
                <a:ea typeface="ＭＳ Ｐゴシック" charset="0"/>
                <a:cs typeface="Arial" charset="0"/>
                <a:hlinkClick r:id="rId3"/>
              </a:rPr>
              <a:t>diana.andone@upt.ro</a:t>
            </a:r>
            <a:endParaRPr lang="en-GB" sz="1600" dirty="0">
              <a:solidFill>
                <a:srgbClr val="1F497D"/>
              </a:solidFill>
              <a:latin typeface="Arial" charset="0"/>
              <a:ea typeface="ＭＳ Ｐゴシック" charset="0"/>
              <a:cs typeface="Arial" charset="0"/>
            </a:endParaRPr>
          </a:p>
          <a:p>
            <a:pPr eaLnBrk="1" hangingPunct="1">
              <a:buFont typeface="Wingdings" charset="0"/>
              <a:buNone/>
            </a:pPr>
            <a:r>
              <a:rPr lang="en-GB" sz="1600" dirty="0" err="1">
                <a:solidFill>
                  <a:srgbClr val="1F497D"/>
                </a:solidFill>
                <a:latin typeface="Arial" charset="0"/>
                <a:ea typeface="ＭＳ Ｐゴシック" charset="0"/>
                <a:cs typeface="Arial" charset="0"/>
              </a:rPr>
              <a:t>Elearning.upt.ro</a:t>
            </a:r>
            <a:r>
              <a:rPr lang="en-GB" sz="1600" dirty="0">
                <a:solidFill>
                  <a:srgbClr val="1F497D"/>
                </a:solidFill>
                <a:latin typeface="Arial" charset="0"/>
                <a:ea typeface="ＭＳ Ｐゴシック" charset="0"/>
                <a:cs typeface="Arial" charset="0"/>
              </a:rPr>
              <a:t>/</a:t>
            </a:r>
            <a:r>
              <a:rPr lang="en-GB" sz="1600" dirty="0" err="1">
                <a:solidFill>
                  <a:srgbClr val="1F497D"/>
                </a:solidFill>
                <a:latin typeface="Arial" charset="0"/>
                <a:ea typeface="ＭＳ Ｐゴシック" charset="0"/>
                <a:cs typeface="Arial" charset="0"/>
              </a:rPr>
              <a:t>diana.andone</a:t>
            </a:r>
            <a:r>
              <a:rPr lang="en-GB" sz="1600" dirty="0">
                <a:solidFill>
                  <a:srgbClr val="1F497D"/>
                </a:solidFill>
                <a:latin typeface="Arial" charset="0"/>
                <a:ea typeface="ＭＳ Ｐゴシック" charset="0"/>
                <a:cs typeface="Arial" charset="0"/>
              </a:rPr>
              <a:t> </a:t>
            </a:r>
          </a:p>
          <a:p>
            <a:pPr eaLnBrk="1" hangingPunct="1">
              <a:buFont typeface="Wingdings" charset="0"/>
              <a:buNone/>
            </a:pPr>
            <a:r>
              <a:rPr lang="en-GB" sz="1600" dirty="0">
                <a:solidFill>
                  <a:srgbClr val="1F497D"/>
                </a:solidFill>
                <a:latin typeface="Arial" charset="0"/>
                <a:ea typeface="ＭＳ Ｐゴシック" charset="0"/>
                <a:cs typeface="Arial" charset="0"/>
              </a:rPr>
              <a:t>@diando70</a:t>
            </a:r>
          </a:p>
        </p:txBody>
      </p:sp>
      <p:pic>
        <p:nvPicPr>
          <p:cNvPr id="22" name="Picture 21">
            <a:extLst>
              <a:ext uri="{FF2B5EF4-FFF2-40B4-BE49-F238E27FC236}">
                <a16:creationId xmlns:a16="http://schemas.microsoft.com/office/drawing/2014/main" id="{8343481F-EFDD-7F4C-B5E0-BB59019614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14367" y="3984904"/>
            <a:ext cx="2389717" cy="2389717"/>
          </a:xfrm>
          <a:prstGeom prst="rect">
            <a:avLst/>
          </a:prstGeom>
        </p:spPr>
      </p:pic>
      <p:sp>
        <p:nvSpPr>
          <p:cNvPr id="16" name="TextBox 3">
            <a:extLst>
              <a:ext uri="{FF2B5EF4-FFF2-40B4-BE49-F238E27FC236}">
                <a16:creationId xmlns:a16="http://schemas.microsoft.com/office/drawing/2014/main" id="{E1C68EB9-3200-6C40-A5A6-9B3075C0E033}"/>
              </a:ext>
            </a:extLst>
          </p:cNvPr>
          <p:cNvSpPr txBox="1">
            <a:spLocks noChangeArrowheads="1"/>
          </p:cNvSpPr>
          <p:nvPr/>
        </p:nvSpPr>
        <p:spPr bwMode="auto">
          <a:xfrm>
            <a:off x="3373992" y="782594"/>
            <a:ext cx="490045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t>EDEN Fellow 2011, Senior Fellow 2021</a:t>
            </a:r>
          </a:p>
          <a:p>
            <a:pPr eaLnBrk="1" hangingPunct="1"/>
            <a:r>
              <a:rPr lang="en-US" sz="1600" b="1" dirty="0"/>
              <a:t>EDEN Vice-president (2017-2021)</a:t>
            </a:r>
          </a:p>
          <a:p>
            <a:pPr eaLnBrk="1" hangingPunct="1"/>
            <a:r>
              <a:rPr lang="en-US" sz="1600" b="1" dirty="0"/>
              <a:t>IEEE  Romania Education Chair,</a:t>
            </a:r>
          </a:p>
          <a:p>
            <a:pPr eaLnBrk="1" hangingPunct="1"/>
            <a:r>
              <a:rPr lang="en-US" sz="1600" b="1" dirty="0"/>
              <a:t>IEEE Education Board of Governors</a:t>
            </a:r>
          </a:p>
          <a:p>
            <a:pPr eaLnBrk="1" hangingPunct="1"/>
            <a:r>
              <a:rPr lang="en-US" sz="1600" b="1" dirty="0"/>
              <a:t>IEEE Computer Society, TCLT Open Chair</a:t>
            </a:r>
          </a:p>
          <a:p>
            <a:pPr eaLnBrk="1" hangingPunct="1"/>
            <a:r>
              <a:rPr lang="en-US" sz="1600" b="1" dirty="0"/>
              <a:t>IEEE Education and Women in Engineering</a:t>
            </a:r>
          </a:p>
        </p:txBody>
      </p:sp>
      <p:sp>
        <p:nvSpPr>
          <p:cNvPr id="13" name="Content Placeholder 2">
            <a:extLst>
              <a:ext uri="{FF2B5EF4-FFF2-40B4-BE49-F238E27FC236}">
                <a16:creationId xmlns:a16="http://schemas.microsoft.com/office/drawing/2014/main" id="{4B0C9EC8-F200-D645-AEE9-C7DF2DB214F9}"/>
              </a:ext>
            </a:extLst>
          </p:cNvPr>
          <p:cNvSpPr txBox="1">
            <a:spLocks/>
          </p:cNvSpPr>
          <p:nvPr/>
        </p:nvSpPr>
        <p:spPr>
          <a:xfrm>
            <a:off x="999952" y="4565823"/>
            <a:ext cx="3429000" cy="1873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7030A0"/>
                </a:solidFill>
              </a:rPr>
              <a:t>elearning.upt.ro</a:t>
            </a:r>
          </a:p>
          <a:p>
            <a:pPr marL="0" indent="0">
              <a:buFont typeface="Arial" panose="020B0604020202020204" pitchFamily="34" charset="0"/>
              <a:buNone/>
            </a:pPr>
            <a:r>
              <a:rPr lang="en-GB" b="1" dirty="0" err="1">
                <a:solidFill>
                  <a:srgbClr val="7030A0"/>
                </a:solidFill>
              </a:rPr>
              <a:t>cv.upt.ro</a:t>
            </a:r>
            <a:endParaRPr lang="en-GB" b="1" dirty="0">
              <a:solidFill>
                <a:srgbClr val="7030A0"/>
              </a:solidFill>
            </a:endParaRPr>
          </a:p>
          <a:p>
            <a:pPr marL="0" indent="0">
              <a:buFont typeface="Arial" panose="020B0604020202020204" pitchFamily="34" charset="0"/>
              <a:buNone/>
            </a:pPr>
            <a:r>
              <a:rPr lang="en-GB" b="1" dirty="0">
                <a:solidFill>
                  <a:srgbClr val="7030A0"/>
                </a:solidFill>
              </a:rPr>
              <a:t>unicampus.ro</a:t>
            </a:r>
            <a:endParaRPr lang="en-GB" dirty="0">
              <a:solidFill>
                <a:srgbClr val="7030A0"/>
              </a:solidFill>
            </a:endParaRPr>
          </a:p>
        </p:txBody>
      </p:sp>
      <p:pic>
        <p:nvPicPr>
          <p:cNvPr id="9" name="Picture 8" descr="A picture containing text, posing, group, bunch&#10;&#10;Description automatically generated">
            <a:extLst>
              <a:ext uri="{FF2B5EF4-FFF2-40B4-BE49-F238E27FC236}">
                <a16:creationId xmlns:a16="http://schemas.microsoft.com/office/drawing/2014/main" id="{3E3CD286-55D5-6B40-90DF-03A760A9F8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28952" y="2813936"/>
            <a:ext cx="7644979" cy="2943138"/>
          </a:xfrm>
          <a:prstGeom prst="rect">
            <a:avLst/>
          </a:prstGeom>
        </p:spPr>
      </p:pic>
      <p:sp>
        <p:nvSpPr>
          <p:cNvPr id="10" name="Content Placeholder 4">
            <a:extLst>
              <a:ext uri="{FF2B5EF4-FFF2-40B4-BE49-F238E27FC236}">
                <a16:creationId xmlns:a16="http://schemas.microsoft.com/office/drawing/2014/main" id="{EF7E27CA-6E5C-4D65-9D36-A1C454E59613}"/>
              </a:ext>
            </a:extLst>
          </p:cNvPr>
          <p:cNvSpPr txBox="1">
            <a:spLocks/>
          </p:cNvSpPr>
          <p:nvPr/>
        </p:nvSpPr>
        <p:spPr>
          <a:xfrm>
            <a:off x="8037999" y="334785"/>
            <a:ext cx="3802547" cy="24117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3" charset="0"/>
              <a:buNone/>
            </a:pPr>
            <a:r>
              <a:rPr lang="en-GB" sz="2400" b="1" dirty="0" err="1">
                <a:solidFill>
                  <a:srgbClr val="7030A0"/>
                </a:solidFill>
                <a:latin typeface="Gill Sans MT" charset="0"/>
                <a:ea typeface="ＭＳ Ｐゴシック" charset="0"/>
                <a:cs typeface="ＭＳ Ｐゴシック" charset="0"/>
              </a:rPr>
              <a:t>Dr.</a:t>
            </a:r>
            <a:r>
              <a:rPr lang="en-GB" sz="2400" b="1" dirty="0">
                <a:solidFill>
                  <a:srgbClr val="7030A0"/>
                </a:solidFill>
                <a:latin typeface="Gill Sans MT" charset="0"/>
                <a:ea typeface="ＭＳ Ｐゴシック" charset="0"/>
                <a:cs typeface="ＭＳ Ｐゴシック" charset="0"/>
              </a:rPr>
              <a:t>  Andrei Ternauciuc</a:t>
            </a:r>
          </a:p>
          <a:p>
            <a:pPr>
              <a:buFont typeface="Wingdings 3" charset="0"/>
              <a:buNone/>
            </a:pPr>
            <a:r>
              <a:rPr lang="en-GB" sz="1800" b="1" dirty="0">
                <a:latin typeface="Gill Sans MT" charset="0"/>
                <a:ea typeface="ＭＳ Ｐゴシック" charset="0"/>
                <a:cs typeface="ＭＳ Ｐゴシック" charset="0"/>
              </a:rPr>
              <a:t>Head of  Virtual Campus of UPT</a:t>
            </a:r>
          </a:p>
          <a:p>
            <a:pPr>
              <a:buFont typeface="Wingdings 3" charset="0"/>
              <a:buNone/>
            </a:pPr>
            <a:r>
              <a:rPr lang="en-GB" sz="1800" b="1" dirty="0">
                <a:latin typeface="Gill Sans MT" charset="0"/>
                <a:ea typeface="ＭＳ Ｐゴシック" charset="0"/>
                <a:cs typeface="ＭＳ Ｐゴシック" charset="0"/>
              </a:rPr>
              <a:t>e-Learning </a:t>
            </a:r>
            <a:r>
              <a:rPr lang="en-GB" sz="1800" b="1" dirty="0" err="1">
                <a:latin typeface="Gill Sans MT" charset="0"/>
                <a:ea typeface="ＭＳ Ｐゴシック" charset="0"/>
                <a:cs typeface="ＭＳ Ｐゴシック" charset="0"/>
              </a:rPr>
              <a:t>Center</a:t>
            </a:r>
            <a:endParaRPr lang="en-GB" sz="1800" b="1" dirty="0">
              <a:latin typeface="Gill Sans MT" charset="0"/>
              <a:ea typeface="ＭＳ Ｐゴシック" charset="0"/>
              <a:cs typeface="ＭＳ Ｐゴシック" charset="0"/>
            </a:endParaRPr>
          </a:p>
          <a:p>
            <a:pPr>
              <a:buFont typeface="Wingdings 3" charset="0"/>
              <a:buNone/>
            </a:pPr>
            <a:r>
              <a:rPr lang="en-GB" sz="1800" dirty="0">
                <a:latin typeface="Gill Sans MT" charset="0"/>
                <a:ea typeface="ＭＳ Ｐゴシック" charset="0"/>
                <a:cs typeface="ＭＳ Ｐゴシック" charset="0"/>
              </a:rPr>
              <a:t>Politehnica University of Timisoara, Romania</a:t>
            </a:r>
            <a:endParaRPr lang="en-GB" sz="1400" dirty="0">
              <a:latin typeface="Arial" charset="0"/>
              <a:ea typeface="ＭＳ Ｐゴシック" charset="0"/>
              <a:cs typeface="Arial" charset="0"/>
            </a:endParaRPr>
          </a:p>
          <a:p>
            <a:pPr>
              <a:buFont typeface="Wingdings" charset="0"/>
              <a:buNone/>
            </a:pPr>
            <a:r>
              <a:rPr lang="en-GB" sz="1600" dirty="0">
                <a:solidFill>
                  <a:srgbClr val="000000"/>
                </a:solidFill>
                <a:latin typeface="Arial" charset="0"/>
                <a:ea typeface="ＭＳ Ｐゴシック" charset="0"/>
                <a:cs typeface="Arial" charset="0"/>
              </a:rPr>
              <a:t>Email: </a:t>
            </a:r>
            <a:r>
              <a:rPr lang="en-GB" sz="1600" dirty="0">
                <a:solidFill>
                  <a:srgbClr val="1F497D"/>
                </a:solidFill>
                <a:latin typeface="Arial" charset="0"/>
                <a:ea typeface="ＭＳ Ｐゴシック" charset="0"/>
                <a:cs typeface="Arial" charset="0"/>
                <a:hlinkClick r:id="rId3"/>
              </a:rPr>
              <a:t>andrei.ternauciuc@upt.ro</a:t>
            </a:r>
            <a:endParaRPr lang="en-GB" sz="1600" dirty="0">
              <a:solidFill>
                <a:srgbClr val="1F497D"/>
              </a:solidFill>
              <a:latin typeface="Arial" charset="0"/>
              <a:ea typeface="ＭＳ Ｐゴシック" charset="0"/>
              <a:cs typeface="Arial" charset="0"/>
            </a:endParaRPr>
          </a:p>
        </p:txBody>
      </p:sp>
    </p:spTree>
    <p:extLst>
      <p:ext uri="{BB962C8B-B14F-4D97-AF65-F5344CB8AC3E}">
        <p14:creationId xmlns:p14="http://schemas.microsoft.com/office/powerpoint/2010/main" val="2176571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text, person, indoor, hand&#10;&#10;Description automatically generated">
            <a:extLst>
              <a:ext uri="{FF2B5EF4-FFF2-40B4-BE49-F238E27FC236}">
                <a16:creationId xmlns:a16="http://schemas.microsoft.com/office/drawing/2014/main" id="{0DCB6A57-BA4D-0248-B045-2EC02A86F2B4}"/>
              </a:ext>
            </a:extLst>
          </p:cNvPr>
          <p:cNvPicPr>
            <a:picLocks noGrp="1" noChangeAspect="1"/>
          </p:cNvPicPr>
          <p:nvPr>
            <p:ph idx="1"/>
          </p:nvPr>
        </p:nvPicPr>
        <p:blipFill>
          <a:blip r:embed="rId2">
            <a:alphaModFix amt="39000"/>
            <a:extLst>
              <a:ext uri="{28A0092B-C50C-407E-A947-70E740481C1C}">
                <a14:useLocalDpi xmlns:a14="http://schemas.microsoft.com/office/drawing/2010/main" val="0"/>
              </a:ext>
            </a:extLst>
          </a:blip>
          <a:stretch>
            <a:fillRect/>
          </a:stretch>
        </p:blipFill>
        <p:spPr>
          <a:xfrm>
            <a:off x="1539839" y="889066"/>
            <a:ext cx="8953401" cy="5968934"/>
          </a:xfrm>
        </p:spPr>
      </p:pic>
      <p:sp>
        <p:nvSpPr>
          <p:cNvPr id="5" name="Google Shape;106;p16">
            <a:extLst>
              <a:ext uri="{FF2B5EF4-FFF2-40B4-BE49-F238E27FC236}">
                <a16:creationId xmlns:a16="http://schemas.microsoft.com/office/drawing/2014/main" id="{90B05D75-65DB-4147-A60A-C4DD0EAA5DDD}"/>
              </a:ext>
            </a:extLst>
          </p:cNvPr>
          <p:cNvSpPr txBox="1">
            <a:spLocks/>
          </p:cNvSpPr>
          <p:nvPr/>
        </p:nvSpPr>
        <p:spPr>
          <a:xfrm>
            <a:off x="746968" y="374520"/>
            <a:ext cx="10250487" cy="712788"/>
          </a:xfrm>
          <a:prstGeom prst="rect">
            <a:avLst/>
          </a:prstGeom>
        </p:spPr>
        <p:txBody>
          <a:bodyPr spcFirstLastPara="1" vert="horz" wrap="square" lIns="91425" tIns="91425" rIns="91425" bIns="91425" rtlCol="0" anchor="t" anchorCtr="0">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7030A0"/>
                </a:solidFill>
                <a:latin typeface="Calibri" panose="020F0502020204030204" pitchFamily="34" charset="0"/>
                <a:cs typeface="Calibri" panose="020F0502020204030204" pitchFamily="34" charset="0"/>
              </a:rPr>
              <a:t>UPT Virtual Campus (Unique Access point) – Customised, scalable</a:t>
            </a:r>
          </a:p>
        </p:txBody>
      </p:sp>
      <p:sp>
        <p:nvSpPr>
          <p:cNvPr id="7" name="Text Placeholder 3">
            <a:extLst>
              <a:ext uri="{FF2B5EF4-FFF2-40B4-BE49-F238E27FC236}">
                <a16:creationId xmlns:a16="http://schemas.microsoft.com/office/drawing/2014/main" id="{27A40150-7F2F-A848-A17A-7CD92AF662F6}"/>
              </a:ext>
            </a:extLst>
          </p:cNvPr>
          <p:cNvSpPr txBox="1">
            <a:spLocks/>
          </p:cNvSpPr>
          <p:nvPr/>
        </p:nvSpPr>
        <p:spPr>
          <a:xfrm>
            <a:off x="354227" y="859821"/>
            <a:ext cx="5144530" cy="2866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RO" sz="2400" b="1" dirty="0"/>
              <a:t>Moodle 3.</a:t>
            </a:r>
            <a:r>
              <a:rPr lang="en-US" sz="2400" b="1" dirty="0"/>
              <a:t>11.10</a:t>
            </a:r>
            <a:endParaRPr lang="en-RO" sz="2400" b="1" dirty="0"/>
          </a:p>
          <a:p>
            <a:pPr indent="0"/>
            <a:r>
              <a:rPr lang="en-US" sz="2400" b="1" dirty="0"/>
              <a:t>503</a:t>
            </a:r>
            <a:r>
              <a:rPr lang="en-RO" sz="2400" b="1" dirty="0"/>
              <a:t> plugins </a:t>
            </a:r>
            <a:endParaRPr lang="en-US" sz="2400" b="1" dirty="0"/>
          </a:p>
          <a:p>
            <a:pPr indent="0"/>
            <a:r>
              <a:rPr lang="en-US" sz="2400" b="1" dirty="0"/>
              <a:t>86 additional</a:t>
            </a:r>
            <a:endParaRPr lang="en-RO" sz="2400" b="1" dirty="0"/>
          </a:p>
          <a:p>
            <a:pPr indent="0"/>
            <a:r>
              <a:rPr lang="en-US" sz="2400" b="1" dirty="0"/>
              <a:t>1</a:t>
            </a:r>
            <a:r>
              <a:rPr lang="en-RO" sz="2400" b="1" dirty="0"/>
              <a:t>1 developed by UPT</a:t>
            </a:r>
          </a:p>
          <a:p>
            <a:pPr indent="0"/>
            <a:r>
              <a:rPr lang="en-RO" sz="2400" b="1" dirty="0"/>
              <a:t>26 since March 2020</a:t>
            </a:r>
          </a:p>
        </p:txBody>
      </p:sp>
      <p:sp>
        <p:nvSpPr>
          <p:cNvPr id="8" name="TextBox 7">
            <a:extLst>
              <a:ext uri="{FF2B5EF4-FFF2-40B4-BE49-F238E27FC236}">
                <a16:creationId xmlns:a16="http://schemas.microsoft.com/office/drawing/2014/main" id="{AF0B7686-E687-BA4D-8CA4-05A7DD543D26}"/>
              </a:ext>
            </a:extLst>
          </p:cNvPr>
          <p:cNvSpPr txBox="1"/>
          <p:nvPr/>
        </p:nvSpPr>
        <p:spPr>
          <a:xfrm>
            <a:off x="4824129" y="1194561"/>
            <a:ext cx="7032694" cy="1744067"/>
          </a:xfrm>
          <a:prstGeom prst="rect">
            <a:avLst/>
          </a:prstGeom>
          <a:noFill/>
        </p:spPr>
        <p:txBody>
          <a:bodyPr wrap="none" rtlCol="0">
            <a:spAutoFit/>
          </a:bodyPr>
          <a:lstStyle/>
          <a:p>
            <a:pPr>
              <a:lnSpc>
                <a:spcPct val="150000"/>
              </a:lnSpc>
              <a:spcBef>
                <a:spcPts val="1000"/>
              </a:spcBef>
              <a:buClr>
                <a:srgbClr val="000000"/>
              </a:buClr>
              <a:buSzPct val="100000"/>
            </a:pPr>
            <a:r>
              <a:rPr lang="en-GB" b="1" dirty="0">
                <a:solidFill>
                  <a:srgbClr val="000000"/>
                </a:solidFill>
                <a:latin typeface="Arial"/>
                <a:ea typeface="Arial"/>
                <a:cs typeface="Arial"/>
                <a:sym typeface="Arial"/>
              </a:rPr>
              <a:t>Since 2008 – open-source Moodle, customised and upgraded</a:t>
            </a:r>
          </a:p>
          <a:p>
            <a:pPr>
              <a:lnSpc>
                <a:spcPct val="150000"/>
              </a:lnSpc>
              <a:spcBef>
                <a:spcPts val="1000"/>
              </a:spcBef>
              <a:buClr>
                <a:srgbClr val="000000"/>
              </a:buClr>
              <a:buSzPct val="100000"/>
            </a:pPr>
            <a:r>
              <a:rPr lang="en-GB" b="1" dirty="0">
                <a:solidFill>
                  <a:srgbClr val="000000"/>
                </a:solidFill>
                <a:latin typeface="Arial"/>
                <a:ea typeface="Arial"/>
                <a:cs typeface="Arial"/>
                <a:sym typeface="Arial"/>
              </a:rPr>
              <a:t>Since 2015  - Mobile app CVUPT</a:t>
            </a:r>
          </a:p>
          <a:p>
            <a:pPr>
              <a:lnSpc>
                <a:spcPct val="150000"/>
              </a:lnSpc>
              <a:buClr>
                <a:srgbClr val="000000"/>
              </a:buClr>
              <a:buSzPct val="100000"/>
            </a:pPr>
            <a:r>
              <a:rPr lang="en-GB" dirty="0">
                <a:solidFill>
                  <a:srgbClr val="000000"/>
                </a:solidFill>
                <a:latin typeface="Arial"/>
                <a:ea typeface="Arial"/>
                <a:cs typeface="Arial"/>
                <a:sym typeface="Arial"/>
              </a:rPr>
              <a:t>Closed platform only for UPT students and professors</a:t>
            </a:r>
          </a:p>
          <a:p>
            <a:endParaRPr lang="ro-RO" dirty="0"/>
          </a:p>
        </p:txBody>
      </p:sp>
      <p:pic>
        <p:nvPicPr>
          <p:cNvPr id="9" name="Picture 8">
            <a:extLst>
              <a:ext uri="{FF2B5EF4-FFF2-40B4-BE49-F238E27FC236}">
                <a16:creationId xmlns:a16="http://schemas.microsoft.com/office/drawing/2014/main" id="{61372A61-AB58-6D46-B563-67AA67C45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065" y="3639957"/>
            <a:ext cx="3918295" cy="3064766"/>
          </a:xfrm>
          <a:prstGeom prst="rect">
            <a:avLst/>
          </a:prstGeom>
        </p:spPr>
      </p:pic>
      <p:sp>
        <p:nvSpPr>
          <p:cNvPr id="3" name="Rectangle 2">
            <a:extLst>
              <a:ext uri="{FF2B5EF4-FFF2-40B4-BE49-F238E27FC236}">
                <a16:creationId xmlns:a16="http://schemas.microsoft.com/office/drawing/2014/main" id="{234DE110-4102-A34A-B499-D6007BCA489B}"/>
              </a:ext>
            </a:extLst>
          </p:cNvPr>
          <p:cNvSpPr/>
          <p:nvPr/>
        </p:nvSpPr>
        <p:spPr>
          <a:xfrm>
            <a:off x="10348745" y="2862328"/>
            <a:ext cx="1862305" cy="369332"/>
          </a:xfrm>
          <a:prstGeom prst="rect">
            <a:avLst/>
          </a:prstGeom>
        </p:spPr>
        <p:txBody>
          <a:bodyPr wrap="none">
            <a:spAutoFit/>
          </a:bodyPr>
          <a:lstStyle/>
          <a:p>
            <a:r>
              <a:rPr lang="en-GB" dirty="0">
                <a:hlinkClick r:id="rId4"/>
              </a:rPr>
              <a:t>https://cv.upt.ro/</a:t>
            </a:r>
            <a:r>
              <a:rPr lang="en-GB" dirty="0"/>
              <a:t> </a:t>
            </a:r>
          </a:p>
        </p:txBody>
      </p:sp>
      <p:pic>
        <p:nvPicPr>
          <p:cNvPr id="6" name="Picture 5">
            <a:extLst>
              <a:ext uri="{FF2B5EF4-FFF2-40B4-BE49-F238E27FC236}">
                <a16:creationId xmlns:a16="http://schemas.microsoft.com/office/drawing/2014/main" id="{3D2B7638-1F4E-9587-3A4B-9D367A0703E0}"/>
              </a:ext>
            </a:extLst>
          </p:cNvPr>
          <p:cNvPicPr>
            <a:picLocks noChangeAspect="1"/>
          </p:cNvPicPr>
          <p:nvPr/>
        </p:nvPicPr>
        <p:blipFill rotWithShape="1">
          <a:blip r:embed="rId5"/>
          <a:srcRect r="12948" b="25921"/>
          <a:stretch/>
        </p:blipFill>
        <p:spPr>
          <a:xfrm>
            <a:off x="4575430" y="3182914"/>
            <a:ext cx="7635620" cy="3675086"/>
          </a:xfrm>
          <a:prstGeom prst="rect">
            <a:avLst/>
          </a:prstGeom>
        </p:spPr>
      </p:pic>
    </p:spTree>
    <p:extLst>
      <p:ext uri="{BB962C8B-B14F-4D97-AF65-F5344CB8AC3E}">
        <p14:creationId xmlns:p14="http://schemas.microsoft.com/office/powerpoint/2010/main" val="298284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ubble chart&#10;&#10;Description automatically generated">
            <a:extLst>
              <a:ext uri="{FF2B5EF4-FFF2-40B4-BE49-F238E27FC236}">
                <a16:creationId xmlns:a16="http://schemas.microsoft.com/office/drawing/2014/main" id="{4B42C830-AAC5-B285-B7F8-619D2BF424D0}"/>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165331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9C36-3B6A-1C44-BE80-CE2FA9899278}"/>
              </a:ext>
            </a:extLst>
          </p:cNvPr>
          <p:cNvSpPr>
            <a:spLocks noGrp="1"/>
          </p:cNvSpPr>
          <p:nvPr>
            <p:ph type="ctrTitle"/>
          </p:nvPr>
        </p:nvSpPr>
        <p:spPr/>
        <p:txBody>
          <a:bodyPr/>
          <a:lstStyle/>
          <a:p>
            <a:pPr lvl="0"/>
            <a:r>
              <a:rPr lang="en-GB" dirty="0"/>
              <a:t>Digitalisation</a:t>
            </a:r>
          </a:p>
        </p:txBody>
      </p:sp>
      <p:sp>
        <p:nvSpPr>
          <p:cNvPr id="4" name="Subtitle 3">
            <a:extLst>
              <a:ext uri="{FF2B5EF4-FFF2-40B4-BE49-F238E27FC236}">
                <a16:creationId xmlns:a16="http://schemas.microsoft.com/office/drawing/2014/main" id="{E5936597-09A7-9E46-8950-D3980F6CEB8D}"/>
              </a:ext>
            </a:extLst>
          </p:cNvPr>
          <p:cNvSpPr>
            <a:spLocks noGrp="1"/>
          </p:cNvSpPr>
          <p:nvPr>
            <p:ph type="subTitle" idx="1"/>
          </p:nvPr>
        </p:nvSpPr>
        <p:spPr>
          <a:xfrm>
            <a:off x="1524000" y="3602037"/>
            <a:ext cx="9144000" cy="2133599"/>
          </a:xfrm>
        </p:spPr>
        <p:txBody>
          <a:bodyPr>
            <a:normAutofit fontScale="70000" lnSpcReduction="20000"/>
          </a:bodyPr>
          <a:lstStyle/>
          <a:p>
            <a:r>
              <a:rPr lang="en-GB" sz="4000" dirty="0"/>
              <a:t>Digital Education Eco-system</a:t>
            </a:r>
          </a:p>
          <a:p>
            <a:r>
              <a:rPr lang="en-GB" sz="4000" dirty="0"/>
              <a:t>Collaboration</a:t>
            </a:r>
          </a:p>
          <a:p>
            <a:r>
              <a:rPr lang="en-GB" sz="4000" dirty="0"/>
              <a:t>Co-creators</a:t>
            </a:r>
          </a:p>
          <a:p>
            <a:r>
              <a:rPr lang="en-GB" sz="4000" dirty="0"/>
              <a:t>Collaboration </a:t>
            </a:r>
          </a:p>
          <a:p>
            <a:r>
              <a:rPr lang="en-GB" sz="4000" dirty="0"/>
              <a:t>Virtual mobilities</a:t>
            </a:r>
          </a:p>
          <a:p>
            <a:endParaRPr lang="en-GB" sz="4000" dirty="0"/>
          </a:p>
        </p:txBody>
      </p:sp>
      <p:pic>
        <p:nvPicPr>
          <p:cNvPr id="8" name="Picture 7">
            <a:extLst>
              <a:ext uri="{FF2B5EF4-FFF2-40B4-BE49-F238E27FC236}">
                <a16:creationId xmlns:a16="http://schemas.microsoft.com/office/drawing/2014/main" id="{AA88908D-7E9B-D946-8653-27A91B1818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0"/>
            <a:ext cx="3810000" cy="6858000"/>
          </a:xfrm>
          <a:prstGeom prst="rect">
            <a:avLst/>
          </a:prstGeom>
        </p:spPr>
      </p:pic>
      <p:pic>
        <p:nvPicPr>
          <p:cNvPr id="5" name="Content Placeholder 5">
            <a:extLst>
              <a:ext uri="{FF2B5EF4-FFF2-40B4-BE49-F238E27FC236}">
                <a16:creationId xmlns:a16="http://schemas.microsoft.com/office/drawing/2014/main" id="{425A67B4-6B86-C840-975E-230CCD5081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0898" y="2184001"/>
            <a:ext cx="2181101" cy="1079645"/>
          </a:xfrm>
          <a:prstGeom prst="rect">
            <a:avLst/>
          </a:prstGeom>
        </p:spPr>
      </p:pic>
    </p:spTree>
    <p:extLst>
      <p:ext uri="{BB962C8B-B14F-4D97-AF65-F5344CB8AC3E}">
        <p14:creationId xmlns:p14="http://schemas.microsoft.com/office/powerpoint/2010/main" val="36559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9C36-3B6A-1C44-BE80-CE2FA9899278}"/>
              </a:ext>
            </a:extLst>
          </p:cNvPr>
          <p:cNvSpPr>
            <a:spLocks noGrp="1"/>
          </p:cNvSpPr>
          <p:nvPr>
            <p:ph type="ctrTitle"/>
          </p:nvPr>
        </p:nvSpPr>
        <p:spPr>
          <a:xfrm>
            <a:off x="2446638" y="1122363"/>
            <a:ext cx="8221362" cy="2387600"/>
          </a:xfrm>
        </p:spPr>
        <p:txBody>
          <a:bodyPr/>
          <a:lstStyle/>
          <a:p>
            <a:pPr lvl="0"/>
            <a:r>
              <a:rPr lang="en-GB" dirty="0"/>
              <a:t>Digital Transformation</a:t>
            </a:r>
          </a:p>
        </p:txBody>
      </p:sp>
      <p:sp>
        <p:nvSpPr>
          <p:cNvPr id="4" name="Subtitle 3">
            <a:extLst>
              <a:ext uri="{FF2B5EF4-FFF2-40B4-BE49-F238E27FC236}">
                <a16:creationId xmlns:a16="http://schemas.microsoft.com/office/drawing/2014/main" id="{E5936597-09A7-9E46-8950-D3980F6CEB8D}"/>
              </a:ext>
            </a:extLst>
          </p:cNvPr>
          <p:cNvSpPr>
            <a:spLocks noGrp="1"/>
          </p:cNvSpPr>
          <p:nvPr>
            <p:ph type="subTitle" idx="1"/>
          </p:nvPr>
        </p:nvSpPr>
        <p:spPr>
          <a:xfrm>
            <a:off x="3225114" y="3602038"/>
            <a:ext cx="7442886" cy="1655762"/>
          </a:xfrm>
        </p:spPr>
        <p:txBody>
          <a:bodyPr>
            <a:normAutofit fontScale="62500" lnSpcReduction="20000"/>
          </a:bodyPr>
          <a:lstStyle/>
          <a:p>
            <a:r>
              <a:rPr lang="en-GB" sz="4000" dirty="0"/>
              <a:t>Academic Culture changes</a:t>
            </a:r>
          </a:p>
          <a:p>
            <a:r>
              <a:rPr lang="en-GB" sz="4000" dirty="0"/>
              <a:t>Learning transformation</a:t>
            </a:r>
          </a:p>
          <a:p>
            <a:r>
              <a:rPr lang="en-GB" sz="4000" dirty="0" err="1"/>
              <a:t>Microcredentials</a:t>
            </a:r>
            <a:endParaRPr lang="en-GB" sz="4000" dirty="0"/>
          </a:p>
          <a:p>
            <a:r>
              <a:rPr lang="en-GB" sz="4000" dirty="0"/>
              <a:t>Community collaboration &amp; Knowledge exchange</a:t>
            </a:r>
          </a:p>
        </p:txBody>
      </p:sp>
      <p:pic>
        <p:nvPicPr>
          <p:cNvPr id="5" name="Picture 4">
            <a:extLst>
              <a:ext uri="{FF2B5EF4-FFF2-40B4-BE49-F238E27FC236}">
                <a16:creationId xmlns:a16="http://schemas.microsoft.com/office/drawing/2014/main" id="{58B3D0F2-D827-0145-88D2-E2A33940B5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173038"/>
            <a:ext cx="3810000" cy="6858000"/>
          </a:xfrm>
          <a:prstGeom prst="rect">
            <a:avLst/>
          </a:prstGeom>
        </p:spPr>
      </p:pic>
    </p:spTree>
    <p:extLst>
      <p:ext uri="{BB962C8B-B14F-4D97-AF65-F5344CB8AC3E}">
        <p14:creationId xmlns:p14="http://schemas.microsoft.com/office/powerpoint/2010/main" val="847551615"/>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TotalTime>
  <Words>2103</Words>
  <Application>Microsoft Macintosh PowerPoint</Application>
  <PresentationFormat>Widescreen</PresentationFormat>
  <Paragraphs>330</Paragraphs>
  <Slides>59</Slides>
  <Notes>19</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7" baseType="lpstr">
      <vt:lpstr>Abadi MT Condensed Light</vt:lpstr>
      <vt:lpstr>Arial</vt:lpstr>
      <vt:lpstr>Calibri</vt:lpstr>
      <vt:lpstr>Calibri Light</vt:lpstr>
      <vt:lpstr>EC Square Sans Cond Pro</vt:lpstr>
      <vt:lpstr>EC Square Sans Pro</vt:lpstr>
      <vt:lpstr>Gill Sans MT</vt:lpstr>
      <vt:lpstr>Helvetica Neue</vt:lpstr>
      <vt:lpstr>Helvetica Neue Medium</vt:lpstr>
      <vt:lpstr>Open Sans</vt:lpstr>
      <vt:lpstr>Poppins Light</vt:lpstr>
      <vt:lpstr>Poppins SemiBold</vt:lpstr>
      <vt:lpstr>PT Serif</vt:lpstr>
      <vt:lpstr>Times New Roman</vt:lpstr>
      <vt:lpstr>Wingdings</vt:lpstr>
      <vt:lpstr>Wingdings 3</vt:lpstr>
      <vt:lpstr>Temă Office</vt:lpstr>
      <vt:lpstr>Image</vt:lpstr>
      <vt:lpstr>Experiences on Open Badges for Creating an Open Digital Education Community</vt:lpstr>
      <vt:lpstr>Politehnica University of Timisoara, Romania</vt:lpstr>
      <vt:lpstr>PowerPoint Presentation</vt:lpstr>
      <vt:lpstr>PowerPoint Presentation</vt:lpstr>
      <vt:lpstr>Digitisation</vt:lpstr>
      <vt:lpstr>PowerPoint Presentation</vt:lpstr>
      <vt:lpstr>PowerPoint Presentation</vt:lpstr>
      <vt:lpstr>Digitalisation</vt:lpstr>
      <vt:lpstr>Digital Transformation</vt:lpstr>
      <vt:lpstr>UniCampus</vt:lpstr>
      <vt:lpstr>PowerPoint Presentation</vt:lpstr>
      <vt:lpstr>Why microcredentials? </vt:lpstr>
      <vt:lpstr>PowerPoint Presentation</vt:lpstr>
      <vt:lpstr>PowerPoint Presentation</vt:lpstr>
      <vt:lpstr>Micro-credentials – formal &amp; informal  Lessons learned</vt:lpstr>
      <vt:lpstr>Micro-credentials</vt:lpstr>
      <vt:lpstr>European Digital Credentials for Learning</vt:lpstr>
      <vt:lpstr>European Digital Credentials for Learning</vt:lpstr>
      <vt:lpstr>European Digital Credentials for Learning</vt:lpstr>
      <vt:lpstr>European Digital Credentials for Learning</vt:lpstr>
      <vt:lpstr>European Digital Credentials for Learning | Interoperability</vt:lpstr>
      <vt:lpstr>Informal microcredentials </vt:lpstr>
      <vt:lpstr>Workshops – Hybrid and flexible – online, free courses – open badges</vt:lpstr>
      <vt:lpstr>Digital Transformation</vt:lpstr>
      <vt:lpstr>Microcredits – open badge in informal learning (webinars)</vt:lpstr>
      <vt:lpstr>PowerPoint Presentation</vt:lpstr>
      <vt:lpstr>Microcredits – open badge badge in informal learning (workshops, development)</vt:lpstr>
      <vt:lpstr>Formal – short courses microcredentials </vt:lpstr>
      <vt:lpstr>Short Courses – Program training – Micro-specializations</vt:lpstr>
      <vt:lpstr>PowerPoint Presentation</vt:lpstr>
      <vt:lpstr>PowerPoint Presentation</vt:lpstr>
      <vt:lpstr>Technical digital microcredentials  </vt:lpstr>
      <vt:lpstr>Course implementation</vt:lpstr>
      <vt:lpstr>Open Virtual Mobility Learning HUB - Concept</vt:lpstr>
      <vt:lpstr>Open Virtual Mobility Learning HUB - implementation</vt:lpstr>
      <vt:lpstr>PowerPoint Presentation</vt:lpstr>
      <vt:lpstr>PowerPoint Presentation</vt:lpstr>
      <vt:lpstr>PowerPoint Presentation</vt:lpstr>
      <vt:lpstr>PowerPoint Presentation</vt:lpstr>
      <vt:lpstr>DigiCulture – Badges Concept</vt:lpstr>
      <vt:lpstr>DigiCulture – Badges Implementation</vt:lpstr>
      <vt:lpstr>DigiCulture – Badges export</vt:lpstr>
      <vt:lpstr>DigiCulture – Course completion Certificates</vt:lpstr>
      <vt:lpstr>UniCampus – Course completion Certificate</vt:lpstr>
      <vt:lpstr>Virtual Campus of UPT – CVUPT – Badgr integration</vt:lpstr>
      <vt:lpstr>Virtual Campus of UPT – CVUPT – Badgr integration</vt:lpstr>
      <vt:lpstr>Formal – diploma microcredentials</vt:lpstr>
      <vt:lpstr>PowerPoint Presentation</vt:lpstr>
      <vt:lpstr>PowerPoint Presentation</vt:lpstr>
      <vt:lpstr>EBSI nodes</vt:lpstr>
      <vt:lpstr>Verifiable Credentials on EBSI</vt:lpstr>
      <vt:lpstr>EBSI Early Adopters: Multi-University Pilot </vt:lpstr>
      <vt:lpstr>PowerPoint Presentation</vt:lpstr>
      <vt:lpstr>EBSI4RO    Connecting Romania through Blockchain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Andrei Ternauciuc</dc:creator>
  <cp:lastModifiedBy>Diana Andone</cp:lastModifiedBy>
  <cp:revision>42</cp:revision>
  <dcterms:created xsi:type="dcterms:W3CDTF">2021-12-02T12:24:12Z</dcterms:created>
  <dcterms:modified xsi:type="dcterms:W3CDTF">2022-09-28T07:36:09Z</dcterms:modified>
</cp:coreProperties>
</file>