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_rels/notesSlide2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5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4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3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2.xml.rels" ContentType="application/vnd.openxmlformats-package.relationships+xml"/>
  <Override PartName="/ppt/notesSlides/notesSlide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5.xml" ContentType="application/vnd.openxmlformats-officedocument.presentationml.notesSlide+xml"/>
  <Override PartName="/ppt/_rels/presentation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6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29.jpeg" ContentType="image/jpeg"/>
  <Override PartName="/ppt/media/image28.png" ContentType="image/png"/>
  <Override PartName="/ppt/media/image7.jpeg" ContentType="image/jpeg"/>
  <Override PartName="/ppt/media/image38.jpeg" ContentType="image/jpeg"/>
  <Override PartName="/ppt/media/image26.png" ContentType="image/png"/>
  <Override PartName="/ppt/media/image24.png" ContentType="image/png"/>
  <Override PartName="/ppt/media/image23.jpeg" ContentType="image/jpeg"/>
  <Override PartName="/ppt/media/image49.png" ContentType="image/png"/>
  <Override PartName="/ppt/media/image22.png" ContentType="image/png"/>
  <Override PartName="/ppt/media/image21.png" ContentType="image/png"/>
  <Override PartName="/ppt/media/image17.png" ContentType="image/png"/>
  <Override PartName="/ppt/media/image16.png" ContentType="image/png"/>
  <Override PartName="/ppt/media/image14.png" ContentType="image/png"/>
  <Override PartName="/ppt/media/image1.jpeg" ContentType="image/jpeg"/>
  <Override PartName="/ppt/media/image10.png" ContentType="image/png"/>
  <Override PartName="/ppt/media/image35.jpeg" ContentType="image/jpeg"/>
  <Override PartName="/ppt/media/image47.png" ContentType="image/png"/>
  <Override PartName="/ppt/media/image27.jpeg" ContentType="image/jpeg"/>
  <Override PartName="/ppt/media/image52.png" ContentType="image/png"/>
  <Override PartName="/ppt/media/image15.png" ContentType="image/png"/>
  <Override PartName="/ppt/media/image3.jpeg" ContentType="image/jpeg"/>
  <Override PartName="/ppt/media/image37.jpeg" ContentType="image/jpeg"/>
  <Override PartName="/ppt/media/image25.jpeg" ContentType="image/jpeg"/>
  <Override PartName="/ppt/media/image2.png" ContentType="image/png"/>
  <Override PartName="/ppt/media/image32.png" ContentType="image/png"/>
  <Override PartName="/ppt/media/image4.jpeg" ContentType="image/jpeg"/>
  <Override PartName="/ppt/media/image40.png" ContentType="image/png"/>
  <Override PartName="/ppt/media/image42.png" ContentType="image/png"/>
  <Override PartName="/ppt/media/image43.jpeg" ContentType="image/jpeg"/>
  <Override PartName="/ppt/media/image33.png" ContentType="image/png"/>
  <Override PartName="/ppt/media/image8.png" ContentType="image/png"/>
  <Override PartName="/ppt/media/image45.png" ContentType="image/png"/>
  <Override PartName="/ppt/media/image46.png" ContentType="image/png"/>
  <Override PartName="/ppt/media/image19.jpeg" ContentType="image/jpeg"/>
  <Override PartName="/ppt/media/image51.png" ContentType="image/png"/>
  <Override PartName="/ppt/media/image53.png" ContentType="image/png"/>
  <Override PartName="/ppt/media/image31.png" ContentType="image/png"/>
  <Override PartName="/ppt/media/image55.png" ContentType="image/png"/>
  <Override PartName="/ppt/media/image18.png" ContentType="image/png"/>
  <Override PartName="/ppt/media/image20.png" ContentType="image/png"/>
  <Override PartName="/ppt/media/image54.png" ContentType="image/png"/>
  <Override PartName="/ppt/media/image41.jpeg" ContentType="image/jpeg"/>
  <Override PartName="/ppt/media/image44.png" ContentType="image/png"/>
  <Override PartName="/ppt/media/image56.png" ContentType="image/png"/>
  <Override PartName="/ppt/media/image30.jpeg" ContentType="image/jpeg"/>
  <Override PartName="/ppt/media/image39.png" ContentType="image/png"/>
  <Override PartName="/ppt/media/image9.png" ContentType="image/png"/>
  <Override PartName="/ppt/media/image13.png" ContentType="image/png"/>
  <Override PartName="/ppt/media/image34.png" ContentType="image/png"/>
  <Override PartName="/ppt/media/image12.jpeg" ContentType="image/jpeg"/>
  <Override PartName="/ppt/media/image11.png" ContentType="image/png"/>
  <Override PartName="/ppt/media/image48.png" ContentType="image/png"/>
  <Override PartName="/ppt/media/image6.png" ContentType="image/png"/>
  <Override PartName="/ppt/media/image36.png" ContentType="image/png"/>
  <Override PartName="/ppt/media/image50.png" ContentType="image/png"/>
  <Override PartName="/ppt/media/image5.jpeg" ContentType="image/jpe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1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22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23.xml.rels" ContentType="application/vnd.openxmlformats-package.relationships+xml"/>
  <Override PartName="/ppt/slides/_rels/slide11.xml.rels" ContentType="application/vnd.openxmlformats-package.relationships+xml"/>
  <Override PartName="/ppt/slides/_rels/slide24.xml.rels" ContentType="application/vnd.openxmlformats-package.relationships+xml"/>
  <Override PartName="/ppt/slides/_rels/slide14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Click to move the slide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GB" sz="2000" spc="-1" strike="noStrike">
                <a:latin typeface="Arial"/>
              </a:rPr>
              <a:t>Click to edit the notes format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GB" sz="1400" spc="-1" strike="noStrike">
                <a:latin typeface="Times New Roman"/>
              </a:rPr>
              <a:t>&lt;header&gt;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GB" sz="1400" spc="-1" strike="noStrike">
                <a:latin typeface="Times New Roman"/>
              </a:rPr>
              <a:t>&lt;date/time&gt;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GB" sz="1400" spc="-1" strike="noStrike">
                <a:latin typeface="Times New Roman"/>
              </a:rPr>
              <a:t>&lt;footer&gt;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119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C4A36A19-1C12-4C23-B7E6-06BBFEAE99C0}" type="slidenum">
              <a:rPr b="0" lang="en-GB" sz="1400" spc="-1" strike="noStrike">
                <a:latin typeface="Times New Roman"/>
              </a:rPr>
              <a:t>&lt;number&gt;</a:t>
            </a:fld>
            <a:endParaRPr b="0" lang="en-GB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560"/>
          </a:xfrm>
          <a:prstGeom prst="rect">
            <a:avLst/>
          </a:prstGeom>
        </p:spPr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800" spc="-1" strike="noStrike">
                <a:latin typeface="Arial"/>
              </a:rPr>
              <a:t>AI for Teachers (GrouPer) assessment technology to support personalised instruction in blended learning environments. It is implemented through a tool that combines machine learning, student response data, and expert knowledge, to perform a multidimensional analysis of student responses into clusters capturing types of reasoning. 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51" name="CustomShape 3"/>
          <p:cNvSpPr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1DA1928A-AC69-4062-B4D4-912D474EDC08}" type="slidenum"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&lt;number&gt;</a:t>
            </a:fld>
            <a:endParaRPr b="0" lang="en-GB" sz="1400" spc="-1" strike="noStrike">
              <a:latin typeface="Arial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560"/>
          </a:xfrm>
          <a:prstGeom prst="rect">
            <a:avLst/>
          </a:prstGeom>
        </p:spPr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Calibri"/>
              </a:rPr>
              <a:t>In opposite,  we believe that there is no substitute for human teachers.So we wanted our tool to combine AI's computational power with the touch of a great teacher. We call it a teacher-AI partnership. 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78" name="CustomShape 3"/>
          <p:cNvSpPr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BE869A70-88D2-42C5-84F6-C36B610BE197}" type="slidenum"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&lt;number&gt;</a:t>
            </a:fld>
            <a:endParaRPr b="0" lang="en-GB" sz="1400" spc="-1" strike="noStrike"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560"/>
          </a:xfrm>
          <a:prstGeom prst="rect">
            <a:avLst/>
          </a:prstGeom>
        </p:spPr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Calibri"/>
              </a:rPr>
              <a:t>GrouPer collects big data from thousands of students participating in the interactive assessment. 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Calibri"/>
              </a:rPr>
              <a:t>Then GrouPer's machine learning component analyses the data into knowledge profiles. Groper uses this analysis to assign students in the class into similar knowledge groups. 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81" name="CustomShape 3"/>
          <p:cNvSpPr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15A407CC-908C-48CB-89BC-9047D8EE02DB}" type="slidenum"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&lt;number&gt;</a:t>
            </a:fld>
            <a:endParaRPr b="0" lang="en-GB" sz="1400" spc="-1" strike="noStrike"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560"/>
          </a:xfrm>
          <a:prstGeom prst="rect">
            <a:avLst/>
          </a:prstGeom>
        </p:spPr>
      </p:sp>
      <p:sp>
        <p:nvSpPr>
          <p:cNvPr id="28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Calibri"/>
              </a:rPr>
              <a:t>And it's partnership all the way! We co-designed our tool with teachers.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84" name="CustomShape 3"/>
          <p:cNvSpPr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BF77E810-1CF2-4C90-ADD6-14194BCA5815}" type="slidenum"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&lt;number&gt;</a:t>
            </a:fld>
            <a:endParaRPr b="0" lang="en-GB" sz="1400" spc="-1" strike="noStrike"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560"/>
          </a:xfrm>
          <a:prstGeom prst="rect">
            <a:avLst/>
          </a:prstGeom>
        </p:spPr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Calibri"/>
              </a:rPr>
              <a:t>Then, Grouper's interactive dashboard presents the groups to the teacher.</a:t>
            </a:r>
            <a:br/>
            <a:endParaRPr b="0" lang="en-GB" sz="1800" spc="-1" strike="noStrike">
              <a:latin typeface="Arial"/>
            </a:endParaRPr>
          </a:p>
        </p:txBody>
      </p:sp>
      <p:sp>
        <p:nvSpPr>
          <p:cNvPr id="287" name="CustomShape 3"/>
          <p:cNvSpPr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887C0DCF-51FD-4CC0-86CC-20E5072BEF66}" type="slidenum"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&lt;number&gt;</a:t>
            </a:fld>
            <a:endParaRPr b="0" lang="en-GB" sz="1400" spc="-1" strike="noStrike"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560"/>
          </a:xfrm>
          <a:prstGeom prst="rect">
            <a:avLst/>
          </a:prstGeom>
        </p:spPr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800" spc="-1" strike="noStrike">
                <a:latin typeface="Arial"/>
              </a:rPr>
              <a:t>Our clustering method is based on the assumption that students tend to have similar performance on items that require the same skill and competencies. 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800" spc="-1" strike="noStrike">
                <a:latin typeface="Arial"/>
              </a:rPr>
              <a:t>So we can cluster them based on their responses to interactive assessment activities.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800" spc="-1" strike="noStrike">
                <a:latin typeface="Arial"/>
              </a:rPr>
              <a:t>The clustering is done on the entire set of students who completed the activity, and each teacher is provided with the projection of the clustering to her class. 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800" spc="-1" strike="noStrike">
                <a:latin typeface="Arial"/>
              </a:rPr>
              <a:t>Basing the clustering on the entire dataset, rather than on the data of each teacher’s class, increases the robustness and stability of the clusters.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800" spc="-1" strike="noStrike">
              <a:latin typeface="Arial"/>
            </a:endParaRPr>
          </a:p>
        </p:txBody>
      </p:sp>
      <p:sp>
        <p:nvSpPr>
          <p:cNvPr id="29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7D3816F8-C7F7-4283-9583-B76E9C60CE54}" type="slidenum">
              <a:rPr b="0" lang="en-GB" sz="1400" spc="-1" strike="noStrike">
                <a:latin typeface="Times New Roman"/>
              </a:rPr>
              <a:t>&lt;number&gt;</a:t>
            </a:fld>
            <a:endParaRPr b="0" lang="en-GB" sz="1400" spc="-1" strike="noStrike"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560"/>
          </a:xfrm>
          <a:prstGeom prst="rect">
            <a:avLst/>
          </a:prstGeom>
        </p:spPr>
      </p:sp>
      <p:sp>
        <p:nvSpPr>
          <p:cNvPr id="29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Calibri"/>
              </a:rPr>
              <a:t>It also provides pedagogically meaningful actionable descriptions for each group. We call it EXPLAINABLE AI. </a:t>
            </a:r>
            <a:br/>
            <a:br/>
            <a:endParaRPr b="0" lang="en-GB" sz="1800" spc="-1" strike="noStrike">
              <a:latin typeface="Arial"/>
            </a:endParaRPr>
          </a:p>
        </p:txBody>
      </p:sp>
      <p:sp>
        <p:nvSpPr>
          <p:cNvPr id="293" name="CustomShape 3"/>
          <p:cNvSpPr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3CEEA50B-F57F-4E42-BD82-4B383263AEDB}" type="slidenum"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&lt;number&gt;</a:t>
            </a:fld>
            <a:endParaRPr b="0" lang="en-GB" sz="1400" spc="-1" strike="noStrike"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560"/>
          </a:xfrm>
          <a:prstGeom prst="rect">
            <a:avLst/>
          </a:prstGeom>
        </p:spPr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800" spc="-1" strike="noStrike">
                <a:latin typeface="Arial"/>
              </a:rPr>
              <a:t>Then, GrouPer recommends learning sequences that match the needs of each profile. 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800" spc="-1" strike="noStrike">
                <a:latin typeface="Arial"/>
              </a:rPr>
              <a:t>GrouPer keeps the teachers' autonomy. They can use it in FLEXIBLE ways: group work, individual tutoring, interactive homework.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800" spc="-1" strike="noStrike">
              <a:latin typeface="Arial"/>
            </a:endParaRPr>
          </a:p>
        </p:txBody>
      </p:sp>
      <p:sp>
        <p:nvSpPr>
          <p:cNvPr id="296" name="CustomShape 3"/>
          <p:cNvSpPr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BA8BFACE-9BC4-4371-B32B-319C809AB97C}" type="slidenum"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&lt;number&gt;</a:t>
            </a:fld>
            <a:endParaRPr b="0" lang="en-GB" sz="1400" spc="-1" strike="noStrike"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560"/>
          </a:xfrm>
          <a:prstGeom prst="rect">
            <a:avLst/>
          </a:prstGeom>
        </p:spPr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GB" sz="2000" spc="-1" strike="noStrike">
              <a:latin typeface="Arial"/>
            </a:endParaRPr>
          </a:p>
        </p:txBody>
      </p:sp>
      <p:sp>
        <p:nvSpPr>
          <p:cNvPr id="29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B43B671A-BD37-4DF5-BB4A-B19CA3B03C37}" type="slidenum">
              <a:rPr b="0" lang="en-GB" sz="1400" spc="-1" strike="noStrike">
                <a:latin typeface="Times New Roman"/>
              </a:rPr>
              <a:t>&lt;number&gt;</a:t>
            </a:fld>
            <a:endParaRPr b="0" lang="en-GB" sz="1400" spc="-1" strike="noStrike"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560"/>
          </a:xfrm>
          <a:prstGeom prst="rect">
            <a:avLst/>
          </a:prstGeom>
        </p:spPr>
      </p:sp>
      <p:sp>
        <p:nvSpPr>
          <p:cNvPr id="30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800" spc="-1" strike="noStrike">
                <a:latin typeface="Arial"/>
              </a:rPr>
              <a:t>Grouper also encourages collaboration between teachers.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800" spc="-1" strike="noStrike">
                <a:latin typeface="Arial"/>
              </a:rPr>
              <a:t>Teachers can share recommendations on what they did with each student profile. 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800" spc="-1" strike="noStrike">
                <a:latin typeface="Arial"/>
              </a:rPr>
              <a:t>So other teachers can apply these insights to their students.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800" spc="-1" strike="noStrike">
                <a:latin typeface="Arial"/>
              </a:rPr>
              <a:t>We call it the collective wisdom. 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800" spc="-1" strike="noStrike">
              <a:latin typeface="Arial"/>
            </a:endParaRPr>
          </a:p>
        </p:txBody>
      </p:sp>
      <p:sp>
        <p:nvSpPr>
          <p:cNvPr id="302" name="CustomShape 3"/>
          <p:cNvSpPr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9ECF071E-9CA7-4F10-9413-C0B215851086}" type="slidenum"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&lt;number&gt;</a:t>
            </a:fld>
            <a:endParaRPr b="0" lang="en-GB" sz="1400" spc="-1" strike="noStrike"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560"/>
          </a:xfrm>
          <a:prstGeom prst="rect">
            <a:avLst/>
          </a:prstGeom>
        </p:spPr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GB" sz="2000" spc="-1" strike="noStrike">
              <a:latin typeface="Arial"/>
            </a:endParaRPr>
          </a:p>
        </p:txBody>
      </p:sp>
      <p:sp>
        <p:nvSpPr>
          <p:cNvPr id="30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A54BFC34-4075-44AB-8D96-6858C3442721}" type="slidenum">
              <a:rPr b="0" lang="en-GB" sz="1400" spc="-1" strike="noStrike">
                <a:latin typeface="Times New Roman"/>
              </a:rPr>
              <a:t>&lt;number&gt;</a:t>
            </a:fld>
            <a:endParaRPr b="0" lang="en-GB" sz="14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560"/>
          </a:xfrm>
          <a:prstGeom prst="rect">
            <a:avLst/>
          </a:prstGeom>
        </p:spPr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GB" sz="2000" spc="-1" strike="noStrike">
              <a:latin typeface="Arial"/>
            </a:endParaRPr>
          </a:p>
        </p:txBody>
      </p:sp>
      <p:sp>
        <p:nvSpPr>
          <p:cNvPr id="25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99494A99-B0C1-4631-8F11-40CB90AA9C14}" type="slidenum">
              <a:rPr b="0" lang="en-GB" sz="1400" spc="-1" strike="noStrike">
                <a:latin typeface="Times New Roman"/>
              </a:rPr>
              <a:t>&lt;number&gt;</a:t>
            </a:fld>
            <a:endParaRPr b="0" lang="en-GB" sz="1400" spc="-1" strike="noStrike"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560"/>
          </a:xfrm>
          <a:prstGeom prst="rect">
            <a:avLst/>
          </a:prstGeom>
        </p:spPr>
      </p:sp>
      <p:sp>
        <p:nvSpPr>
          <p:cNvPr id="30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800" spc="-1" strike="noStrike">
                <a:latin typeface="Arial"/>
              </a:rPr>
              <a:t>The beta version of Grouper was ALREADY INTEGRATED into a Moodle-based teaching and learning environment. 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800" spc="-1" strike="noStrike">
                <a:latin typeface="Arial"/>
              </a:rPr>
              <a:t>We are piloting it with hundred  STEM teachers and two thousand students now.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800" spc="-1" strike="noStrike">
                <a:latin typeface="Arial"/>
              </a:rPr>
              <a:t>40% from them from underrepresented communities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800" spc="-1" strike="noStrike">
                <a:latin typeface="Arial"/>
              </a:rPr>
              <a:t>And Teachers LOVE GrouPer. 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800" spc="-1" strike="noStrike">
                <a:latin typeface="Arial"/>
              </a:rPr>
              <a:t>research also shows that GrouPer approach is effective.  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800" spc="-1" strike="noStrike">
              <a:latin typeface="Arial"/>
            </a:endParaRPr>
          </a:p>
        </p:txBody>
      </p:sp>
      <p:sp>
        <p:nvSpPr>
          <p:cNvPr id="308" name="CustomShape 3"/>
          <p:cNvSpPr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7EEC7581-550E-473D-8CA3-55D09C88D97D}" type="slidenum"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&lt;number&gt;</a:t>
            </a:fld>
            <a:endParaRPr b="0" lang="en-GB" sz="1400" spc="-1" strike="noStrike"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560"/>
          </a:xfrm>
          <a:prstGeom prst="rect">
            <a:avLst/>
          </a:prstGeom>
        </p:spPr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800" spc="-1" strike="noStrike">
                <a:latin typeface="Arial"/>
              </a:rPr>
              <a:t>Future plans and beta testing: Auto detect student’s understanding from free text open answers to open questions, based on pre trained Deep Learning of a large pool of students answers and teacher’s grading them on a specific disciplinary domain (subject matter)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31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82C1289C-C59C-4EFF-A553-F5D289A86056}" type="slidenum">
              <a:rPr b="0" lang="en-GB" sz="1400" spc="-1" strike="noStrike">
                <a:latin typeface="Times New Roman"/>
              </a:rPr>
              <a:t>&lt;number&gt;</a:t>
            </a:fld>
            <a:endParaRPr b="0" lang="en-GB" sz="1400" spc="-1" strike="noStrike"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560"/>
          </a:xfrm>
          <a:prstGeom prst="rect">
            <a:avLst/>
          </a:prstGeom>
        </p:spPr>
      </p:sp>
      <p:sp>
        <p:nvSpPr>
          <p:cNvPr id="31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GB" sz="2000" spc="-1" strike="noStrike">
              <a:latin typeface="Arial"/>
            </a:endParaRPr>
          </a:p>
        </p:txBody>
      </p:sp>
      <p:sp>
        <p:nvSpPr>
          <p:cNvPr id="314" name="CustomShape 3"/>
          <p:cNvSpPr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61F7EF88-D369-42A0-946B-64169CE1D989}" type="slidenum">
              <a:rPr b="0" lang="en-GB" sz="1200" spc="-1" strike="noStrike">
                <a:solidFill>
                  <a:srgbClr val="000000"/>
                </a:solidFill>
                <a:latin typeface="Calibri"/>
                <a:ea typeface="Calibri"/>
              </a:rPr>
              <a:t>&lt;number&gt;</a:t>
            </a:fld>
            <a:endParaRPr b="0" lang="en-GB" sz="1200" spc="-1" strike="noStrike">
              <a:latin typeface="Arial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560"/>
          </a:xfrm>
          <a:prstGeom prst="rect">
            <a:avLst/>
          </a:prstGeom>
        </p:spPr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800" spc="-1" strike="noStrike">
                <a:latin typeface="Arial"/>
              </a:rPr>
              <a:t>It takes a village to put together the GrouPer tool and make it come to live :-)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317" name="CustomShape 3"/>
          <p:cNvSpPr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B350A571-3843-4A9B-B73B-D2784DCF63CB}" type="slidenum"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&lt;number&gt;</a:t>
            </a:fld>
            <a:endParaRPr b="0" lang="en-GB" sz="1400" spc="-1" strike="noStrike">
              <a:latin typeface="Arial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560"/>
          </a:xfrm>
          <a:prstGeom prst="rect">
            <a:avLst/>
          </a:prstGeom>
        </p:spPr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800" spc="-1" strike="noStrike">
                <a:latin typeface="Arial"/>
              </a:rPr>
              <a:t>The GrouPer team is thankful for this wonderful opportunity to be part of this competition. 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800" spc="-1" strike="noStrike">
                <a:latin typeface="Arial"/>
              </a:rPr>
              <a:t>WE have a mission to empower teachers so they can raise their students as high as possible. 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800" spc="-1" strike="noStrike">
                <a:latin typeface="Arial"/>
              </a:rPr>
              <a:t>And we invite you to join us in this journey!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800" spc="-1" strike="noStrike">
                <a:latin typeface="Arial"/>
              </a:rPr>
              <a:t>Thank you for listening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320" name="CustomShape 3"/>
          <p:cNvSpPr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D2AC9F37-C028-48BF-B931-222EEC19F14D}" type="slidenum">
              <a:rPr b="0" lang="en-GB" sz="1200" spc="-1" strike="noStrike">
                <a:solidFill>
                  <a:srgbClr val="000000"/>
                </a:solidFill>
                <a:latin typeface="Calibri"/>
                <a:ea typeface="Calibri"/>
              </a:rPr>
              <a:t>&lt;number&gt;</a:t>
            </a:fld>
            <a:endParaRPr b="0" lang="en-GB" sz="1200" spc="-1" strike="noStrike"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560"/>
          </a:xfrm>
          <a:prstGeom prst="rect">
            <a:avLst/>
          </a:prstGeom>
        </p:spPr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GB" sz="2000" spc="-1" strike="noStrike">
              <a:latin typeface="Arial"/>
            </a:endParaRPr>
          </a:p>
        </p:txBody>
      </p:sp>
      <p:sp>
        <p:nvSpPr>
          <p:cNvPr id="25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0F2B6F68-E537-433A-AF15-18042AB22024}" type="slidenum">
              <a:rPr b="0" lang="en-GB" sz="1400" spc="-1" strike="noStrike">
                <a:latin typeface="Times New Roman"/>
              </a:rPr>
              <a:t>&lt;number&gt;</a:t>
            </a:fld>
            <a:endParaRPr b="0" lang="en-GB" sz="14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560"/>
          </a:xfrm>
          <a:prstGeom prst="rect">
            <a:avLst/>
          </a:prstGeom>
        </p:spPr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GB" sz="2000" spc="-1" strike="noStrike">
              <a:latin typeface="Arial"/>
            </a:endParaRPr>
          </a:p>
        </p:txBody>
      </p:sp>
      <p:sp>
        <p:nvSpPr>
          <p:cNvPr id="26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AE8607CF-1373-4256-8775-58345E9E6B50}" type="slidenum">
              <a:rPr b="0" lang="en-GB" sz="1400" spc="-1" strike="noStrike">
                <a:latin typeface="Times New Roman"/>
              </a:rPr>
              <a:t>&lt;number&gt;</a:t>
            </a:fld>
            <a:endParaRPr b="0" lang="en-GB" sz="14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560"/>
          </a:xfrm>
          <a:prstGeom prst="rect">
            <a:avLst/>
          </a:prstGeom>
        </p:spPr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GB" sz="2000" spc="-1" strike="noStrike">
              <a:latin typeface="Arial"/>
            </a:endParaRPr>
          </a:p>
        </p:txBody>
      </p:sp>
      <p:sp>
        <p:nvSpPr>
          <p:cNvPr id="263" name="CustomShape 3"/>
          <p:cNvSpPr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CEBB24C6-FA5C-4C90-8A29-EB81CFC14C8C}" type="slidenum">
              <a:rPr b="0" lang="en-GB" sz="1200" spc="-1" strike="noStrike">
                <a:solidFill>
                  <a:srgbClr val="000000"/>
                </a:solidFill>
                <a:latin typeface="Calibri"/>
                <a:ea typeface="Calibri"/>
              </a:rPr>
              <a:t>&lt;number&gt;</a:t>
            </a:fld>
            <a:endParaRPr b="0" lang="en-GB" sz="12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560"/>
          </a:xfrm>
          <a:prstGeom prst="rect">
            <a:avLst/>
          </a:prstGeom>
        </p:spPr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GB" sz="2000" spc="-1" strike="noStrike">
              <a:latin typeface="Arial"/>
            </a:endParaRPr>
          </a:p>
        </p:txBody>
      </p:sp>
      <p:sp>
        <p:nvSpPr>
          <p:cNvPr id="26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1DEDEF3F-BD09-4709-9484-81F4742EBE42}" type="slidenum">
              <a:rPr b="0" lang="en-GB" sz="1400" spc="-1" strike="noStrike">
                <a:latin typeface="Times New Roman"/>
              </a:rPr>
              <a:t>&lt;number&gt;</a:t>
            </a:fld>
            <a:endParaRPr b="0" lang="en-GB" sz="14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560"/>
          </a:xfrm>
          <a:prstGeom prst="rect">
            <a:avLst/>
          </a:prstGeom>
        </p:spPr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Calibri"/>
              </a:rPr>
              <a:t>"If I could only see the gaps early when they are still small, "said one of the teachers. 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69" name="CustomShape 3"/>
          <p:cNvSpPr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8BE999E2-F6BD-44B8-AD08-B94802D6598D}" type="slidenum"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&lt;number&gt;</a:t>
            </a:fld>
            <a:endParaRPr b="0" lang="en-GB" sz="14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560"/>
          </a:xfrm>
          <a:prstGeom prst="rect">
            <a:avLst/>
          </a:prstGeom>
        </p:spPr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Calibri"/>
              </a:rPr>
              <a:t>We call it GrouPer – Group-based personalization. GrouPer identifies knowledge profiles in real-time and guides the teacher in providing a tailored response to each profile.  So how does GrouPer work? 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72" name="CustomShape 3"/>
          <p:cNvSpPr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1B74E812-B519-4438-9940-D9E09FE312EE}" type="slidenum"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&lt;number&gt;</a:t>
            </a:fld>
            <a:endParaRPr b="0" lang="en-GB" sz="14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560"/>
          </a:xfrm>
          <a:prstGeom prst="rect">
            <a:avLst/>
          </a:prstGeom>
        </p:spPr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n-GB" sz="2000" spc="-1" strike="noStrike">
              <a:latin typeface="Arial"/>
            </a:endParaRPr>
          </a:p>
        </p:txBody>
      </p:sp>
      <p:sp>
        <p:nvSpPr>
          <p:cNvPr id="27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1DA7ADBC-AE43-4862-8678-E54AC12B60B1}" type="slidenum">
              <a:rPr b="0" lang="en-GB" sz="1400" spc="-1" strike="noStrike">
                <a:latin typeface="Times New Roman"/>
              </a:rPr>
              <a:t>&lt;number&gt;</a:t>
            </a:fld>
            <a:endParaRPr b="0" lang="en-GB" sz="14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29.xml"/><Relationship Id="rId3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png"/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jpeg"/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slideLayout" Target="../slideLayouts/slideLayout13.xml"/><Relationship Id="rId10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hyperlink" Target="mailto:nadav.kavalerchik@weizmann.ac.il" TargetMode="External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jpe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2;p27" descr=""/>
          <p:cNvPicPr/>
          <p:nvPr/>
        </p:nvPicPr>
        <p:blipFill>
          <a:blip r:embed="rId1"/>
          <a:stretch/>
        </p:blipFill>
        <p:spPr>
          <a:xfrm>
            <a:off x="152280" y="152280"/>
            <a:ext cx="11920680" cy="6705360"/>
          </a:xfrm>
          <a:prstGeom prst="rect">
            <a:avLst/>
          </a:prstGeom>
          <a:ln>
            <a:noFill/>
          </a:ln>
        </p:spPr>
      </p:pic>
      <p:pic>
        <p:nvPicPr>
          <p:cNvPr id="121" name="Google Shape;123;p27" descr=""/>
          <p:cNvPicPr/>
          <p:nvPr/>
        </p:nvPicPr>
        <p:blipFill>
          <a:blip r:embed="rId2"/>
          <a:stretch/>
        </p:blipFill>
        <p:spPr>
          <a:xfrm>
            <a:off x="447840" y="1686240"/>
            <a:ext cx="11296080" cy="2154960"/>
          </a:xfrm>
          <a:prstGeom prst="rect">
            <a:avLst/>
          </a:prstGeom>
          <a:ln>
            <a:noFill/>
          </a:ln>
        </p:spPr>
      </p:pic>
      <p:sp>
        <p:nvSpPr>
          <p:cNvPr id="122" name="CustomShape 1"/>
          <p:cNvSpPr/>
          <p:nvPr/>
        </p:nvSpPr>
        <p:spPr>
          <a:xfrm>
            <a:off x="868680" y="1402200"/>
            <a:ext cx="10454400" cy="1857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b" anchorCtr="1">
            <a:norm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0" lang="en-GB" sz="4800" spc="-1" strike="noStrike">
                <a:solidFill>
                  <a:srgbClr val="ffffff"/>
                </a:solidFill>
                <a:latin typeface="Aharoni"/>
                <a:ea typeface="Aharoni"/>
              </a:rPr>
              <a:t>GrouPer</a:t>
            </a:r>
            <a:br/>
            <a:r>
              <a:rPr b="1" lang="en-GB" sz="4800" spc="-1" strike="noStrike">
                <a:solidFill>
                  <a:srgbClr val="ffffff"/>
                </a:solidFill>
                <a:latin typeface="Aharoni"/>
                <a:ea typeface="Aharoni"/>
              </a:rPr>
              <a:t>Gro</a:t>
            </a:r>
            <a:r>
              <a:rPr b="0" lang="en-GB" sz="4800" spc="-1" strike="noStrike">
                <a:solidFill>
                  <a:srgbClr val="ffffff"/>
                </a:solidFill>
                <a:latin typeface="Aharoni"/>
                <a:ea typeface="Aharoni"/>
              </a:rPr>
              <a:t>up-based </a:t>
            </a:r>
            <a:r>
              <a:rPr b="1" lang="en-GB" sz="4800" spc="-1" strike="noStrike">
                <a:solidFill>
                  <a:srgbClr val="ffffff"/>
                </a:solidFill>
                <a:latin typeface="Aharoni"/>
                <a:ea typeface="Aharoni"/>
              </a:rPr>
              <a:t>Per</a:t>
            </a:r>
            <a:r>
              <a:rPr b="0" lang="en-GB" sz="4800" spc="-1" strike="noStrike">
                <a:solidFill>
                  <a:srgbClr val="ffffff"/>
                </a:solidFill>
                <a:latin typeface="Aharoni"/>
                <a:ea typeface="Aharoni"/>
              </a:rPr>
              <a:t>sonalization</a:t>
            </a:r>
            <a:endParaRPr b="0" lang="en-GB" sz="4800" spc="-1" strike="noStrike">
              <a:latin typeface="Arial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1489320" y="3789720"/>
            <a:ext cx="6602400" cy="89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GB" sz="2500" spc="-1" strike="noStrike">
                <a:solidFill>
                  <a:srgbClr val="ffffff"/>
                </a:solidFill>
                <a:latin typeface="Calibri"/>
                <a:ea typeface="Calibri"/>
              </a:rPr>
              <a:t>Presenter: Nadav Kavalerchik</a:t>
            </a:r>
            <a:br/>
            <a:endParaRPr b="0" lang="en-GB" sz="25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25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br/>
            <a:r>
              <a:rPr b="1" lang="en-GB" sz="1800" spc="-1" strike="noStrike">
                <a:solidFill>
                  <a:srgbClr val="ffffff"/>
                </a:solidFill>
                <a:latin typeface="Calibri"/>
                <a:ea typeface="Calibri"/>
              </a:rPr>
              <a:t>The department of science teaching, </a:t>
            </a:r>
            <a:br/>
            <a:r>
              <a:rPr b="1" lang="en-GB" sz="1800" spc="-1" strike="noStrike">
                <a:solidFill>
                  <a:srgbClr val="ffffff"/>
                </a:solidFill>
                <a:latin typeface="Calibri"/>
                <a:ea typeface="Calibri"/>
              </a:rPr>
              <a:t>Weizmann Institute of science,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GB" sz="1800" spc="-1" strike="noStrike">
                <a:solidFill>
                  <a:srgbClr val="ffffff"/>
                </a:solidFill>
                <a:latin typeface="Calibri"/>
                <a:ea typeface="Calibri"/>
              </a:rPr>
              <a:t>Israel.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24" name="Google Shape;126;p27" descr="Graphical user interface&#10;&#10;Description automatically generated"/>
          <p:cNvPicPr/>
          <p:nvPr/>
        </p:nvPicPr>
        <p:blipFill>
          <a:blip r:embed="rId3"/>
          <a:stretch/>
        </p:blipFill>
        <p:spPr>
          <a:xfrm>
            <a:off x="6451920" y="4134960"/>
            <a:ext cx="3631680" cy="2258640"/>
          </a:xfrm>
          <a:prstGeom prst="rect">
            <a:avLst/>
          </a:prstGeom>
          <a:ln w="9360">
            <a:solidFill>
              <a:schemeClr val="lt2"/>
            </a:solidFill>
            <a:round/>
          </a:ln>
          <a:effectLst>
            <a:outerShdw algn="bl" blurRad="57150" dir="5400000" dist="19080" rotWithShape="0">
              <a:srgbClr val="000000">
                <a:alpha val="50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207;p36" descr="Diagram&#10;&#10;Description automatically generated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grpSp>
        <p:nvGrpSpPr>
          <p:cNvPr id="161" name="Group 1"/>
          <p:cNvGrpSpPr/>
          <p:nvPr/>
        </p:nvGrpSpPr>
        <p:grpSpPr>
          <a:xfrm>
            <a:off x="2066760" y="5467320"/>
            <a:ext cx="8057880" cy="1390320"/>
            <a:chOff x="2066760" y="5467320"/>
            <a:chExt cx="8057880" cy="1390320"/>
          </a:xfrm>
        </p:grpSpPr>
        <p:pic>
          <p:nvPicPr>
            <p:cNvPr id="162" name="Google Shape;209;p36" descr=""/>
            <p:cNvPicPr/>
            <p:nvPr/>
          </p:nvPicPr>
          <p:blipFill>
            <a:blip r:embed="rId2"/>
            <a:stretch/>
          </p:blipFill>
          <p:spPr>
            <a:xfrm>
              <a:off x="2066760" y="5467320"/>
              <a:ext cx="8057880" cy="13903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63" name="CustomShape 2"/>
            <p:cNvSpPr/>
            <p:nvPr/>
          </p:nvSpPr>
          <p:spPr>
            <a:xfrm>
              <a:off x="2899440" y="5769360"/>
              <a:ext cx="6392520" cy="5842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Ctr="1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GB" sz="3200" spc="-1" strike="noStrike">
                  <a:solidFill>
                    <a:srgbClr val="ffffff"/>
                  </a:solidFill>
                  <a:latin typeface="Calibri"/>
                  <a:ea typeface="Calibri"/>
                </a:rPr>
                <a:t>Teacher &amp; AI partnership</a:t>
              </a:r>
              <a:endParaRPr b="0" lang="en-GB" sz="32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2151360" y="4721760"/>
            <a:ext cx="6100560" cy="144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Ctr="1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GB" sz="3600" spc="-1" strike="noStrike">
                <a:solidFill>
                  <a:srgbClr val="554283"/>
                </a:solidFill>
                <a:latin typeface="Calibri"/>
                <a:ea typeface="Calibri"/>
              </a:rPr>
              <a:t>GrouPer uses ML to discovers knowledge profiles </a:t>
            </a:r>
            <a:br/>
            <a:r>
              <a:rPr b="1" lang="en-GB" sz="3600" spc="-1" strike="noStrike">
                <a:solidFill>
                  <a:srgbClr val="554283"/>
                </a:solidFill>
                <a:latin typeface="Calibri"/>
                <a:ea typeface="Calibri"/>
              </a:rPr>
              <a:t>based on big data </a:t>
            </a:r>
            <a:endParaRPr b="0" lang="en-GB" sz="3600" spc="-1" strike="noStrike">
              <a:latin typeface="Arial"/>
            </a:endParaRPr>
          </a:p>
        </p:txBody>
      </p:sp>
      <p:pic>
        <p:nvPicPr>
          <p:cNvPr id="165" name="Google Shape;217;p37" descr=""/>
          <p:cNvPicPr/>
          <p:nvPr/>
        </p:nvPicPr>
        <p:blipFill>
          <a:blip r:embed="rId1"/>
          <a:stretch/>
        </p:blipFill>
        <p:spPr>
          <a:xfrm>
            <a:off x="3696120" y="595080"/>
            <a:ext cx="6475320" cy="5210640"/>
          </a:xfrm>
          <a:prstGeom prst="rect">
            <a:avLst/>
          </a:prstGeom>
          <a:ln>
            <a:noFill/>
          </a:ln>
        </p:spPr>
      </p:pic>
      <p:pic>
        <p:nvPicPr>
          <p:cNvPr id="166" name="Google Shape;218;p37" descr=""/>
          <p:cNvPicPr/>
          <p:nvPr/>
        </p:nvPicPr>
        <p:blipFill>
          <a:blip r:embed="rId2"/>
          <a:stretch/>
        </p:blipFill>
        <p:spPr>
          <a:xfrm>
            <a:off x="5445000" y="1411560"/>
            <a:ext cx="2553120" cy="1708200"/>
          </a:xfrm>
          <a:prstGeom prst="rect">
            <a:avLst/>
          </a:prstGeom>
          <a:ln>
            <a:noFill/>
          </a:ln>
        </p:spPr>
      </p:pic>
      <p:sp>
        <p:nvSpPr>
          <p:cNvPr id="167" name="CustomShape 2"/>
          <p:cNvSpPr/>
          <p:nvPr/>
        </p:nvSpPr>
        <p:spPr>
          <a:xfrm rot="10800000">
            <a:off x="5503680" y="1383120"/>
            <a:ext cx="360" cy="171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CustomShape 3"/>
          <p:cNvSpPr/>
          <p:nvPr/>
        </p:nvSpPr>
        <p:spPr>
          <a:xfrm flipH="1" rot="10800000">
            <a:off x="5514480" y="3092040"/>
            <a:ext cx="2574360" cy="22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69" name="Google Shape;221;p37" descr="A person with curly hair&#10;&#10;Description automatically generated with low confidence"/>
          <p:cNvPicPr/>
          <p:nvPr/>
        </p:nvPicPr>
        <p:blipFill>
          <a:blip r:embed="rId3"/>
          <a:stretch/>
        </p:blipFill>
        <p:spPr>
          <a:xfrm>
            <a:off x="2255400" y="1427400"/>
            <a:ext cx="1050480" cy="1106280"/>
          </a:xfrm>
          <a:prstGeom prst="rect">
            <a:avLst/>
          </a:prstGeom>
          <a:ln>
            <a:noFill/>
          </a:ln>
        </p:spPr>
      </p:pic>
      <p:pic>
        <p:nvPicPr>
          <p:cNvPr id="170" name="Google Shape;222;p37" descr="A person wearing glasses&#10;&#10;Description automatically generated"/>
          <p:cNvPicPr/>
          <p:nvPr/>
        </p:nvPicPr>
        <p:blipFill>
          <a:blip r:embed="rId4"/>
          <a:stretch/>
        </p:blipFill>
        <p:spPr>
          <a:xfrm>
            <a:off x="2230560" y="2864160"/>
            <a:ext cx="1050480" cy="1093320"/>
          </a:xfrm>
          <a:prstGeom prst="rect">
            <a:avLst/>
          </a:prstGeom>
          <a:ln>
            <a:noFill/>
          </a:ln>
        </p:spPr>
      </p:pic>
      <p:sp>
        <p:nvSpPr>
          <p:cNvPr id="171" name="CustomShape 4"/>
          <p:cNvSpPr/>
          <p:nvPr/>
        </p:nvSpPr>
        <p:spPr>
          <a:xfrm>
            <a:off x="1990080" y="1231560"/>
            <a:ext cx="1568520" cy="1505880"/>
          </a:xfrm>
          <a:prstGeom prst="donut">
            <a:avLst>
              <a:gd name="adj" fmla="val 15956"/>
            </a:avLst>
          </a:prstGeom>
          <a:solidFill>
            <a:schemeClr val="lt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roup 1"/>
          <p:cNvGrpSpPr/>
          <p:nvPr/>
        </p:nvGrpSpPr>
        <p:grpSpPr>
          <a:xfrm>
            <a:off x="1033560" y="646560"/>
            <a:ext cx="10124640" cy="5564520"/>
            <a:chOff x="1033560" y="646560"/>
            <a:chExt cx="10124640" cy="5564520"/>
          </a:xfrm>
        </p:grpSpPr>
        <p:pic>
          <p:nvPicPr>
            <p:cNvPr id="173" name="Google Shape;230;p38" descr="https://lh3.googleusercontent.com/Ku2wsstW2K1QapWonatM2k2wBsM6BBVLDs2qqUWP81rv0_raCm6Kuzj6E0azty_LMzhG8UOa-Vv4CAGa38HB1bK9kKfFLx3kElxAbGzhFIAihgiUMM0vzhPBmcjnRNQBC09DWgV2hOfm2vOvHABYzr9gBc1HBr5sRDCgP41UshOVMFDpSdtn5xZWEiUtvYoIZ0v0gghAxiX5adFH6VrzBIWvvvo5MB_mRfaKVzUlAWUNJyFId16pM7ANZB1_t2eAheSAZmMoyEgjdcqcFMAGyPdH-DMp9sBe4JDDWJdxC7Z8pXPNOf3Fz7gQyG0ZCFIgY5IEeoTF78asWl3jCzPj-VFdjOnixtEJIP1j09vm2jis8CWi3xCTfacbKm6hxfCJ3nsK5PBA_hVc0LEWCbN4zrF0raNo3t4T8R55XV2Pp32Ki9i82z_LnmYUjKs0YvzjZxfcOoYbJpHEnvntfYY5ap_5q47sooIdTXqpwmTdBLdW5nj8ys3_4rIquRiOCYoz4dLXr0IIg4xL4xdL75LgGVUFiW_ykxwOUNC4UmATAXjQWeqkuSY9eEaYEiVavEpFDF2f4mt9sjrp-N5ApfCPsblVgJUJOlaxcgkKYU7dyd8ItRPTrmziL5ag1pg_tI9IQGsd0iK5cK_2Z26IczJAoPVFdV4IwKoP=w1175-h881-no"/>
            <p:cNvPicPr/>
            <p:nvPr/>
          </p:nvPicPr>
          <p:blipFill>
            <a:blip r:embed="rId1"/>
            <a:srcRect l="0" t="3607" r="0" b="34354"/>
            <a:stretch/>
          </p:blipFill>
          <p:spPr>
            <a:xfrm>
              <a:off x="1033560" y="646560"/>
              <a:ext cx="10124640" cy="4716000"/>
            </a:xfrm>
            <a:prstGeom prst="rect">
              <a:avLst/>
            </a:prstGeom>
            <a:ln w="38160">
              <a:solidFill>
                <a:srgbClr val="554283"/>
              </a:solidFill>
              <a:round/>
            </a:ln>
          </p:spPr>
        </p:pic>
        <p:grpSp>
          <p:nvGrpSpPr>
            <p:cNvPr id="174" name="Group 2"/>
            <p:cNvGrpSpPr/>
            <p:nvPr/>
          </p:nvGrpSpPr>
          <p:grpSpPr>
            <a:xfrm>
              <a:off x="2066760" y="4820760"/>
              <a:ext cx="8057880" cy="1390320"/>
              <a:chOff x="2066760" y="4820760"/>
              <a:chExt cx="8057880" cy="1390320"/>
            </a:xfrm>
          </p:grpSpPr>
          <p:pic>
            <p:nvPicPr>
              <p:cNvPr id="175" name="Google Shape;232;p38" descr=""/>
              <p:cNvPicPr/>
              <p:nvPr/>
            </p:nvPicPr>
            <p:blipFill>
              <a:blip r:embed="rId2"/>
              <a:stretch/>
            </p:blipFill>
            <p:spPr>
              <a:xfrm>
                <a:off x="2066760" y="4820760"/>
                <a:ext cx="8057880" cy="139032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76" name="CustomShape 3"/>
              <p:cNvSpPr/>
              <p:nvPr/>
            </p:nvSpPr>
            <p:spPr>
              <a:xfrm>
                <a:off x="2899440" y="5122800"/>
                <a:ext cx="6392520" cy="5842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anchorCtr="1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1" lang="en-GB" sz="3200" spc="-1" strike="noStrike">
                    <a:solidFill>
                      <a:srgbClr val="ffffff"/>
                    </a:solidFill>
                    <a:latin typeface="Calibri"/>
                    <a:ea typeface="Calibri"/>
                  </a:rPr>
                  <a:t>Co-design with teachers</a:t>
                </a:r>
                <a:endParaRPr b="0" lang="en-GB" sz="3200" spc="-1" strike="noStrike">
                  <a:latin typeface="Arial"/>
                </a:endParaRPr>
              </a:p>
            </p:txBody>
          </p: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1701720" y="268920"/>
            <a:ext cx="878868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 anchorCtr="1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GB" sz="3600" spc="-1" strike="noStrike">
                <a:solidFill>
                  <a:srgbClr val="554283"/>
                </a:solidFill>
                <a:latin typeface="Calibri"/>
                <a:ea typeface="Calibri"/>
              </a:rPr>
              <a:t>GrouPer presents interactive dashboard</a:t>
            </a:r>
            <a:endParaRPr b="0" lang="en-GB" sz="3600" spc="-1" strike="noStrike">
              <a:latin typeface="Arial"/>
            </a:endParaRPr>
          </a:p>
        </p:txBody>
      </p:sp>
      <p:pic>
        <p:nvPicPr>
          <p:cNvPr id="178" name="Google Shape;240;p39" descr="Graphical user interface&#10;&#10;Description automatically generated"/>
          <p:cNvPicPr/>
          <p:nvPr/>
        </p:nvPicPr>
        <p:blipFill>
          <a:blip r:embed="rId1"/>
          <a:stretch/>
        </p:blipFill>
        <p:spPr>
          <a:xfrm>
            <a:off x="1977120" y="867240"/>
            <a:ext cx="8237520" cy="5123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246;p40" descr=""/>
          <p:cNvPicPr/>
          <p:nvPr/>
        </p:nvPicPr>
        <p:blipFill>
          <a:blip r:embed="rId1"/>
          <a:srcRect l="9883" t="16714" r="10019" b="17919"/>
          <a:stretch/>
        </p:blipFill>
        <p:spPr>
          <a:xfrm>
            <a:off x="449640" y="910800"/>
            <a:ext cx="10972080" cy="5036400"/>
          </a:xfrm>
          <a:prstGeom prst="rect">
            <a:avLst/>
          </a:prstGeom>
          <a:ln>
            <a:noFill/>
          </a:ln>
          <a:effectLst>
            <a:outerShdw algn="bl" blurRad="57150" dir="5400000" dist="19080" rotWithShape="0">
              <a:srgbClr val="000000">
                <a:alpha val="50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252;p41" descr="Graphical user interface&#10;&#10;Description automatically generated"/>
          <p:cNvPicPr/>
          <p:nvPr/>
        </p:nvPicPr>
        <p:blipFill>
          <a:blip r:embed="rId1"/>
          <a:stretch/>
        </p:blipFill>
        <p:spPr>
          <a:xfrm>
            <a:off x="1977120" y="867240"/>
            <a:ext cx="8237520" cy="5123160"/>
          </a:xfrm>
          <a:prstGeom prst="rect">
            <a:avLst/>
          </a:prstGeom>
          <a:ln>
            <a:noFill/>
          </a:ln>
        </p:spPr>
      </p:pic>
      <p:sp>
        <p:nvSpPr>
          <p:cNvPr id="181" name="CustomShape 1"/>
          <p:cNvSpPr/>
          <p:nvPr/>
        </p:nvSpPr>
        <p:spPr>
          <a:xfrm>
            <a:off x="5025600" y="4778280"/>
            <a:ext cx="3770280" cy="1470600"/>
          </a:xfrm>
          <a:custGeom>
            <a:avLst/>
            <a:gdLst/>
            <a:ahLst/>
            <a:rect l="l" t="t" r="r" b="b"/>
            <a:pathLst>
              <a:path w="9844" h="4275">
                <a:moveTo>
                  <a:pt x="0" y="957"/>
                </a:moveTo>
                <a:lnTo>
                  <a:pt x="0" y="1508"/>
                </a:lnTo>
                <a:lnTo>
                  <a:pt x="0" y="1921"/>
                </a:lnTo>
                <a:lnTo>
                  <a:pt x="0" y="2334"/>
                </a:lnTo>
                <a:lnTo>
                  <a:pt x="0" y="2896"/>
                </a:lnTo>
                <a:lnTo>
                  <a:pt x="0" y="3309"/>
                </a:lnTo>
                <a:lnTo>
                  <a:pt x="0" y="3722"/>
                </a:lnTo>
                <a:lnTo>
                  <a:pt x="0" y="4274"/>
                </a:lnTo>
                <a:lnTo>
                  <a:pt x="1635" y="4274"/>
                </a:lnTo>
                <a:lnTo>
                  <a:pt x="2861" y="4274"/>
                </a:lnTo>
                <a:lnTo>
                  <a:pt x="4087" y="4274"/>
                </a:lnTo>
                <a:lnTo>
                  <a:pt x="5755" y="4274"/>
                </a:lnTo>
                <a:lnTo>
                  <a:pt x="6981" y="4274"/>
                </a:lnTo>
                <a:lnTo>
                  <a:pt x="8207" y="4274"/>
                </a:lnTo>
                <a:lnTo>
                  <a:pt x="9843" y="4274"/>
                </a:lnTo>
                <a:lnTo>
                  <a:pt x="9843" y="3722"/>
                </a:lnTo>
                <a:lnTo>
                  <a:pt x="9843" y="3309"/>
                </a:lnTo>
                <a:lnTo>
                  <a:pt x="9843" y="2896"/>
                </a:lnTo>
                <a:lnTo>
                  <a:pt x="9843" y="2334"/>
                </a:lnTo>
                <a:lnTo>
                  <a:pt x="9843" y="1921"/>
                </a:lnTo>
                <a:lnTo>
                  <a:pt x="9843" y="1508"/>
                </a:lnTo>
                <a:lnTo>
                  <a:pt x="9843" y="957"/>
                </a:lnTo>
                <a:lnTo>
                  <a:pt x="8207" y="957"/>
                </a:lnTo>
                <a:lnTo>
                  <a:pt x="6981" y="957"/>
                </a:lnTo>
                <a:lnTo>
                  <a:pt x="5755" y="957"/>
                </a:lnTo>
                <a:lnTo>
                  <a:pt x="4087" y="957"/>
                </a:lnTo>
                <a:lnTo>
                  <a:pt x="1862" y="0"/>
                </a:lnTo>
                <a:lnTo>
                  <a:pt x="1635" y="957"/>
                </a:lnTo>
                <a:lnTo>
                  <a:pt x="0" y="957"/>
                </a:lnTo>
              </a:path>
            </a:pathLst>
          </a:custGeom>
          <a:solidFill>
            <a:srgbClr val="ffffff"/>
          </a:solidFill>
          <a:ln w="12600">
            <a:solidFill>
              <a:srgbClr val="55428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GB" sz="1800" spc="-1" strike="noStrike">
                <a:solidFill>
                  <a:srgbClr val="554283"/>
                </a:solidFill>
                <a:latin typeface="Calibri"/>
                <a:ea typeface="Calibri"/>
              </a:rPr>
              <a:t>These students have difficulties in:</a:t>
            </a:r>
            <a:endParaRPr b="0" lang="en-GB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554283"/>
              </a:buClr>
              <a:buFont typeface="Noto Sans Symbols"/>
              <a:buChar char="❏"/>
              <a:tabLst>
                <a:tab algn="l" pos="0"/>
              </a:tabLst>
            </a:pPr>
            <a:r>
              <a:rPr b="0" lang="en-GB" sz="1800" spc="-1" strike="noStrike">
                <a:solidFill>
                  <a:srgbClr val="554283"/>
                </a:solidFill>
                <a:latin typeface="Calibri"/>
                <a:ea typeface="Calibri"/>
              </a:rPr>
              <a:t>applying Newton's Third Law </a:t>
            </a:r>
            <a:endParaRPr b="0" lang="en-GB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554283"/>
              </a:buClr>
              <a:buFont typeface="Noto Sans Symbols"/>
              <a:buChar char="❏"/>
              <a:tabLst>
                <a:tab algn="l" pos="0"/>
              </a:tabLst>
            </a:pPr>
            <a:r>
              <a:rPr b="0" lang="en-GB" sz="1800" spc="-1" strike="noStrike">
                <a:solidFill>
                  <a:srgbClr val="554283"/>
                </a:solidFill>
                <a:latin typeface="Calibri"/>
                <a:ea typeface="Calibri"/>
              </a:rPr>
              <a:t>interpreting data from figures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82" name="CustomShape 2"/>
          <p:cNvSpPr/>
          <p:nvPr/>
        </p:nvSpPr>
        <p:spPr>
          <a:xfrm>
            <a:off x="1701720" y="268920"/>
            <a:ext cx="878868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 anchorCtr="1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en-GB" sz="3600" spc="-1" strike="noStrike">
                <a:solidFill>
                  <a:srgbClr val="554283"/>
                </a:solidFill>
                <a:latin typeface="Calibri"/>
                <a:ea typeface="Calibri"/>
              </a:rPr>
              <a:t>GrouPer provides actionable descriptions</a:t>
            </a:r>
            <a:endParaRPr b="0" lang="en-GB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260;p42" descr="Graphical user interface&#10;&#10;Description automatically generated"/>
          <p:cNvPicPr/>
          <p:nvPr/>
        </p:nvPicPr>
        <p:blipFill>
          <a:blip r:embed="rId1"/>
          <a:stretch/>
        </p:blipFill>
        <p:spPr>
          <a:xfrm>
            <a:off x="1977120" y="867240"/>
            <a:ext cx="8237520" cy="5123160"/>
          </a:xfrm>
          <a:prstGeom prst="rect">
            <a:avLst/>
          </a:prstGeom>
          <a:ln>
            <a:noFill/>
          </a:ln>
        </p:spPr>
      </p:pic>
      <p:sp>
        <p:nvSpPr>
          <p:cNvPr id="184" name="CustomShape 1"/>
          <p:cNvSpPr/>
          <p:nvPr/>
        </p:nvSpPr>
        <p:spPr>
          <a:xfrm>
            <a:off x="3924720" y="4699440"/>
            <a:ext cx="3847320" cy="1574280"/>
          </a:xfrm>
          <a:custGeom>
            <a:avLst/>
            <a:gdLst/>
            <a:ahLst/>
            <a:rect l="l" t="t" r="r" b="b"/>
            <a:pathLst>
              <a:path w="10690" h="4379">
                <a:moveTo>
                  <a:pt x="0" y="1405"/>
                </a:moveTo>
                <a:lnTo>
                  <a:pt x="0" y="1899"/>
                </a:lnTo>
                <a:lnTo>
                  <a:pt x="0" y="2269"/>
                </a:lnTo>
                <a:lnTo>
                  <a:pt x="0" y="2639"/>
                </a:lnTo>
                <a:lnTo>
                  <a:pt x="0" y="3143"/>
                </a:lnTo>
                <a:lnTo>
                  <a:pt x="0" y="3513"/>
                </a:lnTo>
                <a:lnTo>
                  <a:pt x="0" y="3883"/>
                </a:lnTo>
                <a:lnTo>
                  <a:pt x="0" y="4378"/>
                </a:lnTo>
                <a:lnTo>
                  <a:pt x="1776" y="4378"/>
                </a:lnTo>
                <a:lnTo>
                  <a:pt x="3107" y="4378"/>
                </a:lnTo>
                <a:lnTo>
                  <a:pt x="4438" y="4378"/>
                </a:lnTo>
                <a:lnTo>
                  <a:pt x="6250" y="4378"/>
                </a:lnTo>
                <a:lnTo>
                  <a:pt x="7581" y="4378"/>
                </a:lnTo>
                <a:lnTo>
                  <a:pt x="8912" y="4378"/>
                </a:lnTo>
                <a:lnTo>
                  <a:pt x="10689" y="4378"/>
                </a:lnTo>
                <a:lnTo>
                  <a:pt x="10689" y="3883"/>
                </a:lnTo>
                <a:lnTo>
                  <a:pt x="10689" y="3513"/>
                </a:lnTo>
                <a:lnTo>
                  <a:pt x="10689" y="3143"/>
                </a:lnTo>
                <a:lnTo>
                  <a:pt x="10689" y="2639"/>
                </a:lnTo>
                <a:lnTo>
                  <a:pt x="10689" y="2269"/>
                </a:lnTo>
                <a:lnTo>
                  <a:pt x="10689" y="1899"/>
                </a:lnTo>
                <a:lnTo>
                  <a:pt x="10689" y="1405"/>
                </a:lnTo>
                <a:lnTo>
                  <a:pt x="8912" y="1405"/>
                </a:lnTo>
                <a:lnTo>
                  <a:pt x="7581" y="1405"/>
                </a:lnTo>
                <a:lnTo>
                  <a:pt x="6250" y="1405"/>
                </a:lnTo>
                <a:lnTo>
                  <a:pt x="4438" y="1405"/>
                </a:lnTo>
                <a:lnTo>
                  <a:pt x="4056" y="0"/>
                </a:lnTo>
                <a:lnTo>
                  <a:pt x="1776" y="1405"/>
                </a:lnTo>
                <a:lnTo>
                  <a:pt x="0" y="1405"/>
                </a:lnTo>
              </a:path>
            </a:pathLst>
          </a:custGeom>
          <a:solidFill>
            <a:srgbClr val="ffffff"/>
          </a:solidFill>
          <a:ln w="12600">
            <a:solidFill>
              <a:srgbClr val="554283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CustomShape 2"/>
          <p:cNvSpPr/>
          <p:nvPr/>
        </p:nvSpPr>
        <p:spPr>
          <a:xfrm>
            <a:off x="1207800" y="154800"/>
            <a:ext cx="9876240" cy="64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Ctr="1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GB" sz="3600" spc="-1" strike="noStrike">
                <a:solidFill>
                  <a:srgbClr val="554283"/>
                </a:solidFill>
                <a:latin typeface="Calibri"/>
                <a:ea typeface="Calibri"/>
              </a:rPr>
              <a:t>GrouPer recommends flexible learning sequences</a:t>
            </a:r>
            <a:endParaRPr b="0" lang="en-GB" sz="3600" spc="-1" strike="noStrike">
              <a:latin typeface="Arial"/>
            </a:endParaRPr>
          </a:p>
        </p:txBody>
      </p:sp>
      <p:pic>
        <p:nvPicPr>
          <p:cNvPr id="186" name="Google Shape;263;p42" descr="Classroom with solid fill"/>
          <p:cNvPicPr/>
          <p:nvPr/>
        </p:nvPicPr>
        <p:blipFill>
          <a:blip r:embed="rId2"/>
          <a:stretch/>
        </p:blipFill>
        <p:spPr>
          <a:xfrm>
            <a:off x="4134960" y="5320800"/>
            <a:ext cx="822960" cy="822960"/>
          </a:xfrm>
          <a:prstGeom prst="rect">
            <a:avLst/>
          </a:prstGeom>
          <a:ln>
            <a:noFill/>
          </a:ln>
        </p:spPr>
      </p:pic>
      <p:pic>
        <p:nvPicPr>
          <p:cNvPr id="187" name="Google Shape;264;p42" descr=""/>
          <p:cNvPicPr/>
          <p:nvPr/>
        </p:nvPicPr>
        <p:blipFill>
          <a:blip r:embed="rId3"/>
          <a:stretch/>
        </p:blipFill>
        <p:spPr>
          <a:xfrm>
            <a:off x="5369040" y="5320800"/>
            <a:ext cx="1113480" cy="830520"/>
          </a:xfrm>
          <a:prstGeom prst="rect">
            <a:avLst/>
          </a:prstGeom>
          <a:ln>
            <a:noFill/>
          </a:ln>
        </p:spPr>
      </p:pic>
      <p:pic>
        <p:nvPicPr>
          <p:cNvPr id="188" name="Google Shape;265;p42" descr=""/>
          <p:cNvPicPr/>
          <p:nvPr/>
        </p:nvPicPr>
        <p:blipFill>
          <a:blip r:embed="rId4"/>
          <a:stretch/>
        </p:blipFill>
        <p:spPr>
          <a:xfrm>
            <a:off x="6893640" y="5486760"/>
            <a:ext cx="575640" cy="634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Shape 1"/>
          <p:cNvSpPr txBox="1"/>
          <p:nvPr/>
        </p:nvSpPr>
        <p:spPr>
          <a:xfrm>
            <a:off x="838080" y="365040"/>
            <a:ext cx="10515240" cy="488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rmAutofit fontScale="59000"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GB" sz="2700" spc="-1" strike="noStrike">
                <a:solidFill>
                  <a:srgbClr val="000000"/>
                </a:solidFill>
                <a:latin typeface="Calibri"/>
                <a:ea typeface="Calibri"/>
              </a:rPr>
              <a:t>A teacher chooses from their </a:t>
            </a:r>
            <a:r>
              <a:rPr b="1" lang="en-GB" sz="2700" spc="-1" strike="noStrike">
                <a:solidFill>
                  <a:srgbClr val="0000ff"/>
                </a:solidFill>
                <a:latin typeface="Calibri"/>
                <a:ea typeface="Calibri"/>
              </a:rPr>
              <a:t>own course</a:t>
            </a:r>
            <a:r>
              <a:rPr b="1" lang="en-GB" sz="27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br/>
            <a:r>
              <a:rPr b="1" lang="en-GB" sz="2700" spc="-1" strike="noStrike">
                <a:solidFill>
                  <a:srgbClr val="000000"/>
                </a:solidFill>
                <a:latin typeface="Calibri"/>
                <a:ea typeface="Calibri"/>
              </a:rPr>
              <a:t>or use the </a:t>
            </a:r>
            <a:r>
              <a:rPr b="1" lang="en-GB" sz="2700" spc="-1" strike="noStrike">
                <a:solidFill>
                  <a:srgbClr val="0000ff"/>
                </a:solidFill>
                <a:latin typeface="Calibri"/>
                <a:ea typeface="Calibri"/>
              </a:rPr>
              <a:t>OER catalog</a:t>
            </a:r>
            <a:r>
              <a:rPr b="1" lang="en-GB" sz="2700" spc="-1" strike="noStrike">
                <a:solidFill>
                  <a:srgbClr val="000000"/>
                </a:solidFill>
                <a:latin typeface="Calibri"/>
                <a:ea typeface="Calibri"/>
              </a:rPr>
              <a:t> recommandations </a:t>
            </a:r>
            <a:endParaRPr b="0" lang="en-GB" sz="2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0" name="Google Shape;272;p43" descr=""/>
          <p:cNvPicPr/>
          <p:nvPr/>
        </p:nvPicPr>
        <p:blipFill>
          <a:blip r:embed="rId1"/>
          <a:stretch/>
        </p:blipFill>
        <p:spPr>
          <a:xfrm>
            <a:off x="1031040" y="1352880"/>
            <a:ext cx="10129680" cy="5071320"/>
          </a:xfrm>
          <a:prstGeom prst="rect">
            <a:avLst/>
          </a:prstGeom>
          <a:ln>
            <a:noFill/>
          </a:ln>
          <a:effectLst>
            <a:outerShdw algn="bl" blurRad="57150" dir="5400000" dist="19080" rotWithShape="0">
              <a:srgbClr val="000000">
                <a:alpha val="50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278;p44" descr="Graphical user interface&#10;&#10;Description automatically generated"/>
          <p:cNvPicPr/>
          <p:nvPr/>
        </p:nvPicPr>
        <p:blipFill>
          <a:blip r:embed="rId1"/>
          <a:stretch/>
        </p:blipFill>
        <p:spPr>
          <a:xfrm>
            <a:off x="1977120" y="867240"/>
            <a:ext cx="8237520" cy="5123160"/>
          </a:xfrm>
          <a:prstGeom prst="rect">
            <a:avLst/>
          </a:prstGeom>
          <a:ln>
            <a:noFill/>
          </a:ln>
        </p:spPr>
      </p:pic>
      <p:sp>
        <p:nvSpPr>
          <p:cNvPr id="192" name="CustomShape 1"/>
          <p:cNvSpPr/>
          <p:nvPr/>
        </p:nvSpPr>
        <p:spPr>
          <a:xfrm>
            <a:off x="1511280" y="155160"/>
            <a:ext cx="9169200" cy="64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Ctr="1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GB" sz="3600" spc="-1" strike="noStrike">
                <a:solidFill>
                  <a:srgbClr val="554283"/>
                </a:solidFill>
                <a:latin typeface="Calibri"/>
                <a:ea typeface="Calibri"/>
              </a:rPr>
              <a:t>GrouPer shares teachers’ collaborative wisdom</a:t>
            </a:r>
            <a:endParaRPr b="0" lang="en-GB" sz="3600" spc="-1" strike="noStrike">
              <a:latin typeface="Arial"/>
            </a:endParaRPr>
          </a:p>
        </p:txBody>
      </p:sp>
      <p:grpSp>
        <p:nvGrpSpPr>
          <p:cNvPr id="193" name="Group 2"/>
          <p:cNvGrpSpPr/>
          <p:nvPr/>
        </p:nvGrpSpPr>
        <p:grpSpPr>
          <a:xfrm>
            <a:off x="2598120" y="4834440"/>
            <a:ext cx="3847320" cy="1362600"/>
            <a:chOff x="2598120" y="4834440"/>
            <a:chExt cx="3847320" cy="1362600"/>
          </a:xfrm>
        </p:grpSpPr>
        <p:sp>
          <p:nvSpPr>
            <p:cNvPr id="194" name="CustomShape 3"/>
            <p:cNvSpPr/>
            <p:nvPr/>
          </p:nvSpPr>
          <p:spPr>
            <a:xfrm>
              <a:off x="2598120" y="4834440"/>
              <a:ext cx="3847320" cy="1362600"/>
            </a:xfrm>
            <a:custGeom>
              <a:avLst/>
              <a:gdLst/>
              <a:ahLst/>
              <a:rect l="l" t="t" r="r" b="b"/>
              <a:pathLst>
                <a:path w="10690" h="4218">
                  <a:moveTo>
                    <a:pt x="0" y="1244"/>
                  </a:moveTo>
                  <a:lnTo>
                    <a:pt x="0" y="1738"/>
                  </a:lnTo>
                  <a:lnTo>
                    <a:pt x="0" y="2108"/>
                  </a:lnTo>
                  <a:lnTo>
                    <a:pt x="0" y="2478"/>
                  </a:lnTo>
                  <a:lnTo>
                    <a:pt x="0" y="2982"/>
                  </a:lnTo>
                  <a:lnTo>
                    <a:pt x="0" y="3352"/>
                  </a:lnTo>
                  <a:lnTo>
                    <a:pt x="0" y="3722"/>
                  </a:lnTo>
                  <a:lnTo>
                    <a:pt x="0" y="4217"/>
                  </a:lnTo>
                  <a:lnTo>
                    <a:pt x="1776" y="4217"/>
                  </a:lnTo>
                  <a:lnTo>
                    <a:pt x="3107" y="4217"/>
                  </a:lnTo>
                  <a:lnTo>
                    <a:pt x="4438" y="4217"/>
                  </a:lnTo>
                  <a:lnTo>
                    <a:pt x="6250" y="4217"/>
                  </a:lnTo>
                  <a:lnTo>
                    <a:pt x="7581" y="4217"/>
                  </a:lnTo>
                  <a:lnTo>
                    <a:pt x="8912" y="4217"/>
                  </a:lnTo>
                  <a:lnTo>
                    <a:pt x="10689" y="4217"/>
                  </a:lnTo>
                  <a:lnTo>
                    <a:pt x="10689" y="3722"/>
                  </a:lnTo>
                  <a:lnTo>
                    <a:pt x="10689" y="3352"/>
                  </a:lnTo>
                  <a:lnTo>
                    <a:pt x="10689" y="2982"/>
                  </a:lnTo>
                  <a:lnTo>
                    <a:pt x="10689" y="2478"/>
                  </a:lnTo>
                  <a:lnTo>
                    <a:pt x="10689" y="2108"/>
                  </a:lnTo>
                  <a:lnTo>
                    <a:pt x="10689" y="1738"/>
                  </a:lnTo>
                  <a:lnTo>
                    <a:pt x="10689" y="1244"/>
                  </a:lnTo>
                  <a:lnTo>
                    <a:pt x="8912" y="1244"/>
                  </a:lnTo>
                  <a:lnTo>
                    <a:pt x="7318" y="0"/>
                  </a:lnTo>
                  <a:lnTo>
                    <a:pt x="6250" y="1244"/>
                  </a:lnTo>
                  <a:lnTo>
                    <a:pt x="4438" y="1244"/>
                  </a:lnTo>
                  <a:lnTo>
                    <a:pt x="3107" y="1244"/>
                  </a:lnTo>
                  <a:lnTo>
                    <a:pt x="1776" y="1244"/>
                  </a:lnTo>
                  <a:lnTo>
                    <a:pt x="0" y="1244"/>
                  </a:lnTo>
                </a:path>
              </a:pathLst>
            </a:custGeom>
            <a:solidFill>
              <a:srgbClr val="ffffff"/>
            </a:solidFill>
            <a:ln w="12600">
              <a:solidFill>
                <a:srgbClr val="55428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 anchorCtr="1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8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Added activity</a:t>
              </a:r>
              <a:endParaRPr b="0" lang="en-GB" sz="1800" spc="-1" strike="noStrike">
                <a:latin typeface="Arial"/>
              </a:endParaRPr>
            </a:p>
          </p:txBody>
        </p:sp>
        <p:pic>
          <p:nvPicPr>
            <p:cNvPr id="195" name="Google Shape;282;p44" descr="A picture containing person, smiling&#10;&#10;Description automatically generated"/>
            <p:cNvPicPr/>
            <p:nvPr/>
          </p:nvPicPr>
          <p:blipFill>
            <a:blip r:embed="rId2"/>
            <a:stretch/>
          </p:blipFill>
          <p:spPr>
            <a:xfrm>
              <a:off x="2756880" y="5406480"/>
              <a:ext cx="551520" cy="645840"/>
            </a:xfrm>
            <a:prstGeom prst="rect">
              <a:avLst/>
            </a:prstGeom>
            <a:ln w="9360">
              <a:solidFill>
                <a:srgbClr val="554283"/>
              </a:solidFill>
              <a:round/>
            </a:ln>
          </p:spPr>
        </p:pic>
      </p:grpSp>
      <p:grpSp>
        <p:nvGrpSpPr>
          <p:cNvPr id="196" name="Group 4"/>
          <p:cNvGrpSpPr/>
          <p:nvPr/>
        </p:nvGrpSpPr>
        <p:grpSpPr>
          <a:xfrm>
            <a:off x="3621600" y="5036400"/>
            <a:ext cx="3847320" cy="1291680"/>
            <a:chOff x="3621600" y="5036400"/>
            <a:chExt cx="3847320" cy="1291680"/>
          </a:xfrm>
        </p:grpSpPr>
        <p:sp>
          <p:nvSpPr>
            <p:cNvPr id="197" name="CustomShape 5"/>
            <p:cNvSpPr/>
            <p:nvPr/>
          </p:nvSpPr>
          <p:spPr>
            <a:xfrm>
              <a:off x="3621600" y="5036400"/>
              <a:ext cx="3847320" cy="1291680"/>
            </a:xfrm>
            <a:custGeom>
              <a:avLst/>
              <a:gdLst/>
              <a:ahLst/>
              <a:rect l="l" t="t" r="r" b="b"/>
              <a:pathLst>
                <a:path w="10690" h="4603">
                  <a:moveTo>
                    <a:pt x="0" y="1629"/>
                  </a:moveTo>
                  <a:lnTo>
                    <a:pt x="0" y="2123"/>
                  </a:lnTo>
                  <a:lnTo>
                    <a:pt x="0" y="2493"/>
                  </a:lnTo>
                  <a:lnTo>
                    <a:pt x="0" y="2863"/>
                  </a:lnTo>
                  <a:lnTo>
                    <a:pt x="0" y="3367"/>
                  </a:lnTo>
                  <a:lnTo>
                    <a:pt x="0" y="3737"/>
                  </a:lnTo>
                  <a:lnTo>
                    <a:pt x="0" y="4107"/>
                  </a:lnTo>
                  <a:lnTo>
                    <a:pt x="0" y="4602"/>
                  </a:lnTo>
                  <a:lnTo>
                    <a:pt x="1776" y="4602"/>
                  </a:lnTo>
                  <a:lnTo>
                    <a:pt x="3107" y="4602"/>
                  </a:lnTo>
                  <a:lnTo>
                    <a:pt x="4438" y="4602"/>
                  </a:lnTo>
                  <a:lnTo>
                    <a:pt x="6250" y="4602"/>
                  </a:lnTo>
                  <a:lnTo>
                    <a:pt x="7581" y="4602"/>
                  </a:lnTo>
                  <a:lnTo>
                    <a:pt x="8912" y="4602"/>
                  </a:lnTo>
                  <a:lnTo>
                    <a:pt x="10689" y="4602"/>
                  </a:lnTo>
                  <a:lnTo>
                    <a:pt x="10689" y="4107"/>
                  </a:lnTo>
                  <a:lnTo>
                    <a:pt x="10689" y="3737"/>
                  </a:lnTo>
                  <a:lnTo>
                    <a:pt x="10689" y="3367"/>
                  </a:lnTo>
                  <a:lnTo>
                    <a:pt x="10689" y="2863"/>
                  </a:lnTo>
                  <a:lnTo>
                    <a:pt x="10689" y="2493"/>
                  </a:lnTo>
                  <a:lnTo>
                    <a:pt x="10689" y="2123"/>
                  </a:lnTo>
                  <a:lnTo>
                    <a:pt x="10689" y="1629"/>
                  </a:lnTo>
                  <a:lnTo>
                    <a:pt x="8912" y="1629"/>
                  </a:lnTo>
                  <a:lnTo>
                    <a:pt x="7581" y="1629"/>
                  </a:lnTo>
                  <a:lnTo>
                    <a:pt x="6250" y="1629"/>
                  </a:lnTo>
                  <a:lnTo>
                    <a:pt x="4438" y="1629"/>
                  </a:lnTo>
                  <a:lnTo>
                    <a:pt x="4508" y="0"/>
                  </a:lnTo>
                  <a:lnTo>
                    <a:pt x="1776" y="1629"/>
                  </a:lnTo>
                  <a:lnTo>
                    <a:pt x="0" y="1629"/>
                  </a:lnTo>
                </a:path>
              </a:pathLst>
            </a:custGeom>
            <a:solidFill>
              <a:srgbClr val="ffffff"/>
            </a:solidFill>
            <a:ln w="12600">
              <a:solidFill>
                <a:srgbClr val="55428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 anchorCtr="1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8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          </a:t>
              </a:r>
              <a:r>
                <a:rPr b="0" lang="en-GB" sz="18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Added recommendation</a:t>
              </a:r>
              <a:endParaRPr b="0" lang="en-GB" sz="1800" spc="-1" strike="noStrike">
                <a:latin typeface="Arial"/>
              </a:endParaRPr>
            </a:p>
          </p:txBody>
        </p:sp>
        <p:pic>
          <p:nvPicPr>
            <p:cNvPr id="198" name="Google Shape;285;p44" descr="A person with green hair&#10;&#10;Description automatically generated with low confidence"/>
            <p:cNvPicPr/>
            <p:nvPr/>
          </p:nvPicPr>
          <p:blipFill>
            <a:blip r:embed="rId3"/>
            <a:srcRect l="23540" t="13238" r="11509" b="11586"/>
            <a:stretch/>
          </p:blipFill>
          <p:spPr>
            <a:xfrm>
              <a:off x="3744000" y="5585040"/>
              <a:ext cx="604440" cy="645840"/>
            </a:xfrm>
            <a:prstGeom prst="rect">
              <a:avLst/>
            </a:prstGeom>
            <a:ln w="9360">
              <a:solidFill>
                <a:srgbClr val="554283"/>
              </a:solidFill>
              <a:round/>
            </a:ln>
          </p:spPr>
        </p:pic>
      </p:grpSp>
      <p:grpSp>
        <p:nvGrpSpPr>
          <p:cNvPr id="199" name="Group 6"/>
          <p:cNvGrpSpPr/>
          <p:nvPr/>
        </p:nvGrpSpPr>
        <p:grpSpPr>
          <a:xfrm>
            <a:off x="4516200" y="5090760"/>
            <a:ext cx="3847320" cy="1498320"/>
            <a:chOff x="4516200" y="5090760"/>
            <a:chExt cx="3847320" cy="1498320"/>
          </a:xfrm>
        </p:grpSpPr>
        <p:sp>
          <p:nvSpPr>
            <p:cNvPr id="200" name="CustomShape 7"/>
            <p:cNvSpPr/>
            <p:nvPr/>
          </p:nvSpPr>
          <p:spPr>
            <a:xfrm>
              <a:off x="4516200" y="5090760"/>
              <a:ext cx="3847320" cy="1498320"/>
            </a:xfrm>
            <a:custGeom>
              <a:avLst/>
              <a:gdLst/>
              <a:ahLst/>
              <a:rect l="l" t="t" r="r" b="b"/>
              <a:pathLst>
                <a:path w="10690" h="4988">
                  <a:moveTo>
                    <a:pt x="0" y="2014"/>
                  </a:moveTo>
                  <a:lnTo>
                    <a:pt x="0" y="2508"/>
                  </a:lnTo>
                  <a:lnTo>
                    <a:pt x="0" y="2878"/>
                  </a:lnTo>
                  <a:lnTo>
                    <a:pt x="0" y="3248"/>
                  </a:lnTo>
                  <a:lnTo>
                    <a:pt x="0" y="3752"/>
                  </a:lnTo>
                  <a:lnTo>
                    <a:pt x="0" y="4122"/>
                  </a:lnTo>
                  <a:lnTo>
                    <a:pt x="0" y="4492"/>
                  </a:lnTo>
                  <a:lnTo>
                    <a:pt x="0" y="4987"/>
                  </a:lnTo>
                  <a:lnTo>
                    <a:pt x="1776" y="4987"/>
                  </a:lnTo>
                  <a:lnTo>
                    <a:pt x="3107" y="4987"/>
                  </a:lnTo>
                  <a:lnTo>
                    <a:pt x="4438" y="4987"/>
                  </a:lnTo>
                  <a:lnTo>
                    <a:pt x="6250" y="4987"/>
                  </a:lnTo>
                  <a:lnTo>
                    <a:pt x="7581" y="4987"/>
                  </a:lnTo>
                  <a:lnTo>
                    <a:pt x="8912" y="4987"/>
                  </a:lnTo>
                  <a:lnTo>
                    <a:pt x="10689" y="4987"/>
                  </a:lnTo>
                  <a:lnTo>
                    <a:pt x="10689" y="4492"/>
                  </a:lnTo>
                  <a:lnTo>
                    <a:pt x="10689" y="4122"/>
                  </a:lnTo>
                  <a:lnTo>
                    <a:pt x="10689" y="3752"/>
                  </a:lnTo>
                  <a:lnTo>
                    <a:pt x="10689" y="3248"/>
                  </a:lnTo>
                  <a:lnTo>
                    <a:pt x="10689" y="2878"/>
                  </a:lnTo>
                  <a:lnTo>
                    <a:pt x="10689" y="2508"/>
                  </a:lnTo>
                  <a:lnTo>
                    <a:pt x="10689" y="2014"/>
                  </a:lnTo>
                  <a:lnTo>
                    <a:pt x="8912" y="2014"/>
                  </a:lnTo>
                  <a:lnTo>
                    <a:pt x="7581" y="2014"/>
                  </a:lnTo>
                  <a:lnTo>
                    <a:pt x="6250" y="2014"/>
                  </a:lnTo>
                  <a:lnTo>
                    <a:pt x="4438" y="2014"/>
                  </a:lnTo>
                  <a:lnTo>
                    <a:pt x="1891" y="0"/>
                  </a:lnTo>
                  <a:lnTo>
                    <a:pt x="1776" y="2014"/>
                  </a:lnTo>
                  <a:lnTo>
                    <a:pt x="0" y="2014"/>
                  </a:lnTo>
                </a:path>
              </a:pathLst>
            </a:custGeom>
            <a:solidFill>
              <a:srgbClr val="ffffff"/>
            </a:solidFill>
            <a:ln w="12600">
              <a:solidFill>
                <a:srgbClr val="554283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anchor="ctr" anchorCtr="1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8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          </a:t>
              </a:r>
              <a:endParaRPr b="0" lang="en-GB" sz="18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8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             </a:t>
              </a:r>
              <a:r>
                <a:rPr b="0" lang="en-GB" sz="18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Added recommendation</a:t>
              </a:r>
              <a:endParaRPr b="0" lang="en-GB" sz="1800" spc="-1" strike="noStrike">
                <a:latin typeface="Arial"/>
              </a:endParaRPr>
            </a:p>
          </p:txBody>
        </p:sp>
        <p:pic>
          <p:nvPicPr>
            <p:cNvPr id="201" name="Google Shape;288;p44" descr="A person smiling for the camera&#10;&#10;Description automatically generated with medium confidence"/>
            <p:cNvPicPr/>
            <p:nvPr/>
          </p:nvPicPr>
          <p:blipFill>
            <a:blip r:embed="rId4"/>
            <a:stretch/>
          </p:blipFill>
          <p:spPr>
            <a:xfrm>
              <a:off x="4676760" y="5841000"/>
              <a:ext cx="598680" cy="645840"/>
            </a:xfrm>
            <a:prstGeom prst="rect">
              <a:avLst/>
            </a:prstGeom>
            <a:ln w="9360">
              <a:solidFill>
                <a:srgbClr val="554283"/>
              </a:solidFill>
              <a:round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4" dur="indefinite" restart="never" nodeType="tmRoot">
          <p:childTnLst>
            <p:seq>
              <p:cTn id="25" dur="indefinite" nodeType="mainSeq">
                <p:childTnLst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" dur="1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" dur="1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94;p45" descr=""/>
          <p:cNvPicPr/>
          <p:nvPr/>
        </p:nvPicPr>
        <p:blipFill>
          <a:blip r:embed="rId1"/>
          <a:stretch/>
        </p:blipFill>
        <p:spPr>
          <a:xfrm>
            <a:off x="2007360" y="1129680"/>
            <a:ext cx="7800480" cy="5295600"/>
          </a:xfrm>
          <a:prstGeom prst="rect">
            <a:avLst/>
          </a:prstGeom>
          <a:ln>
            <a:noFill/>
          </a:ln>
          <a:effectLst>
            <a:outerShdw algn="bl" blurRad="57150" dir="5400000" dist="19080" rotWithShape="0">
              <a:srgbClr val="000000">
                <a:alpha val="50000"/>
              </a:srgbClr>
            </a:outerShdw>
          </a:effectLst>
        </p:spPr>
      </p:pic>
      <p:sp>
        <p:nvSpPr>
          <p:cNvPr id="203" name="TextShape 1"/>
          <p:cNvSpPr txBox="1"/>
          <p:nvPr/>
        </p:nvSpPr>
        <p:spPr>
          <a:xfrm>
            <a:off x="838080" y="365040"/>
            <a:ext cx="10515240" cy="4888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GB" sz="3230" spc="-1" strike="noStrike">
                <a:solidFill>
                  <a:srgbClr val="000000"/>
                </a:solidFill>
                <a:latin typeface="Calibri"/>
                <a:ea typeface="Calibri"/>
              </a:rPr>
              <a:t>Recommendations by other teachers</a:t>
            </a:r>
            <a:endParaRPr b="0" lang="en-GB" sz="32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32;p28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26" name="CustomShape 1"/>
          <p:cNvSpPr/>
          <p:nvPr/>
        </p:nvSpPr>
        <p:spPr>
          <a:xfrm>
            <a:off x="528480" y="4744440"/>
            <a:ext cx="6408000" cy="1495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3b3b3"/>
              </a:gs>
            </a:gsLst>
            <a:lin ang="5400000"/>
          </a:gradFill>
          <a:ln>
            <a:noFill/>
          </a:ln>
          <a:effectLst>
            <a:outerShdw algn="bl" blurRad="57150" dir="5400000" dist="19080" rotWithShape="0">
              <a:srgbClr val="000000">
                <a:alpha val="5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marL="457200" indent="-387000">
              <a:lnSpc>
                <a:spcPct val="115000"/>
              </a:lnSpc>
              <a:buClr>
                <a:srgbClr val="000000"/>
              </a:buClr>
              <a:buFont typeface="Calibri"/>
              <a:buChar char="➔"/>
            </a:pPr>
            <a:r>
              <a:rPr b="1" lang="en-GB" sz="2500" spc="-1" strike="noStrike">
                <a:solidFill>
                  <a:srgbClr val="000000"/>
                </a:solidFill>
                <a:latin typeface="Calibri"/>
                <a:ea typeface="Calibri"/>
              </a:rPr>
              <a:t>Research and development</a:t>
            </a:r>
            <a:endParaRPr b="0" lang="en-GB" sz="2500" spc="-1" strike="noStrike">
              <a:latin typeface="Arial"/>
            </a:endParaRPr>
          </a:p>
          <a:p>
            <a:pPr marL="457200" indent="-387000">
              <a:lnSpc>
                <a:spcPct val="115000"/>
              </a:lnSpc>
              <a:buClr>
                <a:srgbClr val="000000"/>
              </a:buClr>
              <a:buFont typeface="Calibri"/>
              <a:buChar char="➔"/>
            </a:pPr>
            <a:r>
              <a:rPr b="1" lang="en-GB" sz="2500" spc="-1" strike="noStrike">
                <a:solidFill>
                  <a:srgbClr val="000000"/>
                </a:solidFill>
                <a:latin typeface="Calibri"/>
                <a:ea typeface="Calibri"/>
              </a:rPr>
              <a:t>  </a:t>
            </a:r>
            <a:r>
              <a:rPr b="1" lang="en-GB" sz="2500" spc="-1" strike="noStrike">
                <a:solidFill>
                  <a:srgbClr val="000000"/>
                </a:solidFill>
                <a:latin typeface="Calibri"/>
                <a:ea typeface="Calibri"/>
              </a:rPr>
              <a:t>Creating high quality professional content</a:t>
            </a:r>
            <a:endParaRPr b="0" lang="en-GB" sz="2500" spc="-1" strike="noStrike">
              <a:latin typeface="Arial"/>
            </a:endParaRPr>
          </a:p>
          <a:p>
            <a:pPr marL="457200" indent="-387000">
              <a:lnSpc>
                <a:spcPct val="115000"/>
              </a:lnSpc>
              <a:buClr>
                <a:srgbClr val="000000"/>
              </a:buClr>
              <a:buFont typeface="Calibri"/>
              <a:buChar char="➔"/>
            </a:pPr>
            <a:r>
              <a:rPr b="1" lang="en-GB" sz="2500" spc="-1" strike="noStrike">
                <a:solidFill>
                  <a:srgbClr val="000000"/>
                </a:solidFill>
                <a:latin typeface="Calibri"/>
                <a:ea typeface="Calibri"/>
              </a:rPr>
              <a:t>    </a:t>
            </a:r>
            <a:r>
              <a:rPr b="1" lang="en-GB" sz="2500" spc="-1" strike="noStrike">
                <a:solidFill>
                  <a:srgbClr val="000000"/>
                </a:solidFill>
                <a:latin typeface="Calibri"/>
                <a:ea typeface="Calibri"/>
              </a:rPr>
              <a:t>STEM Teacher training</a:t>
            </a:r>
            <a:endParaRPr b="0" lang="en-GB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1"/>
          <p:cNvSpPr/>
          <p:nvPr/>
        </p:nvSpPr>
        <p:spPr>
          <a:xfrm>
            <a:off x="775080" y="350280"/>
            <a:ext cx="10641600" cy="107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Ctr="1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GB" sz="3200" spc="-1" strike="noStrike">
                <a:solidFill>
                  <a:srgbClr val="554283"/>
                </a:solidFill>
                <a:latin typeface="Calibri"/>
                <a:ea typeface="Calibri"/>
              </a:rPr>
              <a:t>100 STEM teachers and 2000 students already use GrouPer </a:t>
            </a:r>
            <a:endParaRPr b="0" lang="en-GB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GB" sz="3200" spc="-1" strike="noStrike">
                <a:solidFill>
                  <a:srgbClr val="554283"/>
                </a:solidFill>
                <a:latin typeface="Calibri"/>
                <a:ea typeface="Calibri"/>
              </a:rPr>
              <a:t>(40% from underrepresented communities) 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205" name="CustomShape 2"/>
          <p:cNvSpPr/>
          <p:nvPr/>
        </p:nvSpPr>
        <p:spPr>
          <a:xfrm>
            <a:off x="1800360" y="5639760"/>
            <a:ext cx="10197000" cy="867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marL="228600" indent="-228240" algn="just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1400" spc="-1" strike="noStrike">
                <a:solidFill>
                  <a:srgbClr val="000000"/>
                </a:solidFill>
                <a:latin typeface="Calibri"/>
                <a:ea typeface="Calibri"/>
              </a:rPr>
              <a:t>“</a:t>
            </a:r>
            <a:r>
              <a:rPr b="0" lang="en-GB" sz="1400" spc="-1" strike="noStrike">
                <a:solidFill>
                  <a:srgbClr val="000000"/>
                </a:solidFill>
                <a:latin typeface="Calibri"/>
                <a:ea typeface="Calibri"/>
              </a:rPr>
              <a:t>Empowering Teachers with AI: Co-Designing a Learning Analytics Tool for Personalized Instruction in the Science Classroom” (</a:t>
            </a:r>
            <a:r>
              <a:rPr b="1" lang="en-GB" sz="1400" spc="-1" strike="noStrike">
                <a:solidFill>
                  <a:srgbClr val="000000"/>
                </a:solidFill>
                <a:latin typeface="Calibri"/>
                <a:ea typeface="Calibri"/>
              </a:rPr>
              <a:t>LAK’22</a:t>
            </a:r>
            <a:r>
              <a:rPr b="0" lang="en-GB" sz="1400" spc="-1" strike="noStrike">
                <a:solidFill>
                  <a:srgbClr val="000000"/>
                </a:solidFill>
                <a:latin typeface="Calibri"/>
                <a:ea typeface="Calibri"/>
              </a:rPr>
              <a:t>)</a:t>
            </a:r>
            <a:endParaRPr b="0" lang="en-GB" sz="1400" spc="-1" strike="noStrike">
              <a:latin typeface="Arial"/>
            </a:endParaRPr>
          </a:p>
          <a:p>
            <a:pPr marL="228600" indent="-228240" algn="just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1400" spc="-1" strike="noStrike">
                <a:solidFill>
                  <a:srgbClr val="000000"/>
                </a:solidFill>
                <a:latin typeface="Calibri"/>
                <a:ea typeface="Calibri"/>
              </a:rPr>
              <a:t>“</a:t>
            </a:r>
            <a:r>
              <a:rPr b="0" lang="en-GB" sz="1400" spc="-1" strike="noStrike">
                <a:solidFill>
                  <a:srgbClr val="000000"/>
                </a:solidFill>
                <a:latin typeface="Calibri"/>
                <a:ea typeface="Calibri"/>
              </a:rPr>
              <a:t>An Instrument for Measuring Teachers’ Trust in AI-Based Educational Technology” (</a:t>
            </a:r>
            <a:r>
              <a:rPr b="1" lang="en-GB" sz="1400" spc="-1" strike="noStrike">
                <a:solidFill>
                  <a:srgbClr val="000000"/>
                </a:solidFill>
                <a:latin typeface="Calibri"/>
                <a:ea typeface="Calibri"/>
              </a:rPr>
              <a:t>LAK’22</a:t>
            </a:r>
            <a:r>
              <a:rPr b="0" lang="en-GB" sz="1400" spc="-1" strike="noStrike">
                <a:solidFill>
                  <a:srgbClr val="000000"/>
                </a:solidFill>
                <a:latin typeface="Calibri"/>
                <a:ea typeface="Calibri"/>
              </a:rPr>
              <a:t>)</a:t>
            </a:r>
            <a:endParaRPr b="0" lang="en-GB" sz="1400" spc="-1" strike="noStrike">
              <a:latin typeface="Arial"/>
            </a:endParaRPr>
          </a:p>
          <a:p>
            <a:pPr marL="228600" indent="-228240" algn="just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1400" spc="-1" strike="noStrike">
                <a:solidFill>
                  <a:srgbClr val="000000"/>
                </a:solidFill>
                <a:latin typeface="Calibri"/>
                <a:ea typeface="Calibri"/>
              </a:rPr>
              <a:t>“</a:t>
            </a:r>
            <a:r>
              <a:rPr b="0" lang="en-GB" sz="1400" spc="-1" strike="noStrike">
                <a:solidFill>
                  <a:srgbClr val="000000"/>
                </a:solidFill>
                <a:latin typeface="Calibri"/>
                <a:ea typeface="Calibri"/>
              </a:rPr>
              <a:t>Confirmation bias and trust: Human factors that influence teachers' attitudes towards AI-based educational technology” (</a:t>
            </a:r>
            <a:r>
              <a:rPr b="1" lang="en-GB" sz="1400" spc="-1" strike="noStrike">
                <a:solidFill>
                  <a:srgbClr val="000000"/>
                </a:solidFill>
                <a:latin typeface="Calibri"/>
                <a:ea typeface="Calibri"/>
              </a:rPr>
              <a:t>EC-TEL’21</a:t>
            </a:r>
            <a:r>
              <a:rPr b="0" lang="en-GB" sz="1400" spc="-1" strike="noStrike">
                <a:solidFill>
                  <a:srgbClr val="000000"/>
                </a:solidFill>
                <a:latin typeface="Calibri"/>
                <a:ea typeface="Calibri"/>
              </a:rPr>
              <a:t>)</a:t>
            </a:r>
            <a:endParaRPr b="0" lang="en-GB" sz="1400" spc="-1" strike="noStrike">
              <a:latin typeface="Arial"/>
            </a:endParaRPr>
          </a:p>
          <a:p>
            <a:pPr marL="228600" indent="-228240" algn="just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1400" spc="-1" strike="noStrike">
                <a:solidFill>
                  <a:srgbClr val="000000"/>
                </a:solidFill>
                <a:latin typeface="Calibri"/>
                <a:ea typeface="Calibri"/>
              </a:rPr>
              <a:t>“</a:t>
            </a:r>
            <a:r>
              <a:rPr b="0" lang="en-GB" sz="1400" spc="-1" strike="noStrike">
                <a:solidFill>
                  <a:srgbClr val="000000"/>
                </a:solidFill>
                <a:latin typeface="Calibri"/>
                <a:ea typeface="Calibri"/>
              </a:rPr>
              <a:t>Encouraging Teacher-sourcing of Social Recommendations Through Participatory Gamification Design” (</a:t>
            </a:r>
            <a:r>
              <a:rPr b="1" lang="en-GB" sz="1400" spc="-1" strike="noStrike">
                <a:solidFill>
                  <a:srgbClr val="000000"/>
                </a:solidFill>
                <a:latin typeface="Calibri"/>
                <a:ea typeface="Calibri"/>
              </a:rPr>
              <a:t>ITS’21</a:t>
            </a:r>
            <a:r>
              <a:rPr b="0" lang="en-GB" sz="1400" spc="-1" strike="noStrike">
                <a:solidFill>
                  <a:srgbClr val="000000"/>
                </a:solidFill>
                <a:latin typeface="Calibri"/>
                <a:ea typeface="Calibri"/>
              </a:rPr>
              <a:t>)</a:t>
            </a:r>
            <a:endParaRPr b="0" lang="en-GB" sz="1400" spc="-1" strike="noStrike">
              <a:latin typeface="Arial"/>
            </a:endParaRPr>
          </a:p>
        </p:txBody>
      </p:sp>
      <p:pic>
        <p:nvPicPr>
          <p:cNvPr id="206" name="Google Shape;303;p46" descr="Microscope outline"/>
          <p:cNvPicPr/>
          <p:nvPr/>
        </p:nvPicPr>
        <p:blipFill>
          <a:blip r:embed="rId1"/>
          <a:stretch/>
        </p:blipFill>
        <p:spPr>
          <a:xfrm>
            <a:off x="775080" y="5560920"/>
            <a:ext cx="914040" cy="914040"/>
          </a:xfrm>
          <a:prstGeom prst="rect">
            <a:avLst/>
          </a:prstGeom>
          <a:ln>
            <a:noFill/>
          </a:ln>
        </p:spPr>
      </p:pic>
      <p:grpSp>
        <p:nvGrpSpPr>
          <p:cNvPr id="207" name="Group 3"/>
          <p:cNvGrpSpPr/>
          <p:nvPr/>
        </p:nvGrpSpPr>
        <p:grpSpPr>
          <a:xfrm>
            <a:off x="954360" y="1573200"/>
            <a:ext cx="11043360" cy="3215880"/>
            <a:chOff x="954360" y="1573200"/>
            <a:chExt cx="11043360" cy="3215880"/>
          </a:xfrm>
        </p:grpSpPr>
        <p:grpSp>
          <p:nvGrpSpPr>
            <p:cNvPr id="208" name="Group 4"/>
            <p:cNvGrpSpPr/>
            <p:nvPr/>
          </p:nvGrpSpPr>
          <p:grpSpPr>
            <a:xfrm>
              <a:off x="973440" y="2724120"/>
              <a:ext cx="9960480" cy="914040"/>
              <a:chOff x="973440" y="2724120"/>
              <a:chExt cx="9960480" cy="914040"/>
            </a:xfrm>
          </p:grpSpPr>
          <p:pic>
            <p:nvPicPr>
              <p:cNvPr id="209" name="Google Shape;306;p46" descr=""/>
              <p:cNvPicPr/>
              <p:nvPr/>
            </p:nvPicPr>
            <p:blipFill>
              <a:blip r:embed="rId2"/>
              <a:stretch/>
            </p:blipFill>
            <p:spPr>
              <a:xfrm>
                <a:off x="973440" y="2724120"/>
                <a:ext cx="885600" cy="914040"/>
              </a:xfrm>
              <a:prstGeom prst="rect">
                <a:avLst/>
              </a:prstGeom>
              <a:ln w="38160">
                <a:solidFill>
                  <a:srgbClr val="554283"/>
                </a:solidFill>
                <a:round/>
              </a:ln>
            </p:spPr>
          </p:pic>
          <p:sp>
            <p:nvSpPr>
              <p:cNvPr id="210" name="CustomShape 5"/>
              <p:cNvSpPr/>
              <p:nvPr/>
            </p:nvSpPr>
            <p:spPr>
              <a:xfrm>
                <a:off x="2283480" y="2848680"/>
                <a:ext cx="8650440" cy="7074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GB" sz="2000" spc="-1" strike="noStrike">
                    <a:solidFill>
                      <a:srgbClr val="000000"/>
                    </a:solidFill>
                    <a:latin typeface="Calibri"/>
                    <a:ea typeface="Calibri"/>
                  </a:rPr>
                  <a:t>“</a:t>
                </a:r>
                <a:r>
                  <a:rPr b="0" lang="en-GB" sz="2000" spc="-1" strike="noStrike">
                    <a:solidFill>
                      <a:srgbClr val="000000"/>
                    </a:solidFill>
                    <a:latin typeface="Calibri"/>
                    <a:ea typeface="Calibri"/>
                  </a:rPr>
                  <a:t>The tool can assess in </a:t>
                </a:r>
                <a:r>
                  <a:rPr b="1" lang="en-GB" sz="2000" spc="-1" strike="noStrike">
                    <a:solidFill>
                      <a:srgbClr val="000000"/>
                    </a:solidFill>
                    <a:latin typeface="Calibri"/>
                    <a:ea typeface="Calibri"/>
                  </a:rPr>
                  <a:t>a more objective way</a:t>
                </a:r>
                <a:r>
                  <a:rPr b="0" lang="en-GB" sz="2000" spc="-1" strike="noStrike">
                    <a:solidFill>
                      <a:srgbClr val="000000"/>
                    </a:solidFill>
                    <a:latin typeface="Calibri"/>
                    <a:ea typeface="Calibri"/>
                  </a:rPr>
                  <a:t>, which is something that I struggle to achieve”</a:t>
                </a:r>
                <a:endParaRPr b="0" lang="en-GB" sz="2000" spc="-1" strike="noStrike">
                  <a:latin typeface="Arial"/>
                </a:endParaRPr>
              </a:p>
            </p:txBody>
          </p:sp>
        </p:grpSp>
        <p:grpSp>
          <p:nvGrpSpPr>
            <p:cNvPr id="211" name="Group 6"/>
            <p:cNvGrpSpPr/>
            <p:nvPr/>
          </p:nvGrpSpPr>
          <p:grpSpPr>
            <a:xfrm>
              <a:off x="954360" y="1573200"/>
              <a:ext cx="9979560" cy="914040"/>
              <a:chOff x="954360" y="1573200"/>
              <a:chExt cx="9979560" cy="914040"/>
            </a:xfrm>
          </p:grpSpPr>
          <p:pic>
            <p:nvPicPr>
              <p:cNvPr id="212" name="Google Shape;309;p46" descr="D:\Downloads\f3.png"/>
              <p:cNvPicPr/>
              <p:nvPr/>
            </p:nvPicPr>
            <p:blipFill>
              <a:blip r:embed="rId3"/>
              <a:stretch/>
            </p:blipFill>
            <p:spPr>
              <a:xfrm>
                <a:off x="954360" y="1573200"/>
                <a:ext cx="914040" cy="914040"/>
              </a:xfrm>
              <a:prstGeom prst="rect">
                <a:avLst/>
              </a:prstGeom>
              <a:ln w="38160">
                <a:solidFill>
                  <a:srgbClr val="554283"/>
                </a:solidFill>
                <a:round/>
              </a:ln>
            </p:spPr>
          </p:pic>
          <p:sp>
            <p:nvSpPr>
              <p:cNvPr id="213" name="CustomShape 7"/>
              <p:cNvSpPr/>
              <p:nvPr/>
            </p:nvSpPr>
            <p:spPr>
              <a:xfrm>
                <a:off x="2283480" y="1715760"/>
                <a:ext cx="8650440" cy="7074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GB" sz="2000" spc="-1" strike="noStrike">
                    <a:solidFill>
                      <a:srgbClr val="000000"/>
                    </a:solidFill>
                    <a:latin typeface="Calibri"/>
                    <a:ea typeface="Calibri"/>
                  </a:rPr>
                  <a:t>“</a:t>
                </a:r>
                <a:r>
                  <a:rPr b="0" lang="en-GB" sz="2000" spc="-1" strike="noStrike">
                    <a:solidFill>
                      <a:srgbClr val="000000"/>
                    </a:solidFill>
                    <a:latin typeface="Calibri"/>
                    <a:ea typeface="Calibri"/>
                  </a:rPr>
                  <a:t>The tool allows to see </a:t>
                </a:r>
                <a:r>
                  <a:rPr b="1" lang="en-GB" sz="2000" spc="-1" strike="noStrike">
                    <a:solidFill>
                      <a:srgbClr val="000000"/>
                    </a:solidFill>
                    <a:latin typeface="Calibri"/>
                    <a:ea typeface="Calibri"/>
                  </a:rPr>
                  <a:t>the real picture </a:t>
                </a:r>
                <a:r>
                  <a:rPr b="0" lang="en-GB" sz="2000" spc="-1" strike="noStrike">
                    <a:solidFill>
                      <a:srgbClr val="000000"/>
                    </a:solidFill>
                    <a:latin typeface="Calibri"/>
                    <a:ea typeface="Calibri"/>
                  </a:rPr>
                  <a:t>of the class and provides the ability </a:t>
                </a:r>
                <a:r>
                  <a:rPr b="1" lang="en-GB" sz="2000" spc="-1" strike="noStrike">
                    <a:solidFill>
                      <a:srgbClr val="000000"/>
                    </a:solidFill>
                    <a:latin typeface="Calibri"/>
                    <a:ea typeface="Calibri"/>
                  </a:rPr>
                  <a:t>to treat a specific problem</a:t>
                </a:r>
                <a:r>
                  <a:rPr b="0" lang="en-GB" sz="2000" spc="-1" strike="noStrike">
                    <a:solidFill>
                      <a:srgbClr val="000000"/>
                    </a:solidFill>
                    <a:latin typeface="Calibri"/>
                    <a:ea typeface="Calibri"/>
                  </a:rPr>
                  <a:t>”</a:t>
                </a:r>
                <a:endParaRPr b="0" lang="en-GB" sz="2000" spc="-1" strike="noStrike">
                  <a:latin typeface="Arial"/>
                </a:endParaRPr>
              </a:p>
            </p:txBody>
          </p:sp>
        </p:grpSp>
        <p:grpSp>
          <p:nvGrpSpPr>
            <p:cNvPr id="214" name="Group 8"/>
            <p:cNvGrpSpPr/>
            <p:nvPr/>
          </p:nvGrpSpPr>
          <p:grpSpPr>
            <a:xfrm>
              <a:off x="954360" y="3875040"/>
              <a:ext cx="11043360" cy="914040"/>
              <a:chOff x="954360" y="3875040"/>
              <a:chExt cx="11043360" cy="914040"/>
            </a:xfrm>
          </p:grpSpPr>
          <p:pic>
            <p:nvPicPr>
              <p:cNvPr id="215" name="Google Shape;312;p46" descr=""/>
              <p:cNvPicPr/>
              <p:nvPr/>
            </p:nvPicPr>
            <p:blipFill>
              <a:blip r:embed="rId4"/>
              <a:stretch/>
            </p:blipFill>
            <p:spPr>
              <a:xfrm>
                <a:off x="954360" y="3875040"/>
                <a:ext cx="871560" cy="914040"/>
              </a:xfrm>
              <a:prstGeom prst="rect">
                <a:avLst/>
              </a:prstGeom>
              <a:ln w="38160">
                <a:solidFill>
                  <a:srgbClr val="554283"/>
                </a:solidFill>
                <a:round/>
              </a:ln>
              <a:effectLst>
                <a:outerShdw dir="5400000" dist="291960">
                  <a:srgbClr val="000000">
                    <a:alpha val="22000"/>
                  </a:srgbClr>
                </a:outerShdw>
              </a:effectLst>
            </p:spPr>
          </p:pic>
          <p:sp>
            <p:nvSpPr>
              <p:cNvPr id="216" name="CustomShape 9"/>
              <p:cNvSpPr/>
              <p:nvPr/>
            </p:nvSpPr>
            <p:spPr>
              <a:xfrm>
                <a:off x="2283480" y="4086360"/>
                <a:ext cx="9714240" cy="399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GB" sz="2000" spc="-1" strike="noStrike">
                    <a:solidFill>
                      <a:srgbClr val="000000"/>
                    </a:solidFill>
                    <a:latin typeface="Calibri"/>
                    <a:ea typeface="Calibri"/>
                  </a:rPr>
                  <a:t>“</a:t>
                </a:r>
                <a:r>
                  <a:rPr b="0" lang="en-GB" sz="2000" spc="-1" strike="noStrike">
                    <a:solidFill>
                      <a:srgbClr val="000000"/>
                    </a:solidFill>
                    <a:latin typeface="Calibri"/>
                    <a:ea typeface="Calibri"/>
                  </a:rPr>
                  <a:t>This tool is very effective and will improve and </a:t>
                </a:r>
                <a:r>
                  <a:rPr b="1" lang="en-GB" sz="2000" spc="-1" strike="noStrike">
                    <a:solidFill>
                      <a:srgbClr val="000000"/>
                    </a:solidFill>
                    <a:latin typeface="Calibri"/>
                    <a:ea typeface="Calibri"/>
                  </a:rPr>
                  <a:t>focus the learning process</a:t>
                </a:r>
                <a:r>
                  <a:rPr b="0" lang="en-GB" sz="2000" spc="-1" strike="noStrike">
                    <a:solidFill>
                      <a:srgbClr val="000000"/>
                    </a:solidFill>
                    <a:latin typeface="Calibri"/>
                    <a:ea typeface="Calibri"/>
                  </a:rPr>
                  <a:t>”</a:t>
                </a:r>
                <a:endParaRPr b="0" lang="en-GB" sz="2000" spc="-1" strike="noStrike">
                  <a:latin typeface="Arial"/>
                </a:endParaRPr>
              </a:p>
            </p:txBody>
          </p:sp>
        </p:grpSp>
      </p:grpSp>
      <p:sp>
        <p:nvSpPr>
          <p:cNvPr id="217" name="CustomShape 10"/>
          <p:cNvSpPr/>
          <p:nvPr/>
        </p:nvSpPr>
        <p:spPr>
          <a:xfrm>
            <a:off x="2787120" y="5034600"/>
            <a:ext cx="7643160" cy="52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Ctr="1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GB" sz="2800" spc="-1" strike="noStrike">
                <a:solidFill>
                  <a:srgbClr val="554283"/>
                </a:solidFill>
                <a:latin typeface="Calibri"/>
                <a:ea typeface="Calibri"/>
              </a:rPr>
              <a:t>Some of the papers published on GrouPer</a:t>
            </a:r>
            <a:endParaRPr b="0" lang="en-GB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320;p47" descr=""/>
          <p:cNvPicPr/>
          <p:nvPr/>
        </p:nvPicPr>
        <p:blipFill>
          <a:blip r:embed="rId1"/>
          <a:stretch/>
        </p:blipFill>
        <p:spPr>
          <a:xfrm>
            <a:off x="849240" y="590760"/>
            <a:ext cx="10493280" cy="5243760"/>
          </a:xfrm>
          <a:prstGeom prst="rect">
            <a:avLst/>
          </a:prstGeom>
          <a:ln>
            <a:noFill/>
          </a:ln>
          <a:effectLst>
            <a:outerShdw algn="bl" blurRad="57150" dir="5400000" dist="19080" rotWithShape="0">
              <a:srgbClr val="000000">
                <a:alpha val="50000"/>
              </a:srgbClr>
            </a:outerShdw>
          </a:effectLst>
        </p:spPr>
      </p:pic>
      <p:sp>
        <p:nvSpPr>
          <p:cNvPr id="219" name="CustomShape 1"/>
          <p:cNvSpPr/>
          <p:nvPr/>
        </p:nvSpPr>
        <p:spPr>
          <a:xfrm>
            <a:off x="0" y="6228360"/>
            <a:ext cx="12191760" cy="51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Arial"/>
              </a:rPr>
              <a:t>Use deep learning to grade open questions using rubrics found in student’s answer</a:t>
            </a:r>
            <a:endParaRPr b="0" lang="en-GB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1873080" y="439920"/>
            <a:ext cx="8445600" cy="70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Ctr="1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GB" sz="4000" spc="-1" strike="noStrike">
                <a:solidFill>
                  <a:srgbClr val="554283"/>
                </a:solidFill>
                <a:latin typeface="Calibri"/>
                <a:ea typeface="Calibri"/>
              </a:rPr>
              <a:t>The GrouPer roadmap and challenges</a:t>
            </a:r>
            <a:endParaRPr b="0" lang="en-GB" sz="4000" spc="-1" strike="noStrike">
              <a:latin typeface="Arial"/>
            </a:endParaRPr>
          </a:p>
        </p:txBody>
      </p:sp>
      <p:graphicFrame>
        <p:nvGraphicFramePr>
          <p:cNvPr id="221" name="Table 2"/>
          <p:cNvGraphicFramePr/>
          <p:nvPr/>
        </p:nvGraphicFramePr>
        <p:xfrm>
          <a:off x="802440" y="1550520"/>
          <a:ext cx="10447920" cy="3762000"/>
        </p:xfrm>
        <a:graphic>
          <a:graphicData uri="http://schemas.openxmlformats.org/drawingml/2006/table">
            <a:tbl>
              <a:tblPr/>
              <a:tblGrid>
                <a:gridCol w="1170000"/>
                <a:gridCol w="3137400"/>
                <a:gridCol w="1898640"/>
                <a:gridCol w="4241880"/>
              </a:tblGrid>
              <a:tr h="940320">
                <a:tc>
                  <a:tcPr marL="91440" marR="91440">
                    <a:solidFill>
                      <a:srgbClr val="eeece1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GB" sz="2800" spc="-1" strike="noStrike">
                          <a:solidFill>
                            <a:srgbClr val="554283"/>
                          </a:solidFill>
                          <a:latin typeface="Calibri"/>
                          <a:ea typeface="Calibri"/>
                        </a:rPr>
                        <a:t>Stage</a:t>
                      </a:r>
                      <a:endParaRPr b="0" lang="en-GB" sz="2800" spc="-1" strike="noStrike">
                        <a:latin typeface="Arial"/>
                      </a:endParaRPr>
                    </a:p>
                  </a:txBody>
                  <a:tcPr marL="91440" marR="91440">
                    <a:solidFill>
                      <a:srgbClr val="eeece1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GB" sz="2800" spc="-1" strike="noStrike">
                          <a:solidFill>
                            <a:srgbClr val="554283"/>
                          </a:solidFill>
                          <a:latin typeface="Calibri"/>
                          <a:ea typeface="Calibri"/>
                        </a:rPr>
                        <a:t>Years</a:t>
                      </a:r>
                      <a:endParaRPr b="0" lang="en-GB" sz="2800" spc="-1" strike="noStrike">
                        <a:latin typeface="Arial"/>
                      </a:endParaRPr>
                    </a:p>
                  </a:txBody>
                  <a:tcPr marL="91440" marR="91440">
                    <a:solidFill>
                      <a:srgbClr val="eeece1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GB" sz="2800" spc="-1" strike="noStrike">
                          <a:solidFill>
                            <a:srgbClr val="554283"/>
                          </a:solidFill>
                          <a:latin typeface="Calibri"/>
                          <a:ea typeface="Calibri"/>
                        </a:rPr>
                        <a:t>Main Challenge </a:t>
                      </a:r>
                      <a:endParaRPr b="0" lang="en-GB" sz="2800" spc="-1" strike="noStrike">
                        <a:latin typeface="Arial"/>
                      </a:endParaRPr>
                    </a:p>
                  </a:txBody>
                  <a:tcPr marL="91440" marR="91440">
                    <a:solidFill>
                      <a:srgbClr val="eeece1"/>
                    </a:solidFill>
                  </a:tcPr>
                </a:tc>
              </a:tr>
              <a:tr h="940320">
                <a:tc>
                  <a:tcPr marL="91440" marR="91440">
                    <a:solidFill>
                      <a:srgbClr val="eeece1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216000" indent="-2156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Noto Sans Symbols"/>
                        <a:buChar char="●"/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Scale nationally to </a:t>
                      </a:r>
                      <a:endParaRPr b="0" lang="en-GB" sz="1800" spc="-1" strike="noStrike">
                        <a:latin typeface="Arial"/>
                      </a:endParaRPr>
                    </a:p>
                    <a:p>
                      <a:pPr marL="216000" indent="-2156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Noto Sans Symbols"/>
                        <a:buChar char="●"/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1000 teachers 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1440" marR="91440">
                    <a:solidFill>
                      <a:srgbClr val="eeece1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GB" sz="17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2022-2023</a:t>
                      </a:r>
                      <a:endParaRPr b="0" lang="en-GB" sz="1700" spc="-1" strike="noStrike">
                        <a:latin typeface="Arial"/>
                      </a:endParaRPr>
                    </a:p>
                  </a:txBody>
                  <a:tcPr marL="91440" marR="91440">
                    <a:solidFill>
                      <a:srgbClr val="eeece1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216000" indent="-2156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Noto Sans Symbols"/>
                        <a:buChar char="●"/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Recruitment</a:t>
                      </a:r>
                      <a:endParaRPr b="0" lang="en-GB" sz="1800" spc="-1" strike="noStrike">
                        <a:latin typeface="Arial"/>
                      </a:endParaRPr>
                    </a:p>
                    <a:p>
                      <a:pPr marL="216000" indent="-2156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Noto Sans Symbols"/>
                        <a:buChar char="●"/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Teacher Professional Development </a:t>
                      </a:r>
                      <a:endParaRPr b="0" lang="en-GB" sz="1800" spc="-1" strike="noStrike">
                        <a:latin typeface="Arial"/>
                      </a:endParaRPr>
                    </a:p>
                    <a:p>
                      <a:pPr marL="216000" indent="-2156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Noto Sans Symbols"/>
                        <a:buChar char="●"/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User support (Teachers+Learners)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1440" marR="91440">
                    <a:solidFill>
                      <a:srgbClr val="eeece1"/>
                    </a:solidFill>
                  </a:tcPr>
                </a:tc>
              </a:tr>
              <a:tr h="940320">
                <a:tc>
                  <a:tcPr marL="91440" marR="91440">
                    <a:solidFill>
                      <a:srgbClr val="eeece1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216000" indent="-2156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Noto Sans Symbols"/>
                        <a:buChar char="●"/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Functionality and </a:t>
                      </a:r>
                      <a:endParaRPr b="0" lang="en-GB" sz="1800" spc="-1" strike="noStrike">
                        <a:latin typeface="Arial"/>
                      </a:endParaRPr>
                    </a:p>
                    <a:p>
                      <a:pPr marL="216000" indent="-2156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Noto Sans Symbols"/>
                        <a:buChar char="●"/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Maturity 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1440" marR="91440">
                    <a:solidFill>
                      <a:srgbClr val="eeece1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2022-2023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1440" marR="91440">
                    <a:solidFill>
                      <a:srgbClr val="eeece1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216000" indent="-2156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Noto Sans Symbols"/>
                        <a:buChar char="●"/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Software Development 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1440" marR="91440">
                    <a:solidFill>
                      <a:srgbClr val="eeece1"/>
                    </a:solidFill>
                  </a:tcPr>
                </a:tc>
              </a:tr>
              <a:tr h="941400">
                <a:tc>
                  <a:tcPr marL="91440" marR="91440">
                    <a:solidFill>
                      <a:srgbClr val="eeece1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216000" indent="-2156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Noto Sans Symbols"/>
                        <a:buChar char="●"/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Scale Globally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1440" marR="91440">
                    <a:solidFill>
                      <a:srgbClr val="eeece1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2023-2024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1440" marR="91440">
                    <a:solidFill>
                      <a:srgbClr val="eeece1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216000" indent="-21564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Noto Sans Symbols"/>
                        <a:buChar char="●"/>
                      </a:pPr>
                      <a:r>
                        <a:rPr b="0" lang="en-GB" sz="1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All the above + Migration</a:t>
                      </a:r>
                      <a:endParaRPr b="0" lang="en-GB" sz="1800" spc="-1" strike="noStrike">
                        <a:latin typeface="Arial"/>
                      </a:endParaRPr>
                    </a:p>
                  </a:txBody>
                  <a:tcPr marL="91440" marR="91440">
                    <a:solidFill>
                      <a:srgbClr val="eeece1"/>
                    </a:solidFill>
                  </a:tcPr>
                </a:tc>
              </a:tr>
            </a:tbl>
          </a:graphicData>
        </a:graphic>
      </p:graphicFrame>
      <p:pic>
        <p:nvPicPr>
          <p:cNvPr id="222" name="Google Shape;329;p48" descr="A picture containing dark&#10;&#10;Description automatically generated"/>
          <p:cNvPicPr/>
          <p:nvPr/>
        </p:nvPicPr>
        <p:blipFill>
          <a:blip r:embed="rId1"/>
          <a:stretch/>
        </p:blipFill>
        <p:spPr>
          <a:xfrm>
            <a:off x="897840" y="2363760"/>
            <a:ext cx="762480" cy="849240"/>
          </a:xfrm>
          <a:prstGeom prst="rect">
            <a:avLst/>
          </a:prstGeom>
          <a:ln>
            <a:noFill/>
          </a:ln>
        </p:spPr>
      </p:pic>
      <p:pic>
        <p:nvPicPr>
          <p:cNvPr id="223" name="Google Shape;330;p48" descr="A picture containing text, knife, weapon&#10;&#10;Description automatically generated"/>
          <p:cNvPicPr/>
          <p:nvPr/>
        </p:nvPicPr>
        <p:blipFill>
          <a:blip r:embed="rId2"/>
          <a:stretch/>
        </p:blipFill>
        <p:spPr>
          <a:xfrm>
            <a:off x="845280" y="3330000"/>
            <a:ext cx="867240" cy="849240"/>
          </a:xfrm>
          <a:prstGeom prst="rect">
            <a:avLst/>
          </a:prstGeom>
          <a:ln>
            <a:noFill/>
          </a:ln>
        </p:spPr>
      </p:pic>
      <p:pic>
        <p:nvPicPr>
          <p:cNvPr id="224" name="Google Shape;331;p48" descr="A picture containing radar chart&#10;&#10;Description automatically generated"/>
          <p:cNvPicPr/>
          <p:nvPr/>
        </p:nvPicPr>
        <p:blipFill>
          <a:blip r:embed="rId3"/>
          <a:stretch/>
        </p:blipFill>
        <p:spPr>
          <a:xfrm>
            <a:off x="985320" y="4371480"/>
            <a:ext cx="587520" cy="849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337;p49" descr="A picture containing toy, doll&#10;&#10;Description automatically generated"/>
          <p:cNvPicPr/>
          <p:nvPr/>
        </p:nvPicPr>
        <p:blipFill>
          <a:blip r:embed="rId1"/>
          <a:stretch/>
        </p:blipFill>
        <p:spPr>
          <a:xfrm>
            <a:off x="4869360" y="2898360"/>
            <a:ext cx="2734920" cy="2199240"/>
          </a:xfrm>
          <a:prstGeom prst="rect">
            <a:avLst/>
          </a:prstGeom>
          <a:ln>
            <a:noFill/>
          </a:ln>
        </p:spPr>
      </p:pic>
      <p:pic>
        <p:nvPicPr>
          <p:cNvPr id="226" name="Google Shape;338;p49" descr="A picture containing posing, person, group, crowd&#10;&#10;Description automatically generated"/>
          <p:cNvPicPr/>
          <p:nvPr/>
        </p:nvPicPr>
        <p:blipFill>
          <a:blip r:embed="rId2"/>
          <a:stretch/>
        </p:blipFill>
        <p:spPr>
          <a:xfrm>
            <a:off x="3268080" y="0"/>
            <a:ext cx="5801400" cy="6567840"/>
          </a:xfrm>
          <a:prstGeom prst="rect">
            <a:avLst/>
          </a:prstGeom>
          <a:ln>
            <a:noFill/>
          </a:ln>
        </p:spPr>
      </p:pic>
      <p:grpSp>
        <p:nvGrpSpPr>
          <p:cNvPr id="227" name="Group 1"/>
          <p:cNvGrpSpPr/>
          <p:nvPr/>
        </p:nvGrpSpPr>
        <p:grpSpPr>
          <a:xfrm>
            <a:off x="365400" y="1494720"/>
            <a:ext cx="3484800" cy="807120"/>
            <a:chOff x="365400" y="1494720"/>
            <a:chExt cx="3484800" cy="807120"/>
          </a:xfrm>
        </p:grpSpPr>
        <p:pic>
          <p:nvPicPr>
            <p:cNvPr id="228" name="Google Shape;340;p49" descr=""/>
            <p:cNvPicPr/>
            <p:nvPr/>
          </p:nvPicPr>
          <p:blipFill>
            <a:blip r:embed="rId3"/>
            <a:stretch/>
          </p:blipFill>
          <p:spPr>
            <a:xfrm>
              <a:off x="365400" y="1621800"/>
              <a:ext cx="3484800" cy="6800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29" name="CustomShape 2"/>
            <p:cNvSpPr/>
            <p:nvPr/>
          </p:nvSpPr>
          <p:spPr>
            <a:xfrm>
              <a:off x="827640" y="1494720"/>
              <a:ext cx="2559960" cy="5864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b" anchorCtr="1">
              <a:normAutofit/>
            </a:bodyPr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1" lang="en-GB" sz="2000" spc="-1" strike="noStrike">
                  <a:solidFill>
                    <a:srgbClr val="ffffff"/>
                  </a:solidFill>
                  <a:latin typeface="Arial"/>
                  <a:ea typeface="Arial"/>
                </a:rPr>
                <a:t>STEM Teachers</a:t>
              </a:r>
              <a:endParaRPr b="0" lang="en-GB" sz="2000" spc="-1" strike="noStrike">
                <a:latin typeface="Arial"/>
              </a:endParaRPr>
            </a:p>
          </p:txBody>
        </p:sp>
      </p:grpSp>
      <p:grpSp>
        <p:nvGrpSpPr>
          <p:cNvPr id="230" name="Group 3"/>
          <p:cNvGrpSpPr/>
          <p:nvPr/>
        </p:nvGrpSpPr>
        <p:grpSpPr>
          <a:xfrm>
            <a:off x="106920" y="5244120"/>
            <a:ext cx="3484800" cy="714960"/>
            <a:chOff x="106920" y="5244120"/>
            <a:chExt cx="3484800" cy="714960"/>
          </a:xfrm>
        </p:grpSpPr>
        <p:pic>
          <p:nvPicPr>
            <p:cNvPr id="231" name="Google Shape;343;p49" descr=""/>
            <p:cNvPicPr/>
            <p:nvPr/>
          </p:nvPicPr>
          <p:blipFill>
            <a:blip r:embed="rId4"/>
            <a:stretch/>
          </p:blipFill>
          <p:spPr>
            <a:xfrm>
              <a:off x="106920" y="5343840"/>
              <a:ext cx="3484800" cy="615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32" name="CustomShape 4"/>
            <p:cNvSpPr/>
            <p:nvPr/>
          </p:nvSpPr>
          <p:spPr>
            <a:xfrm>
              <a:off x="569520" y="5244120"/>
              <a:ext cx="2559960" cy="5302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b" anchorCtr="1">
              <a:normAutofit/>
            </a:bodyPr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1" lang="en-GB" sz="2000" spc="-1" strike="noStrike">
                  <a:solidFill>
                    <a:srgbClr val="ffffff"/>
                  </a:solidFill>
                  <a:latin typeface="Arial"/>
                  <a:ea typeface="Arial"/>
                </a:rPr>
                <a:t>UI &amp; UX Experts</a:t>
              </a:r>
              <a:endParaRPr b="0" lang="en-GB" sz="2000" spc="-1" strike="noStrike">
                <a:latin typeface="Arial"/>
              </a:endParaRPr>
            </a:p>
          </p:txBody>
        </p:sp>
      </p:grpSp>
      <p:grpSp>
        <p:nvGrpSpPr>
          <p:cNvPr id="233" name="Group 5"/>
          <p:cNvGrpSpPr/>
          <p:nvPr/>
        </p:nvGrpSpPr>
        <p:grpSpPr>
          <a:xfrm>
            <a:off x="8311680" y="1464840"/>
            <a:ext cx="3772800" cy="885600"/>
            <a:chOff x="8311680" y="1464840"/>
            <a:chExt cx="3772800" cy="885600"/>
          </a:xfrm>
        </p:grpSpPr>
        <p:pic>
          <p:nvPicPr>
            <p:cNvPr id="234" name="Google Shape;346;p49" descr=""/>
            <p:cNvPicPr/>
            <p:nvPr/>
          </p:nvPicPr>
          <p:blipFill>
            <a:blip r:embed="rId5"/>
            <a:stretch/>
          </p:blipFill>
          <p:spPr>
            <a:xfrm>
              <a:off x="8311680" y="1607040"/>
              <a:ext cx="3772800" cy="743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35" name="CustomShape 6"/>
            <p:cNvSpPr/>
            <p:nvPr/>
          </p:nvSpPr>
          <p:spPr>
            <a:xfrm>
              <a:off x="8919360" y="1464840"/>
              <a:ext cx="2771640" cy="6408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b" anchorCtr="1">
              <a:noAutofit/>
            </a:bodyPr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1" lang="en-GB" sz="2000" spc="-1" strike="noStrike">
                  <a:solidFill>
                    <a:srgbClr val="ffffff"/>
                  </a:solidFill>
                  <a:latin typeface="Arial"/>
                  <a:ea typeface="Arial"/>
                </a:rPr>
                <a:t>AIED Researchers</a:t>
              </a:r>
              <a:endParaRPr b="0" lang="en-GB" sz="2000" spc="-1" strike="noStrike">
                <a:latin typeface="Arial"/>
              </a:endParaRPr>
            </a:p>
          </p:txBody>
        </p:sp>
      </p:grpSp>
      <p:grpSp>
        <p:nvGrpSpPr>
          <p:cNvPr id="236" name="Group 7"/>
          <p:cNvGrpSpPr/>
          <p:nvPr/>
        </p:nvGrpSpPr>
        <p:grpSpPr>
          <a:xfrm>
            <a:off x="365400" y="3325320"/>
            <a:ext cx="2734920" cy="771840"/>
            <a:chOff x="365400" y="3325320"/>
            <a:chExt cx="2734920" cy="771840"/>
          </a:xfrm>
        </p:grpSpPr>
        <p:pic>
          <p:nvPicPr>
            <p:cNvPr id="237" name="Google Shape;349;p49" descr=""/>
            <p:cNvPicPr/>
            <p:nvPr/>
          </p:nvPicPr>
          <p:blipFill>
            <a:blip r:embed="rId6"/>
            <a:stretch/>
          </p:blipFill>
          <p:spPr>
            <a:xfrm>
              <a:off x="365400" y="3431520"/>
              <a:ext cx="2734920" cy="665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38" name="CustomShape 8"/>
            <p:cNvSpPr/>
            <p:nvPr/>
          </p:nvSpPr>
          <p:spPr>
            <a:xfrm>
              <a:off x="728280" y="3325320"/>
              <a:ext cx="2009160" cy="5738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b" anchorCtr="1">
              <a:normAutofit/>
            </a:bodyPr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1" lang="en-GB" sz="2000" spc="-1" strike="noStrike">
                  <a:solidFill>
                    <a:srgbClr val="ffffff"/>
                  </a:solidFill>
                  <a:latin typeface="Arial"/>
                  <a:ea typeface="Arial"/>
                </a:rPr>
                <a:t>R&amp;D</a:t>
              </a:r>
              <a:endParaRPr b="0" lang="en-GB" sz="2000" spc="-1" strike="noStrike">
                <a:latin typeface="Arial"/>
              </a:endParaRPr>
            </a:p>
          </p:txBody>
        </p:sp>
      </p:grpSp>
      <p:grpSp>
        <p:nvGrpSpPr>
          <p:cNvPr id="239" name="Group 9"/>
          <p:cNvGrpSpPr/>
          <p:nvPr/>
        </p:nvGrpSpPr>
        <p:grpSpPr>
          <a:xfrm>
            <a:off x="8664840" y="5369400"/>
            <a:ext cx="3591720" cy="707400"/>
            <a:chOff x="8664840" y="5369400"/>
            <a:chExt cx="3591720" cy="707400"/>
          </a:xfrm>
        </p:grpSpPr>
        <p:pic>
          <p:nvPicPr>
            <p:cNvPr id="240" name="Google Shape;352;p49" descr=""/>
            <p:cNvPicPr/>
            <p:nvPr/>
          </p:nvPicPr>
          <p:blipFill>
            <a:blip r:embed="rId7"/>
            <a:stretch/>
          </p:blipFill>
          <p:spPr>
            <a:xfrm>
              <a:off x="8664840" y="5461560"/>
              <a:ext cx="3591720" cy="615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41" name="CustomShape 10"/>
            <p:cNvSpPr/>
            <p:nvPr/>
          </p:nvSpPr>
          <p:spPr>
            <a:xfrm>
              <a:off x="9111960" y="5369400"/>
              <a:ext cx="2767680" cy="5302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b" anchorCtr="1">
              <a:normAutofit fontScale="60000"/>
            </a:bodyPr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1" lang="en-GB" sz="2400" spc="-1" strike="noStrike">
                  <a:solidFill>
                    <a:srgbClr val="ffffff"/>
                  </a:solidFill>
                  <a:latin typeface="Arial"/>
                  <a:ea typeface="Arial"/>
                </a:rPr>
                <a:t>Project Management</a:t>
              </a:r>
              <a:endParaRPr b="0" lang="en-GB" sz="2400" spc="-1" strike="noStrike">
                <a:latin typeface="Arial"/>
              </a:endParaRPr>
            </a:p>
          </p:txBody>
        </p:sp>
      </p:grpSp>
      <p:grpSp>
        <p:nvGrpSpPr>
          <p:cNvPr id="242" name="Group 11"/>
          <p:cNvGrpSpPr/>
          <p:nvPr/>
        </p:nvGrpSpPr>
        <p:grpSpPr>
          <a:xfrm>
            <a:off x="9124920" y="3385080"/>
            <a:ext cx="2870280" cy="764280"/>
            <a:chOff x="9124920" y="3385080"/>
            <a:chExt cx="2870280" cy="764280"/>
          </a:xfrm>
        </p:grpSpPr>
        <p:pic>
          <p:nvPicPr>
            <p:cNvPr id="243" name="Google Shape;355;p49" descr=""/>
            <p:cNvPicPr/>
            <p:nvPr/>
          </p:nvPicPr>
          <p:blipFill>
            <a:blip r:embed="rId8"/>
            <a:stretch/>
          </p:blipFill>
          <p:spPr>
            <a:xfrm>
              <a:off x="9124920" y="3483720"/>
              <a:ext cx="2870280" cy="665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44" name="CustomShape 12"/>
            <p:cNvSpPr/>
            <p:nvPr/>
          </p:nvSpPr>
          <p:spPr>
            <a:xfrm>
              <a:off x="9505800" y="3385080"/>
              <a:ext cx="2108520" cy="5738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b" anchorCtr="1">
              <a:normAutofit/>
            </a:bodyPr>
            <a:p>
              <a:pPr algn="ctr">
                <a:lnSpc>
                  <a:spcPct val="90000"/>
                </a:lnSpc>
                <a:tabLst>
                  <a:tab algn="l" pos="0"/>
                </a:tabLst>
              </a:pPr>
              <a:r>
                <a:rPr b="1" lang="en-GB" sz="2000" spc="-1" strike="noStrike">
                  <a:solidFill>
                    <a:srgbClr val="ffffff"/>
                  </a:solidFill>
                  <a:latin typeface="Arial"/>
                  <a:ea typeface="Arial"/>
                </a:rPr>
                <a:t>Science Ed</a:t>
              </a:r>
              <a:endParaRPr b="0" lang="en-GB" sz="2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362;p50" descr=""/>
          <p:cNvPicPr/>
          <p:nvPr/>
        </p:nvPicPr>
        <p:blipFill>
          <a:blip r:embed="rId1"/>
          <a:stretch/>
        </p:blipFill>
        <p:spPr>
          <a:xfrm>
            <a:off x="0" y="2235960"/>
            <a:ext cx="12036240" cy="2365920"/>
          </a:xfrm>
          <a:prstGeom prst="rect">
            <a:avLst/>
          </a:prstGeom>
          <a:ln>
            <a:noFill/>
          </a:ln>
        </p:spPr>
      </p:pic>
      <p:sp>
        <p:nvSpPr>
          <p:cNvPr id="246" name="CustomShape 1"/>
          <p:cNvSpPr/>
          <p:nvPr/>
        </p:nvSpPr>
        <p:spPr>
          <a:xfrm>
            <a:off x="1055880" y="1670040"/>
            <a:ext cx="10454400" cy="1857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b" anchorCtr="1">
            <a:norm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0" lang="en-GB" sz="2800" spc="-1" strike="noStrike">
                <a:solidFill>
                  <a:srgbClr val="ffffff"/>
                </a:solidFill>
                <a:latin typeface="Aharoni"/>
                <a:ea typeface="Aharoni"/>
              </a:rPr>
              <a:t>The GrouPer team would like to share this tool with you and </a:t>
            </a:r>
            <a:br/>
            <a:r>
              <a:rPr b="0" lang="en-GB" sz="2800" spc="-1" strike="noStrike">
                <a:solidFill>
                  <a:srgbClr val="ffffff"/>
                </a:solidFill>
                <a:latin typeface="Aharoni"/>
                <a:ea typeface="Aharoni"/>
              </a:rPr>
              <a:t>is grateful for the opportunity to receive feedback from you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247" name="CustomShape 2"/>
          <p:cNvSpPr/>
          <p:nvPr/>
        </p:nvSpPr>
        <p:spPr>
          <a:xfrm>
            <a:off x="4109040" y="4172400"/>
            <a:ext cx="3974040" cy="101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Ctr="1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GB" sz="6000" spc="-1" strike="noStrike">
                <a:solidFill>
                  <a:srgbClr val="554283"/>
                </a:solidFill>
                <a:latin typeface="Calibri"/>
                <a:ea typeface="Calibri"/>
              </a:rPr>
              <a:t>Thank You!</a:t>
            </a:r>
            <a:endParaRPr b="0" lang="en-GB" sz="6000" spc="-1" strike="noStrike">
              <a:latin typeface="Arial"/>
            </a:endParaRPr>
          </a:p>
        </p:txBody>
      </p:sp>
      <p:sp>
        <p:nvSpPr>
          <p:cNvPr id="248" name="CustomShape 3"/>
          <p:cNvSpPr/>
          <p:nvPr/>
        </p:nvSpPr>
        <p:spPr>
          <a:xfrm>
            <a:off x="2858040" y="6172200"/>
            <a:ext cx="6475320" cy="39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Please </a:t>
            </a:r>
            <a:r>
              <a:rPr b="0" lang="en-GB" sz="1400" spc="-1" strike="noStrike" u="sng">
                <a:solidFill>
                  <a:srgbClr val="0000ff"/>
                </a:solidFill>
                <a:uFillTx/>
                <a:latin typeface="Arial"/>
                <a:ea typeface="Arial"/>
                <a:hlinkClick r:id="rId2"/>
              </a:rPr>
              <a:t>contact us</a:t>
            </a: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Arial"/>
              </a:rPr>
              <a:t> for getting this tool and start using it in your institution. </a:t>
            </a:r>
            <a:endParaRPr b="0" lang="en-GB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39;p29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pic>
        <p:nvPicPr>
          <p:cNvPr id="128" name="Google Shape;140;p29" descr=""/>
          <p:cNvPicPr/>
          <p:nvPr/>
        </p:nvPicPr>
        <p:blipFill>
          <a:blip r:embed="rId2"/>
          <a:stretch/>
        </p:blipFill>
        <p:spPr>
          <a:xfrm>
            <a:off x="783720" y="3557160"/>
            <a:ext cx="6667200" cy="2980800"/>
          </a:xfrm>
          <a:prstGeom prst="rect">
            <a:avLst/>
          </a:prstGeom>
          <a:ln>
            <a:noFill/>
          </a:ln>
          <a:effectLst>
            <a:outerShdw algn="bl" blurRad="57150" dir="5400000" dist="19080" rotWithShape="0">
              <a:srgbClr val="000000">
                <a:alpha val="50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39;p29_0" descr=""/>
          <p:cNvPicPr/>
          <p:nvPr/>
        </p:nvPicPr>
        <p:blipFill>
          <a:blip r:embed="rId1"/>
          <a:stretch/>
        </p:blipFill>
        <p:spPr>
          <a:xfrm>
            <a:off x="0" y="360"/>
            <a:ext cx="12191760" cy="6857640"/>
          </a:xfrm>
          <a:prstGeom prst="rect">
            <a:avLst/>
          </a:prstGeom>
          <a:ln>
            <a:noFill/>
          </a:ln>
        </p:spPr>
      </p:pic>
      <p:pic>
        <p:nvPicPr>
          <p:cNvPr id="130" name="Google Shape;147;p30" descr=""/>
          <p:cNvPicPr/>
          <p:nvPr/>
        </p:nvPicPr>
        <p:blipFill>
          <a:blip r:embed="rId2"/>
          <a:stretch/>
        </p:blipFill>
        <p:spPr>
          <a:xfrm>
            <a:off x="4657320" y="3139200"/>
            <a:ext cx="2960280" cy="2197800"/>
          </a:xfrm>
          <a:prstGeom prst="rect">
            <a:avLst/>
          </a:prstGeom>
          <a:ln w="9360">
            <a:solidFill>
              <a:srgbClr val="000000"/>
            </a:solidFill>
            <a:round/>
          </a:ln>
          <a:effectLst>
            <a:outerShdw algn="bl" blurRad="57150" dir="5400000" dist="19080" rotWithShape="0">
              <a:srgbClr val="000000">
                <a:alpha val="50000"/>
              </a:srgbClr>
            </a:outerShdw>
          </a:effectLst>
        </p:spPr>
      </p:pic>
      <p:pic>
        <p:nvPicPr>
          <p:cNvPr id="131" name="Google Shape;148;p30" descr=""/>
          <p:cNvPicPr/>
          <p:nvPr/>
        </p:nvPicPr>
        <p:blipFill>
          <a:blip r:embed="rId3"/>
          <a:stretch/>
        </p:blipFill>
        <p:spPr>
          <a:xfrm>
            <a:off x="8180640" y="1989360"/>
            <a:ext cx="3129120" cy="2197800"/>
          </a:xfrm>
          <a:prstGeom prst="rect">
            <a:avLst/>
          </a:prstGeom>
          <a:ln w="9360">
            <a:solidFill>
              <a:srgbClr val="000000"/>
            </a:solidFill>
            <a:round/>
          </a:ln>
          <a:effectLst>
            <a:outerShdw algn="bl" blurRad="57150" dir="5400000" dist="19080" rotWithShape="0">
              <a:srgbClr val="000000">
                <a:alpha val="50000"/>
              </a:srgbClr>
            </a:outerShdw>
          </a:effectLst>
        </p:spPr>
      </p:pic>
      <p:pic>
        <p:nvPicPr>
          <p:cNvPr id="132" name="Google Shape;149;p30" descr=""/>
          <p:cNvPicPr/>
          <p:nvPr/>
        </p:nvPicPr>
        <p:blipFill>
          <a:blip r:embed="rId4"/>
          <a:stretch/>
        </p:blipFill>
        <p:spPr>
          <a:xfrm>
            <a:off x="833400" y="4187520"/>
            <a:ext cx="3260880" cy="2197800"/>
          </a:xfrm>
          <a:prstGeom prst="rect">
            <a:avLst/>
          </a:prstGeom>
          <a:ln w="9360">
            <a:solidFill>
              <a:srgbClr val="000000"/>
            </a:solidFill>
            <a:round/>
          </a:ln>
          <a:effectLst>
            <a:outerShdw algn="bl" blurRad="57150" dir="5400000" dist="19080" rotWithShape="0">
              <a:srgbClr val="000000">
                <a:alpha val="50000"/>
              </a:srgbClr>
            </a:outerShdw>
          </a:effectLst>
        </p:spPr>
      </p:pic>
      <p:sp>
        <p:nvSpPr>
          <p:cNvPr id="133" name="CustomShape 1"/>
          <p:cNvSpPr/>
          <p:nvPr/>
        </p:nvSpPr>
        <p:spPr>
          <a:xfrm>
            <a:off x="2341080" y="2445480"/>
            <a:ext cx="2650320" cy="1421640"/>
          </a:xfrm>
          <a:custGeom>
            <a:avLst/>
            <a:gdLst/>
            <a:ahLst/>
            <a:rect l="l" t="t" r="r" b="b"/>
            <a:pathLst>
              <a:path w="88570" h="56877">
                <a:moveTo>
                  <a:pt x="0" y="56877"/>
                </a:moveTo>
                <a:cubicBezTo>
                  <a:pt x="3434" y="48471"/>
                  <a:pt x="9534" y="15514"/>
                  <a:pt x="20605" y="6442"/>
                </a:cubicBezTo>
                <a:cubicBezTo>
                  <a:pt x="31676" y="-2630"/>
                  <a:pt x="55100" y="-272"/>
                  <a:pt x="66427" y="2444"/>
                </a:cubicBezTo>
                <a:cubicBezTo>
                  <a:pt x="77755" y="5161"/>
                  <a:pt x="84880" y="19358"/>
                  <a:pt x="88570" y="22741"/>
                </a:cubicBezTo>
              </a:path>
            </a:pathLst>
          </a:custGeom>
          <a:noFill/>
          <a:ln w="76320">
            <a:solidFill>
              <a:srgbClr val="ffffff"/>
            </a:solidFill>
            <a:prstDash val="dash"/>
            <a:round/>
            <a:tailEnd len="med" type="triangle" w="med"/>
          </a:ln>
          <a:effectLst>
            <a:outerShdw algn="bl" blurRad="57150" dir="5400000" dist="19080" rotWithShape="0">
              <a:srgbClr val="000000">
                <a:alpha val="5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34" name="CustomShape 2"/>
          <p:cNvSpPr/>
          <p:nvPr/>
        </p:nvSpPr>
        <p:spPr>
          <a:xfrm>
            <a:off x="7442640" y="4385160"/>
            <a:ext cx="2704680" cy="1395720"/>
          </a:xfrm>
          <a:custGeom>
            <a:avLst/>
            <a:gdLst/>
            <a:ahLst/>
            <a:rect l="l" t="t" r="r" b="b"/>
            <a:pathLst>
              <a:path w="78672" h="55840">
                <a:moveTo>
                  <a:pt x="78672" y="0"/>
                </a:moveTo>
                <a:cubicBezTo>
                  <a:pt x="76836" y="6228"/>
                  <a:pt x="75285" y="28066"/>
                  <a:pt x="67657" y="37370"/>
                </a:cubicBezTo>
                <a:cubicBezTo>
                  <a:pt x="60029" y="46674"/>
                  <a:pt x="44182" y="55258"/>
                  <a:pt x="32906" y="55822"/>
                </a:cubicBezTo>
                <a:cubicBezTo>
                  <a:pt x="21630" y="56386"/>
                  <a:pt x="5484" y="43265"/>
                  <a:pt x="0" y="40753"/>
                </a:cubicBezTo>
              </a:path>
            </a:pathLst>
          </a:custGeom>
          <a:noFill/>
          <a:ln w="76320">
            <a:solidFill>
              <a:srgbClr val="ffffff"/>
            </a:solidFill>
            <a:prstDash val="dash"/>
            <a:round/>
            <a:tailEnd len="med" type="triangle" w="med"/>
          </a:ln>
          <a:effectLst>
            <a:outerShdw algn="bl" blurRad="57150" dir="5400000" dist="19080" rotWithShape="0">
              <a:srgbClr val="000000">
                <a:alpha val="5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35" name="CustomShape 3"/>
          <p:cNvSpPr/>
          <p:nvPr/>
        </p:nvSpPr>
        <p:spPr>
          <a:xfrm>
            <a:off x="8463960" y="1287720"/>
            <a:ext cx="2562840" cy="57312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360">
            <a:solidFill>
              <a:schemeClr val="dk2"/>
            </a:solidFill>
            <a:round/>
          </a:ln>
          <a:effectLst>
            <a:outerShdw algn="bl" blurRad="57150" dir="5400000" dist="19080" rotWithShape="0">
              <a:srgbClr val="000000">
                <a:alpha val="5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GB" sz="2200" spc="-1" strike="noStrike">
                <a:solidFill>
                  <a:srgbClr val="000000"/>
                </a:solidFill>
                <a:latin typeface="Arial"/>
                <a:ea typeface="Arial"/>
              </a:rPr>
              <a:t>OER Catalog</a:t>
            </a:r>
            <a:endParaRPr b="0" lang="en-GB" sz="2200" spc="-1" strike="noStrike">
              <a:latin typeface="Arial"/>
            </a:endParaRPr>
          </a:p>
        </p:txBody>
      </p:sp>
      <p:sp>
        <p:nvSpPr>
          <p:cNvPr id="136" name="CustomShape 4"/>
          <p:cNvSpPr/>
          <p:nvPr/>
        </p:nvSpPr>
        <p:spPr>
          <a:xfrm>
            <a:off x="1202760" y="3427200"/>
            <a:ext cx="2562840" cy="57312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360">
            <a:solidFill>
              <a:schemeClr val="dk2"/>
            </a:solidFill>
            <a:round/>
          </a:ln>
          <a:effectLst>
            <a:outerShdw algn="bl" blurRad="57150" dir="5400000" dist="19080" rotWithShape="0">
              <a:srgbClr val="000000">
                <a:alpha val="5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GB" sz="2200" spc="-1" strike="noStrike">
                <a:solidFill>
                  <a:srgbClr val="000000"/>
                </a:solidFill>
                <a:latin typeface="Arial"/>
                <a:ea typeface="Arial"/>
              </a:rPr>
              <a:t>Social network</a:t>
            </a:r>
            <a:endParaRPr b="0" lang="en-GB" sz="2200" spc="-1" strike="noStrike">
              <a:latin typeface="Arial"/>
            </a:endParaRPr>
          </a:p>
        </p:txBody>
      </p:sp>
      <p:sp>
        <p:nvSpPr>
          <p:cNvPr id="137" name="CustomShape 5"/>
          <p:cNvSpPr/>
          <p:nvPr/>
        </p:nvSpPr>
        <p:spPr>
          <a:xfrm>
            <a:off x="94680" y="64800"/>
            <a:ext cx="7347600" cy="57312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360">
            <a:solidFill>
              <a:schemeClr val="dk2"/>
            </a:solidFill>
            <a:round/>
          </a:ln>
          <a:effectLst>
            <a:outerShdw algn="bl" blurRad="57150" dir="5400000" dist="19080" rotWithShape="0">
              <a:srgbClr val="000000">
                <a:alpha val="5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GB" sz="2200" spc="-1" strike="noStrike">
                <a:solidFill>
                  <a:srgbClr val="9900ff"/>
                </a:solidFill>
                <a:latin typeface="Arial"/>
                <a:ea typeface="Arial"/>
              </a:rPr>
              <a:t>PETEL</a:t>
            </a:r>
            <a:r>
              <a:rPr b="1" lang="en-GB" sz="2200" spc="-1" strike="noStrike">
                <a:solidFill>
                  <a:srgbClr val="000000"/>
                </a:solidFill>
                <a:latin typeface="Arial"/>
                <a:ea typeface="Arial"/>
              </a:rPr>
              <a:t> Personalized teaching and learning</a:t>
            </a:r>
            <a:endParaRPr b="0" lang="en-GB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60;p31" descr=""/>
          <p:cNvPicPr/>
          <p:nvPr/>
        </p:nvPicPr>
        <p:blipFill>
          <a:blip r:embed="rId1"/>
          <a:stretch/>
        </p:blipFill>
        <p:spPr>
          <a:xfrm>
            <a:off x="447840" y="377640"/>
            <a:ext cx="11296080" cy="1574280"/>
          </a:xfrm>
          <a:prstGeom prst="rect">
            <a:avLst/>
          </a:prstGeom>
          <a:ln>
            <a:noFill/>
          </a:ln>
        </p:spPr>
      </p:pic>
      <p:sp>
        <p:nvSpPr>
          <p:cNvPr id="139" name="CustomShape 1"/>
          <p:cNvSpPr/>
          <p:nvPr/>
        </p:nvSpPr>
        <p:spPr>
          <a:xfrm>
            <a:off x="1030680" y="-434160"/>
            <a:ext cx="10454400" cy="1857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b" anchorCtr="1">
            <a:norm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0" lang="en-GB" sz="4800" spc="-1" strike="noStrike">
                <a:solidFill>
                  <a:srgbClr val="ffffff"/>
                </a:solidFill>
                <a:latin typeface="Aharoni"/>
                <a:ea typeface="Aharoni"/>
              </a:rPr>
              <a:t>GrouPer Core Team</a:t>
            </a:r>
            <a:endParaRPr b="0" lang="en-GB" sz="4800" spc="-1" strike="noStrike">
              <a:latin typeface="Arial"/>
            </a:endParaRPr>
          </a:p>
        </p:txBody>
      </p:sp>
      <p:pic>
        <p:nvPicPr>
          <p:cNvPr id="140" name="Google Shape;162;p31" descr="A person with curly hair&#10;&#10;Description automatically generated with low confidence"/>
          <p:cNvPicPr/>
          <p:nvPr/>
        </p:nvPicPr>
        <p:blipFill>
          <a:blip r:embed="rId2"/>
          <a:stretch/>
        </p:blipFill>
        <p:spPr>
          <a:xfrm>
            <a:off x="2255400" y="1960920"/>
            <a:ext cx="1050480" cy="1106280"/>
          </a:xfrm>
          <a:prstGeom prst="rect">
            <a:avLst/>
          </a:prstGeom>
          <a:ln>
            <a:noFill/>
          </a:ln>
        </p:spPr>
      </p:pic>
      <p:sp>
        <p:nvSpPr>
          <p:cNvPr id="141" name="CustomShape 2"/>
          <p:cNvSpPr/>
          <p:nvPr/>
        </p:nvSpPr>
        <p:spPr>
          <a:xfrm>
            <a:off x="3450600" y="1938600"/>
            <a:ext cx="5975640" cy="101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GB" sz="2400" spc="-1" strike="noStrike">
                <a:solidFill>
                  <a:srgbClr val="554283"/>
                </a:solidFill>
                <a:latin typeface="Calibri"/>
                <a:ea typeface="Calibri"/>
              </a:rPr>
              <a:t>Tanya Nazaretsky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GB" sz="1800" spc="-1" strike="noStrike">
                <a:solidFill>
                  <a:srgbClr val="554283"/>
                </a:solidFill>
                <a:latin typeface="Calibri"/>
                <a:ea typeface="Calibri"/>
              </a:rPr>
              <a:t>PhD Student, Weizmann Institute,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GB" sz="1800" spc="-1" strike="noStrike">
                <a:solidFill>
                  <a:srgbClr val="554283"/>
                </a:solidFill>
                <a:latin typeface="Calibri"/>
                <a:ea typeface="Calibri"/>
              </a:rPr>
              <a:t>AIED Researcher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42" name="Google Shape;164;p31" descr="A person wearing glasses&#10;&#10;Description automatically generated"/>
          <p:cNvPicPr/>
          <p:nvPr/>
        </p:nvPicPr>
        <p:blipFill>
          <a:blip r:embed="rId3"/>
          <a:stretch/>
        </p:blipFill>
        <p:spPr>
          <a:xfrm>
            <a:off x="2230560" y="3397680"/>
            <a:ext cx="1050480" cy="1093320"/>
          </a:xfrm>
          <a:prstGeom prst="rect">
            <a:avLst/>
          </a:prstGeom>
          <a:ln>
            <a:noFill/>
          </a:ln>
        </p:spPr>
      </p:pic>
      <p:sp>
        <p:nvSpPr>
          <p:cNvPr id="143" name="CustomShape 3"/>
          <p:cNvSpPr/>
          <p:nvPr/>
        </p:nvSpPr>
        <p:spPr>
          <a:xfrm>
            <a:off x="3425760" y="3371040"/>
            <a:ext cx="6859440" cy="101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GB" sz="2400" spc="-1" strike="noStrike">
                <a:solidFill>
                  <a:srgbClr val="554283"/>
                </a:solidFill>
                <a:latin typeface="Calibri"/>
                <a:ea typeface="Calibri"/>
              </a:rPr>
              <a:t>Dr. Giora Alexandron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GB" sz="1800" spc="-1" strike="noStrike">
                <a:solidFill>
                  <a:srgbClr val="554283"/>
                </a:solidFill>
                <a:latin typeface="Calibri"/>
                <a:ea typeface="Calibri"/>
              </a:rPr>
              <a:t>Assistant Professor, Weizmann Institute, 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GB" sz="1800" spc="-1" strike="noStrike">
                <a:solidFill>
                  <a:srgbClr val="554283"/>
                </a:solidFill>
                <a:latin typeface="Calibri"/>
                <a:ea typeface="Calibri"/>
              </a:rPr>
              <a:t>PI of the GrouPer Project 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44" name="Google Shape;166;p31" descr="A picture containing person, old, close&#10;&#10;Description automatically generated"/>
          <p:cNvPicPr/>
          <p:nvPr/>
        </p:nvPicPr>
        <p:blipFill>
          <a:blip r:embed="rId4"/>
          <a:stretch/>
        </p:blipFill>
        <p:spPr>
          <a:xfrm>
            <a:off x="2172240" y="4821120"/>
            <a:ext cx="1157760" cy="1157760"/>
          </a:xfrm>
          <a:prstGeom prst="rect">
            <a:avLst/>
          </a:prstGeom>
          <a:ln>
            <a:noFill/>
          </a:ln>
        </p:spPr>
      </p:pic>
      <p:sp>
        <p:nvSpPr>
          <p:cNvPr id="145" name="CustomShape 4"/>
          <p:cNvSpPr/>
          <p:nvPr/>
        </p:nvSpPr>
        <p:spPr>
          <a:xfrm>
            <a:off x="3421080" y="5031000"/>
            <a:ext cx="6348600" cy="101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GB" sz="2400" spc="-1" strike="noStrike">
                <a:solidFill>
                  <a:srgbClr val="554283"/>
                </a:solidFill>
                <a:latin typeface="Calibri"/>
                <a:ea typeface="Calibri"/>
              </a:rPr>
              <a:t>Nadav Kavalerchik</a:t>
            </a:r>
            <a:endParaRPr b="0" lang="en-GB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GB" sz="1800" spc="-1" strike="noStrike">
                <a:solidFill>
                  <a:srgbClr val="554283"/>
                </a:solidFill>
                <a:latin typeface="Calibri"/>
                <a:ea typeface="Calibri"/>
              </a:rPr>
              <a:t>Head of Moodle software development team &amp; system architect, The department of science teaching, Weizmann Institute.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46" name="CustomShape 5"/>
          <p:cNvSpPr/>
          <p:nvPr/>
        </p:nvSpPr>
        <p:spPr>
          <a:xfrm>
            <a:off x="1990080" y="1765080"/>
            <a:ext cx="1568520" cy="1505880"/>
          </a:xfrm>
          <a:prstGeom prst="donut">
            <a:avLst>
              <a:gd name="adj" fmla="val 15956"/>
            </a:avLst>
          </a:prstGeom>
          <a:solidFill>
            <a:schemeClr val="lt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74;p32" descr=""/>
          <p:cNvPicPr/>
          <p:nvPr/>
        </p:nvPicPr>
        <p:blipFill>
          <a:blip r:embed="rId1"/>
          <a:stretch/>
        </p:blipFill>
        <p:spPr>
          <a:xfrm>
            <a:off x="152280" y="2738160"/>
            <a:ext cx="11886840" cy="2997720"/>
          </a:xfrm>
          <a:prstGeom prst="rect">
            <a:avLst/>
          </a:prstGeom>
          <a:ln>
            <a:noFill/>
          </a:ln>
        </p:spPr>
      </p:pic>
      <p:sp>
        <p:nvSpPr>
          <p:cNvPr id="148" name="CustomShape 1"/>
          <p:cNvSpPr/>
          <p:nvPr/>
        </p:nvSpPr>
        <p:spPr>
          <a:xfrm>
            <a:off x="152280" y="5981040"/>
            <a:ext cx="11886840" cy="80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GB" sz="1700" spc="-1" strike="noStrike">
                <a:solidFill>
                  <a:srgbClr val="0000ff"/>
                </a:solidFill>
                <a:latin typeface="Arial"/>
                <a:ea typeface="Arial"/>
              </a:rPr>
              <a:t>OpenAI DALL-E</a:t>
            </a:r>
            <a:r>
              <a:rPr b="0" lang="en-GB" sz="1700" spc="-1" strike="noStrike">
                <a:solidFill>
                  <a:srgbClr val="000000"/>
                </a:solidFill>
                <a:latin typeface="Arial"/>
                <a:ea typeface="Arial"/>
              </a:rPr>
              <a:t> draw me a picture of: </a:t>
            </a:r>
            <a:br/>
            <a:r>
              <a:rPr b="1" lang="en-GB" sz="2400" spc="-1" strike="noStrike">
                <a:solidFill>
                  <a:srgbClr val="000000"/>
                </a:solidFill>
                <a:latin typeface="Arial"/>
                <a:ea typeface="Arial"/>
              </a:rPr>
              <a:t>a researcher asking teachers </a:t>
            </a:r>
            <a:r>
              <a:rPr b="1" lang="en-GB" sz="2400" spc="-1" strike="noStrike">
                <a:solidFill>
                  <a:srgbClr val="0000ff"/>
                </a:solidFill>
                <a:latin typeface="Arial"/>
                <a:ea typeface="Arial"/>
              </a:rPr>
              <a:t>what is their greatest challenge teaching students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149" name="CustomShape 2"/>
          <p:cNvSpPr/>
          <p:nvPr/>
        </p:nvSpPr>
        <p:spPr>
          <a:xfrm>
            <a:off x="1034280" y="978120"/>
            <a:ext cx="9634320" cy="1797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GB" sz="3800" spc="-1" strike="noStrike">
                <a:solidFill>
                  <a:srgbClr val="000000"/>
                </a:solidFill>
                <a:latin typeface="Assistant"/>
                <a:ea typeface="Assistant"/>
              </a:rPr>
              <a:t>Every good research start with a question</a:t>
            </a:r>
            <a:endParaRPr b="0" lang="en-GB" sz="3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GB" sz="3000" spc="-1" strike="noStrike">
                <a:solidFill>
                  <a:srgbClr val="000000"/>
                </a:solidFill>
                <a:latin typeface="Assistant"/>
                <a:ea typeface="Assistant"/>
              </a:rPr>
              <a:t>And some assistance from an AI…</a:t>
            </a:r>
            <a:endParaRPr b="0" lang="en-GB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82;p33" descr="A picture containing person, person, dark, crowd&#10;&#10;Description automatically generated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pic>
        <p:nvPicPr>
          <p:cNvPr id="151" name="Google Shape;183;p33" descr=""/>
          <p:cNvPicPr/>
          <p:nvPr/>
        </p:nvPicPr>
        <p:blipFill>
          <a:blip r:embed="rId2"/>
          <a:stretch/>
        </p:blipFill>
        <p:spPr>
          <a:xfrm>
            <a:off x="144720" y="4778280"/>
            <a:ext cx="6004800" cy="1970640"/>
          </a:xfrm>
          <a:prstGeom prst="rect">
            <a:avLst/>
          </a:prstGeom>
          <a:ln>
            <a:noFill/>
          </a:ln>
        </p:spPr>
      </p:pic>
      <p:sp>
        <p:nvSpPr>
          <p:cNvPr id="152" name="CustomShape 1"/>
          <p:cNvSpPr/>
          <p:nvPr/>
        </p:nvSpPr>
        <p:spPr>
          <a:xfrm>
            <a:off x="144720" y="4935600"/>
            <a:ext cx="5746320" cy="1584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Ctr="1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GB" sz="2800" spc="-1" strike="noStrike">
                <a:solidFill>
                  <a:srgbClr val="ffffff"/>
                </a:solidFill>
                <a:latin typeface="Calibri"/>
                <a:ea typeface="Calibri"/>
              </a:rPr>
              <a:t>“</a:t>
            </a:r>
            <a:r>
              <a:rPr b="1" lang="en-GB" sz="2800" spc="-1" strike="noStrike">
                <a:solidFill>
                  <a:srgbClr val="ffffff"/>
                </a:solidFill>
                <a:latin typeface="Calibri"/>
                <a:ea typeface="Calibri"/>
              </a:rPr>
              <a:t>If only I could see the </a:t>
            </a:r>
            <a:r>
              <a:rPr b="1" lang="en-GB" sz="2800" spc="-1" strike="noStrike">
                <a:solidFill>
                  <a:srgbClr val="ffff00"/>
                </a:solidFill>
                <a:latin typeface="Calibri"/>
                <a:ea typeface="Calibri"/>
              </a:rPr>
              <a:t>gaps in their understanding</a:t>
            </a:r>
            <a:r>
              <a:rPr b="1" lang="en-GB" sz="2800" spc="-1" strike="noStrike">
                <a:solidFill>
                  <a:srgbClr val="ffffff"/>
                </a:solidFill>
                <a:latin typeface="Calibri"/>
                <a:ea typeface="Calibri"/>
              </a:rPr>
              <a:t> and </a:t>
            </a:r>
            <a:r>
              <a:rPr b="1" lang="en-GB" sz="2800" spc="-1" strike="noStrike">
                <a:solidFill>
                  <a:srgbClr val="ffff00"/>
                </a:solidFill>
                <a:latin typeface="Calibri"/>
                <a:ea typeface="Calibri"/>
              </a:rPr>
              <a:t>misconceptions</a:t>
            </a:r>
            <a:r>
              <a:rPr b="1" lang="en-GB" sz="2800" spc="-1" strike="noStrike">
                <a:solidFill>
                  <a:srgbClr val="ffffff"/>
                </a:solidFill>
                <a:latin typeface="Calibri"/>
                <a:ea typeface="Calibri"/>
              </a:rPr>
              <a:t> early, when they are still small” </a:t>
            </a:r>
            <a:endParaRPr b="0" lang="en-GB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55428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277200" y="1474560"/>
            <a:ext cx="11637000" cy="390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Ctr="1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GB" sz="5400" spc="-1" strike="noStrike">
                <a:solidFill>
                  <a:srgbClr val="ffffff"/>
                </a:solidFill>
                <a:latin typeface="Calibri"/>
                <a:ea typeface="Calibri"/>
              </a:rPr>
              <a:t>GrouPer</a:t>
            </a:r>
            <a:endParaRPr b="0" lang="en-GB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GB" sz="5400" spc="-1" strike="noStrike">
                <a:solidFill>
                  <a:srgbClr val="ffffff"/>
                </a:solidFill>
                <a:latin typeface="Calibri"/>
                <a:ea typeface="Calibri"/>
              </a:rPr>
              <a:t>(Grou</a:t>
            </a:r>
            <a:r>
              <a:rPr b="0" lang="en-GB" sz="5400" spc="-1" strike="noStrike">
                <a:solidFill>
                  <a:srgbClr val="ffffff"/>
                </a:solidFill>
                <a:latin typeface="Calibri"/>
                <a:ea typeface="Calibri"/>
              </a:rPr>
              <a:t>p-based </a:t>
            </a:r>
            <a:r>
              <a:rPr b="1" lang="en-GB" sz="5400" spc="-1" strike="noStrike">
                <a:solidFill>
                  <a:srgbClr val="ffffff"/>
                </a:solidFill>
                <a:latin typeface="Calibri"/>
                <a:ea typeface="Calibri"/>
              </a:rPr>
              <a:t>Per</a:t>
            </a:r>
            <a:r>
              <a:rPr b="0" lang="en-GB" sz="5400" spc="-1" strike="noStrike">
                <a:solidFill>
                  <a:srgbClr val="ffffff"/>
                </a:solidFill>
                <a:latin typeface="Calibri"/>
                <a:ea typeface="Calibri"/>
              </a:rPr>
              <a:t>sonalization)</a:t>
            </a:r>
            <a:endParaRPr b="0" lang="en-GB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GB" sz="4400" spc="-1" strike="noStrike">
                <a:solidFill>
                  <a:srgbClr val="ffffff"/>
                </a:solidFill>
                <a:latin typeface="Calibri"/>
                <a:ea typeface="Calibri"/>
              </a:rPr>
              <a:t> </a:t>
            </a:r>
            <a:endParaRPr b="0" lang="en-GB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GB" sz="3200" spc="-1" strike="noStrike">
                <a:solidFill>
                  <a:srgbClr val="ffffff"/>
                </a:solidFill>
                <a:latin typeface="Calibri"/>
                <a:ea typeface="Calibri"/>
              </a:rPr>
              <a:t>Identifies student’s knowledge profiles in real-time </a:t>
            </a:r>
            <a:endParaRPr b="0" lang="en-GB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GB" sz="3200" spc="-1" strike="noStrike">
                <a:solidFill>
                  <a:srgbClr val="ffffff"/>
                </a:solidFill>
                <a:latin typeface="Calibri"/>
                <a:ea typeface="Calibri"/>
              </a:rPr>
              <a:t>&amp; </a:t>
            </a:r>
            <a:endParaRPr b="0" lang="en-GB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GB" sz="3200" spc="-1" strike="noStrike">
                <a:solidFill>
                  <a:srgbClr val="ffffff"/>
                </a:solidFill>
                <a:latin typeface="Calibri"/>
                <a:ea typeface="Calibri"/>
              </a:rPr>
              <a:t>Guides teachers in providing a tailored response to each profile</a:t>
            </a:r>
            <a:endParaRPr b="0" lang="en-GB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96;p35" descr=""/>
          <p:cNvPicPr/>
          <p:nvPr/>
        </p:nvPicPr>
        <p:blipFill>
          <a:blip r:embed="rId1"/>
          <a:stretch/>
        </p:blipFill>
        <p:spPr>
          <a:xfrm>
            <a:off x="705600" y="426960"/>
            <a:ext cx="10780560" cy="6098400"/>
          </a:xfrm>
          <a:prstGeom prst="rect">
            <a:avLst/>
          </a:prstGeom>
          <a:ln>
            <a:noFill/>
          </a:ln>
          <a:effectLst>
            <a:outerShdw algn="bl" blurRad="57150" dir="5400000" dist="19080" rotWithShape="0">
              <a:srgbClr val="000000">
                <a:alpha val="50000"/>
              </a:srgbClr>
            </a:outerShdw>
          </a:effectLst>
        </p:spPr>
      </p:pic>
      <p:sp>
        <p:nvSpPr>
          <p:cNvPr id="155" name="CustomShape 1"/>
          <p:cNvSpPr/>
          <p:nvPr/>
        </p:nvSpPr>
        <p:spPr>
          <a:xfrm>
            <a:off x="2495880" y="3609000"/>
            <a:ext cx="4035960" cy="640440"/>
          </a:xfrm>
          <a:prstGeom prst="roundRect">
            <a:avLst>
              <a:gd name="adj" fmla="val 16667"/>
            </a:avLst>
          </a:prstGeom>
          <a:noFill/>
          <a:ln w="1908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6" name="CustomShape 2"/>
          <p:cNvSpPr/>
          <p:nvPr/>
        </p:nvSpPr>
        <p:spPr>
          <a:xfrm>
            <a:off x="2558160" y="4986720"/>
            <a:ext cx="3276360" cy="870120"/>
          </a:xfrm>
          <a:prstGeom prst="roundRect">
            <a:avLst>
              <a:gd name="adj" fmla="val 16667"/>
            </a:avLst>
          </a:prstGeom>
          <a:noFill/>
          <a:ln w="19080">
            <a:solidFill>
              <a:srgbClr val="99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CustomShape 3"/>
          <p:cNvSpPr/>
          <p:nvPr/>
        </p:nvSpPr>
        <p:spPr>
          <a:xfrm>
            <a:off x="788400" y="4914360"/>
            <a:ext cx="1769760" cy="347040"/>
          </a:xfrm>
          <a:prstGeom prst="roundRect">
            <a:avLst>
              <a:gd name="adj" fmla="val 16667"/>
            </a:avLst>
          </a:prstGeom>
          <a:noFill/>
          <a:ln w="19080">
            <a:solidFill>
              <a:srgbClr val="ff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8" name="CustomShape 4"/>
          <p:cNvSpPr/>
          <p:nvPr/>
        </p:nvSpPr>
        <p:spPr>
          <a:xfrm>
            <a:off x="788400" y="2334600"/>
            <a:ext cx="1769760" cy="347040"/>
          </a:xfrm>
          <a:prstGeom prst="roundRect">
            <a:avLst>
              <a:gd name="adj" fmla="val 16667"/>
            </a:avLst>
          </a:prstGeom>
          <a:noFill/>
          <a:ln w="19080">
            <a:solidFill>
              <a:srgbClr val="ff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9" name="CustomShape 5"/>
          <p:cNvSpPr/>
          <p:nvPr/>
        </p:nvSpPr>
        <p:spPr>
          <a:xfrm>
            <a:off x="788400" y="1711440"/>
            <a:ext cx="1769760" cy="347040"/>
          </a:xfrm>
          <a:prstGeom prst="roundRect">
            <a:avLst>
              <a:gd name="adj" fmla="val 16667"/>
            </a:avLst>
          </a:prstGeom>
          <a:noFill/>
          <a:ln w="19080">
            <a:solidFill>
              <a:srgbClr val="ff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LibreOffice/6.4.7.2$Linux_X86_64 LibreOffice_project/40$Build-2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en-GB</dc:language>
  <cp:lastModifiedBy/>
  <dcterms:modified xsi:type="dcterms:W3CDTF">2022-10-19T13:34:39Z</dcterms:modified>
  <cp:revision>1</cp:revision>
  <dc:subject/>
  <dc:title/>
</cp:coreProperties>
</file>