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4253909c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54253909cc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ICQ removed from db!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484f40bb2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484f40bb2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484f40bb2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484f40bb2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84f40bb2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84f40bb2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35b34f58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35b34f58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4253909c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4253909c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35b34f58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35b34f58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ICQ removed from db!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4253909c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4253909c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ICQ removed from db!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4253909c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54253909c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ICQ removed from db!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4253909c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54253909c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ICQ removed from db!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books.google.com/books?id=KcWGokt5fsQC&amp;q=%3Cbr+%2F%3E%0A%22There+is+a+moment+in+every+dawn+when+light+floats%22%3Cbr+%2F%3E#v=onepage&amp;q=%3Cbr%20%2F%3E%0A%22There%20is%20a%20moment%20in%20every%20dawn%20when%20light%20floats%22%3Cbr%20%2F%3E&amp;f=fal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wikipedia.org/wiki/The%20Hitchhiker%27s%20Guide%20to%20the%20Galaxy" TargetMode="External"/><Relationship Id="rId5" Type="http://schemas.openxmlformats.org/officeDocument/2006/relationships/hyperlink" Target="http://www.worldcat.org/oclc/33352254" TargetMode="External"/><Relationship Id="rId4" Type="http://schemas.openxmlformats.org/officeDocument/2006/relationships/hyperlink" Target="http://en.wikipedia.org/wiki/Douglas%20Adam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3D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31502"/>
            <a:ext cx="9144003" cy="311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42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73600" y="1984400"/>
            <a:ext cx="65886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B2B2B"/>
                </a:solidFill>
                <a:latin typeface="Verdana"/>
                <a:ea typeface="Verdana"/>
                <a:cs typeface="Verdana"/>
                <a:sym typeface="Verdana"/>
              </a:rPr>
              <a:t>Stephen Bader</a:t>
            </a:r>
            <a:endParaRPr sz="1600">
              <a:solidFill>
                <a:srgbClr val="2B2B2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B2B2B"/>
                </a:solidFill>
                <a:latin typeface="Verdana"/>
                <a:ea typeface="Verdana"/>
                <a:cs typeface="Verdana"/>
                <a:sym typeface="Verdana"/>
              </a:rPr>
              <a:t>Associate Director of Open Source Applications</a:t>
            </a:r>
            <a:endParaRPr sz="1600">
              <a:solidFill>
                <a:srgbClr val="2B2B2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43650" y="1353875"/>
            <a:ext cx="7128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B2B2B"/>
                </a:solidFill>
                <a:latin typeface="Verdana"/>
                <a:ea typeface="Verdana"/>
                <a:cs typeface="Verdana"/>
                <a:sym typeface="Verdana"/>
              </a:rPr>
              <a:t>The Moodler’s Guide to Upgrading</a:t>
            </a:r>
            <a:endParaRPr sz="3000">
              <a:solidFill>
                <a:srgbClr val="2B2B2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600" y="693725"/>
            <a:ext cx="5540874" cy="66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3D4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/>
        </p:nvSpPr>
        <p:spPr>
          <a:xfrm>
            <a:off x="311700" y="253225"/>
            <a:ext cx="44853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F4857"/>
                </a:solidFill>
              </a:rPr>
              <a:t>Post Launch</a:t>
            </a:r>
            <a:endParaRPr sz="3000" b="1">
              <a:solidFill>
                <a:srgbClr val="3F4857"/>
              </a:solidFill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304775" y="1073400"/>
            <a:ext cx="388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Be available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311700" y="1614775"/>
            <a:ext cx="401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Engage with the community</a:t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2232600" y="4309650"/>
            <a:ext cx="46788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“Nothing travels faster than the speed of light with the possible exception of bad news, which obeys its own special laws.”</a:t>
            </a:r>
            <a:br>
              <a:rPr lang="en" sz="1100">
                <a:solidFill>
                  <a:srgbClr val="333333"/>
                </a:solidFill>
              </a:rPr>
            </a:br>
            <a:r>
              <a:rPr lang="en" sz="900" i="1">
                <a:solidFill>
                  <a:srgbClr val="3F4857"/>
                </a:solidFill>
              </a:rPr>
              <a:t>Douglas Adams (2002). “The Ultimate Hitchhiker's Guide to the Galaxy”</a:t>
            </a:r>
            <a:endParaRPr sz="400"/>
          </a:p>
        </p:txBody>
      </p:sp>
      <p:sp>
        <p:nvSpPr>
          <p:cNvPr id="158" name="Google Shape;158;p22"/>
          <p:cNvSpPr/>
          <p:nvPr/>
        </p:nvSpPr>
        <p:spPr>
          <a:xfrm>
            <a:off x="4753650" y="903750"/>
            <a:ext cx="3676800" cy="8619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Don’t make plans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Response time is key at launch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Track issues</a:t>
            </a:r>
            <a:endParaRPr/>
          </a:p>
        </p:txBody>
      </p:sp>
      <p:sp>
        <p:nvSpPr>
          <p:cNvPr id="159" name="Google Shape;159;p22"/>
          <p:cNvSpPr txBox="1"/>
          <p:nvPr/>
        </p:nvSpPr>
        <p:spPr>
          <a:xfrm>
            <a:off x="311700" y="2166000"/>
            <a:ext cx="401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Actively monitor</a:t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4708100" y="1187125"/>
            <a:ext cx="3766500" cy="13170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Report issues to the Moodle Tracker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Contribute what you can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Tests, Code, Opinions!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Seek assistance in the forums</a:t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4708100" y="1865100"/>
            <a:ext cx="3766500" cy="10635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Server error logs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Watch database growth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Server &amp; infrastructure monitoring</a:t>
            </a: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00" y="3619600"/>
            <a:ext cx="1436029" cy="13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3D4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/>
        </p:nvSpPr>
        <p:spPr>
          <a:xfrm>
            <a:off x="7272150" y="2628863"/>
            <a:ext cx="11736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F4857"/>
                </a:solidFill>
              </a:rPr>
              <a:t>@smbader</a:t>
            </a:r>
            <a:r>
              <a:rPr lang="en" sz="1200">
                <a:solidFill>
                  <a:srgbClr val="FFFFFF"/>
                </a:solidFill>
              </a:rPr>
              <a:t>  </a:t>
            </a:r>
            <a:endParaRPr sz="1200">
              <a:solidFill>
                <a:srgbClr val="FFFFFF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3180675" y="1902575"/>
            <a:ext cx="56511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3F4857"/>
                </a:solidFill>
              </a:rPr>
              <a:t>Questions?</a:t>
            </a:r>
            <a:endParaRPr sz="3500" b="1">
              <a:solidFill>
                <a:srgbClr val="3F4857"/>
              </a:solidFill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225" y="808600"/>
            <a:ext cx="3440226" cy="352632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3067275" y="4416650"/>
            <a:ext cx="5764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“So long, and thanks for all the fish.”</a:t>
            </a:r>
            <a:br>
              <a:rPr lang="en" sz="1100">
                <a:solidFill>
                  <a:srgbClr val="333333"/>
                </a:solidFill>
              </a:rPr>
            </a:br>
            <a:r>
              <a:rPr lang="en" sz="1100">
                <a:solidFill>
                  <a:srgbClr val="333333"/>
                </a:solidFill>
              </a:rPr>
              <a:t> </a:t>
            </a:r>
            <a:r>
              <a:rPr lang="en" sz="900" i="1">
                <a:solidFill>
                  <a:srgbClr val="3F4857"/>
                </a:solidFill>
              </a:rPr>
              <a:t>Douglas Adams (2009). “So Long, and Thanks for All the Fish”, Pan Macmillan</a:t>
            </a:r>
            <a:endParaRPr sz="400"/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5925" y="2734350"/>
            <a:ext cx="182225" cy="1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3D4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1918200" y="994450"/>
            <a:ext cx="6951600" cy="26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1800"/>
              <a:buChar char="❖"/>
            </a:pPr>
            <a:r>
              <a:rPr lang="en" sz="1800">
                <a:solidFill>
                  <a:srgbClr val="2B2B2B"/>
                </a:solidFill>
              </a:rPr>
              <a:t>Associate Director of Open Source Applications</a:t>
            </a:r>
            <a:br>
              <a:rPr lang="en" sz="1800">
                <a:solidFill>
                  <a:srgbClr val="2B2B2B"/>
                </a:solidFill>
              </a:rPr>
            </a:br>
            <a:endParaRPr sz="1800">
              <a:solidFill>
                <a:srgbClr val="2B2B2B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1800"/>
              <a:buChar char="❖"/>
            </a:pPr>
            <a:r>
              <a:rPr lang="en" sz="1800">
                <a:solidFill>
                  <a:srgbClr val="2B2B2B"/>
                </a:solidFill>
              </a:rPr>
              <a:t>Started at DELTA in 2012 as a Moodle Developer</a:t>
            </a:r>
            <a:br>
              <a:rPr lang="en" sz="1800">
                <a:solidFill>
                  <a:srgbClr val="2B2B2B"/>
                </a:solidFill>
              </a:rPr>
            </a:br>
            <a:endParaRPr sz="1800">
              <a:solidFill>
                <a:srgbClr val="2B2B2B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1800"/>
              <a:buChar char="❖"/>
            </a:pPr>
            <a:r>
              <a:rPr lang="en" sz="1800">
                <a:solidFill>
                  <a:srgbClr val="2B2B2B"/>
                </a:solidFill>
              </a:rPr>
              <a:t>Technical Lead for yearly Moodle upgrades</a:t>
            </a:r>
            <a:br>
              <a:rPr lang="en" sz="1800">
                <a:solidFill>
                  <a:srgbClr val="2B2B2B"/>
                </a:solidFill>
              </a:rPr>
            </a:br>
            <a:endParaRPr sz="1800">
              <a:solidFill>
                <a:srgbClr val="2B2B2B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1800"/>
              <a:buChar char="❖"/>
            </a:pPr>
            <a:r>
              <a:rPr lang="en" sz="1800">
                <a:solidFill>
                  <a:srgbClr val="2B2B2B"/>
                </a:solidFill>
              </a:rPr>
              <a:t>Co-maintainer of mod_zoom plugin</a:t>
            </a:r>
            <a:br>
              <a:rPr lang="en" sz="1800">
                <a:solidFill>
                  <a:srgbClr val="2B2B2B"/>
                </a:solidFill>
              </a:rPr>
            </a:br>
            <a:endParaRPr sz="1800">
              <a:solidFill>
                <a:srgbClr val="2B2B2B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1800"/>
              <a:buChar char="❖"/>
            </a:pPr>
            <a:r>
              <a:rPr lang="en" sz="1800">
                <a:solidFill>
                  <a:srgbClr val="2B2B2B"/>
                </a:solidFill>
              </a:rPr>
              <a:t>Developer of mod_roadmap &amp; local_gamification </a:t>
            </a:r>
            <a:endParaRPr sz="1800">
              <a:solidFill>
                <a:srgbClr val="2B2B2B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6088" y="3465637"/>
            <a:ext cx="1894687" cy="160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0450" y="3396225"/>
            <a:ext cx="2038641" cy="16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11700" y="253225"/>
            <a:ext cx="29826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2B2B2B"/>
                </a:solidFill>
              </a:rPr>
              <a:t>About Me</a:t>
            </a:r>
            <a:endParaRPr sz="3000" b="1">
              <a:solidFill>
                <a:srgbClr val="2B2B2B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460" y="1073375"/>
            <a:ext cx="1304775" cy="12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3D4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3775" y="1453062"/>
            <a:ext cx="3440226" cy="352632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04775" y="1073400"/>
            <a:ext cx="5717100" cy="26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Planning the upgrade </a:t>
            </a:r>
            <a:br>
              <a:rPr lang="en" sz="1800">
                <a:solidFill>
                  <a:srgbClr val="3F4857"/>
                </a:solidFill>
              </a:rPr>
            </a:br>
            <a:endParaRPr sz="1800">
              <a:solidFill>
                <a:srgbClr val="3F485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Development review</a:t>
            </a:r>
            <a:br>
              <a:rPr lang="en" sz="1800">
                <a:solidFill>
                  <a:srgbClr val="3F4857"/>
                </a:solidFill>
              </a:rPr>
            </a:br>
            <a:endParaRPr sz="1800">
              <a:solidFill>
                <a:srgbClr val="3F485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Configuration and new server stand up</a:t>
            </a:r>
            <a:br>
              <a:rPr lang="en" sz="1800">
                <a:solidFill>
                  <a:srgbClr val="3F4857"/>
                </a:solidFill>
              </a:rPr>
            </a:br>
            <a:endParaRPr sz="1800">
              <a:solidFill>
                <a:srgbClr val="3F485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Existing server upgrade testing</a:t>
            </a:r>
            <a:br>
              <a:rPr lang="en" sz="1800">
                <a:solidFill>
                  <a:srgbClr val="3F4857"/>
                </a:solidFill>
              </a:rPr>
            </a:br>
            <a:endParaRPr sz="1800">
              <a:solidFill>
                <a:srgbClr val="3F485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Post launch</a:t>
            </a:r>
            <a:br>
              <a:rPr lang="en" sz="1800">
                <a:solidFill>
                  <a:srgbClr val="FFFFFF"/>
                </a:solidFill>
              </a:rPr>
            </a:br>
            <a:endParaRPr sz="18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11700" y="253225"/>
            <a:ext cx="29826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F4857"/>
                </a:solidFill>
              </a:rPr>
              <a:t>The Guide</a:t>
            </a:r>
            <a:endParaRPr sz="3000" b="1">
              <a:solidFill>
                <a:srgbClr val="3F4857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11700" y="4367575"/>
            <a:ext cx="5764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“Don't Panic. It's the first helpful or intelligible thing anybodys said to me all day.”</a:t>
            </a:r>
            <a:br>
              <a:rPr lang="en" sz="1100">
                <a:solidFill>
                  <a:srgbClr val="333333"/>
                </a:solidFill>
              </a:rPr>
            </a:br>
            <a:r>
              <a:rPr lang="en" sz="1100">
                <a:solidFill>
                  <a:srgbClr val="333333"/>
                </a:solidFill>
              </a:rPr>
              <a:t> </a:t>
            </a:r>
            <a:r>
              <a:rPr lang="en" sz="900" i="1">
                <a:solidFill>
                  <a:srgbClr val="3F4857"/>
                </a:solidFill>
              </a:rPr>
              <a:t>Douglas Adams (2012). “The Hitchhiker's Guide to the Galaxy: The Trilogy of Five”, p.42, Pan Macmillan</a:t>
            </a:r>
            <a:endParaRPr sz="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3D4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311700" y="253225"/>
            <a:ext cx="29826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2B2B2B"/>
                </a:solidFill>
              </a:rPr>
              <a:t>The Timeline</a:t>
            </a:r>
            <a:endParaRPr sz="3000" b="1">
              <a:solidFill>
                <a:srgbClr val="2B2B2B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24094"/>
            <a:ext cx="9144001" cy="202676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311700" y="1182200"/>
            <a:ext cx="69516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B2B2B"/>
                </a:solidFill>
              </a:rPr>
              <a:t>The proposed yearly upgrade schedule</a:t>
            </a:r>
            <a:br>
              <a:rPr lang="en" sz="1800">
                <a:solidFill>
                  <a:srgbClr val="2B2B2B"/>
                </a:solidFill>
              </a:rPr>
            </a:br>
            <a:endParaRPr sz="1800">
              <a:solidFill>
                <a:srgbClr val="2B2B2B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11700" y="4367575"/>
            <a:ext cx="78279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“There is a moment in every dawn when light floats, there is the possibility of magic.”</a:t>
            </a:r>
            <a:br>
              <a:rPr lang="en" sz="1100">
                <a:solidFill>
                  <a:srgbClr val="333333"/>
                </a:solidFill>
              </a:rPr>
            </a:br>
            <a:r>
              <a:rPr lang="en" sz="900">
                <a:solidFill>
                  <a:srgbClr val="3F4857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Douglas Adams</a:t>
            </a:r>
            <a:r>
              <a:rPr lang="en" sz="900">
                <a:solidFill>
                  <a:srgbClr val="3F4857"/>
                </a:solidFill>
              </a:rPr>
              <a:t>, in </a:t>
            </a:r>
            <a:r>
              <a:rPr lang="en" sz="900">
                <a:solidFill>
                  <a:srgbClr val="3F4857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Life, the Universe and Everything</a:t>
            </a:r>
            <a:r>
              <a:rPr lang="en" sz="900">
                <a:solidFill>
                  <a:srgbClr val="3F4857"/>
                </a:solidFill>
              </a:rPr>
              <a:t>, volume 3 of </a:t>
            </a:r>
            <a:r>
              <a:rPr lang="en" sz="900">
                <a:solidFill>
                  <a:srgbClr val="3F4857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Hitchhiker’s Guide to the Galaxy</a:t>
            </a:r>
            <a:r>
              <a:rPr lang="en" sz="900">
                <a:solidFill>
                  <a:srgbClr val="3F4857"/>
                </a:solidFill>
              </a:rPr>
              <a:t>, (New York: Ballantine, 1995), </a:t>
            </a:r>
            <a:r>
              <a:rPr lang="en" sz="900">
                <a:solidFill>
                  <a:srgbClr val="3F4857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 53</a:t>
            </a:r>
            <a:r>
              <a:rPr lang="en" sz="900">
                <a:solidFill>
                  <a:srgbClr val="3F4857"/>
                </a:solidFill>
              </a:rPr>
              <a:t>.</a:t>
            </a:r>
            <a:endParaRPr sz="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3D4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3180675" y="1902575"/>
            <a:ext cx="56511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3F4857"/>
                </a:solidFill>
              </a:rPr>
              <a:t>Let’s look at the details.</a:t>
            </a:r>
            <a:endParaRPr sz="3500" b="1">
              <a:solidFill>
                <a:srgbClr val="3F4857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225" y="808600"/>
            <a:ext cx="3440226" cy="352632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312150" y="4468150"/>
            <a:ext cx="8519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“There is an art, it says, or rather, a knack to flying. The knack lies in learning how to throw yourself at the ground and miss.”</a:t>
            </a:r>
            <a:br>
              <a:rPr lang="en" sz="1100">
                <a:solidFill>
                  <a:srgbClr val="333333"/>
                </a:solidFill>
              </a:rPr>
            </a:br>
            <a:r>
              <a:rPr lang="en" sz="1100">
                <a:solidFill>
                  <a:srgbClr val="333333"/>
                </a:solidFill>
              </a:rPr>
              <a:t> </a:t>
            </a:r>
            <a:r>
              <a:rPr lang="en" sz="900" i="1">
                <a:solidFill>
                  <a:srgbClr val="3F4857"/>
                </a:solidFill>
              </a:rPr>
              <a:t>Douglas Adams (2012). “The Hitchhiker's Guide to the Galaxy Radio Scripts Volume 2: The Tertiary, Quandary and Quintessential Phases”, p.83, Pan Macmillan</a:t>
            </a:r>
            <a:endParaRPr sz="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3D4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3425" y="3686476"/>
            <a:ext cx="4322550" cy="1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311700" y="253225"/>
            <a:ext cx="44853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F4857"/>
                </a:solidFill>
              </a:rPr>
              <a:t>Planning the upgrade</a:t>
            </a:r>
            <a:endParaRPr sz="3000" b="1">
              <a:solidFill>
                <a:srgbClr val="3F4857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04775" y="1073400"/>
            <a:ext cx="388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Select the Moodle version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311700" y="1614775"/>
            <a:ext cx="401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Infrastructure decisions</a:t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284550" y="4168250"/>
            <a:ext cx="40725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“All you really need to know for the moment is that the universe is a lot more complicated than you might think”</a:t>
            </a:r>
            <a:br>
              <a:rPr lang="en" sz="1100">
                <a:solidFill>
                  <a:srgbClr val="333333"/>
                </a:solidFill>
              </a:rPr>
            </a:br>
            <a:r>
              <a:rPr lang="en" sz="900" i="1">
                <a:solidFill>
                  <a:srgbClr val="3F4857"/>
                </a:solidFill>
              </a:rPr>
              <a:t>Douglas Adams (2009). “Mostly Harmless”, p.118, Pan Macmillan</a:t>
            </a:r>
            <a:endParaRPr sz="400"/>
          </a:p>
        </p:txBody>
      </p:sp>
      <p:sp>
        <p:nvSpPr>
          <p:cNvPr id="100" name="Google Shape;100;p18"/>
          <p:cNvSpPr/>
          <p:nvPr/>
        </p:nvSpPr>
        <p:spPr>
          <a:xfrm>
            <a:off x="4684300" y="527533"/>
            <a:ext cx="3810600" cy="15366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Riding the wave 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Supported date range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https://moodledev.io/general/releases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New features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https://moodledev.io/general/releases/4.0</a:t>
            </a:r>
            <a:br>
              <a:rPr lang="en" sz="1200">
                <a:solidFill>
                  <a:srgbClr val="3F4857"/>
                </a:solidFill>
              </a:rPr>
            </a:b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311700" y="2166000"/>
            <a:ext cx="401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Important code modifications</a:t>
            </a: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4684300" y="1058664"/>
            <a:ext cx="3810600" cy="15366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Moodle Server Requirements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PHP version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https://www.php.net/releases/index.php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Database version</a:t>
            </a:r>
            <a:br>
              <a:rPr lang="en" sz="1200">
                <a:solidFill>
                  <a:srgbClr val="3F4857"/>
                </a:solidFill>
              </a:rPr>
            </a:b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4646800" y="1433814"/>
            <a:ext cx="3885600" cy="19767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Moodle release documentation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https://moodledev.io/general/releases/4.0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Check versions in gap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Be aware of deprecations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/lib/deprecatedlib.php</a:t>
            </a:r>
            <a:endParaRPr sz="1000" b="1">
              <a:solidFill>
                <a:srgbClr val="3F4857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Database changes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/lib/db/upgrade.php</a:t>
            </a:r>
            <a:br>
              <a:rPr lang="en" sz="1200">
                <a:solidFill>
                  <a:srgbClr val="3F4857"/>
                </a:solidFill>
              </a:rPr>
            </a:b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311700" y="2717225"/>
            <a:ext cx="401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Review last year’s data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3D4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311700" y="253225"/>
            <a:ext cx="44853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3F4857"/>
                </a:solidFill>
              </a:rPr>
              <a:t>Development Review</a:t>
            </a:r>
            <a:endParaRPr sz="3000" b="1">
              <a:solidFill>
                <a:srgbClr val="3F4857"/>
              </a:solidFill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304775" y="1073400"/>
            <a:ext cx="388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Install dev &amp; test environments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311700" y="1614775"/>
            <a:ext cx="401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Core commit walk-through</a:t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2131075" y="4361050"/>
            <a:ext cx="67410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“It is of course perfectly natural to assume that everyone else is having a far more exciting time than you.”</a:t>
            </a:r>
            <a:br>
              <a:rPr lang="en" sz="1100">
                <a:solidFill>
                  <a:srgbClr val="333333"/>
                </a:solidFill>
              </a:rPr>
            </a:br>
            <a:r>
              <a:rPr lang="en" sz="900" i="1">
                <a:solidFill>
                  <a:srgbClr val="3F4857"/>
                </a:solidFill>
              </a:rPr>
              <a:t>Douglas Adams (2002). “The Ultimate Hitchhiker's Guide to the Galaxy”</a:t>
            </a:r>
            <a:endParaRPr sz="400"/>
          </a:p>
        </p:txBody>
      </p:sp>
      <p:sp>
        <p:nvSpPr>
          <p:cNvPr id="113" name="Google Shape;113;p19"/>
          <p:cNvSpPr/>
          <p:nvPr/>
        </p:nvSpPr>
        <p:spPr>
          <a:xfrm>
            <a:off x="4686700" y="535938"/>
            <a:ext cx="3810600" cy="15366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Development server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Individual instances, vanilla instance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Test Server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Approved changes for testing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Prep Git branches 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test_400, main_400</a:t>
            </a:r>
            <a:br>
              <a:rPr lang="en" sz="1200">
                <a:solidFill>
                  <a:srgbClr val="3F4857"/>
                </a:solidFill>
              </a:rPr>
            </a:b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311700" y="2166000"/>
            <a:ext cx="401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Maintained plugin review</a:t>
            </a: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4686700" y="1077325"/>
            <a:ext cx="3810600" cy="15366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Is the change still needed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Are there new conflicts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Test the patch still works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Can we create a behat or phpunit test</a:t>
            </a:r>
            <a:br>
              <a:rPr lang="en" sz="1200">
                <a:solidFill>
                  <a:srgbClr val="3F4857"/>
                </a:solidFill>
              </a:rPr>
            </a:b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4649200" y="1408500"/>
            <a:ext cx="3885600" cy="19767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Review “For Developers” section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https://moodledev.io/general/releases/4.0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PHP Compatibility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Be aware of API changes w/ Moodle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/lib/deprecatedlib.php</a:t>
            </a:r>
            <a:endParaRPr sz="1000" b="1">
              <a:solidFill>
                <a:srgbClr val="3F4857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UI/UX updates and consistency</a:t>
            </a:r>
            <a:br>
              <a:rPr lang="en" sz="1200">
                <a:solidFill>
                  <a:srgbClr val="3F4857"/>
                </a:solidFill>
              </a:rPr>
            </a:b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311700" y="2717225"/>
            <a:ext cx="426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Community &amp; vendor plugin audit</a:t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4686700" y="2268875"/>
            <a:ext cx="3810600" cy="13584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Compatibility checks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PHP, MySQL, Moodle version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Review issues and pull requests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Look at both current and resolved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Be sure to perform user tests</a:t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00" y="3619600"/>
            <a:ext cx="1436029" cy="13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3D4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/>
        </p:nvSpPr>
        <p:spPr>
          <a:xfrm>
            <a:off x="311700" y="253225"/>
            <a:ext cx="44853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F4857"/>
                </a:solidFill>
              </a:rPr>
              <a:t>Configuration</a:t>
            </a:r>
            <a:endParaRPr sz="3000" b="1">
              <a:solidFill>
                <a:srgbClr val="3F4857"/>
              </a:solidFill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304775" y="1073400"/>
            <a:ext cx="388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Config setting changes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311700" y="1614775"/>
            <a:ext cx="401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Capability setting changes</a:t>
            </a: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236025" y="4394175"/>
            <a:ext cx="67410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“We demand rigidly defined areas of doubt and uncertainty!”</a:t>
            </a:r>
            <a:br>
              <a:rPr lang="en" sz="1100">
                <a:solidFill>
                  <a:srgbClr val="333333"/>
                </a:solidFill>
              </a:rPr>
            </a:br>
            <a:r>
              <a:rPr lang="en" sz="900" i="1">
                <a:solidFill>
                  <a:srgbClr val="3F4857"/>
                </a:solidFill>
              </a:rPr>
              <a:t>Douglas Adams (2010). “The Ultimate Hitchhiker's Guide to the Galaxy”, p.158, Del Rey</a:t>
            </a:r>
            <a:endParaRPr sz="400"/>
          </a:p>
        </p:txBody>
      </p:sp>
      <p:sp>
        <p:nvSpPr>
          <p:cNvPr id="128" name="Google Shape;128;p20"/>
          <p:cNvSpPr/>
          <p:nvPr/>
        </p:nvSpPr>
        <p:spPr>
          <a:xfrm>
            <a:off x="4686700" y="535938"/>
            <a:ext cx="3810600" cy="15366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Script to extract settings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Extract from old &amp; new version, then compare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New settings displayed after upgrading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New feature!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Check for changes in defaults 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Rare case but has happened</a:t>
            </a:r>
            <a:br>
              <a:rPr lang="en" sz="1200">
                <a:solidFill>
                  <a:srgbClr val="3F4857"/>
                </a:solidFill>
              </a:rPr>
            </a:br>
            <a:endParaRPr/>
          </a:p>
        </p:txBody>
      </p:sp>
      <p:sp>
        <p:nvSpPr>
          <p:cNvPr id="129" name="Google Shape;129;p20"/>
          <p:cNvSpPr txBox="1"/>
          <p:nvPr/>
        </p:nvSpPr>
        <p:spPr>
          <a:xfrm>
            <a:off x="311700" y="2166000"/>
            <a:ext cx="401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LTI considerations</a:t>
            </a:r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4686700" y="1077325"/>
            <a:ext cx="3810600" cy="15366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Script to extract all roles &amp; capabilities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Extract from old &amp; new version, then compare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Check added and removed capabilities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Review with governance</a:t>
            </a:r>
            <a:br>
              <a:rPr lang="en" sz="1200">
                <a:solidFill>
                  <a:srgbClr val="3F4857"/>
                </a:solidFill>
              </a:rPr>
            </a:b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4686700" y="1553250"/>
            <a:ext cx="3810600" cy="16872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Contact vendors about new instances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New course and user IDs.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Watch the 1.1 to 1.3 changes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New external tool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Test with the vendor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The best way to confirm functionality</a:t>
            </a: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311700" y="2717225"/>
            <a:ext cx="426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Test and update integrations</a:t>
            </a: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4724200" y="2251325"/>
            <a:ext cx="3773100" cy="13935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Course creation 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User management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Student grade extraction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Backup and restore automation</a:t>
            </a:r>
            <a:endParaRPr sz="1200">
              <a:solidFill>
                <a:srgbClr val="3F4857"/>
              </a:solidFill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6088" y="3465637"/>
            <a:ext cx="1894687" cy="1607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3D4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/>
        </p:nvSpPr>
        <p:spPr>
          <a:xfrm>
            <a:off x="311700" y="253225"/>
            <a:ext cx="44853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F4857"/>
                </a:solidFill>
              </a:rPr>
              <a:t>Upgrade Preparation</a:t>
            </a:r>
            <a:endParaRPr sz="3000" b="1">
              <a:solidFill>
                <a:srgbClr val="3F4857"/>
              </a:solidFill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304775" y="1073400"/>
            <a:ext cx="388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Staging server &amp; snapshots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311700" y="1614775"/>
            <a:ext cx="401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Uninstall removed plugins</a:t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2131075" y="4361050"/>
            <a:ext cx="67410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“A learning experience is one of those things that says, ‘You know that thing you just did? Don't do that.’”</a:t>
            </a:r>
            <a:br>
              <a:rPr lang="en" sz="1100">
                <a:solidFill>
                  <a:srgbClr val="333333"/>
                </a:solidFill>
              </a:rPr>
            </a:br>
            <a:r>
              <a:rPr lang="en" sz="900" i="1">
                <a:solidFill>
                  <a:srgbClr val="3F4857"/>
                </a:solidFill>
              </a:rPr>
              <a:t>Douglas Adams, Stephen Fry (2012). “The Salmon of Doubt: Hitchhiking the Galaxy One Last Time”, p.203, Pan Macmillan</a:t>
            </a:r>
            <a:endParaRPr sz="400"/>
          </a:p>
        </p:txBody>
      </p:sp>
      <p:sp>
        <p:nvSpPr>
          <p:cNvPr id="143" name="Google Shape;143;p21"/>
          <p:cNvSpPr/>
          <p:nvPr/>
        </p:nvSpPr>
        <p:spPr>
          <a:xfrm>
            <a:off x="4686700" y="535938"/>
            <a:ext cx="3810600" cy="15366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Replica of production server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$CFG-&gt;divertallemailsto</a:t>
            </a:r>
            <a:br>
              <a:rPr lang="en" sz="1000" b="1">
                <a:solidFill>
                  <a:srgbClr val="3F4857"/>
                </a:solidFill>
              </a:rPr>
            </a:br>
            <a:endParaRPr sz="1000" b="1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Convert URLs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admin/tool/replace/cli/replace.php</a:t>
            </a:r>
            <a:br>
              <a:rPr lang="en" sz="1000" b="1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Snapshot the replica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moodledata folder and database</a:t>
            </a:r>
            <a:br>
              <a:rPr lang="en" sz="1200">
                <a:solidFill>
                  <a:srgbClr val="3F4857"/>
                </a:solidFill>
              </a:rPr>
            </a:br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311700" y="2166000"/>
            <a:ext cx="401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Update code base</a:t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4686700" y="1077325"/>
            <a:ext cx="3810600" cy="15366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Always remove before the upgrade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While the plugin still works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Migration plan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Moving functionality</a:t>
            </a:r>
            <a:br>
              <a:rPr lang="en" sz="1200">
                <a:solidFill>
                  <a:srgbClr val="3F4857"/>
                </a:solidFill>
              </a:rPr>
            </a:br>
            <a:endParaRPr sz="1200">
              <a:solidFill>
                <a:srgbClr val="3F4857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Remember, data will be lost on uninstall</a:t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4730125" y="1942650"/>
            <a:ext cx="3714900" cy="9084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Organized in Git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Core is parent repository</a:t>
            </a:r>
            <a:br>
              <a:rPr lang="en" sz="1000" b="1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All plugins are subplugins of parent</a:t>
            </a: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311700" y="2717225"/>
            <a:ext cx="426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800"/>
              <a:buChar char="❖"/>
            </a:pPr>
            <a:r>
              <a:rPr lang="en" sz="1800">
                <a:solidFill>
                  <a:srgbClr val="3F4857"/>
                </a:solidFill>
              </a:rPr>
              <a:t>Execute upgrade via CLI</a:t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4767625" y="2668325"/>
            <a:ext cx="3640800" cy="5595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F4857"/>
              </a:buClr>
              <a:buSzPts val="1200"/>
              <a:buChar char="❖"/>
            </a:pPr>
            <a:r>
              <a:rPr lang="en" sz="1200">
                <a:solidFill>
                  <a:srgbClr val="3F4857"/>
                </a:solidFill>
              </a:rPr>
              <a:t>Avoid browser complications</a:t>
            </a:r>
            <a:br>
              <a:rPr lang="en" sz="1200">
                <a:solidFill>
                  <a:srgbClr val="3F4857"/>
                </a:solidFill>
              </a:rPr>
            </a:br>
            <a:r>
              <a:rPr lang="en" sz="1000" b="1">
                <a:solidFill>
                  <a:srgbClr val="3F4857"/>
                </a:solidFill>
              </a:rPr>
              <a:t>Better output with debugging on</a:t>
            </a: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0450" y="3396225"/>
            <a:ext cx="2038641" cy="16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1065</Words>
  <Application>Microsoft Office PowerPoint</Application>
  <PresentationFormat>On-screen Show (16:9)</PresentationFormat>
  <Paragraphs>113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Verdana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Steve Bader</cp:lastModifiedBy>
  <cp:revision>1</cp:revision>
  <dcterms:modified xsi:type="dcterms:W3CDTF">2022-09-19T03:52:23Z</dcterms:modified>
</cp:coreProperties>
</file>