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8C72EA-EAF2-45C6-ABFF-496F46E7D2DE}">
  <a:tblStyle styleId="{EC8C72EA-EAF2-45C6-ABFF-496F46E7D2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9173"/>
  </p:normalViewPr>
  <p:slideViewPr>
    <p:cSldViewPr snapToGrid="0">
      <p:cViewPr varScale="1">
        <p:scale>
          <a:sx n="110" d="100"/>
          <a:sy n="110" d="100"/>
        </p:scale>
        <p:origin x="1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goodlearninganywhere.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ublicsafety.gc.ca/cnt/rsrcs/pblctns/2022-fdrl-frmwrk-rdc-rcdvsm/index-en.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www.goodlearninganywhere.com</a:t>
            </a:r>
            <a:endParaRPr/>
          </a:p>
          <a:p>
            <a:pPr marL="0" lvl="0" indent="0" algn="l" rtl="0">
              <a:spcBef>
                <a:spcPts val="0"/>
              </a:spcBef>
              <a:spcAft>
                <a:spcPts val="0"/>
              </a:spcAft>
              <a:buClr>
                <a:schemeClr val="dk1"/>
              </a:buClr>
              <a:buSzPts val="1100"/>
              <a:buFont typeface="Arial"/>
              <a:buNone/>
            </a:pPr>
            <a:r>
              <a:rPr lang="en-US"/>
              <a:t>Good Learning Anywhere provides free online distance learning opportunities for adult learners in Ontario to assist them in upgrading their reading, writing, math, computer, and other Essential Skills. Celebrated 20 years in 2022! </a:t>
            </a:r>
            <a:endParaRPr/>
          </a:p>
          <a:p>
            <a:pPr marL="0" lvl="0" indent="0" algn="l" rtl="0">
              <a:spcBef>
                <a:spcPts val="0"/>
              </a:spcBef>
              <a:spcAft>
                <a:spcPts val="0"/>
              </a:spcAft>
              <a:buClr>
                <a:schemeClr val="dk1"/>
              </a:buClr>
              <a:buSzPts val="1100"/>
              <a:buFont typeface="Arial"/>
              <a:buNone/>
            </a:pPr>
            <a:r>
              <a:rPr lang="en-US"/>
              <a:t>We are funded by the Ministry of Labour, Immigration, Training and Skills Development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562756acc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562756acca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Ideally GLA would like this to be the Moodle platform - but the lessons learned from this pilot are something we can take forward to the provincial system</a:t>
            </a:r>
            <a:endParaRPr/>
          </a:p>
        </p:txBody>
      </p:sp>
      <p:sp>
        <p:nvSpPr>
          <p:cNvPr id="136" name="Google Shape;136;g1562756acca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49c53a2c2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49c53a2c2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649c53a2c2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49c53a2c2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649c53a2c2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649c53a2c2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c00d2ed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c00d2edd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App makes content available offline: </a:t>
            </a:r>
            <a:br>
              <a:rPr lang="en-US"/>
            </a:br>
            <a:r>
              <a:rPr lang="en-US"/>
              <a:t>PDF, Youtube, Apps</a:t>
            </a:r>
            <a:endParaRPr/>
          </a:p>
          <a:p>
            <a:pPr marL="0" lvl="0" indent="0" algn="l" rtl="0">
              <a:spcBef>
                <a:spcPts val="0"/>
              </a:spcBef>
              <a:spcAft>
                <a:spcPts val="0"/>
              </a:spcAft>
              <a:buClr>
                <a:schemeClr val="dk1"/>
              </a:buClr>
              <a:buSzPts val="1100"/>
              <a:buFont typeface="Arial"/>
              <a:buNone/>
            </a:pPr>
            <a:r>
              <a:rPr lang="en-US"/>
              <a:t>No demonstration of learning happens - it’s more like a library</a:t>
            </a:r>
            <a:endParaRPr/>
          </a:p>
          <a:p>
            <a:pPr marL="0" lvl="0" indent="0" algn="l" rtl="0">
              <a:spcBef>
                <a:spcPts val="0"/>
              </a:spcBef>
              <a:spcAft>
                <a:spcPts val="0"/>
              </a:spcAft>
              <a:buNone/>
            </a:pPr>
            <a:r>
              <a:rPr lang="en-US"/>
              <a:t>Tablets </a:t>
            </a:r>
            <a:endParaRPr/>
          </a:p>
          <a:p>
            <a:pPr marL="0" lvl="0" indent="0" algn="l" rtl="0">
              <a:spcBef>
                <a:spcPts val="0"/>
              </a:spcBef>
              <a:spcAft>
                <a:spcPts val="0"/>
              </a:spcAft>
              <a:buClr>
                <a:schemeClr val="dk1"/>
              </a:buClr>
              <a:buSzPts val="1100"/>
              <a:buFont typeface="Arial"/>
              <a:buNone/>
            </a:pPr>
            <a:r>
              <a:rPr lang="en-US"/>
              <a:t>We were able to curate material for requested by instructors and even have a library for the Women’s section</a:t>
            </a:r>
            <a:endParaRPr/>
          </a:p>
        </p:txBody>
      </p:sp>
      <p:sp>
        <p:nvSpPr>
          <p:cNvPr id="160" name="Google Shape;160;g7c00d2edd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5daeeb4a01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5daeeb4a01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Similar to Youth - very strict rules on technology in the Kenora jail</a:t>
            </a:r>
            <a:endParaRPr/>
          </a:p>
          <a:p>
            <a:pPr marL="0" lvl="0" indent="0" algn="l" rtl="0">
              <a:spcBef>
                <a:spcPts val="0"/>
              </a:spcBef>
              <a:spcAft>
                <a:spcPts val="0"/>
              </a:spcAft>
              <a:buNone/>
            </a:pPr>
            <a:r>
              <a:rPr lang="en-US"/>
              <a:t>Moodle offline:</a:t>
            </a:r>
            <a:br>
              <a:rPr lang="en-US"/>
            </a:br>
            <a:r>
              <a:rPr lang="en-US"/>
              <a:t>Books, Forums and Files are working</a:t>
            </a:r>
            <a:endParaRPr/>
          </a:p>
          <a:p>
            <a:pPr marL="0" lvl="0" indent="0" algn="l" rtl="0">
              <a:spcBef>
                <a:spcPts val="0"/>
              </a:spcBef>
              <a:spcAft>
                <a:spcPts val="0"/>
              </a:spcAft>
              <a:buNone/>
            </a:pPr>
            <a:r>
              <a:rPr lang="en-US"/>
              <a:t>H5P - core? </a:t>
            </a:r>
            <a:endParaRPr/>
          </a:p>
          <a:p>
            <a:pPr marL="0" lvl="0" indent="0" algn="l" rtl="0">
              <a:spcBef>
                <a:spcPts val="0"/>
              </a:spcBef>
              <a:spcAft>
                <a:spcPts val="0"/>
              </a:spcAft>
              <a:buNone/>
            </a:pPr>
            <a:endParaRPr/>
          </a:p>
          <a:p>
            <a:pPr marL="0" lvl="0" indent="0" algn="l" rtl="0">
              <a:spcBef>
                <a:spcPts val="0"/>
              </a:spcBef>
              <a:spcAft>
                <a:spcPts val="0"/>
              </a:spcAft>
              <a:buNone/>
            </a:pPr>
            <a:r>
              <a:rPr lang="en-US"/>
              <a:t>Wishlist:</a:t>
            </a:r>
            <a:endParaRPr/>
          </a:p>
          <a:p>
            <a:pPr marL="0" lvl="0" indent="0" algn="l" rtl="0">
              <a:spcBef>
                <a:spcPts val="0"/>
              </a:spcBef>
              <a:spcAft>
                <a:spcPts val="0"/>
              </a:spcAft>
              <a:buNone/>
            </a:pPr>
            <a:r>
              <a:rPr lang="en-US"/>
              <a:t>Easier to navigate for new tech users</a:t>
            </a:r>
            <a:endParaRPr/>
          </a:p>
        </p:txBody>
      </p:sp>
      <p:sp>
        <p:nvSpPr>
          <p:cNvPr id="168" name="Google Shape;168;g15daeeb4a01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c00d2edd7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c00d2edd7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7c00d2edd7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6488d26a5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6488d26a5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6488d26a5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649c53a2c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649c53a2c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g649c53a2c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49c53a2c2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49c53a2c2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87" name="Google Shape;87;g649c53a2c2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5ddce7ab5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5ddce7ab5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15ddce7ab5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c00d2edc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c00d2edc4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About 5 years ago CLI started - and I began talking to other partners on what programs existed in facilities and was surprised to learn that they ranged from little to none in our provincial system and that digital skills were very nearly never included.</a:t>
            </a:r>
            <a:endParaRPr/>
          </a:p>
        </p:txBody>
      </p:sp>
      <p:sp>
        <p:nvSpPr>
          <p:cNvPr id="101" name="Google Shape;101;g7c00d2edc4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00d2edc4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c00d2edc4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Overrepresentation of Indigenous peoples in the criminal justice system (CJS) is a longstanding issue that has only increased over time. While </a:t>
            </a:r>
            <a:r>
              <a:rPr lang="en-US" b="1"/>
              <a:t>Indigenous peoples represent 4% of the Canadian population</a:t>
            </a:r>
            <a:r>
              <a:rPr lang="en-US"/>
              <a:t>, they are overrepresented on both the offender and victim sides. In the Federal Correctional system, the proportion of Indigenous peoples in the Correctional Service of Canada’s (CSC) custody has reached an all-time high of </a:t>
            </a:r>
            <a:r>
              <a:rPr lang="en-US" b="1"/>
              <a:t>26.1%</a:t>
            </a:r>
            <a:r>
              <a:rPr lang="en-US"/>
              <a:t> This disproportionate overrepresentation is even more acutely felt in women’s corrections where </a:t>
            </a:r>
            <a:r>
              <a:rPr lang="en-US" b="1"/>
              <a:t>48%</a:t>
            </a:r>
            <a:r>
              <a:rPr lang="en-US"/>
              <a:t> of women in CSC’s custody are Indigenous.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a:t>Further, between 2015-16 and 2019-20, the proportion of Indigenous peoples within CSC’s total offender population has increased by 15.3 %. The root causes behind the overrepresentation of Indigenous people are found in the intergenerational trauma Indigenous peoples live with as a result of colonization in Canada.</a:t>
            </a:r>
            <a:endParaRPr/>
          </a:p>
          <a:p>
            <a:pPr marL="0" lvl="0" indent="0" algn="l" rtl="0">
              <a:spcBef>
                <a:spcPts val="0"/>
              </a:spcBef>
              <a:spcAft>
                <a:spcPts val="0"/>
              </a:spcAft>
              <a:buNone/>
            </a:pPr>
            <a:r>
              <a:rPr lang="en-US"/>
              <a:t>Retrieved Sept 25/2022 </a:t>
            </a:r>
            <a:r>
              <a:rPr lang="en-US" u="sng">
                <a:solidFill>
                  <a:schemeClr val="hlink"/>
                </a:solidFill>
                <a:hlinkClick r:id="rId3"/>
              </a:rPr>
              <a:t>https://www.publicsafety.gc.ca/cnt/rsrcs/pblctns/2022-fdrl-frmwrk-rdc-rcdvsm/index-en.aspx</a:t>
            </a:r>
            <a:endParaRPr/>
          </a:p>
          <a:p>
            <a:pPr marL="0" lvl="0" indent="0" algn="l" rtl="0">
              <a:spcBef>
                <a:spcPts val="0"/>
              </a:spcBef>
              <a:spcAft>
                <a:spcPts val="0"/>
              </a:spcAft>
              <a:buNone/>
            </a:pPr>
            <a:endParaRPr/>
          </a:p>
          <a:p>
            <a:pPr marL="0" lvl="0" indent="0" algn="l" rtl="0">
              <a:spcBef>
                <a:spcPts val="0"/>
              </a:spcBef>
              <a:spcAft>
                <a:spcPts val="0"/>
              </a:spcAft>
              <a:buNone/>
            </a:pPr>
            <a:r>
              <a:rPr lang="en-US"/>
              <a:t>The number of people identifying as Indigenous in Canada grew almost twice as fast as the non-Indigenous population and now stands at 1.8 million — about five per cent of the population — according to newly released census data.</a:t>
            </a:r>
            <a:endParaRPr/>
          </a:p>
          <a:p>
            <a:pPr marL="0" lvl="0" indent="0" algn="l" rtl="0">
              <a:spcBef>
                <a:spcPts val="0"/>
              </a:spcBef>
              <a:spcAft>
                <a:spcPts val="0"/>
              </a:spcAft>
              <a:buClr>
                <a:schemeClr val="dk1"/>
              </a:buClr>
              <a:buSzPts val="1100"/>
              <a:buFont typeface="Arial"/>
              <a:buNone/>
            </a:pPr>
            <a:r>
              <a:rPr lang="en-US"/>
              <a:t>Retrieved Sep 21/2022 https://www.cbc.ca/news/politics/indigenous-housing-census-statscan-1.6589825</a:t>
            </a:r>
            <a:endParaRPr/>
          </a:p>
          <a:p>
            <a:pPr marL="0" lvl="0" indent="0" algn="l" rtl="0">
              <a:spcBef>
                <a:spcPts val="0"/>
              </a:spcBef>
              <a:spcAft>
                <a:spcPts val="0"/>
              </a:spcAft>
              <a:buNone/>
            </a:pPr>
            <a:endParaRPr/>
          </a:p>
        </p:txBody>
      </p:sp>
      <p:sp>
        <p:nvSpPr>
          <p:cNvPr id="108" name="Google Shape;108;g7c00d2edc4_0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49c53a2c2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49c53a2c2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g649c53a2c2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49c53a2c2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649c53a2c2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649c53a2c2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49c53a2c2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49c53a2c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649c53a2c2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 name="Google Shape;18;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9" name="Google Shape;19;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p11"/>
          <p:cNvSpPr txBox="1">
            <a:spLocks noGrp="1"/>
          </p:cNvSpPr>
          <p:nvPr>
            <p:ph type="ftr" idx="11"/>
          </p:nvPr>
        </p:nvSpPr>
        <p:spPr>
          <a:xfrm>
            <a:off x="773987" y="4869655"/>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2" name="Google Shape;62;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 name="Google Shape;65;p1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2"/>
          <p:cNvSpPr txBox="1">
            <a:spLocks noGrp="1"/>
          </p:cNvSpPr>
          <p:nvPr>
            <p:ph type="ftr" idx="11"/>
          </p:nvPr>
        </p:nvSpPr>
        <p:spPr>
          <a:xfrm>
            <a:off x="773987" y="4869655"/>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 name="Google Shape;22;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 name="Google Shape;26;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 name="Google Shape;29;p5"/>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0" name="Google Shape;30;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 name="Google Shape;33;p6"/>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6"/>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Google Shape;38;p7"/>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 name="Google Shape;39;p7"/>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1" name="Google Shape;41;p7"/>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Google Shape;42;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ftr" idx="11"/>
          </p:nvPr>
        </p:nvSpPr>
        <p:spPr>
          <a:xfrm>
            <a:off x="773987" y="4869655"/>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9" name="Google Shape;49;p9"/>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0" name="Google Shape;50;p9"/>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1" name="Google Shape;51;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4" name="Google Shape;54;p10"/>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5" name="Google Shape;55;p10"/>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6" name="Google Shape;56;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rot="-5400000">
            <a:off x="3849389" y="-151201"/>
            <a:ext cx="1447800" cy="9141600"/>
          </a:xfrm>
          <a:prstGeom prst="rtTriangle">
            <a:avLst/>
          </a:prstGeom>
          <a:solidFill>
            <a:srgbClr val="FEDE0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1"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2" name="Google Shape;12;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
          <p:cNvPicPr preferRelativeResize="0"/>
          <p:nvPr/>
        </p:nvPicPr>
        <p:blipFill rotWithShape="1">
          <a:blip r:embed="rId13">
            <a:alphaModFix/>
          </a:blip>
          <a:srcRect/>
          <a:stretch/>
        </p:blipFill>
        <p:spPr>
          <a:xfrm rot="9141297" flipH="1">
            <a:off x="4912676" y="3519867"/>
            <a:ext cx="4121686" cy="2225710"/>
          </a:xfrm>
          <a:prstGeom prst="rect">
            <a:avLst/>
          </a:prstGeom>
          <a:noFill/>
          <a:ln>
            <a:noFill/>
          </a:ln>
        </p:spPr>
      </p:pic>
      <p:sp>
        <p:nvSpPr>
          <p:cNvPr id="15" name="Google Shape;15;p1"/>
          <p:cNvSpPr/>
          <p:nvPr/>
        </p:nvSpPr>
        <p:spPr>
          <a:xfrm>
            <a:off x="2488" y="0"/>
            <a:ext cx="9141600" cy="164100"/>
          </a:xfrm>
          <a:prstGeom prst="rect">
            <a:avLst/>
          </a:prstGeom>
          <a:solidFill>
            <a:srgbClr val="C2263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dlearninganywhere.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rookings.edu/blog/techtank/2015/10/06/digital-literacy-will-reduce-recidivism-in-the-long-ter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ublicsafety.gc.ca/cnt/rsrcs/pblctns/2022-fdrl-frmwrk-rdc-rcdvsm/index-en.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cbc.ca/news/canada/thunder-bay/kenora-jail-1.3988460" TargetMode="External"/><Relationship Id="rId4" Type="http://schemas.openxmlformats.org/officeDocument/2006/relationships/hyperlink" Target="https://www.kenoraonline.com/local/jail-conditions-in-focu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a:spLocks noGrp="1"/>
          </p:cNvSpPr>
          <p:nvPr>
            <p:ph type="ctrTitle"/>
          </p:nvPr>
        </p:nvSpPr>
        <p:spPr>
          <a:xfrm>
            <a:off x="417150" y="424756"/>
            <a:ext cx="83097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500"/>
              <a:buFont typeface="Calibri"/>
              <a:buNone/>
            </a:pPr>
            <a:r>
              <a:rPr lang="en-US"/>
              <a:t>Journey to using Moodle offline in Corrections Environments</a:t>
            </a:r>
            <a:endParaRPr/>
          </a:p>
        </p:txBody>
      </p:sp>
      <p:sp>
        <p:nvSpPr>
          <p:cNvPr id="74" name="Google Shape;74;p13"/>
          <p:cNvSpPr txBox="1">
            <a:spLocks noGrp="1"/>
          </p:cNvSpPr>
          <p:nvPr>
            <p:ph type="subTitle" idx="1"/>
          </p:nvPr>
        </p:nvSpPr>
        <p:spPr>
          <a:xfrm>
            <a:off x="1143000" y="2274553"/>
            <a:ext cx="6858000" cy="12417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None/>
            </a:pPr>
            <a:r>
              <a:rPr lang="en-US" sz="2700"/>
              <a:t>Sioux-Hudson Literacy Council</a:t>
            </a:r>
            <a:endParaRPr sz="2700"/>
          </a:p>
          <a:p>
            <a:pPr marL="0" lvl="0" indent="0" algn="ctr" rtl="0">
              <a:lnSpc>
                <a:spcPct val="90000"/>
              </a:lnSpc>
              <a:spcBef>
                <a:spcPts val="0"/>
              </a:spcBef>
              <a:spcAft>
                <a:spcPts val="0"/>
              </a:spcAft>
              <a:buClr>
                <a:schemeClr val="dk1"/>
              </a:buClr>
              <a:buSzPts val="2700"/>
              <a:buNone/>
            </a:pPr>
            <a:r>
              <a:rPr lang="en-US" sz="2700"/>
              <a:t>Good Learning Anywhere</a:t>
            </a:r>
            <a:endParaRPr sz="2700"/>
          </a:p>
          <a:p>
            <a:pPr marL="0" lvl="0" indent="0" algn="ctr" rtl="0">
              <a:lnSpc>
                <a:spcPct val="90000"/>
              </a:lnSpc>
              <a:spcBef>
                <a:spcPts val="0"/>
              </a:spcBef>
              <a:spcAft>
                <a:spcPts val="0"/>
              </a:spcAft>
              <a:buClr>
                <a:schemeClr val="dk1"/>
              </a:buClr>
              <a:buSzPts val="2700"/>
              <a:buNone/>
            </a:pPr>
            <a:r>
              <a:rPr lang="en-US" sz="2700"/>
              <a:t>MoodleMoot</a:t>
            </a:r>
            <a:endParaRPr sz="2700"/>
          </a:p>
          <a:p>
            <a:pPr marL="0" lvl="0" indent="0" algn="ctr" rtl="0">
              <a:lnSpc>
                <a:spcPct val="90000"/>
              </a:lnSpc>
              <a:spcBef>
                <a:spcPts val="0"/>
              </a:spcBef>
              <a:spcAft>
                <a:spcPts val="0"/>
              </a:spcAft>
              <a:buClr>
                <a:schemeClr val="dk1"/>
              </a:buClr>
              <a:buSzPts val="2700"/>
              <a:buNone/>
            </a:pPr>
            <a:r>
              <a:rPr lang="en-US" sz="2700"/>
              <a:t>September 2022</a:t>
            </a:r>
            <a:endParaRPr sz="2700"/>
          </a:p>
        </p:txBody>
      </p:sp>
      <p:pic>
        <p:nvPicPr>
          <p:cNvPr id="75" name="Google Shape;75;p13"/>
          <p:cNvPicPr preferRelativeResize="0">
            <a:picLocks noGrp="1"/>
          </p:cNvPicPr>
          <p:nvPr>
            <p:ph type="body" idx="4294967295"/>
          </p:nvPr>
        </p:nvPicPr>
        <p:blipFill rotWithShape="1">
          <a:blip r:embed="rId3">
            <a:alphaModFix/>
          </a:blip>
          <a:srcRect/>
          <a:stretch/>
        </p:blipFill>
        <p:spPr>
          <a:xfrm>
            <a:off x="113936" y="3964133"/>
            <a:ext cx="1996800" cy="776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372225" y="273850"/>
            <a:ext cx="81444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a:t>CORCAN pilot</a:t>
            </a:r>
            <a:endParaRPr/>
          </a:p>
        </p:txBody>
      </p:sp>
      <p:sp>
        <p:nvSpPr>
          <p:cNvPr id="139" name="Google Shape;139;p22"/>
          <p:cNvSpPr txBox="1">
            <a:spLocks noGrp="1"/>
          </p:cNvSpPr>
          <p:nvPr>
            <p:ph type="body" idx="1"/>
          </p:nvPr>
        </p:nvSpPr>
        <p:spPr>
          <a:xfrm>
            <a:off x="372150" y="1074750"/>
            <a:ext cx="4125900" cy="431400"/>
          </a:xfrm>
          <a:prstGeom prst="rect">
            <a:avLst/>
          </a:prstGeom>
          <a:solidFill>
            <a:schemeClr val="lt2"/>
          </a:solidFill>
        </p:spPr>
        <p:txBody>
          <a:bodyPr spcFirstLastPara="1" wrap="square" lIns="68575" tIns="34275" rIns="68575" bIns="34275" anchor="b" anchorCtr="0">
            <a:noAutofit/>
          </a:bodyPr>
          <a:lstStyle/>
          <a:p>
            <a:pPr marL="0" lvl="0" indent="0" algn="l" rtl="0">
              <a:spcBef>
                <a:spcPts val="800"/>
              </a:spcBef>
              <a:spcAft>
                <a:spcPts val="0"/>
              </a:spcAft>
              <a:buNone/>
            </a:pPr>
            <a:r>
              <a:rPr lang="en-US" sz="2200"/>
              <a:t>Development	</a:t>
            </a:r>
            <a:endParaRPr sz="2200"/>
          </a:p>
        </p:txBody>
      </p:sp>
      <p:sp>
        <p:nvSpPr>
          <p:cNvPr id="140" name="Google Shape;140;p22"/>
          <p:cNvSpPr txBox="1">
            <a:spLocks noGrp="1"/>
          </p:cNvSpPr>
          <p:nvPr>
            <p:ph type="body" idx="2"/>
          </p:nvPr>
        </p:nvSpPr>
        <p:spPr>
          <a:xfrm>
            <a:off x="372150" y="1439175"/>
            <a:ext cx="4125900" cy="3157800"/>
          </a:xfrm>
          <a:prstGeom prst="rect">
            <a:avLst/>
          </a:prstGeom>
          <a:solidFill>
            <a:schemeClr val="lt2"/>
          </a:solidFill>
        </p:spPr>
        <p:txBody>
          <a:bodyPr spcFirstLastPara="1" wrap="square" lIns="68575" tIns="34275" rIns="68575" bIns="34275" anchor="t" anchorCtr="0">
            <a:noAutofit/>
          </a:bodyPr>
          <a:lstStyle/>
          <a:p>
            <a:pPr marL="457200" lvl="0" indent="-349250" algn="l" rtl="0">
              <a:spcBef>
                <a:spcPts val="800"/>
              </a:spcBef>
              <a:spcAft>
                <a:spcPts val="0"/>
              </a:spcAft>
              <a:buSzPts val="1900"/>
              <a:buChar char="•"/>
            </a:pPr>
            <a:r>
              <a:rPr lang="en-US" sz="1900"/>
              <a:t>Looking for Literacy and Indigenous curriculum</a:t>
            </a:r>
            <a:endParaRPr sz="1900"/>
          </a:p>
          <a:p>
            <a:pPr marL="457200" lvl="0" indent="-349250" algn="l" rtl="0">
              <a:spcBef>
                <a:spcPts val="1000"/>
              </a:spcBef>
              <a:spcAft>
                <a:spcPts val="0"/>
              </a:spcAft>
              <a:buSzPts val="1900"/>
              <a:buChar char="•"/>
            </a:pPr>
            <a:r>
              <a:rPr lang="en-US" sz="1900"/>
              <a:t>Downloaded our Moodle Courses and sent to CORCAN </a:t>
            </a:r>
            <a:endParaRPr sz="1900"/>
          </a:p>
          <a:p>
            <a:pPr marL="457200" lvl="0" indent="-349250" algn="l" rtl="0">
              <a:spcBef>
                <a:spcPts val="1000"/>
              </a:spcBef>
              <a:spcAft>
                <a:spcPts val="0"/>
              </a:spcAft>
              <a:buSzPts val="1900"/>
              <a:buChar char="•"/>
            </a:pPr>
            <a:r>
              <a:rPr lang="en-US" sz="1900"/>
              <a:t>Staff </a:t>
            </a:r>
            <a:r>
              <a:rPr lang="en-US" sz="1900" b="1"/>
              <a:t>work with inmates to take Moodle courses and make them D2L compatible</a:t>
            </a:r>
            <a:r>
              <a:rPr lang="en-US" sz="1900"/>
              <a:t> in a whitelist environment</a:t>
            </a:r>
            <a:endParaRPr sz="1800"/>
          </a:p>
          <a:p>
            <a:pPr marL="457200" lvl="0" indent="-349250" algn="l" rtl="0">
              <a:spcBef>
                <a:spcPts val="1000"/>
              </a:spcBef>
              <a:spcAft>
                <a:spcPts val="0"/>
              </a:spcAft>
              <a:buSzPts val="1900"/>
              <a:buChar char="•"/>
            </a:pPr>
            <a:r>
              <a:rPr lang="en-US" sz="1900"/>
              <a:t>Inmates have been piloting them with positive feedback</a:t>
            </a:r>
            <a:endParaRPr sz="1900"/>
          </a:p>
          <a:p>
            <a:pPr marL="0" lvl="0" indent="0" algn="l" rtl="0">
              <a:spcBef>
                <a:spcPts val="1000"/>
              </a:spcBef>
              <a:spcAft>
                <a:spcPts val="0"/>
              </a:spcAft>
              <a:buClr>
                <a:schemeClr val="dk1"/>
              </a:buClr>
              <a:buSzPts val="1100"/>
              <a:buFont typeface="Arial"/>
              <a:buNone/>
            </a:pPr>
            <a:endParaRPr sz="1900"/>
          </a:p>
          <a:p>
            <a:pPr marL="0" lvl="0" indent="0" algn="l" rtl="0">
              <a:spcBef>
                <a:spcPts val="800"/>
              </a:spcBef>
              <a:spcAft>
                <a:spcPts val="0"/>
              </a:spcAft>
              <a:buNone/>
            </a:pPr>
            <a:endParaRPr sz="1900"/>
          </a:p>
        </p:txBody>
      </p:sp>
      <p:sp>
        <p:nvSpPr>
          <p:cNvPr id="141" name="Google Shape;141;p22"/>
          <p:cNvSpPr txBox="1">
            <a:spLocks noGrp="1"/>
          </p:cNvSpPr>
          <p:nvPr>
            <p:ph type="body" idx="3"/>
          </p:nvPr>
        </p:nvSpPr>
        <p:spPr>
          <a:xfrm>
            <a:off x="4629150" y="1074749"/>
            <a:ext cx="3887400" cy="431400"/>
          </a:xfrm>
          <a:prstGeom prst="rect">
            <a:avLst/>
          </a:prstGeom>
        </p:spPr>
        <p:txBody>
          <a:bodyPr spcFirstLastPara="1" wrap="square" lIns="68575" tIns="34275" rIns="68575" bIns="34275" anchor="b" anchorCtr="0">
            <a:noAutofit/>
          </a:bodyPr>
          <a:lstStyle/>
          <a:p>
            <a:pPr marL="0" lvl="0" indent="0" algn="l" rtl="0">
              <a:spcBef>
                <a:spcPts val="800"/>
              </a:spcBef>
              <a:spcAft>
                <a:spcPts val="0"/>
              </a:spcAft>
              <a:buNone/>
            </a:pPr>
            <a:r>
              <a:rPr lang="en-US" sz="2200"/>
              <a:t>Delivery</a:t>
            </a:r>
            <a:endParaRPr sz="2200"/>
          </a:p>
        </p:txBody>
      </p:sp>
      <p:sp>
        <p:nvSpPr>
          <p:cNvPr id="142" name="Google Shape;142;p22"/>
          <p:cNvSpPr txBox="1">
            <a:spLocks noGrp="1"/>
          </p:cNvSpPr>
          <p:nvPr>
            <p:ph type="body" idx="4"/>
          </p:nvPr>
        </p:nvSpPr>
        <p:spPr>
          <a:xfrm>
            <a:off x="4629150" y="1580175"/>
            <a:ext cx="4304400" cy="2875800"/>
          </a:xfrm>
          <a:prstGeom prst="rect">
            <a:avLst/>
          </a:prstGeom>
        </p:spPr>
        <p:txBody>
          <a:bodyPr spcFirstLastPara="1" wrap="square" lIns="68575" tIns="34275" rIns="68575" bIns="34275" anchor="t" anchorCtr="0">
            <a:noAutofit/>
          </a:bodyPr>
          <a:lstStyle/>
          <a:p>
            <a:pPr marL="457200" lvl="0" indent="-349250" algn="l" rtl="0">
              <a:spcBef>
                <a:spcPts val="800"/>
              </a:spcBef>
              <a:spcAft>
                <a:spcPts val="0"/>
              </a:spcAft>
              <a:buSzPts val="1900"/>
              <a:buChar char="•"/>
            </a:pPr>
            <a:r>
              <a:rPr lang="en-US" sz="1900"/>
              <a:t>CORCAN Staff support registration and send it to GLA</a:t>
            </a:r>
            <a:endParaRPr sz="1900"/>
          </a:p>
          <a:p>
            <a:pPr marL="457200" lvl="0" indent="-349250" algn="l" rtl="0">
              <a:spcBef>
                <a:spcPts val="1000"/>
              </a:spcBef>
              <a:spcAft>
                <a:spcPts val="0"/>
              </a:spcAft>
              <a:buSzPts val="1900"/>
              <a:buChar char="•"/>
            </a:pPr>
            <a:r>
              <a:rPr lang="en-US" sz="1900"/>
              <a:t>System automatically alerts GLA staff when a class has been completed and GLA sends a certificate</a:t>
            </a:r>
            <a:endParaRPr sz="1900"/>
          </a:p>
          <a:p>
            <a:pPr marL="457200" lvl="0" indent="-349250" algn="l" rtl="0">
              <a:spcBef>
                <a:spcPts val="1000"/>
              </a:spcBef>
              <a:spcAft>
                <a:spcPts val="0"/>
              </a:spcAft>
              <a:buSzPts val="1900"/>
              <a:buChar char="•"/>
            </a:pPr>
            <a:r>
              <a:rPr lang="en-US" sz="1900"/>
              <a:t>CORCAN looking at expanding across Ontario and then across Canada</a:t>
            </a:r>
            <a:endParaRPr sz="1900"/>
          </a:p>
          <a:p>
            <a:pPr marL="0" lvl="0" indent="0" algn="l" rtl="0">
              <a:spcBef>
                <a:spcPts val="1000"/>
              </a:spcBef>
              <a:spcAft>
                <a:spcPts val="0"/>
              </a:spcAft>
              <a:buClr>
                <a:schemeClr val="dk1"/>
              </a:buClr>
              <a:buSzPts val="1100"/>
              <a:buFont typeface="Arial"/>
              <a:buNone/>
            </a:pPr>
            <a:endParaRPr sz="1900"/>
          </a:p>
          <a:p>
            <a:pPr marL="0" lvl="0" indent="0" algn="l" rtl="0">
              <a:spcBef>
                <a:spcPts val="800"/>
              </a:spcBef>
              <a:spcAft>
                <a:spcPts val="0"/>
              </a:spcAft>
              <a:buNone/>
            </a:pPr>
            <a:endParaRPr sz="1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a:t>No Internet? No access</a:t>
            </a:r>
            <a:endParaRPr/>
          </a:p>
        </p:txBody>
      </p:sp>
      <p:pic>
        <p:nvPicPr>
          <p:cNvPr id="149" name="Google Shape;149;p23"/>
          <p:cNvPicPr preferRelativeResize="0"/>
          <p:nvPr/>
        </p:nvPicPr>
        <p:blipFill>
          <a:blip r:embed="rId3">
            <a:alphaModFix/>
          </a:blip>
          <a:stretch>
            <a:fillRect/>
          </a:stretch>
        </p:blipFill>
        <p:spPr>
          <a:xfrm>
            <a:off x="2604056" y="911569"/>
            <a:ext cx="3935887" cy="39358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a:t>The Corrections Literacy Initiative pilot will...</a:t>
            </a:r>
            <a:endParaRPr/>
          </a:p>
        </p:txBody>
      </p:sp>
      <p:sp>
        <p:nvSpPr>
          <p:cNvPr id="156" name="Google Shape;156;p24"/>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spcBef>
                <a:spcPts val="600"/>
              </a:spcBef>
              <a:spcAft>
                <a:spcPts val="1200"/>
              </a:spcAft>
              <a:buClr>
                <a:schemeClr val="dk1"/>
              </a:buClr>
              <a:buSzPts val="800"/>
              <a:buFont typeface="Arial"/>
              <a:buNone/>
            </a:pPr>
            <a:r>
              <a:rPr lang="en-US" sz="2300"/>
              <a:t>examine options for filling this gap in service and measure the effectiveness, so that these adults can get the </a:t>
            </a:r>
            <a:r>
              <a:rPr lang="en-US" sz="2300" b="1"/>
              <a:t>literacy,</a:t>
            </a:r>
            <a:r>
              <a:rPr lang="en-US" sz="2300"/>
              <a:t> </a:t>
            </a:r>
            <a:r>
              <a:rPr lang="en-US" sz="2300" b="1"/>
              <a:t>numeracy</a:t>
            </a:r>
            <a:r>
              <a:rPr lang="en-US" sz="2300"/>
              <a:t> and </a:t>
            </a:r>
            <a:r>
              <a:rPr lang="en-US" sz="3600" b="1"/>
              <a:t>digital skills</a:t>
            </a:r>
            <a:r>
              <a:rPr lang="en-US" sz="3600"/>
              <a:t> </a:t>
            </a:r>
            <a:r>
              <a:rPr lang="en-US" sz="2300"/>
              <a:t>they need to actively participate and succeed in the workforce and society.</a:t>
            </a:r>
            <a:endParaRPr sz="2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3444300" y="273844"/>
            <a:ext cx="50712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a:t>Kenora Corrections </a:t>
            </a:r>
            <a:endParaRPr/>
          </a:p>
        </p:txBody>
      </p:sp>
      <p:pic>
        <p:nvPicPr>
          <p:cNvPr id="163" name="Google Shape;163;p25"/>
          <p:cNvPicPr preferRelativeResize="0"/>
          <p:nvPr/>
        </p:nvPicPr>
        <p:blipFill rotWithShape="1">
          <a:blip r:embed="rId3">
            <a:alphaModFix/>
          </a:blip>
          <a:srcRect t="4095"/>
          <a:stretch/>
        </p:blipFill>
        <p:spPr>
          <a:xfrm>
            <a:off x="300600" y="470878"/>
            <a:ext cx="2321963" cy="3737493"/>
          </a:xfrm>
          <a:prstGeom prst="rect">
            <a:avLst/>
          </a:prstGeom>
          <a:noFill/>
          <a:ln w="9525" cap="flat" cmpd="sng">
            <a:solidFill>
              <a:srgbClr val="FF9F19"/>
            </a:solidFill>
            <a:prstDash val="solid"/>
            <a:round/>
            <a:headEnd type="none" w="sm" len="sm"/>
            <a:tailEnd type="none" w="sm" len="sm"/>
          </a:ln>
        </p:spPr>
      </p:pic>
      <p:pic>
        <p:nvPicPr>
          <p:cNvPr id="164" name="Google Shape;164;p25"/>
          <p:cNvPicPr preferRelativeResize="0"/>
          <p:nvPr/>
        </p:nvPicPr>
        <p:blipFill>
          <a:blip r:embed="rId4">
            <a:alphaModFix/>
          </a:blip>
          <a:stretch>
            <a:fillRect/>
          </a:stretch>
        </p:blipFill>
        <p:spPr>
          <a:xfrm>
            <a:off x="3361425" y="1152788"/>
            <a:ext cx="4344638" cy="26916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aphicFrame>
        <p:nvGraphicFramePr>
          <p:cNvPr id="170" name="Google Shape;170;p26"/>
          <p:cNvGraphicFramePr/>
          <p:nvPr/>
        </p:nvGraphicFramePr>
        <p:xfrm>
          <a:off x="150319" y="273619"/>
          <a:ext cx="8770225" cy="3658450"/>
        </p:xfrm>
        <a:graphic>
          <a:graphicData uri="http://schemas.openxmlformats.org/drawingml/2006/table">
            <a:tbl>
              <a:tblPr>
                <a:noFill/>
                <a:tableStyleId>{EC8C72EA-EAF2-45C6-ABFF-496F46E7D2DE}</a:tableStyleId>
              </a:tblPr>
              <a:tblGrid>
                <a:gridCol w="3512900">
                  <a:extLst>
                    <a:ext uri="{9D8B030D-6E8A-4147-A177-3AD203B41FA5}">
                      <a16:colId xmlns:a16="http://schemas.microsoft.com/office/drawing/2014/main" val="20000"/>
                    </a:ext>
                  </a:extLst>
                </a:gridCol>
                <a:gridCol w="2467925">
                  <a:extLst>
                    <a:ext uri="{9D8B030D-6E8A-4147-A177-3AD203B41FA5}">
                      <a16:colId xmlns:a16="http://schemas.microsoft.com/office/drawing/2014/main" val="20001"/>
                    </a:ext>
                  </a:extLst>
                </a:gridCol>
                <a:gridCol w="2789400">
                  <a:extLst>
                    <a:ext uri="{9D8B030D-6E8A-4147-A177-3AD203B41FA5}">
                      <a16:colId xmlns:a16="http://schemas.microsoft.com/office/drawing/2014/main" val="20002"/>
                    </a:ext>
                  </a:extLst>
                </a:gridCol>
              </a:tblGrid>
              <a:tr h="549300">
                <a:tc>
                  <a:txBody>
                    <a:bodyPr/>
                    <a:lstStyle/>
                    <a:p>
                      <a:pPr marL="0" lvl="0" indent="0" algn="ctr" rtl="0">
                        <a:spcBef>
                          <a:spcPts val="0"/>
                        </a:spcBef>
                        <a:spcAft>
                          <a:spcPts val="0"/>
                        </a:spcAft>
                        <a:buNone/>
                      </a:pPr>
                      <a:r>
                        <a:rPr lang="en-US" sz="1900" b="1"/>
                        <a:t>PILOT PROJECTS</a:t>
                      </a:r>
                      <a:endParaRPr sz="1900" b="1"/>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DE03">
                        <a:alpha val="68630"/>
                      </a:srgbClr>
                    </a:solidFill>
                  </a:tcPr>
                </a:tc>
                <a:tc>
                  <a:txBody>
                    <a:bodyPr/>
                    <a:lstStyle/>
                    <a:p>
                      <a:pPr marL="0" lvl="0" indent="0" algn="ctr" rtl="0">
                        <a:spcBef>
                          <a:spcPts val="0"/>
                        </a:spcBef>
                        <a:spcAft>
                          <a:spcPts val="0"/>
                        </a:spcAft>
                        <a:buNone/>
                      </a:pPr>
                      <a:r>
                        <a:rPr lang="en-US" sz="1900" b="1"/>
                        <a:t>Technology</a:t>
                      </a:r>
                      <a:endParaRPr sz="1900" b="1"/>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DE03">
                        <a:alpha val="68630"/>
                      </a:srgbClr>
                    </a:solidFill>
                  </a:tcPr>
                </a:tc>
                <a:tc>
                  <a:txBody>
                    <a:bodyPr/>
                    <a:lstStyle/>
                    <a:p>
                      <a:pPr marL="0" lvl="0" indent="0" algn="ctr" rtl="0">
                        <a:spcBef>
                          <a:spcPts val="0"/>
                        </a:spcBef>
                        <a:spcAft>
                          <a:spcPts val="0"/>
                        </a:spcAft>
                        <a:buNone/>
                      </a:pPr>
                      <a:r>
                        <a:rPr lang="en-US" sz="1900" b="1"/>
                        <a:t>Internet Access</a:t>
                      </a:r>
                      <a:endParaRPr sz="1900" b="1"/>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DE03">
                        <a:alpha val="68630"/>
                      </a:srgbClr>
                    </a:solidFill>
                  </a:tcPr>
                </a:tc>
                <a:extLst>
                  <a:ext uri="{0D108BD9-81ED-4DB2-BD59-A6C34878D82A}">
                    <a16:rowId xmlns:a16="http://schemas.microsoft.com/office/drawing/2014/main" val="10000"/>
                  </a:ext>
                </a:extLst>
              </a:tr>
              <a:tr h="754750">
                <a:tc>
                  <a:txBody>
                    <a:bodyPr/>
                    <a:lstStyle/>
                    <a:p>
                      <a:pPr marL="0" lvl="0" indent="0" algn="ctr" rtl="0">
                        <a:spcBef>
                          <a:spcPts val="0"/>
                        </a:spcBef>
                        <a:spcAft>
                          <a:spcPts val="0"/>
                        </a:spcAft>
                        <a:buNone/>
                      </a:pPr>
                      <a:r>
                        <a:rPr lang="en-US" sz="1600" b="1"/>
                        <a:t>John Howard Society Thunder Bay</a:t>
                      </a:r>
                      <a:endParaRPr sz="1600" b="1"/>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DE03">
                        <a:alpha val="68630"/>
                      </a:srgbClr>
                    </a:solidFill>
                  </a:tcPr>
                </a:tc>
                <a:tc>
                  <a:txBody>
                    <a:bodyPr/>
                    <a:lstStyle/>
                    <a:p>
                      <a:pPr marL="0" lvl="0" indent="0" algn="ctr" rtl="0">
                        <a:spcBef>
                          <a:spcPts val="0"/>
                        </a:spcBef>
                        <a:spcAft>
                          <a:spcPts val="0"/>
                        </a:spcAft>
                        <a:buNone/>
                      </a:pPr>
                      <a:r>
                        <a:rPr lang="en-US" sz="1500">
                          <a:solidFill>
                            <a:schemeClr val="dk1"/>
                          </a:solidFill>
                        </a:rPr>
                        <a:t>Moodle &amp; Rumie App on Tablet</a:t>
                      </a:r>
                      <a:endParaRPr sz="1500">
                        <a:solidFill>
                          <a:schemeClr val="dk1"/>
                        </a:solidFill>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000" b="1">
                          <a:solidFill>
                            <a:schemeClr val="dk1"/>
                          </a:solidFill>
                        </a:rPr>
                        <a:t>Yes</a:t>
                      </a:r>
                      <a:endParaRPr sz="2000" b="1">
                        <a:solidFill>
                          <a:schemeClr val="dk1"/>
                        </a:solidFill>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89050">
                <a:tc>
                  <a:txBody>
                    <a:bodyPr/>
                    <a:lstStyle/>
                    <a:p>
                      <a:pPr marL="0" lvl="0" indent="0" algn="ctr" rtl="0">
                        <a:spcBef>
                          <a:spcPts val="0"/>
                        </a:spcBef>
                        <a:spcAft>
                          <a:spcPts val="0"/>
                        </a:spcAft>
                        <a:buNone/>
                      </a:pPr>
                      <a:r>
                        <a:rPr lang="en-US" sz="1600" b="1"/>
                        <a:t>Youth Justice Centre in Southern Ontario</a:t>
                      </a:r>
                      <a:endParaRPr sz="1600" b="1"/>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DE03">
                        <a:alpha val="68630"/>
                      </a:srgbClr>
                    </a:solidFill>
                  </a:tcPr>
                </a:tc>
                <a:tc>
                  <a:txBody>
                    <a:bodyPr/>
                    <a:lstStyle/>
                    <a:p>
                      <a:pPr marL="0" lvl="0" indent="0" algn="ctr" rtl="0">
                        <a:spcBef>
                          <a:spcPts val="0"/>
                        </a:spcBef>
                        <a:spcAft>
                          <a:spcPts val="0"/>
                        </a:spcAft>
                        <a:buNone/>
                      </a:pPr>
                      <a:r>
                        <a:rPr lang="en-US" sz="1500"/>
                        <a:t>Moodle on computers </a:t>
                      </a:r>
                      <a:endParaRPr sz="1500"/>
                    </a:p>
                    <a:p>
                      <a:pPr marL="0" lvl="0" indent="0" algn="ctr" rtl="0">
                        <a:spcBef>
                          <a:spcPts val="0"/>
                        </a:spcBef>
                        <a:spcAft>
                          <a:spcPts val="0"/>
                        </a:spcAft>
                        <a:buNone/>
                      </a:pPr>
                      <a:r>
                        <a:rPr lang="en-US" sz="1500"/>
                        <a:t>Rumie for offline use</a:t>
                      </a:r>
                      <a:endParaRPr sz="1500"/>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000" b="1"/>
                        <a:t>Yes/</a:t>
                      </a:r>
                      <a:r>
                        <a:rPr lang="en-US" sz="2000" b="1">
                          <a:solidFill>
                            <a:srgbClr val="C22633"/>
                          </a:solidFill>
                        </a:rPr>
                        <a:t>No</a:t>
                      </a:r>
                      <a:endParaRPr sz="2000" b="1">
                        <a:solidFill>
                          <a:srgbClr val="C22633"/>
                        </a:solidFill>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96700">
                <a:tc>
                  <a:txBody>
                    <a:bodyPr/>
                    <a:lstStyle/>
                    <a:p>
                      <a:pPr marL="0" lvl="0" indent="0" algn="ctr" rtl="0">
                        <a:spcBef>
                          <a:spcPts val="0"/>
                        </a:spcBef>
                        <a:spcAft>
                          <a:spcPts val="0"/>
                        </a:spcAft>
                        <a:buNone/>
                      </a:pPr>
                      <a:r>
                        <a:rPr lang="en-US" sz="1600" b="1"/>
                        <a:t>CORCAN</a:t>
                      </a:r>
                      <a:endParaRPr sz="1600" b="1"/>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DE03">
                        <a:alpha val="68630"/>
                      </a:srgbClr>
                    </a:solidFill>
                  </a:tcPr>
                </a:tc>
                <a:tc>
                  <a:txBody>
                    <a:bodyPr/>
                    <a:lstStyle/>
                    <a:p>
                      <a:pPr marL="0" lvl="0" indent="0" algn="ctr" rtl="0">
                        <a:spcBef>
                          <a:spcPts val="0"/>
                        </a:spcBef>
                        <a:spcAft>
                          <a:spcPts val="0"/>
                        </a:spcAft>
                        <a:buNone/>
                      </a:pPr>
                      <a:r>
                        <a:rPr lang="en-US" sz="1500"/>
                        <a:t>Moodle course into D2L *whitelisted</a:t>
                      </a:r>
                      <a:endParaRPr sz="1500"/>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000" b="1"/>
                        <a:t>Yes*</a:t>
                      </a:r>
                      <a:endParaRPr sz="2000" b="1"/>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96700">
                <a:tc>
                  <a:txBody>
                    <a:bodyPr/>
                    <a:lstStyle/>
                    <a:p>
                      <a:pPr marL="0" lvl="0" indent="0" algn="ctr" rtl="0">
                        <a:spcBef>
                          <a:spcPts val="0"/>
                        </a:spcBef>
                        <a:spcAft>
                          <a:spcPts val="0"/>
                        </a:spcAft>
                        <a:buNone/>
                      </a:pPr>
                      <a:r>
                        <a:rPr lang="en-US" sz="1600" b="1"/>
                        <a:t>Kenora CLI</a:t>
                      </a:r>
                      <a:endParaRPr sz="1600" b="1"/>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DE03">
                        <a:alpha val="68630"/>
                      </a:srgbClr>
                    </a:solidFill>
                  </a:tcPr>
                </a:tc>
                <a:tc>
                  <a:txBody>
                    <a:bodyPr/>
                    <a:lstStyle/>
                    <a:p>
                      <a:pPr marL="0" lvl="0" indent="0" algn="ctr" rtl="0">
                        <a:spcBef>
                          <a:spcPts val="0"/>
                        </a:spcBef>
                        <a:spcAft>
                          <a:spcPts val="0"/>
                        </a:spcAft>
                        <a:buNone/>
                      </a:pPr>
                      <a:r>
                        <a:rPr lang="en-US" sz="1500"/>
                        <a:t>Rumie offline</a:t>
                      </a:r>
                      <a:endParaRPr sz="1500"/>
                    </a:p>
                    <a:p>
                      <a:pPr marL="0" lvl="0" indent="0" algn="ctr" rtl="0">
                        <a:spcBef>
                          <a:spcPts val="0"/>
                        </a:spcBef>
                        <a:spcAft>
                          <a:spcPts val="0"/>
                        </a:spcAft>
                        <a:buNone/>
                      </a:pPr>
                      <a:r>
                        <a:rPr lang="en-US" sz="1500"/>
                        <a:t>**Testing Moodle App offline**</a:t>
                      </a:r>
                      <a:endParaRPr sz="1500"/>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000" b="1">
                          <a:solidFill>
                            <a:srgbClr val="C22633"/>
                          </a:solidFill>
                        </a:rPr>
                        <a:t>No</a:t>
                      </a:r>
                      <a:endParaRPr sz="2000" b="1">
                        <a:solidFill>
                          <a:srgbClr val="C22633"/>
                        </a:solidFill>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a:t>Next Steps?</a:t>
            </a:r>
            <a:endParaRPr/>
          </a:p>
        </p:txBody>
      </p:sp>
      <p:sp>
        <p:nvSpPr>
          <p:cNvPr id="177" name="Google Shape;177;p27"/>
          <p:cNvSpPr txBox="1">
            <a:spLocks noGrp="1"/>
          </p:cNvSpPr>
          <p:nvPr>
            <p:ph type="body" idx="1"/>
          </p:nvPr>
        </p:nvSpPr>
        <p:spPr>
          <a:xfrm>
            <a:off x="628650" y="1369219"/>
            <a:ext cx="7886700" cy="2172900"/>
          </a:xfrm>
          <a:prstGeom prst="rect">
            <a:avLst/>
          </a:prstGeom>
        </p:spPr>
        <p:txBody>
          <a:bodyPr spcFirstLastPara="1" wrap="square" lIns="68575" tIns="34275" rIns="68575" bIns="34275" anchor="t" anchorCtr="0">
            <a:noAutofit/>
          </a:bodyPr>
          <a:lstStyle/>
          <a:p>
            <a:pPr marL="342900" lvl="0" indent="-254000" algn="l" rtl="0">
              <a:lnSpc>
                <a:spcPct val="100000"/>
              </a:lnSpc>
              <a:spcBef>
                <a:spcPts val="800"/>
              </a:spcBef>
              <a:spcAft>
                <a:spcPts val="0"/>
              </a:spcAft>
              <a:buSzPts val="1400"/>
              <a:buChar char="•"/>
            </a:pPr>
            <a:r>
              <a:rPr lang="en-US"/>
              <a:t>Continue to explore Moodle App offline for applicability in corrections and replace Rumie App/Tablet</a:t>
            </a:r>
            <a:endParaRPr/>
          </a:p>
          <a:p>
            <a:pPr marL="342900" lvl="0" indent="-254000" algn="l" rtl="0">
              <a:lnSpc>
                <a:spcPct val="100000"/>
              </a:lnSpc>
              <a:spcBef>
                <a:spcPts val="800"/>
              </a:spcBef>
              <a:spcAft>
                <a:spcPts val="0"/>
              </a:spcAft>
              <a:buSzPts val="1400"/>
              <a:buChar char="•"/>
            </a:pPr>
            <a:r>
              <a:rPr lang="en-US"/>
              <a:t>Look for ways to make navigating the app easier for staff and clients</a:t>
            </a:r>
            <a:endParaRPr/>
          </a:p>
          <a:p>
            <a:pPr marL="342900" lvl="0" indent="-254000" algn="l" rtl="0">
              <a:lnSpc>
                <a:spcPct val="100000"/>
              </a:lnSpc>
              <a:spcBef>
                <a:spcPts val="800"/>
              </a:spcBef>
              <a:spcAft>
                <a:spcPts val="0"/>
              </a:spcAft>
              <a:buSzPts val="1400"/>
              <a:buChar char="•"/>
            </a:pPr>
            <a:r>
              <a:rPr lang="en-US"/>
              <a:t>Build courses that can be used in offline or whitelist situations</a:t>
            </a:r>
            <a:endParaRPr/>
          </a:p>
          <a:p>
            <a:pPr marL="342900" lvl="0" indent="-254000" algn="l" rtl="0">
              <a:lnSpc>
                <a:spcPct val="100000"/>
              </a:lnSpc>
              <a:spcBef>
                <a:spcPts val="800"/>
              </a:spcBef>
              <a:spcAft>
                <a:spcPts val="800"/>
              </a:spcAft>
              <a:buSzPts val="1400"/>
              <a:buChar char="•"/>
            </a:pPr>
            <a:r>
              <a:rPr lang="en-US"/>
              <a:t>Explore partnerships to whitelist Moodle with sites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a:t>Contact</a:t>
            </a:r>
            <a:endParaRPr/>
          </a:p>
        </p:txBody>
      </p:sp>
      <p:sp>
        <p:nvSpPr>
          <p:cNvPr id="184" name="Google Shape;184;p28"/>
          <p:cNvSpPr txBox="1">
            <a:spLocks noGrp="1"/>
          </p:cNvSpPr>
          <p:nvPr>
            <p:ph type="body" idx="1"/>
          </p:nvPr>
        </p:nvSpPr>
        <p:spPr>
          <a:xfrm>
            <a:off x="2646675" y="1268119"/>
            <a:ext cx="3850800" cy="32634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US" sz="2700" b="1"/>
              <a:t>Linda Wright</a:t>
            </a:r>
            <a:endParaRPr sz="2700" b="1"/>
          </a:p>
          <a:p>
            <a:pPr marL="0" lvl="0" indent="0" algn="ctr" rtl="0">
              <a:spcBef>
                <a:spcPts val="800"/>
              </a:spcBef>
              <a:spcAft>
                <a:spcPts val="0"/>
              </a:spcAft>
              <a:buNone/>
            </a:pPr>
            <a:r>
              <a:rPr lang="en-US"/>
              <a:t>Director of Distance Projects</a:t>
            </a:r>
            <a:endParaRPr/>
          </a:p>
          <a:p>
            <a:pPr marL="0" lvl="0" indent="0" algn="ctr" rtl="0">
              <a:spcBef>
                <a:spcPts val="800"/>
              </a:spcBef>
              <a:spcAft>
                <a:spcPts val="0"/>
              </a:spcAft>
              <a:buNone/>
            </a:pPr>
            <a:r>
              <a:rPr lang="en-US"/>
              <a:t>Sioux-Hudson Literacy Council</a:t>
            </a:r>
            <a:endParaRPr/>
          </a:p>
          <a:p>
            <a:pPr marL="0" lvl="0" indent="0" algn="ctr" rtl="0">
              <a:spcBef>
                <a:spcPts val="800"/>
              </a:spcBef>
              <a:spcAft>
                <a:spcPts val="0"/>
              </a:spcAft>
              <a:buNone/>
            </a:pPr>
            <a:r>
              <a:rPr lang="en-US"/>
              <a:t>Good Learning Anywhere</a:t>
            </a:r>
            <a:endParaRPr/>
          </a:p>
          <a:p>
            <a:pPr marL="0" lvl="0" indent="0" algn="ctr" rtl="0">
              <a:spcBef>
                <a:spcPts val="800"/>
              </a:spcBef>
              <a:spcAft>
                <a:spcPts val="0"/>
              </a:spcAft>
              <a:buNone/>
            </a:pPr>
            <a:r>
              <a:rPr lang="en-US"/>
              <a:t>linda@shlc.ca</a:t>
            </a:r>
            <a:endParaRPr/>
          </a:p>
          <a:p>
            <a:pPr marL="0" lvl="0" indent="0" algn="ctr" rtl="0">
              <a:spcBef>
                <a:spcPts val="800"/>
              </a:spcBef>
              <a:spcAft>
                <a:spcPts val="0"/>
              </a:spcAft>
              <a:buNone/>
            </a:pPr>
            <a:endParaRPr/>
          </a:p>
          <a:p>
            <a:pPr marL="0" lvl="0" indent="0" algn="ctr" rtl="0">
              <a:spcBef>
                <a:spcPts val="800"/>
              </a:spcBef>
              <a:spcAft>
                <a:spcPts val="0"/>
              </a:spcAft>
              <a:buNone/>
            </a:pPr>
            <a:r>
              <a:rPr lang="en-US" u="sng">
                <a:solidFill>
                  <a:schemeClr val="hlink"/>
                </a:solidFill>
                <a:hlinkClick r:id="rId3"/>
              </a:rPr>
              <a:t>www.goodlearninganywhere.com</a:t>
            </a:r>
            <a:endParaRPr/>
          </a:p>
          <a:p>
            <a:pPr marL="0" lvl="0" indent="0" algn="ctr" rtl="0">
              <a:spcBef>
                <a:spcPts val="8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a:t>Our Target Audience:</a:t>
            </a:r>
            <a:endParaRPr/>
          </a:p>
        </p:txBody>
      </p:sp>
      <p:sp>
        <p:nvSpPr>
          <p:cNvPr id="82" name="Google Shape;82;p14"/>
          <p:cNvSpPr txBox="1">
            <a:spLocks noGrp="1"/>
          </p:cNvSpPr>
          <p:nvPr>
            <p:ph type="body" idx="1"/>
          </p:nvPr>
        </p:nvSpPr>
        <p:spPr>
          <a:xfrm>
            <a:off x="628650" y="1369225"/>
            <a:ext cx="40278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sz="2300"/>
              <a:t>Good Learning Anywhere works with Indigenous communities, organizations, and individuals to identify and meet their learning goals in our flexible online learning environment.</a:t>
            </a:r>
            <a:endParaRPr sz="2300"/>
          </a:p>
        </p:txBody>
      </p:sp>
      <p:pic>
        <p:nvPicPr>
          <p:cNvPr id="83" name="Google Shape;83;p14"/>
          <p:cNvPicPr preferRelativeResize="0"/>
          <p:nvPr/>
        </p:nvPicPr>
        <p:blipFill>
          <a:blip r:embed="rId3">
            <a:alphaModFix/>
          </a:blip>
          <a:stretch>
            <a:fillRect/>
          </a:stretch>
        </p:blipFill>
        <p:spPr>
          <a:xfrm>
            <a:off x="5228344" y="1403991"/>
            <a:ext cx="3039939" cy="2335524"/>
          </a:xfrm>
          <a:prstGeom prst="rect">
            <a:avLst/>
          </a:prstGeom>
          <a:noFill/>
          <a:ln>
            <a:noFill/>
          </a:ln>
          <a:effectLst>
            <a:outerShdw blurRad="34290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a:t>Learning with GLA</a:t>
            </a:r>
            <a:endParaRPr/>
          </a:p>
        </p:txBody>
      </p:sp>
      <p:sp>
        <p:nvSpPr>
          <p:cNvPr id="90" name="Google Shape;90;p15"/>
          <p:cNvSpPr txBox="1">
            <a:spLocks noGrp="1"/>
          </p:cNvSpPr>
          <p:nvPr>
            <p:ph type="body" idx="1"/>
          </p:nvPr>
        </p:nvSpPr>
        <p:spPr>
          <a:xfrm>
            <a:off x="628650" y="1268044"/>
            <a:ext cx="7886700" cy="3263400"/>
          </a:xfrm>
          <a:prstGeom prst="rect">
            <a:avLst/>
          </a:prstGeom>
        </p:spPr>
        <p:txBody>
          <a:bodyPr spcFirstLastPara="1" wrap="square" lIns="68575" tIns="34275" rIns="68575" bIns="34275" anchor="t" anchorCtr="0">
            <a:noAutofit/>
          </a:bodyPr>
          <a:lstStyle/>
          <a:p>
            <a:pPr marL="342900" lvl="0" indent="-254000" algn="l" rtl="0">
              <a:spcBef>
                <a:spcPts val="800"/>
              </a:spcBef>
              <a:spcAft>
                <a:spcPts val="0"/>
              </a:spcAft>
              <a:buSzPts val="1400"/>
              <a:buChar char="•"/>
            </a:pPr>
            <a:r>
              <a:rPr lang="en-US"/>
              <a:t>Our courses are 100% online</a:t>
            </a:r>
            <a:endParaRPr/>
          </a:p>
          <a:p>
            <a:pPr marL="342900" lvl="0" indent="-254000" algn="l" rtl="0">
              <a:spcBef>
                <a:spcPts val="800"/>
              </a:spcBef>
              <a:spcAft>
                <a:spcPts val="0"/>
              </a:spcAft>
              <a:buSzPts val="1400"/>
              <a:buChar char="•"/>
            </a:pPr>
            <a:r>
              <a:rPr lang="en-US"/>
              <a:t>They are </a:t>
            </a:r>
            <a:r>
              <a:rPr lang="en-US" b="1"/>
              <a:t>Free</a:t>
            </a:r>
            <a:r>
              <a:rPr lang="en-US"/>
              <a:t> to adults across Ontario who want to upgrade their Essential Skills for school, work, or home</a:t>
            </a:r>
            <a:endParaRPr/>
          </a:p>
          <a:p>
            <a:pPr marL="342900" lvl="0" indent="-254000" algn="l" rtl="0">
              <a:spcBef>
                <a:spcPts val="800"/>
              </a:spcBef>
              <a:spcAft>
                <a:spcPts val="0"/>
              </a:spcAft>
              <a:buSzPts val="1400"/>
              <a:buChar char="•"/>
            </a:pPr>
            <a:r>
              <a:rPr lang="en-US"/>
              <a:t>We offer Live courses and Independent online options</a:t>
            </a:r>
            <a:endParaRPr/>
          </a:p>
          <a:p>
            <a:pPr marL="342900" lvl="0" indent="-254000" algn="l" rtl="0">
              <a:spcBef>
                <a:spcPts val="800"/>
              </a:spcBef>
              <a:spcAft>
                <a:spcPts val="0"/>
              </a:spcAft>
              <a:buSzPts val="1400"/>
              <a:buChar char="•"/>
            </a:pPr>
            <a:r>
              <a:rPr lang="en-US"/>
              <a:t>Using Moodle to build our own independent curriculum for +15y</a:t>
            </a:r>
            <a:endParaRPr/>
          </a:p>
          <a:p>
            <a:pPr marL="342900" lvl="0" indent="-254000" algn="l" rtl="0">
              <a:spcBef>
                <a:spcPts val="800"/>
              </a:spcBef>
              <a:spcAft>
                <a:spcPts val="0"/>
              </a:spcAft>
              <a:buSzPts val="1400"/>
              <a:buChar char="•"/>
            </a:pPr>
            <a:r>
              <a:rPr lang="en-US"/>
              <a:t>Currently over 30 moodle courses offered</a:t>
            </a:r>
            <a:endParaRPr/>
          </a:p>
          <a:p>
            <a:pPr marL="0" lvl="0" indent="0" algn="l" rtl="0">
              <a:spcBef>
                <a:spcPts val="8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a:t>Why we love Moodle</a:t>
            </a:r>
            <a:endParaRPr/>
          </a:p>
        </p:txBody>
      </p:sp>
      <p:sp>
        <p:nvSpPr>
          <p:cNvPr id="97" name="Google Shape;97;p16"/>
          <p:cNvSpPr txBox="1">
            <a:spLocks noGrp="1"/>
          </p:cNvSpPr>
          <p:nvPr>
            <p:ph type="body" idx="1"/>
          </p:nvPr>
        </p:nvSpPr>
        <p:spPr>
          <a:xfrm>
            <a:off x="628650" y="1176700"/>
            <a:ext cx="7886700" cy="3456000"/>
          </a:xfrm>
          <a:prstGeom prst="rect">
            <a:avLst/>
          </a:prstGeom>
        </p:spPr>
        <p:txBody>
          <a:bodyPr spcFirstLastPara="1" wrap="square" lIns="68575" tIns="34275" rIns="68575" bIns="34275" anchor="t" anchorCtr="0">
            <a:noAutofit/>
          </a:bodyPr>
          <a:lstStyle/>
          <a:p>
            <a:pPr marL="457200" lvl="0" indent="-317500" algn="l" rtl="0">
              <a:lnSpc>
                <a:spcPct val="100000"/>
              </a:lnSpc>
              <a:spcBef>
                <a:spcPts val="800"/>
              </a:spcBef>
              <a:spcAft>
                <a:spcPts val="0"/>
              </a:spcAft>
              <a:buSzPts val="1400"/>
              <a:buChar char="•"/>
            </a:pPr>
            <a:r>
              <a:rPr lang="en-US"/>
              <a:t>Open Source</a:t>
            </a:r>
            <a:endParaRPr/>
          </a:p>
          <a:p>
            <a:pPr marL="457200" lvl="0" indent="-317500" algn="l" rtl="0">
              <a:lnSpc>
                <a:spcPct val="100000"/>
              </a:lnSpc>
              <a:spcBef>
                <a:spcPts val="0"/>
              </a:spcBef>
              <a:spcAft>
                <a:spcPts val="0"/>
              </a:spcAft>
              <a:buSzPts val="1400"/>
              <a:buChar char="•"/>
            </a:pPr>
            <a:r>
              <a:rPr lang="en-US"/>
              <a:t>Managed by Contact North so GLA looks after users and instructs</a:t>
            </a:r>
            <a:endParaRPr/>
          </a:p>
          <a:p>
            <a:pPr marL="457200" lvl="0" indent="-317500" algn="l" rtl="0">
              <a:lnSpc>
                <a:spcPct val="100000"/>
              </a:lnSpc>
              <a:spcBef>
                <a:spcPts val="0"/>
              </a:spcBef>
              <a:spcAft>
                <a:spcPts val="0"/>
              </a:spcAft>
              <a:buSzPts val="1400"/>
              <a:buChar char="•"/>
            </a:pPr>
            <a:r>
              <a:rPr lang="en-US"/>
              <a:t>Build our own Curriculum - Essential Skills and Indigenous Content</a:t>
            </a:r>
            <a:endParaRPr/>
          </a:p>
          <a:p>
            <a:pPr marL="457200" lvl="0" indent="-317500" algn="l" rtl="0">
              <a:lnSpc>
                <a:spcPct val="100000"/>
              </a:lnSpc>
              <a:spcBef>
                <a:spcPts val="0"/>
              </a:spcBef>
              <a:spcAft>
                <a:spcPts val="0"/>
              </a:spcAft>
              <a:buSzPts val="1400"/>
              <a:buChar char="•"/>
            </a:pPr>
            <a:r>
              <a:rPr lang="en-US"/>
              <a:t>Added H5P activities to make it more interactive</a:t>
            </a:r>
            <a:endParaRPr/>
          </a:p>
          <a:p>
            <a:pPr marL="457200" lvl="0" indent="-317500" algn="l" rtl="0">
              <a:lnSpc>
                <a:spcPct val="100000"/>
              </a:lnSpc>
              <a:spcBef>
                <a:spcPts val="0"/>
              </a:spcBef>
              <a:spcAft>
                <a:spcPts val="0"/>
              </a:spcAft>
              <a:buSzPts val="1400"/>
              <a:buChar char="•"/>
            </a:pPr>
            <a:r>
              <a:rPr lang="en-US"/>
              <a:t>Using the main Moodle tools courses are easy to update as needed</a:t>
            </a:r>
            <a:endParaRPr/>
          </a:p>
          <a:p>
            <a:pPr marL="0" lvl="0" indent="0" algn="l" rtl="0">
              <a:lnSpc>
                <a:spcPct val="100000"/>
              </a:lnSpc>
              <a:spcBef>
                <a:spcPts val="800"/>
              </a:spcBef>
              <a:spcAft>
                <a:spcPts val="0"/>
              </a:spcAft>
              <a:buNone/>
            </a:pPr>
            <a:r>
              <a:rPr lang="en-US"/>
              <a:t>Wish list: </a:t>
            </a:r>
            <a:endParaRPr/>
          </a:p>
          <a:p>
            <a:pPr marL="457200" lvl="0" indent="-317500" algn="l" rtl="0">
              <a:lnSpc>
                <a:spcPct val="100000"/>
              </a:lnSpc>
              <a:spcBef>
                <a:spcPts val="800"/>
              </a:spcBef>
              <a:spcAft>
                <a:spcPts val="0"/>
              </a:spcAft>
              <a:buSzPts val="1400"/>
              <a:buChar char="•"/>
            </a:pPr>
            <a:r>
              <a:rPr lang="en-US"/>
              <a:t>Really good text to speech tool</a:t>
            </a:r>
            <a:endParaRPr/>
          </a:p>
          <a:p>
            <a:pPr marL="457200" lvl="0" indent="-317500" algn="l" rtl="0">
              <a:lnSpc>
                <a:spcPct val="100000"/>
              </a:lnSpc>
              <a:spcBef>
                <a:spcPts val="0"/>
              </a:spcBef>
              <a:spcAft>
                <a:spcPts val="0"/>
              </a:spcAft>
              <a:buSzPts val="1400"/>
              <a:buChar char="•"/>
            </a:pPr>
            <a:r>
              <a:rPr lang="en-US"/>
              <a:t>Preferred Name option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a:t>Why Corrections and Literacy!</a:t>
            </a:r>
            <a:endParaRPr/>
          </a:p>
        </p:txBody>
      </p:sp>
      <p:sp>
        <p:nvSpPr>
          <p:cNvPr id="104" name="Google Shape;104;p17"/>
          <p:cNvSpPr txBox="1">
            <a:spLocks noGrp="1"/>
          </p:cNvSpPr>
          <p:nvPr>
            <p:ph type="body" idx="1"/>
          </p:nvPr>
        </p:nvSpPr>
        <p:spPr>
          <a:xfrm>
            <a:off x="525919" y="10950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800"/>
              <a:buFont typeface="Arial"/>
              <a:buNone/>
            </a:pPr>
            <a:r>
              <a:rPr lang="en-US" sz="2300"/>
              <a:t>Adults in custody face significant barriers to education, training, employment, and social inclusion.</a:t>
            </a:r>
            <a:endParaRPr sz="2300"/>
          </a:p>
          <a:p>
            <a:pPr marL="0" lvl="0" indent="0" algn="l" rtl="0">
              <a:spcBef>
                <a:spcPts val="800"/>
              </a:spcBef>
              <a:spcAft>
                <a:spcPts val="0"/>
              </a:spcAft>
              <a:buClr>
                <a:schemeClr val="dk1"/>
              </a:buClr>
              <a:buSzPts val="800"/>
              <a:buFont typeface="Arial"/>
              <a:buNone/>
            </a:pPr>
            <a:r>
              <a:rPr lang="en-US" sz="2300"/>
              <a:t>Approximately </a:t>
            </a:r>
            <a:r>
              <a:rPr lang="en-US" sz="2300" b="1"/>
              <a:t>75% of the correctional population has not completed Grade 12</a:t>
            </a:r>
            <a:r>
              <a:rPr lang="en-US" sz="2300"/>
              <a:t>, and 20% has less than a Grade 9 education.</a:t>
            </a:r>
            <a:endParaRPr sz="2300"/>
          </a:p>
          <a:p>
            <a:pPr marL="0" lvl="0" indent="0" algn="l" rtl="0">
              <a:spcBef>
                <a:spcPts val="800"/>
              </a:spcBef>
              <a:spcAft>
                <a:spcPts val="0"/>
              </a:spcAft>
              <a:buClr>
                <a:schemeClr val="dk1"/>
              </a:buClr>
              <a:buSzPts val="800"/>
              <a:buFont typeface="Arial"/>
              <a:buNone/>
            </a:pPr>
            <a:r>
              <a:rPr lang="en-US" sz="1400"/>
              <a:t>-CLI</a:t>
            </a:r>
            <a:endParaRPr sz="1400"/>
          </a:p>
          <a:p>
            <a:pPr marL="0" lvl="0" indent="0" algn="l" rtl="0">
              <a:spcBef>
                <a:spcPts val="800"/>
              </a:spcBef>
              <a:spcAft>
                <a:spcPts val="0"/>
              </a:spcAft>
              <a:buClr>
                <a:schemeClr val="dk1"/>
              </a:buClr>
              <a:buSzPts val="800"/>
              <a:buFont typeface="Arial"/>
              <a:buNone/>
            </a:pPr>
            <a:r>
              <a:rPr lang="en-US" sz="2300"/>
              <a:t>Offenders typically return to prison due to a variety of factors: most often, </a:t>
            </a:r>
            <a:r>
              <a:rPr lang="en-US" sz="2300" b="1"/>
              <a:t>a lack of education</a:t>
            </a:r>
            <a:r>
              <a:rPr lang="en-US" sz="2300"/>
              <a:t>, stable employment and housing, addiction, and other mental health issues.</a:t>
            </a:r>
            <a:endParaRPr sz="2300"/>
          </a:p>
          <a:p>
            <a:pPr marL="0" lvl="0" indent="0" algn="l" rtl="0">
              <a:spcBef>
                <a:spcPts val="800"/>
              </a:spcBef>
              <a:spcAft>
                <a:spcPts val="0"/>
              </a:spcAft>
              <a:buClr>
                <a:schemeClr val="dk1"/>
              </a:buClr>
              <a:buSzPts val="800"/>
              <a:buFont typeface="Arial"/>
              <a:buNone/>
            </a:pPr>
            <a:r>
              <a:rPr lang="en-US" sz="1100" u="sng">
                <a:solidFill>
                  <a:schemeClr val="hlink"/>
                </a:solidFill>
                <a:hlinkClick r:id="rId3"/>
              </a:rPr>
              <a:t>Digital literacy will reduce recidivism in the long term</a:t>
            </a:r>
            <a:endParaRPr sz="1100" u="sng">
              <a:solidFill>
                <a:schemeClr val="hlink"/>
              </a:solidFill>
            </a:endParaRPr>
          </a:p>
          <a:p>
            <a:pPr marL="0" lvl="0" indent="0" algn="l" rtl="0">
              <a:spcBef>
                <a:spcPts val="8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a:t>Why Corrections for GLA</a:t>
            </a:r>
            <a:endParaRPr/>
          </a:p>
        </p:txBody>
      </p:sp>
      <p:sp>
        <p:nvSpPr>
          <p:cNvPr id="111" name="Google Shape;111;p18"/>
          <p:cNvSpPr txBox="1">
            <a:spLocks noGrp="1"/>
          </p:cNvSpPr>
          <p:nvPr>
            <p:ph type="body" idx="1"/>
          </p:nvPr>
        </p:nvSpPr>
        <p:spPr>
          <a:xfrm>
            <a:off x="628650" y="1124844"/>
            <a:ext cx="7886700" cy="32634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800"/>
              <a:buFont typeface="Arial"/>
              <a:buNone/>
            </a:pPr>
            <a:r>
              <a:rPr lang="en-US" sz="1900" b="1"/>
              <a:t>Overrepresentation </a:t>
            </a:r>
            <a:r>
              <a:rPr lang="en-US" sz="1900"/>
              <a:t>of Indigenous peoples in the criminal justice system is a longstanding issue that has only increased over time. </a:t>
            </a:r>
            <a:r>
              <a:rPr lang="en-US" sz="1000" u="sng">
                <a:solidFill>
                  <a:schemeClr val="hlink"/>
                </a:solidFill>
                <a:hlinkClick r:id="rId3"/>
              </a:rPr>
              <a:t>Public Safety Report Sept 2022</a:t>
            </a:r>
            <a:endParaRPr sz="1000"/>
          </a:p>
          <a:p>
            <a:pPr marL="0" lvl="0" indent="0" algn="l" rtl="0">
              <a:lnSpc>
                <a:spcPct val="115000"/>
              </a:lnSpc>
              <a:spcBef>
                <a:spcPts val="0"/>
              </a:spcBef>
              <a:spcAft>
                <a:spcPts val="0"/>
              </a:spcAft>
              <a:buClr>
                <a:schemeClr val="dk1"/>
              </a:buClr>
              <a:buSzPts val="800"/>
              <a:buFont typeface="Arial"/>
              <a:buNone/>
            </a:pPr>
            <a:endParaRPr sz="1200"/>
          </a:p>
          <a:p>
            <a:pPr marL="0" lvl="0" indent="0" algn="l" rtl="0">
              <a:lnSpc>
                <a:spcPct val="115000"/>
              </a:lnSpc>
              <a:spcBef>
                <a:spcPts val="0"/>
              </a:spcBef>
              <a:spcAft>
                <a:spcPts val="0"/>
              </a:spcAft>
              <a:buClr>
                <a:schemeClr val="dk1"/>
              </a:buClr>
              <a:buSzPts val="800"/>
              <a:buFont typeface="Arial"/>
              <a:buNone/>
            </a:pPr>
            <a:r>
              <a:rPr lang="en-US" sz="1900"/>
              <a:t>A lawyer with the attorney general's office estimated </a:t>
            </a:r>
            <a:r>
              <a:rPr lang="en-US" sz="1900" b="1"/>
              <a:t>89% of inmates at the Kenora Jail were Indigenous, and 90% of them were presumed innocent</a:t>
            </a:r>
            <a:r>
              <a:rPr lang="en-US" sz="1900"/>
              <a:t>. However, they were incarcerated while awaiting court dates, since most couldn't meet bail conditions. </a:t>
            </a:r>
            <a:r>
              <a:rPr lang="en-US" sz="1000"/>
              <a:t>Kenora Online</a:t>
            </a:r>
            <a:r>
              <a:rPr lang="en-US" sz="1000">
                <a:uFill>
                  <a:noFill/>
                </a:uFill>
                <a:hlinkClick r:id="rId4"/>
              </a:rPr>
              <a:t> </a:t>
            </a:r>
            <a:r>
              <a:rPr lang="en-US" sz="1000" u="sng">
                <a:solidFill>
                  <a:schemeClr val="hlink"/>
                </a:solidFill>
                <a:hlinkClick r:id="rId4"/>
              </a:rPr>
              <a:t>Sep 2018</a:t>
            </a:r>
            <a:endParaRPr sz="1000" u="sng">
              <a:solidFill>
                <a:schemeClr val="hlink"/>
              </a:solidFill>
            </a:endParaRPr>
          </a:p>
          <a:p>
            <a:pPr marL="0" lvl="0" indent="0" algn="l" rtl="0">
              <a:spcBef>
                <a:spcPts val="800"/>
              </a:spcBef>
              <a:spcAft>
                <a:spcPts val="0"/>
              </a:spcAft>
              <a:buClr>
                <a:schemeClr val="dk1"/>
              </a:buClr>
              <a:buSzPts val="800"/>
              <a:buFont typeface="Arial"/>
              <a:buNone/>
            </a:pPr>
            <a:r>
              <a:rPr lang="en-US" sz="1900"/>
              <a:t>…..Many of the inmates come from remote First Nations north of Kenora and may have </a:t>
            </a:r>
            <a:r>
              <a:rPr lang="en-US" sz="1900" b="1"/>
              <a:t>never</a:t>
            </a:r>
            <a:r>
              <a:rPr lang="en-US" sz="1900"/>
              <a:t> left their home communities before their arrest</a:t>
            </a:r>
            <a:r>
              <a:rPr lang="en-US" sz="2000">
                <a:uFill>
                  <a:noFill/>
                </a:uFill>
                <a:hlinkClick r:id="rId5"/>
              </a:rPr>
              <a:t> </a:t>
            </a:r>
            <a:endParaRPr/>
          </a:p>
          <a:p>
            <a:pPr marL="0" lvl="0" indent="0" algn="l" rtl="0">
              <a:spcBef>
                <a:spcPts val="800"/>
              </a:spcBef>
              <a:spcAft>
                <a:spcPts val="0"/>
              </a:spcAft>
              <a:buClr>
                <a:schemeClr val="dk1"/>
              </a:buClr>
              <a:buSzPts val="800"/>
              <a:buFont typeface="Arial"/>
              <a:buNone/>
            </a:pPr>
            <a:r>
              <a:rPr lang="en-US" sz="700" u="sng">
                <a:solidFill>
                  <a:schemeClr val="hlink"/>
                </a:solidFill>
                <a:latin typeface="Arial"/>
                <a:ea typeface="Arial"/>
                <a:cs typeface="Arial"/>
                <a:sym typeface="Arial"/>
                <a:hlinkClick r:id="rId5"/>
              </a:rPr>
              <a:t>CBC Feb 2017</a:t>
            </a:r>
            <a:endParaRPr sz="700" u="sng">
              <a:solidFill>
                <a:schemeClr val="hlink"/>
              </a:solidFill>
              <a:latin typeface="Arial"/>
              <a:ea typeface="Arial"/>
              <a:cs typeface="Arial"/>
              <a:sym typeface="Arial"/>
            </a:endParaRPr>
          </a:p>
          <a:p>
            <a:pPr marL="0" lvl="0" indent="0" algn="l" rtl="0">
              <a:spcBef>
                <a:spcPts val="800"/>
              </a:spcBef>
              <a:spcAft>
                <a:spcPts val="0"/>
              </a:spcAft>
              <a:buNone/>
            </a:pP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9"/>
          <p:cNvPicPr preferRelativeResize="0"/>
          <p:nvPr/>
        </p:nvPicPr>
        <p:blipFill>
          <a:blip r:embed="rId3">
            <a:alphaModFix/>
          </a:blip>
          <a:stretch>
            <a:fillRect/>
          </a:stretch>
        </p:blipFill>
        <p:spPr>
          <a:xfrm>
            <a:off x="2795828" y="2071394"/>
            <a:ext cx="3552356" cy="2007863"/>
          </a:xfrm>
          <a:prstGeom prst="rect">
            <a:avLst/>
          </a:prstGeom>
          <a:noFill/>
          <a:ln>
            <a:noFill/>
          </a:ln>
        </p:spPr>
      </p:pic>
      <p:sp>
        <p:nvSpPr>
          <p:cNvPr id="118" name="Google Shape;118;p19"/>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a:t>Digital Technology could be part of the solution but….</a:t>
            </a:r>
            <a:endParaRPr/>
          </a:p>
        </p:txBody>
      </p:sp>
      <p:sp>
        <p:nvSpPr>
          <p:cNvPr id="119" name="Google Shape;119;p19"/>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US" sz="2300"/>
              <a:t>Prisons are caught between the legitimate security concerns and the necessity of digital literacy in prisons</a:t>
            </a:r>
            <a:endParaRPr sz="2300"/>
          </a:p>
          <a:p>
            <a:pPr marL="0" lvl="0" indent="0" algn="ctr" rtl="0">
              <a:spcBef>
                <a:spcPts val="800"/>
              </a:spcBef>
              <a:spcAft>
                <a:spcPts val="0"/>
              </a:spcAft>
              <a:buNone/>
            </a:pPr>
            <a:endParaRPr sz="2300"/>
          </a:p>
          <a:p>
            <a:pPr marL="0" lvl="0" indent="0" algn="ctr" rtl="0">
              <a:spcBef>
                <a:spcPts val="800"/>
              </a:spcBef>
              <a:spcAft>
                <a:spcPts val="0"/>
              </a:spcAft>
              <a:buNone/>
            </a:pP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a:t>Youth Justice Centre MUST-HAVES</a:t>
            </a:r>
            <a:endParaRPr/>
          </a:p>
        </p:txBody>
      </p:sp>
      <p:sp>
        <p:nvSpPr>
          <p:cNvPr id="126" name="Google Shape;126;p20"/>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342900" lvl="0" indent="-311150" algn="l" rtl="0">
              <a:lnSpc>
                <a:spcPct val="150000"/>
              </a:lnSpc>
              <a:spcBef>
                <a:spcPts val="800"/>
              </a:spcBef>
              <a:spcAft>
                <a:spcPts val="0"/>
              </a:spcAft>
              <a:buSzPts val="2300"/>
              <a:buChar char="•"/>
            </a:pPr>
            <a:r>
              <a:rPr lang="en-US" sz="2300"/>
              <a:t>Guaranteed absolutely no access to internet</a:t>
            </a:r>
            <a:endParaRPr sz="2300"/>
          </a:p>
          <a:p>
            <a:pPr marL="342900" lvl="0" indent="-311150" algn="l" rtl="0">
              <a:lnSpc>
                <a:spcPct val="150000"/>
              </a:lnSpc>
              <a:spcBef>
                <a:spcPts val="0"/>
              </a:spcBef>
              <a:spcAft>
                <a:spcPts val="0"/>
              </a:spcAft>
              <a:buSzPts val="2300"/>
              <a:buChar char="•"/>
            </a:pPr>
            <a:r>
              <a:rPr lang="en-US" sz="2300"/>
              <a:t>No camera on hardware</a:t>
            </a:r>
            <a:endParaRPr sz="2300"/>
          </a:p>
          <a:p>
            <a:pPr marL="342900" lvl="0" indent="-311150" algn="l" rtl="0">
              <a:lnSpc>
                <a:spcPct val="150000"/>
              </a:lnSpc>
              <a:spcBef>
                <a:spcPts val="0"/>
              </a:spcBef>
              <a:spcAft>
                <a:spcPts val="0"/>
              </a:spcAft>
              <a:buSzPts val="2300"/>
              <a:buChar char="•"/>
            </a:pPr>
            <a:r>
              <a:rPr lang="en-US" sz="2300"/>
              <a:t>Educational content</a:t>
            </a:r>
            <a:endParaRPr sz="2300"/>
          </a:p>
          <a:p>
            <a:pPr marL="342900" lvl="0" indent="-311150" algn="l" rtl="0">
              <a:lnSpc>
                <a:spcPct val="100000"/>
              </a:lnSpc>
              <a:spcBef>
                <a:spcPts val="0"/>
              </a:spcBef>
              <a:spcAft>
                <a:spcPts val="0"/>
              </a:spcAft>
              <a:buSzPts val="2300"/>
              <a:buChar char="•"/>
            </a:pPr>
            <a:r>
              <a:rPr lang="en-US" sz="2300"/>
              <a:t>Hardware and Content had to be easy to use independently for client </a:t>
            </a:r>
            <a:r>
              <a:rPr lang="en-US" sz="2300" b="1" u="sng"/>
              <a:t>AND</a:t>
            </a:r>
            <a:r>
              <a:rPr lang="en-US" sz="2300"/>
              <a:t> staff</a:t>
            </a:r>
            <a:endParaRPr sz="23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graphicFrame>
        <p:nvGraphicFramePr>
          <p:cNvPr id="132" name="Google Shape;132;p21"/>
          <p:cNvGraphicFramePr/>
          <p:nvPr/>
        </p:nvGraphicFramePr>
        <p:xfrm>
          <a:off x="150306" y="621294"/>
          <a:ext cx="8801400" cy="2985725"/>
        </p:xfrm>
        <a:graphic>
          <a:graphicData uri="http://schemas.openxmlformats.org/drawingml/2006/table">
            <a:tbl>
              <a:tblPr>
                <a:noFill/>
                <a:tableStyleId>{EC8C72EA-EAF2-45C6-ABFF-496F46E7D2DE}</a:tableStyleId>
              </a:tblPr>
              <a:tblGrid>
                <a:gridCol w="3497525">
                  <a:extLst>
                    <a:ext uri="{9D8B030D-6E8A-4147-A177-3AD203B41FA5}">
                      <a16:colId xmlns:a16="http://schemas.microsoft.com/office/drawing/2014/main" val="20000"/>
                    </a:ext>
                  </a:extLst>
                </a:gridCol>
                <a:gridCol w="3137800">
                  <a:extLst>
                    <a:ext uri="{9D8B030D-6E8A-4147-A177-3AD203B41FA5}">
                      <a16:colId xmlns:a16="http://schemas.microsoft.com/office/drawing/2014/main" val="20001"/>
                    </a:ext>
                  </a:extLst>
                </a:gridCol>
                <a:gridCol w="2166075">
                  <a:extLst>
                    <a:ext uri="{9D8B030D-6E8A-4147-A177-3AD203B41FA5}">
                      <a16:colId xmlns:a16="http://schemas.microsoft.com/office/drawing/2014/main" val="20002"/>
                    </a:ext>
                  </a:extLst>
                </a:gridCol>
              </a:tblGrid>
              <a:tr h="587875">
                <a:tc>
                  <a:txBody>
                    <a:bodyPr/>
                    <a:lstStyle/>
                    <a:p>
                      <a:pPr marL="0" lvl="0" indent="0" algn="ctr" rtl="0">
                        <a:spcBef>
                          <a:spcPts val="0"/>
                        </a:spcBef>
                        <a:spcAft>
                          <a:spcPts val="0"/>
                        </a:spcAft>
                        <a:buNone/>
                      </a:pPr>
                      <a:r>
                        <a:rPr lang="en-US" sz="1800" b="1"/>
                        <a:t>PILOT PROJECTS</a:t>
                      </a:r>
                      <a:endParaRPr sz="1800" b="1"/>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DE03">
                        <a:alpha val="68630"/>
                      </a:srgbClr>
                    </a:solidFill>
                  </a:tcPr>
                </a:tc>
                <a:tc>
                  <a:txBody>
                    <a:bodyPr/>
                    <a:lstStyle/>
                    <a:p>
                      <a:pPr marL="0" lvl="0" indent="0" algn="ctr" rtl="0">
                        <a:spcBef>
                          <a:spcPts val="0"/>
                        </a:spcBef>
                        <a:spcAft>
                          <a:spcPts val="0"/>
                        </a:spcAft>
                        <a:buNone/>
                      </a:pPr>
                      <a:r>
                        <a:rPr lang="en-US" sz="1800" b="1"/>
                        <a:t>Technology</a:t>
                      </a:r>
                      <a:endParaRPr sz="1800" b="1"/>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DE03">
                        <a:alpha val="68630"/>
                      </a:srgbClr>
                    </a:solidFill>
                  </a:tcPr>
                </a:tc>
                <a:tc>
                  <a:txBody>
                    <a:bodyPr/>
                    <a:lstStyle/>
                    <a:p>
                      <a:pPr marL="0" lvl="0" indent="0" algn="ctr" rtl="0">
                        <a:spcBef>
                          <a:spcPts val="0"/>
                        </a:spcBef>
                        <a:spcAft>
                          <a:spcPts val="0"/>
                        </a:spcAft>
                        <a:buNone/>
                      </a:pPr>
                      <a:r>
                        <a:rPr lang="en-US" sz="1800" b="1"/>
                        <a:t>Internet Access</a:t>
                      </a:r>
                      <a:endParaRPr sz="1800" b="1"/>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DE03">
                        <a:alpha val="68630"/>
                      </a:srgbClr>
                    </a:solidFill>
                  </a:tcPr>
                </a:tc>
                <a:extLst>
                  <a:ext uri="{0D108BD9-81ED-4DB2-BD59-A6C34878D82A}">
                    <a16:rowId xmlns:a16="http://schemas.microsoft.com/office/drawing/2014/main" val="10000"/>
                  </a:ext>
                </a:extLst>
              </a:tr>
              <a:tr h="807750">
                <a:tc>
                  <a:txBody>
                    <a:bodyPr/>
                    <a:lstStyle/>
                    <a:p>
                      <a:pPr marL="0" lvl="0" indent="0" algn="ctr" rtl="0">
                        <a:spcBef>
                          <a:spcPts val="0"/>
                        </a:spcBef>
                        <a:spcAft>
                          <a:spcPts val="0"/>
                        </a:spcAft>
                        <a:buNone/>
                      </a:pPr>
                      <a:r>
                        <a:rPr lang="en-US" sz="1700" b="1"/>
                        <a:t>John Howard Society Thunder Bay</a:t>
                      </a:r>
                      <a:endParaRPr sz="1700" b="1"/>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DE03">
                        <a:alpha val="68630"/>
                      </a:srgbClr>
                    </a:solidFill>
                  </a:tcPr>
                </a:tc>
                <a:tc>
                  <a:txBody>
                    <a:bodyPr/>
                    <a:lstStyle/>
                    <a:p>
                      <a:pPr marL="0" lvl="0" indent="0" algn="ctr" rtl="0">
                        <a:spcBef>
                          <a:spcPts val="0"/>
                        </a:spcBef>
                        <a:spcAft>
                          <a:spcPts val="0"/>
                        </a:spcAft>
                        <a:buNone/>
                      </a:pPr>
                      <a:r>
                        <a:rPr lang="en-US" sz="1600">
                          <a:solidFill>
                            <a:schemeClr val="dk1"/>
                          </a:solidFill>
                        </a:rPr>
                        <a:t>Moodle &amp; Rumie App on Tablet</a:t>
                      </a:r>
                      <a:endParaRPr sz="1600">
                        <a:solidFill>
                          <a:schemeClr val="dk1"/>
                        </a:solidFill>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900" b="1">
                          <a:solidFill>
                            <a:schemeClr val="dk1"/>
                          </a:solidFill>
                        </a:rPr>
                        <a:t>Yes</a:t>
                      </a:r>
                      <a:endParaRPr sz="1900" b="1">
                        <a:solidFill>
                          <a:schemeClr val="dk1"/>
                        </a:solidFill>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44475">
                <a:tc>
                  <a:txBody>
                    <a:bodyPr/>
                    <a:lstStyle/>
                    <a:p>
                      <a:pPr marL="0" lvl="0" indent="0" algn="ctr" rtl="0">
                        <a:spcBef>
                          <a:spcPts val="0"/>
                        </a:spcBef>
                        <a:spcAft>
                          <a:spcPts val="0"/>
                        </a:spcAft>
                        <a:buNone/>
                      </a:pPr>
                      <a:r>
                        <a:rPr lang="en-US" sz="1700" b="1"/>
                        <a:t>Youth Justice Centre in Southern Ontario</a:t>
                      </a:r>
                      <a:endParaRPr sz="1700" b="1"/>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DE03">
                        <a:alpha val="68630"/>
                      </a:srgbClr>
                    </a:solidFill>
                  </a:tcPr>
                </a:tc>
                <a:tc>
                  <a:txBody>
                    <a:bodyPr/>
                    <a:lstStyle/>
                    <a:p>
                      <a:pPr marL="0" lvl="0" indent="0" algn="ctr" rtl="0">
                        <a:spcBef>
                          <a:spcPts val="0"/>
                        </a:spcBef>
                        <a:spcAft>
                          <a:spcPts val="0"/>
                        </a:spcAft>
                        <a:buNone/>
                      </a:pPr>
                      <a:r>
                        <a:rPr lang="en-US" sz="1600"/>
                        <a:t>Moodle on computers </a:t>
                      </a:r>
                      <a:endParaRPr sz="1600"/>
                    </a:p>
                    <a:p>
                      <a:pPr marL="0" lvl="0" indent="0" algn="ctr" rtl="0">
                        <a:spcBef>
                          <a:spcPts val="0"/>
                        </a:spcBef>
                        <a:spcAft>
                          <a:spcPts val="0"/>
                        </a:spcAft>
                        <a:buNone/>
                      </a:pPr>
                      <a:r>
                        <a:rPr lang="en-US" sz="1600"/>
                        <a:t>Rumie for offline use</a:t>
                      </a:r>
                      <a:endParaRPr sz="1600"/>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900" b="1">
                          <a:solidFill>
                            <a:srgbClr val="C22633"/>
                          </a:solidFill>
                        </a:rPr>
                        <a:t>No</a:t>
                      </a:r>
                      <a:r>
                        <a:rPr lang="en-US" sz="1900" b="1"/>
                        <a:t>/Yes</a:t>
                      </a:r>
                      <a:endParaRPr sz="1900" b="1"/>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22633"/>
                      </a:solidFill>
                      <a:prstDash val="solid"/>
                      <a:round/>
                      <a:headEnd type="none" w="sm" len="sm"/>
                      <a:tailEnd type="none" w="sm" len="sm"/>
                    </a:lnB>
                  </a:tcPr>
                </a:tc>
                <a:extLst>
                  <a:ext uri="{0D108BD9-81ED-4DB2-BD59-A6C34878D82A}">
                    <a16:rowId xmlns:a16="http://schemas.microsoft.com/office/drawing/2014/main" val="10002"/>
                  </a:ext>
                </a:extLst>
              </a:tr>
              <a:tr h="745625">
                <a:tc>
                  <a:txBody>
                    <a:bodyPr/>
                    <a:lstStyle/>
                    <a:p>
                      <a:pPr marL="0" lvl="0" indent="0" algn="ctr" rtl="0">
                        <a:spcBef>
                          <a:spcPts val="0"/>
                        </a:spcBef>
                        <a:spcAft>
                          <a:spcPts val="0"/>
                        </a:spcAft>
                        <a:buNone/>
                      </a:pPr>
                      <a:r>
                        <a:rPr lang="en-US" sz="1700" b="1"/>
                        <a:t>CORCAN</a:t>
                      </a:r>
                      <a:endParaRPr sz="1700" b="1"/>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DE03">
                        <a:alpha val="68630"/>
                      </a:srgbClr>
                    </a:solidFill>
                  </a:tcPr>
                </a:tc>
                <a:tc>
                  <a:txBody>
                    <a:bodyPr/>
                    <a:lstStyle/>
                    <a:p>
                      <a:pPr marL="0" lvl="0" indent="0" algn="ctr" rtl="0">
                        <a:spcBef>
                          <a:spcPts val="0"/>
                        </a:spcBef>
                        <a:spcAft>
                          <a:spcPts val="0"/>
                        </a:spcAft>
                        <a:buNone/>
                      </a:pPr>
                      <a:r>
                        <a:rPr lang="en-US" sz="1600"/>
                        <a:t>Moodle course into D2L *whitelisted</a:t>
                      </a:r>
                      <a:endParaRPr sz="1600"/>
                    </a:p>
                  </a:txBody>
                  <a:tcPr marL="68575" marR="68575" marT="91425" marB="91425" anchor="ctr">
                    <a:lnL w="9525" cap="flat" cmpd="sng">
                      <a:solidFill>
                        <a:srgbClr val="000000"/>
                      </a:solidFill>
                      <a:prstDash val="solid"/>
                      <a:round/>
                      <a:headEnd type="none" w="sm" len="sm"/>
                      <a:tailEnd type="none" w="sm" len="sm"/>
                    </a:lnL>
                    <a:lnR w="9525" cap="flat" cmpd="sng">
                      <a:solidFill>
                        <a:srgbClr val="C22633"/>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900" b="1">
                          <a:solidFill>
                            <a:schemeClr val="dk1"/>
                          </a:solidFill>
                        </a:rPr>
                        <a:t>Yes*</a:t>
                      </a:r>
                      <a:endParaRPr sz="1900" b="1">
                        <a:solidFill>
                          <a:schemeClr val="dk1"/>
                        </a:solidFill>
                      </a:endParaRPr>
                    </a:p>
                  </a:txBody>
                  <a:tcPr marL="68575" marR="68575" marT="91425" marB="91425" anchor="ctr">
                    <a:lnL w="9525" cap="flat" cmpd="sng">
                      <a:solidFill>
                        <a:srgbClr val="C22633"/>
                      </a:solidFill>
                      <a:prstDash val="solid"/>
                      <a:round/>
                      <a:headEnd type="none" w="sm" len="sm"/>
                      <a:tailEnd type="none" w="sm" len="sm"/>
                    </a:lnL>
                    <a:lnR w="9525" cap="flat" cmpd="sng">
                      <a:solidFill>
                        <a:srgbClr val="C22633"/>
                      </a:solidFill>
                      <a:prstDash val="solid"/>
                      <a:round/>
                      <a:headEnd type="none" w="sm" len="sm"/>
                      <a:tailEnd type="none" w="sm" len="sm"/>
                    </a:lnR>
                    <a:lnT w="9525" cap="flat" cmpd="sng">
                      <a:solidFill>
                        <a:srgbClr val="C22633"/>
                      </a:solidFill>
                      <a:prstDash val="solid"/>
                      <a:round/>
                      <a:headEnd type="none" w="sm" len="sm"/>
                      <a:tailEnd type="none" w="sm" len="sm"/>
                    </a:lnT>
                    <a:lnB w="9525" cap="flat" cmpd="sng">
                      <a:solidFill>
                        <a:srgbClr val="C2263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1165</Words>
  <Application>Microsoft Macintosh PowerPoint</Application>
  <PresentationFormat>On-screen Show (16:9)</PresentationFormat>
  <Paragraphs>136</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Journey to using Moodle offline in Corrections Environments</vt:lpstr>
      <vt:lpstr>Our Target Audience:</vt:lpstr>
      <vt:lpstr>Learning with GLA</vt:lpstr>
      <vt:lpstr>Why we love Moodle</vt:lpstr>
      <vt:lpstr>Why Corrections and Literacy!</vt:lpstr>
      <vt:lpstr>Why Corrections for GLA</vt:lpstr>
      <vt:lpstr>Digital Technology could be part of the solution but….</vt:lpstr>
      <vt:lpstr>Youth Justice Centre MUST-HAVES</vt:lpstr>
      <vt:lpstr>PowerPoint Presentation</vt:lpstr>
      <vt:lpstr>CORCAN pilot</vt:lpstr>
      <vt:lpstr>No Internet? No access</vt:lpstr>
      <vt:lpstr>The Corrections Literacy Initiative pilot will...</vt:lpstr>
      <vt:lpstr>Kenora Corrections </vt:lpstr>
      <vt:lpstr>PowerPoint Presentation</vt:lpstr>
      <vt:lpstr>Next Steps?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 to using Moodle offline in Corrections Environments</dc:title>
  <cp:lastModifiedBy>Linda Wright</cp:lastModifiedBy>
  <cp:revision>1</cp:revision>
  <dcterms:modified xsi:type="dcterms:W3CDTF">2022-09-26T21:02:21Z</dcterms:modified>
</cp:coreProperties>
</file>