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</p:sldIdLst>
  <p:sldSz cy="5143500" cx="9144000"/>
  <p:notesSz cx="9144000" cy="5143500"/>
  <p:embeddedFontLst>
    <p:embeddedFont>
      <p:font typeface="Roboto"/>
      <p:regular r:id="rId64"/>
      <p:bold r:id="rId65"/>
      <p:italic r:id="rId66"/>
      <p:boldItalic r:id="rId67"/>
    </p:embeddedFont>
    <p:embeddedFont>
      <p:font typeface="Open Sans ExtraBold"/>
      <p:bold r:id="rId68"/>
      <p:boldItalic r:id="rId69"/>
    </p:embeddedFont>
    <p:embeddedFont>
      <p:font typeface="Open Sans Medium"/>
      <p:regular r:id="rId70"/>
      <p:bold r:id="rId71"/>
      <p:italic r:id="rId72"/>
      <p:boldItalic r:id="rId73"/>
    </p:embeddedFont>
    <p:embeddedFont>
      <p:font typeface="Open Sans"/>
      <p:regular r:id="rId74"/>
      <p:bold r:id="rId75"/>
      <p:italic r:id="rId76"/>
      <p:boldItalic r:id="rId7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78" roundtripDataSignature="AMtx7mgwU3O78JxiGwFk9M2ZGbne3yoL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OpenSansMedium-boldItalic.fntdata"/><Relationship Id="rId72" Type="http://schemas.openxmlformats.org/officeDocument/2006/relationships/font" Target="fonts/OpenSansMedium-italic.fntdata"/><Relationship Id="rId31" Type="http://schemas.openxmlformats.org/officeDocument/2006/relationships/slide" Target="slides/slide27.xml"/><Relationship Id="rId75" Type="http://schemas.openxmlformats.org/officeDocument/2006/relationships/font" Target="fonts/OpenSans-bold.fntdata"/><Relationship Id="rId30" Type="http://schemas.openxmlformats.org/officeDocument/2006/relationships/slide" Target="slides/slide26.xml"/><Relationship Id="rId74" Type="http://schemas.openxmlformats.org/officeDocument/2006/relationships/font" Target="fonts/OpenSans-regular.fntdata"/><Relationship Id="rId33" Type="http://schemas.openxmlformats.org/officeDocument/2006/relationships/slide" Target="slides/slide29.xml"/><Relationship Id="rId77" Type="http://schemas.openxmlformats.org/officeDocument/2006/relationships/font" Target="fonts/OpenSans-boldItalic.fntdata"/><Relationship Id="rId32" Type="http://schemas.openxmlformats.org/officeDocument/2006/relationships/slide" Target="slides/slide28.xml"/><Relationship Id="rId76" Type="http://schemas.openxmlformats.org/officeDocument/2006/relationships/font" Target="fonts/OpenSans-italic.fntdata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8" Type="http://customschemas.google.com/relationships/presentationmetadata" Target="metadata"/><Relationship Id="rId71" Type="http://schemas.openxmlformats.org/officeDocument/2006/relationships/font" Target="fonts/OpenSansMedium-bold.fntdata"/><Relationship Id="rId70" Type="http://schemas.openxmlformats.org/officeDocument/2006/relationships/font" Target="fonts/OpenSansMedium-regular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font" Target="fonts/Roboto-regular.fntdata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font" Target="fonts/Roboto-italic.fntdata"/><Relationship Id="rId21" Type="http://schemas.openxmlformats.org/officeDocument/2006/relationships/slide" Target="slides/slide17.xml"/><Relationship Id="rId65" Type="http://schemas.openxmlformats.org/officeDocument/2006/relationships/font" Target="fonts/Roboto-bold.fntdata"/><Relationship Id="rId24" Type="http://schemas.openxmlformats.org/officeDocument/2006/relationships/slide" Target="slides/slide20.xml"/><Relationship Id="rId68" Type="http://schemas.openxmlformats.org/officeDocument/2006/relationships/font" Target="fonts/OpenSansExtraBold-bold.fntdata"/><Relationship Id="rId23" Type="http://schemas.openxmlformats.org/officeDocument/2006/relationships/slide" Target="slides/slide19.xml"/><Relationship Id="rId67" Type="http://schemas.openxmlformats.org/officeDocument/2006/relationships/font" Target="fonts/Roboto-boldItalic.fntdata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OpenSansExtraBold-bold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oodle.org/plugins/contenttype_repurpose" TargetMode="Externa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racker.moodle.org/browse/MDL-71885" TargetMode="External"/><Relationship Id="rId3" Type="http://schemas.openxmlformats.org/officeDocument/2006/relationships/hyperlink" Target="https://tracker.moodle.org/browse/MDL-71956" TargetMode="Externa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5541a51a62_0_0:notes"/>
          <p:cNvSpPr/>
          <p:nvPr>
            <p:ph idx="2" type="sldImg"/>
          </p:nvPr>
        </p:nvSpPr>
        <p:spPr>
          <a:xfrm>
            <a:off x="2857500" y="385763"/>
            <a:ext cx="34290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g15541a51a62_0_0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55224831bc_1_152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g155224831bc_1_152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55224831bc_1_35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155224831bc_1_35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55224831bc_1_284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g155224831bc_1_284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55224831bc_1_2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g155224831bc_1_2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55224831bc_1_43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g155224831bc_1_43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55224831bc_1_310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g155224831bc_1_310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55224831bc_1_248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155224831bc_1_248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55224831bc_1_213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155224831bc_1_213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55224831bc_1_18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g155224831bc_1_18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55224831bc_1_270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g155224831bc_1_270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49d853483f_0_150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g149d853483f_0_150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LIST OF IDEAS: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here are the ideas so far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embedding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escape room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essay question type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aspect ratio on course presentation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course presentation in interactive book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improving drag and drop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grader report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combining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altering text behaviours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adding feedback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resize images before uploading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use defaults when unsure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explore settings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add imagery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when to embed and when to add as an activity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change view to do</a:t>
            </a:r>
            <a:b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b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INSIGHTS ABOUT:</a:t>
            </a:r>
            <a:b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How things work on a certain work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Future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Link vs Copy (benefits, problems…)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55224831bc_1_182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g155224831bc_1_182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55224831bc_1_6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155224831bc_1_6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55224831bc_1_263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155224831bc_1_263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55224831bc_1_302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155224831bc_1_302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55224831bc_1_8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155224831bc_1_8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55224831bc_1_198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g155224831bc_1_198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55224831bc_1_318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g155224831bc_1_318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55224831bc_1_145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g155224831bc_1_145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55224831bc_1_241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155224831bc_1_241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55224831bc_1_234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155224831bc_1_234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55224831bc_1_1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155224831bc_1_1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frump to fab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55224831bc_1_326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g155224831bc_1_326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3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55224831bc_1_350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g155224831bc_1_350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55224831bc_1_277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g155224831bc_1_277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55224831bc_1_227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g155224831bc_1_227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55224831bc_1_205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g155224831bc_1_205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55224831bc_1_15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g155224831bc_1_15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5224831bc_1_114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g155224831bc_1_114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55224831bc_1_96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g155224831bc_1_96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55224831bc_1_87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g155224831bc_1_87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55224831bc_1_36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155224831bc_1_36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fec161c24c_0_77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gfec161c24c_0_77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let’s focus on some settings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55224831bc_1_136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g155224831bc_1_136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55224831bc_1_174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g155224831bc_1_174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55224831bc_1_12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g155224831bc_1_12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55224831bc_1_342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g155224831bc_1_342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55224831bc_1_62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g155224831bc_1_62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55224831bc_1_22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g155224831bc_1_22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Insights from Sara - including embedding versus activity and linking to content bank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568da512f3_0_28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568da512f3_0_28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Create content from the Content Bank (instead of from the activity)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Reuse content in different courses (easy to maintain)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Apart from the icons view, there is a list view with information about places linked and author.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It’s possible to switch to different CB using the course selector.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Content bank is not just for H5P. Content bank type plugins can be implemented. Currently, there is one in the </a:t>
            </a:r>
            <a:r>
              <a:rPr lang="en-US"/>
              <a:t>plugins database created by Daniel Thies: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https://moodle.org/plugins/contenttype_repurpose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Repurpose resources supports creating H5P from questions in the Moodle question bank and from Moodle repository files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568da512f3_0_0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568da512f3_0_0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However, some H5P content types might not support grading.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568da512f3_0_21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568da512f3_0_21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55224831bc_1_334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g155224831bc_1_334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568da512f3_0_54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568da512f3_0_54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Link to the file vs Make a copy of the file: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Link to the file automatically updates the content in all the linked places.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ATTENTION, there are issues with backup/restore in different Moodle sites (when using links).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568da512f3_0_42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568da512f3_0_42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Since Moodle 4.0, there is a direct link to the H5P editor (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https://tracker.moodle.org/browse/MDL-71885</a:t>
            </a:r>
            <a:r>
              <a:rPr lang="en-US"/>
              <a:t> and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https://tracker.moodle.org/browse/MDL-71956</a:t>
            </a:r>
            <a:r>
              <a:rPr lang="en-US"/>
              <a:t>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there are more than content creators in a course, the recommendation is to add the “Teacher” role to the “Manage any content from the content bank” capability.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568da512f3_0_89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568da512f3_0_89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568da512f3_0_74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568da512f3_0_74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Missing features: you can vote them, comment or work on them. It will help us to prioritise the next steps with H5P!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55224831bc_1_374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g155224831bc_1_374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8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p8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49d853483f_0_105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g149d853483f_0_105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49d853483f_0_83:notes"/>
          <p:cNvSpPr/>
          <p:nvPr>
            <p:ph idx="2" type="sldImg"/>
          </p:nvPr>
        </p:nvSpPr>
        <p:spPr>
          <a:xfrm>
            <a:off x="2857500" y="385763"/>
            <a:ext cx="3429000" cy="19288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g149d853483f_0_83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fec161c24c_0_53:notes"/>
          <p:cNvSpPr/>
          <p:nvPr>
            <p:ph idx="2" type="sldImg"/>
          </p:nvPr>
        </p:nvSpPr>
        <p:spPr>
          <a:xfrm>
            <a:off x="2857500" y="385763"/>
            <a:ext cx="34290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gfec161c24c_0_53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49d853483f_0_74:notes"/>
          <p:cNvSpPr/>
          <p:nvPr>
            <p:ph idx="2" type="sldImg"/>
          </p:nvPr>
        </p:nvSpPr>
        <p:spPr>
          <a:xfrm>
            <a:off x="2857500" y="385763"/>
            <a:ext cx="3429000" cy="19288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g149d853483f_0_74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55224831bc_1_293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155224831bc_1_293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55224831bc_1_122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g155224831bc_1_122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55224831bc_1_15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g155224831bc_1_15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set a theme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55224831bc_1_256:notes"/>
          <p:cNvSpPr/>
          <p:nvPr>
            <p:ph idx="2" type="sldImg"/>
          </p:nvPr>
        </p:nvSpPr>
        <p:spPr>
          <a:xfrm>
            <a:off x="1524300" y="385750"/>
            <a:ext cx="60963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155224831bc_1_256:notes"/>
          <p:cNvSpPr txBox="1"/>
          <p:nvPr>
            <p:ph idx="1" type="body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49d853483f_0_147"/>
          <p:cNvSpPr txBox="1"/>
          <p:nvPr/>
        </p:nvSpPr>
        <p:spPr>
          <a:xfrm>
            <a:off x="7097700" y="4730475"/>
            <a:ext cx="1226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#MootGlobal22 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g149d853483f_0_147"/>
          <p:cNvSpPr txBox="1"/>
          <p:nvPr>
            <p:ph type="title"/>
          </p:nvPr>
        </p:nvSpPr>
        <p:spPr>
          <a:xfrm>
            <a:off x="4955000" y="638325"/>
            <a:ext cx="3949500" cy="17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l Moot intro slide" showMasterSp="0">
  <p:cSld name="OBJECT_1"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ducation for the future&#10;27 - 29 September 2022 | Barcelona, Spain&#10;MoodleMoot Global 2022" id="56" name="Google Shape;56;g149d853483f_0_3" title="MoodleMoot Global 2022: Education for the futur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g149d853483f_0_3"/>
          <p:cNvSpPr txBox="1"/>
          <p:nvPr/>
        </p:nvSpPr>
        <p:spPr>
          <a:xfrm>
            <a:off x="6624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1900">
            <a:no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49d853483f_0_1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g149d853483f_0_13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500"/>
              <a:buFont typeface="Open Sans ExtraBold"/>
              <a:buNone/>
              <a:defRPr sz="3500">
                <a:solidFill>
                  <a:srgbClr val="88888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1" name="Google Shape;61;g149d853483f_0_13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 Medium"/>
              <a:buNone/>
              <a:defRPr sz="2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2" name="Google Shape;62;g149d853483f_0_13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3" name="Google Shape;63;g149d853483f_0_1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49d853483f_0_1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OBJECT_1_1">
    <p:bg>
      <p:bgPr>
        <a:solidFill>
          <a:schemeClr val="l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g149d853483f_0_9" title="MoodleMoot Global 20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856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g149d853483f_0_9"/>
          <p:cNvSpPr txBox="1"/>
          <p:nvPr/>
        </p:nvSpPr>
        <p:spPr>
          <a:xfrm>
            <a:off x="702200" y="4795000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1900">
            <a:no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15;g149d853483f_0_9"/>
          <p:cNvSpPr txBox="1"/>
          <p:nvPr>
            <p:ph type="title"/>
          </p:nvPr>
        </p:nvSpPr>
        <p:spPr>
          <a:xfrm>
            <a:off x="612648" y="1078992"/>
            <a:ext cx="3933600" cy="24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48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showMasterSp="0" type="obj">
  <p:cSld name="OBJECT">
    <p:bg>
      <p:bgPr>
        <a:solidFill>
          <a:schemeClr val="lt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4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4"/>
          <p:cNvPicPr preferRelativeResize="0"/>
          <p:nvPr/>
        </p:nvPicPr>
        <p:blipFill rotWithShape="1">
          <a:blip r:embed="rId2">
            <a:alphaModFix/>
          </a:blip>
          <a:srcRect b="0" l="0" r="0" t="75430"/>
          <a:stretch/>
        </p:blipFill>
        <p:spPr>
          <a:xfrm>
            <a:off x="-94275" y="-31925"/>
            <a:ext cx="9314475" cy="128665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4"/>
          <p:cNvSpPr txBox="1"/>
          <p:nvPr>
            <p:ph type="title"/>
          </p:nvPr>
        </p:nvSpPr>
        <p:spPr>
          <a:xfrm>
            <a:off x="360823" y="295650"/>
            <a:ext cx="81369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1900">
            <a:no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400" u="none" cap="none" strike="noStrike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b="0" i="0" sz="1400" u="none" cap="none" strike="noStrike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" name="Google Shape;22;p14" title="Moodle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4"/>
          <p:cNvSpPr txBox="1"/>
          <p:nvPr>
            <p:ph idx="1" type="body"/>
          </p:nvPr>
        </p:nvSpPr>
        <p:spPr>
          <a:xfrm>
            <a:off x="499900" y="1460175"/>
            <a:ext cx="8226300" cy="3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12"/>
          <p:cNvSpPr/>
          <p:nvPr/>
        </p:nvSpPr>
        <p:spPr>
          <a:xfrm>
            <a:off x="0" y="-50"/>
            <a:ext cx="4572000" cy="5143500"/>
          </a:xfrm>
          <a:prstGeom prst="rect">
            <a:avLst/>
          </a:prstGeom>
          <a:solidFill>
            <a:srgbClr val="0147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p12" title="Moodl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2"/>
          <p:cNvSpPr txBox="1"/>
          <p:nvPr>
            <p:ph type="title"/>
          </p:nvPr>
        </p:nvSpPr>
        <p:spPr>
          <a:xfrm>
            <a:off x="306650" y="427950"/>
            <a:ext cx="39462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12"/>
          <p:cNvSpPr txBox="1"/>
          <p:nvPr>
            <p:ph idx="1" type="body"/>
          </p:nvPr>
        </p:nvSpPr>
        <p:spPr>
          <a:xfrm>
            <a:off x="4761075" y="470775"/>
            <a:ext cx="3981600" cy="38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12"/>
          <p:cNvSpPr txBox="1"/>
          <p:nvPr>
            <p:ph idx="2" type="body"/>
          </p:nvPr>
        </p:nvSpPr>
        <p:spPr>
          <a:xfrm>
            <a:off x="510650" y="2226150"/>
            <a:ext cx="3686400" cy="26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" name="Google Shape;31;p12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1900">
            <a:no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400" u="none" cap="none" strike="noStrike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b="0" i="0" sz="1400" u="none" cap="none" strike="noStrike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3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1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1900">
            <a:no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" name="Google Shape;35;p11" title="Moodle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5075" y="48875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1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Open Sans ExtraBold"/>
              <a:buNone/>
              <a:defRPr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11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49d853483f_0_125"/>
          <p:cNvSpPr txBox="1"/>
          <p:nvPr>
            <p:ph type="title"/>
          </p:nvPr>
        </p:nvSpPr>
        <p:spPr>
          <a:xfrm>
            <a:off x="1090800" y="1572600"/>
            <a:ext cx="6367800" cy="144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Open Sans ExtraBold"/>
              <a:buNone/>
              <a:defRPr sz="44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g149d853483f_0_1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" name="Google Shape;41;g149d853483f_0_125"/>
          <p:cNvCxnSpPr/>
          <p:nvPr/>
        </p:nvCxnSpPr>
        <p:spPr>
          <a:xfrm>
            <a:off x="1288975" y="3098500"/>
            <a:ext cx="6779400" cy="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285"/>
            <a:ext cx="9144000" cy="514092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15"/>
          <p:cNvSpPr/>
          <p:nvPr/>
        </p:nvSpPr>
        <p:spPr>
          <a:xfrm>
            <a:off x="0" y="4476750"/>
            <a:ext cx="9144000" cy="6666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120000" y="120000"/>
                </a:lnTo>
                <a:lnTo>
                  <a:pt x="120000" y="0"/>
                </a:lnTo>
                <a:lnTo>
                  <a:pt x="0" y="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15"/>
          <p:cNvPicPr preferRelativeResize="0"/>
          <p:nvPr/>
        </p:nvPicPr>
        <p:blipFill rotWithShape="1">
          <a:blip r:embed="rId3">
            <a:alphaModFix/>
          </a:blip>
          <a:srcRect b="2015" l="0" r="0" t="2015"/>
          <a:stretch/>
        </p:blipFill>
        <p:spPr>
          <a:xfrm>
            <a:off x="2849095" y="1805582"/>
            <a:ext cx="3445798" cy="8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5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1900">
            <a:no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400" u="none" cap="none" strike="noStrike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b="0" i="0" sz="1400" u="none" cap="none" strike="noStrike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" name="Google Shape;48;p15" title="Moodle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2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3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1900">
            <a:no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2" name="Google Shape;52;p13" title="Moodle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Open Sans ExtraBold"/>
              <a:buNone/>
              <a:defRPr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g"/><Relationship Id="rId4" Type="http://schemas.openxmlformats.org/officeDocument/2006/relationships/image" Target="../media/image3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g"/><Relationship Id="rId4" Type="http://schemas.openxmlformats.org/officeDocument/2006/relationships/image" Target="../media/image3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jpg"/><Relationship Id="rId4" Type="http://schemas.openxmlformats.org/officeDocument/2006/relationships/image" Target="../media/image4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jpg"/><Relationship Id="rId4" Type="http://schemas.openxmlformats.org/officeDocument/2006/relationships/image" Target="../media/image5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4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1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0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7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6.png"/><Relationship Id="rId4" Type="http://schemas.openxmlformats.org/officeDocument/2006/relationships/image" Target="../media/image57.gif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jpg"/><Relationship Id="rId4" Type="http://schemas.openxmlformats.org/officeDocument/2006/relationships/image" Target="../media/image13.jpg"/><Relationship Id="rId5" Type="http://schemas.openxmlformats.org/officeDocument/2006/relationships/image" Target="../media/image18.jpg"/><Relationship Id="rId6" Type="http://schemas.openxmlformats.org/officeDocument/2006/relationships/image" Target="../media/image22.jpg"/><Relationship Id="rId7" Type="http://schemas.openxmlformats.org/officeDocument/2006/relationships/image" Target="../media/image68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2.png"/><Relationship Id="rId4" Type="http://schemas.openxmlformats.org/officeDocument/2006/relationships/image" Target="../media/image62.gif"/><Relationship Id="rId5" Type="http://schemas.openxmlformats.org/officeDocument/2006/relationships/hyperlink" Target="https://tracker.moodle.org/browse/MDL-31094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1.png"/><Relationship Id="rId4" Type="http://schemas.openxmlformats.org/officeDocument/2006/relationships/image" Target="../media/image61.png"/><Relationship Id="rId5" Type="http://schemas.openxmlformats.org/officeDocument/2006/relationships/image" Target="../media/image69.gif"/></Relationships>
</file>

<file path=ppt/slides/_rels/slide5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7.png"/><Relationship Id="rId10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moodle.org/plugins/tool_migratehvp2h5p" TargetMode="External"/><Relationship Id="rId4" Type="http://schemas.openxmlformats.org/officeDocument/2006/relationships/hyperlink" Target="https://tracker.moodle.org/browse/MDL-67789" TargetMode="External"/><Relationship Id="rId9" Type="http://schemas.openxmlformats.org/officeDocument/2006/relationships/image" Target="../media/image82.png"/><Relationship Id="rId5" Type="http://schemas.openxmlformats.org/officeDocument/2006/relationships/hyperlink" Target="https://tracker.moodle.org/browse/MDL-70925" TargetMode="External"/><Relationship Id="rId6" Type="http://schemas.openxmlformats.org/officeDocument/2006/relationships/hyperlink" Target="https://moodle.org/mod/forum/discuss.php?d=408251" TargetMode="External"/><Relationship Id="rId7" Type="http://schemas.openxmlformats.org/officeDocument/2006/relationships/image" Target="../media/image75.png"/><Relationship Id="rId8" Type="http://schemas.openxmlformats.org/officeDocument/2006/relationships/image" Target="../media/image63.gif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9.png"/><Relationship Id="rId4" Type="http://schemas.openxmlformats.org/officeDocument/2006/relationships/image" Target="../media/image78.gif"/><Relationship Id="rId5" Type="http://schemas.openxmlformats.org/officeDocument/2006/relationships/image" Target="../media/image74.gif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5.xml"/><Relationship Id="rId3" Type="http://schemas.openxmlformats.org/officeDocument/2006/relationships/hyperlink" Target="mailto:michellelomman@yahoo.com" TargetMode="External"/><Relationship Id="rId4" Type="http://schemas.openxmlformats.org/officeDocument/2006/relationships/hyperlink" Target="mailto:sara@moodle.com" TargetMode="External"/><Relationship Id="rId5" Type="http://schemas.openxmlformats.org/officeDocument/2006/relationships/image" Target="../media/image76.png"/><Relationship Id="rId6" Type="http://schemas.openxmlformats.org/officeDocument/2006/relationships/image" Target="../media/image8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5541a51a62_0_0"/>
          <p:cNvSpPr txBox="1"/>
          <p:nvPr>
            <p:ph type="title"/>
          </p:nvPr>
        </p:nvSpPr>
        <p:spPr>
          <a:xfrm>
            <a:off x="4955000" y="643088"/>
            <a:ext cx="3949500" cy="17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 sz="2000"/>
              <a:t>Interact with us:</a:t>
            </a:r>
            <a:br>
              <a:rPr lang="en-US" sz="3000"/>
            </a:br>
            <a:r>
              <a:rPr lang="en-US" sz="2900"/>
              <a:t>Get more out of H5P</a:t>
            </a:r>
            <a:endParaRPr sz="1800"/>
          </a:p>
        </p:txBody>
      </p:sp>
      <p:sp>
        <p:nvSpPr>
          <p:cNvPr id="71" name="Google Shape;71;g15541a51a62_0_0"/>
          <p:cNvSpPr txBox="1"/>
          <p:nvPr/>
        </p:nvSpPr>
        <p:spPr>
          <a:xfrm>
            <a:off x="5214050" y="2958325"/>
            <a:ext cx="36903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Micky Lomman &amp; Sara Arjona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Moodle Mischief Makers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55224831bc_1_152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32" name="Google Shape;132;g155224831bc_1_152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133" name="Google Shape;133;g155224831bc_1_152"/>
          <p:cNvPicPr preferRelativeResize="0"/>
          <p:nvPr/>
        </p:nvPicPr>
        <p:blipFill rotWithShape="1">
          <a:blip r:embed="rId3">
            <a:alphaModFix/>
          </a:blip>
          <a:srcRect b="0" l="665" r="0" t="1893"/>
          <a:stretch/>
        </p:blipFill>
        <p:spPr>
          <a:xfrm>
            <a:off x="535625" y="736125"/>
            <a:ext cx="8072750" cy="367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155224831bc_1_3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325" y="0"/>
            <a:ext cx="395748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g155224831bc_1_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00" y="448300"/>
            <a:ext cx="4444524" cy="2853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155224831bc_1_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5975" y="1671150"/>
            <a:ext cx="4444525" cy="302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55224831bc_1_29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50" name="Google Shape;150;g155224831bc_1_29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151" name="Google Shape;151;g155224831bc_1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150" y="140875"/>
            <a:ext cx="8223576" cy="462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55224831bc_1_43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57" name="Google Shape;157;g155224831bc_1_43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158" name="Google Shape;158;g155224831bc_1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675" y="401675"/>
            <a:ext cx="6765327" cy="431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55224831bc_1_310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64" name="Google Shape;164;g155224831bc_1_310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165" name="Google Shape;165;g155224831bc_1_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485" y="592675"/>
            <a:ext cx="7941028" cy="395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55224831bc_1_248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71" name="Google Shape;171;g155224831bc_1_248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172" name="Google Shape;172;g155224831bc_1_248"/>
          <p:cNvPicPr preferRelativeResize="0"/>
          <p:nvPr/>
        </p:nvPicPr>
        <p:blipFill rotWithShape="1">
          <a:blip r:embed="rId3">
            <a:alphaModFix/>
          </a:blip>
          <a:srcRect b="0" l="0" r="0" t="783"/>
          <a:stretch/>
        </p:blipFill>
        <p:spPr>
          <a:xfrm>
            <a:off x="713750" y="408612"/>
            <a:ext cx="7772401" cy="432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55224831bc_1_213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78" name="Google Shape;178;g155224831bc_1_213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179" name="Google Shape;179;g155224831bc_1_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792" y="0"/>
            <a:ext cx="594741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55224831bc_1_189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85" name="Google Shape;185;g155224831bc_1_189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186" name="Google Shape;186;g155224831bc_1_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275" y="0"/>
            <a:ext cx="598244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55224831bc_1_270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92" name="Google Shape;192;g155224831bc_1_270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193" name="Google Shape;193;g155224831bc_1_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975" y="0"/>
            <a:ext cx="626705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49d853483f_0_150"/>
          <p:cNvSpPr txBox="1"/>
          <p:nvPr>
            <p:ph type="title"/>
          </p:nvPr>
        </p:nvSpPr>
        <p:spPr>
          <a:xfrm>
            <a:off x="612650" y="1079000"/>
            <a:ext cx="4512300" cy="24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 sz="2000"/>
              <a:t>Interact with us:</a:t>
            </a:r>
            <a:br>
              <a:rPr lang="en-US" sz="3000"/>
            </a:br>
            <a:r>
              <a:rPr lang="en-US" sz="2900"/>
              <a:t>Get more out of H5P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000"/>
          </a:p>
        </p:txBody>
      </p:sp>
      <p:sp>
        <p:nvSpPr>
          <p:cNvPr id="77" name="Google Shape;77;g149d853483f_0_150"/>
          <p:cNvSpPr txBox="1"/>
          <p:nvPr/>
        </p:nvSpPr>
        <p:spPr>
          <a:xfrm>
            <a:off x="612650" y="3148675"/>
            <a:ext cx="37359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Micky Lomman &amp; Sara Arjona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Moodle Mischief Makers</a:t>
            </a:r>
            <a:endParaRPr b="1" sz="1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5224831bc_1_182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99" name="Google Shape;199;g155224831bc_1_182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200" name="Google Shape;200;g155224831bc_1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0"/>
            <a:ext cx="566581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55224831bc_1_69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06" name="Google Shape;206;g155224831bc_1_69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207" name="Google Shape;207;g155224831bc_1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7775"/>
            <a:ext cx="7159749" cy="462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55224831bc_1_263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13" name="Google Shape;213;g155224831bc_1_263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214" name="Google Shape;214;g155224831bc_1_263"/>
          <p:cNvPicPr preferRelativeResize="0"/>
          <p:nvPr/>
        </p:nvPicPr>
        <p:blipFill rotWithShape="1">
          <a:blip r:embed="rId3">
            <a:alphaModFix/>
          </a:blip>
          <a:srcRect b="0" l="0" r="0" t="1409"/>
          <a:stretch/>
        </p:blipFill>
        <p:spPr>
          <a:xfrm>
            <a:off x="581850" y="481025"/>
            <a:ext cx="4212976" cy="294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155224831bc_1_263"/>
          <p:cNvPicPr preferRelativeResize="0"/>
          <p:nvPr/>
        </p:nvPicPr>
        <p:blipFill rotWithShape="1">
          <a:blip r:embed="rId4">
            <a:alphaModFix/>
          </a:blip>
          <a:srcRect b="0" l="970" r="0" t="0"/>
          <a:stretch/>
        </p:blipFill>
        <p:spPr>
          <a:xfrm>
            <a:off x="4643450" y="1917125"/>
            <a:ext cx="3886376" cy="274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55224831bc_1_302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21" name="Google Shape;221;g155224831bc_1_302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222" name="Google Shape;222;g155224831bc_1_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426" y="470675"/>
            <a:ext cx="4800925" cy="304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155224831bc_1_3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7225" y="1755375"/>
            <a:ext cx="4184974" cy="289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55224831bc_1_8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29" name="Google Shape;229;g155224831bc_1_8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230" name="Google Shape;230;g155224831bc_1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650" y="141575"/>
            <a:ext cx="8201325" cy="461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5224831bc_1_198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36" name="Google Shape;236;g155224831bc_1_198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237" name="Google Shape;237;g155224831bc_1_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349" y="474150"/>
            <a:ext cx="4677450" cy="310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155224831bc_1_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9575" y="1552475"/>
            <a:ext cx="4406824" cy="310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55224831bc_1_318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44" name="Google Shape;244;g155224831bc_1_318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245" name="Google Shape;245;g155224831bc_1_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551" y="451800"/>
            <a:ext cx="4684651" cy="328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155224831bc_1_3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2825" y="2085725"/>
            <a:ext cx="4117649" cy="25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55224831bc_1_145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52" name="Google Shape;252;g155224831bc_1_145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253" name="Google Shape;253;g155224831bc_1_145"/>
          <p:cNvPicPr preferRelativeResize="0"/>
          <p:nvPr/>
        </p:nvPicPr>
        <p:blipFill rotWithShape="1">
          <a:blip r:embed="rId3">
            <a:alphaModFix/>
          </a:blip>
          <a:srcRect b="764" l="0" r="0" t="0"/>
          <a:stretch/>
        </p:blipFill>
        <p:spPr>
          <a:xfrm>
            <a:off x="1339513" y="412363"/>
            <a:ext cx="6464975" cy="431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55224831bc_1_241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59" name="Google Shape;259;g155224831bc_1_241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260" name="Google Shape;260;g155224831bc_1_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700" y="655550"/>
            <a:ext cx="8026752" cy="384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55224831bc_1_234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66" name="Google Shape;266;g155224831bc_1_234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267" name="Google Shape;267;g155224831bc_1_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875" y="594575"/>
            <a:ext cx="7959404" cy="390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55224831bc_1_1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83" name="Google Shape;83;g155224831bc_1_1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84" name="Google Shape;84;g155224831bc_1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100" y="196150"/>
            <a:ext cx="8191824" cy="460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55224831bc_1_326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73" name="Google Shape;273;g155224831bc_1_326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274" name="Google Shape;274;g155224831bc_1_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525" y="495263"/>
            <a:ext cx="7948851" cy="41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80" name="Google Shape;280;p3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281" name="Google Shape;28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654" y="0"/>
            <a:ext cx="400992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5224831bc_1_350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87" name="Google Shape;287;g155224831bc_1_350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288" name="Google Shape;288;g155224831bc_1_350"/>
          <p:cNvPicPr preferRelativeResize="0"/>
          <p:nvPr/>
        </p:nvPicPr>
        <p:blipFill rotWithShape="1">
          <a:blip r:embed="rId3">
            <a:alphaModFix/>
          </a:blip>
          <a:srcRect b="0" l="517" r="0" t="0"/>
          <a:stretch/>
        </p:blipFill>
        <p:spPr>
          <a:xfrm>
            <a:off x="0" y="109450"/>
            <a:ext cx="7178551" cy="503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55224831bc_1_277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94" name="Google Shape;294;g155224831bc_1_277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295" name="Google Shape;295;g155224831bc_1_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117201" cy="5143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55224831bc_1_227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01" name="Google Shape;301;g155224831bc_1_227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302" name="Google Shape;302;g155224831bc_1_227"/>
          <p:cNvPicPr preferRelativeResize="0"/>
          <p:nvPr/>
        </p:nvPicPr>
        <p:blipFill rotWithShape="1">
          <a:blip r:embed="rId3">
            <a:alphaModFix/>
          </a:blip>
          <a:srcRect b="645" l="0" r="704" t="0"/>
          <a:stretch/>
        </p:blipFill>
        <p:spPr>
          <a:xfrm>
            <a:off x="958938" y="0"/>
            <a:ext cx="523231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55224831bc_1_205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08" name="Google Shape;308;g155224831bc_1_205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309" name="Google Shape;309;g155224831bc_1_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325" y="0"/>
            <a:ext cx="541035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55224831bc_1_159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15" name="Google Shape;315;g155224831bc_1_159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316" name="Google Shape;316;g155224831bc_1_159"/>
          <p:cNvPicPr preferRelativeResize="0"/>
          <p:nvPr/>
        </p:nvPicPr>
        <p:blipFill rotWithShape="1">
          <a:blip r:embed="rId3">
            <a:alphaModFix/>
          </a:blip>
          <a:srcRect b="645" l="0" r="0" t="0"/>
          <a:stretch/>
        </p:blipFill>
        <p:spPr>
          <a:xfrm>
            <a:off x="912183" y="0"/>
            <a:ext cx="52232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g155224831bc_1_114"/>
          <p:cNvPicPr preferRelativeResize="0"/>
          <p:nvPr/>
        </p:nvPicPr>
        <p:blipFill rotWithShape="1">
          <a:blip r:embed="rId3">
            <a:alphaModFix/>
          </a:blip>
          <a:srcRect b="0" l="0" r="0" t="1448"/>
          <a:stretch/>
        </p:blipFill>
        <p:spPr>
          <a:xfrm>
            <a:off x="0" y="0"/>
            <a:ext cx="5318227" cy="386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155224831bc_1_114"/>
          <p:cNvPicPr preferRelativeResize="0"/>
          <p:nvPr/>
        </p:nvPicPr>
        <p:blipFill rotWithShape="1">
          <a:blip r:embed="rId4">
            <a:alphaModFix/>
          </a:blip>
          <a:srcRect b="0" l="899" r="1320" t="0"/>
          <a:stretch/>
        </p:blipFill>
        <p:spPr>
          <a:xfrm>
            <a:off x="3443325" y="2453850"/>
            <a:ext cx="3748725" cy="268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55224831bc_1_96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28" name="Google Shape;328;g155224831bc_1_96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329" name="Google Shape;329;g155224831bc_1_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387" y="0"/>
            <a:ext cx="492821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5224831bc_1_87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35" name="Google Shape;335;g155224831bc_1_87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336" name="Google Shape;336;g155224831bc_1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125" y="0"/>
            <a:ext cx="545319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55224831bc_1_36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90" name="Google Shape;90;g155224831bc_1_36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91" name="Google Shape;91;g155224831bc_1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375" y="663725"/>
            <a:ext cx="8057902" cy="379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fec161c24c_0_77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42" name="Google Shape;342;gfec161c24c_0_77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343" name="Google Shape;343;gfec161c24c_0_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650" y="207625"/>
            <a:ext cx="8126323" cy="457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55224831bc_1_136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49" name="Google Shape;349;g155224831bc_1_136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350" name="Google Shape;350;g155224831bc_1_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5" y="0"/>
            <a:ext cx="708235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55224831bc_1_174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56" name="Google Shape;356;g155224831bc_1_174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357" name="Google Shape;357;g155224831bc_1_174"/>
          <p:cNvPicPr preferRelativeResize="0"/>
          <p:nvPr/>
        </p:nvPicPr>
        <p:blipFill rotWithShape="1">
          <a:blip r:embed="rId3">
            <a:alphaModFix/>
          </a:blip>
          <a:srcRect b="744" l="0" r="0" t="0"/>
          <a:stretch/>
        </p:blipFill>
        <p:spPr>
          <a:xfrm>
            <a:off x="681450" y="0"/>
            <a:ext cx="5866099" cy="510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55224831bc_1_129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63" name="Google Shape;363;g155224831bc_1_129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364" name="Google Shape;364;g155224831bc_1_129"/>
          <p:cNvPicPr preferRelativeResize="0"/>
          <p:nvPr/>
        </p:nvPicPr>
        <p:blipFill rotWithShape="1">
          <a:blip r:embed="rId3">
            <a:alphaModFix/>
          </a:blip>
          <a:srcRect b="457" l="0" r="0" t="0"/>
          <a:stretch/>
        </p:blipFill>
        <p:spPr>
          <a:xfrm>
            <a:off x="-12" y="149000"/>
            <a:ext cx="7188574" cy="49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55224831bc_1_342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70" name="Google Shape;370;g155224831bc_1_342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371" name="Google Shape;371;g155224831bc_1_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437" y="0"/>
            <a:ext cx="54881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55224831bc_1_62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77" name="Google Shape;377;g155224831bc_1_62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378" name="Google Shape;378;g155224831bc_1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838" y="0"/>
            <a:ext cx="622933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55224831bc_1_22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84" name="Google Shape;384;g155224831bc_1_22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385" name="Google Shape;385;g155224831bc_1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000" y="133900"/>
            <a:ext cx="8243227" cy="463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g1568da512f3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575" y="412713"/>
            <a:ext cx="5942849" cy="4318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1" name="Google Shape;391;g1568da512f3_0_28"/>
          <p:cNvCxnSpPr/>
          <p:nvPr/>
        </p:nvCxnSpPr>
        <p:spPr>
          <a:xfrm flipH="1">
            <a:off x="7371300" y="1984500"/>
            <a:ext cx="1012200" cy="480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stealth"/>
          </a:ln>
          <a:effectLst>
            <a:outerShdw blurRad="57150" rotWithShape="0" algn="bl" dir="5400000" dist="19050">
              <a:schemeClr val="accent4">
                <a:alpha val="50000"/>
              </a:schemeClr>
            </a:outerShdw>
          </a:effectLst>
        </p:spPr>
      </p:cxnSp>
      <p:cxnSp>
        <p:nvCxnSpPr>
          <p:cNvPr id="392" name="Google Shape;392;g1568da512f3_0_28"/>
          <p:cNvCxnSpPr/>
          <p:nvPr/>
        </p:nvCxnSpPr>
        <p:spPr>
          <a:xfrm flipH="1" rot="10800000">
            <a:off x="3067875" y="3306000"/>
            <a:ext cx="912300" cy="1500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stealth"/>
          </a:ln>
          <a:effectLst>
            <a:outerShdw blurRad="57150" rotWithShape="0" algn="bl" dir="5400000" dist="19050">
              <a:schemeClr val="accent4">
                <a:alpha val="50000"/>
              </a:schemeClr>
            </a:outerShdw>
          </a:effectLst>
        </p:spPr>
      </p:cxnSp>
      <p:cxnSp>
        <p:nvCxnSpPr>
          <p:cNvPr id="393" name="Google Shape;393;g1568da512f3_0_28"/>
          <p:cNvCxnSpPr/>
          <p:nvPr/>
        </p:nvCxnSpPr>
        <p:spPr>
          <a:xfrm>
            <a:off x="865950" y="2298375"/>
            <a:ext cx="922800" cy="1590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stealth"/>
          </a:ln>
          <a:effectLst>
            <a:outerShdw blurRad="57150" rotWithShape="0" algn="bl" dir="5400000" dist="19050">
              <a:schemeClr val="accent4">
                <a:alpha val="50000"/>
              </a:schemeClr>
            </a:outerShdw>
          </a:effectLst>
        </p:spPr>
      </p:cxnSp>
      <p:pic>
        <p:nvPicPr>
          <p:cNvPr id="394" name="Google Shape;394;g1568da512f3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7575" y="191750"/>
            <a:ext cx="1225600" cy="122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g1568da512f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625" y="2216925"/>
            <a:ext cx="2126476" cy="272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1568da512f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8126" y="979975"/>
            <a:ext cx="4132577" cy="194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1568da512f3_0_0"/>
          <p:cNvPicPr preferRelativeResize="0"/>
          <p:nvPr/>
        </p:nvPicPr>
        <p:blipFill rotWithShape="1">
          <a:blip r:embed="rId5">
            <a:alphaModFix/>
          </a:blip>
          <a:srcRect b="685" l="0" r="0" t="0"/>
          <a:stretch/>
        </p:blipFill>
        <p:spPr>
          <a:xfrm>
            <a:off x="4616826" y="2812231"/>
            <a:ext cx="3857777" cy="199419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1568da512f3_0_0"/>
          <p:cNvSpPr txBox="1"/>
          <p:nvPr>
            <p:ph type="title"/>
          </p:nvPr>
        </p:nvSpPr>
        <p:spPr>
          <a:xfrm>
            <a:off x="3931350" y="2164350"/>
            <a:ext cx="976500" cy="6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</a:t>
            </a:r>
            <a:r>
              <a:rPr lang="en-US"/>
              <a:t>s</a:t>
            </a:r>
            <a:endParaRPr/>
          </a:p>
        </p:txBody>
      </p:sp>
      <p:sp>
        <p:nvSpPr>
          <p:cNvPr id="403" name="Google Shape;403;g1568da512f3_0_0"/>
          <p:cNvSpPr txBox="1"/>
          <p:nvPr>
            <p:ph type="title"/>
          </p:nvPr>
        </p:nvSpPr>
        <p:spPr>
          <a:xfrm>
            <a:off x="6389625" y="360275"/>
            <a:ext cx="2126400" cy="6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Activity</a:t>
            </a:r>
            <a:endParaRPr sz="3000"/>
          </a:p>
        </p:txBody>
      </p:sp>
      <p:sp>
        <p:nvSpPr>
          <p:cNvPr id="404" name="Google Shape;404;g1568da512f3_0_0"/>
          <p:cNvSpPr txBox="1"/>
          <p:nvPr>
            <p:ph type="title"/>
          </p:nvPr>
        </p:nvSpPr>
        <p:spPr>
          <a:xfrm>
            <a:off x="598663" y="475438"/>
            <a:ext cx="2437800" cy="6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Embedding</a:t>
            </a:r>
            <a:endParaRPr sz="3000"/>
          </a:p>
        </p:txBody>
      </p:sp>
      <p:grpSp>
        <p:nvGrpSpPr>
          <p:cNvPr id="405" name="Google Shape;405;g1568da512f3_0_0"/>
          <p:cNvGrpSpPr/>
          <p:nvPr/>
        </p:nvGrpSpPr>
        <p:grpSpPr>
          <a:xfrm>
            <a:off x="1738450" y="1137838"/>
            <a:ext cx="2126476" cy="2618708"/>
            <a:chOff x="1738450" y="1137838"/>
            <a:chExt cx="2126476" cy="2618708"/>
          </a:xfrm>
        </p:grpSpPr>
        <p:pic>
          <p:nvPicPr>
            <p:cNvPr id="406" name="Google Shape;406;g1568da512f3_0_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38450" y="1137838"/>
              <a:ext cx="2126476" cy="2618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g1568da512f3_0_0"/>
            <p:cNvPicPr preferRelativeResize="0"/>
            <p:nvPr/>
          </p:nvPicPr>
          <p:blipFill rotWithShape="1">
            <a:blip r:embed="rId7">
              <a:alphaModFix/>
            </a:blip>
            <a:srcRect b="0" l="32705" r="0" t="0"/>
            <a:stretch/>
          </p:blipFill>
          <p:spPr>
            <a:xfrm>
              <a:off x="3144200" y="1685325"/>
              <a:ext cx="683525" cy="7641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g1568da512f3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450" y="82062"/>
            <a:ext cx="5688701" cy="4979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g1568da512f3_0_21"/>
          <p:cNvCxnSpPr/>
          <p:nvPr/>
        </p:nvCxnSpPr>
        <p:spPr>
          <a:xfrm flipH="1">
            <a:off x="3750500" y="2805550"/>
            <a:ext cx="2727600" cy="29400"/>
          </a:xfrm>
          <a:prstGeom prst="straightConnector1">
            <a:avLst/>
          </a:prstGeom>
          <a:noFill/>
          <a:ln cap="flat" cmpd="sng" w="152400">
            <a:solidFill>
              <a:schemeClr val="accent5"/>
            </a:solidFill>
            <a:prstDash val="solid"/>
            <a:round/>
            <a:headEnd len="med" w="med" type="none"/>
            <a:tailEnd len="med" w="med" type="stealth"/>
          </a:ln>
          <a:effectLst>
            <a:outerShdw blurRad="57150" rotWithShape="0" algn="bl" dir="5400000" dist="19050">
              <a:schemeClr val="accent4">
                <a:alpha val="50000"/>
              </a:schemeClr>
            </a:outerShdw>
          </a:effectLst>
        </p:spPr>
      </p:cxnSp>
      <p:pic>
        <p:nvPicPr>
          <p:cNvPr id="414" name="Google Shape;414;g1568da512f3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6350" y="82050"/>
            <a:ext cx="1574850" cy="156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55224831bc_1_334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97" name="Google Shape;97;g155224831bc_1_334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98" name="Google Shape;98;g155224831bc_1_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650" y="407775"/>
            <a:ext cx="6117727" cy="430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g1568da512f3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050" y="78712"/>
            <a:ext cx="4877900" cy="48645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0" name="Google Shape;420;g1568da512f3_0_54"/>
          <p:cNvCxnSpPr/>
          <p:nvPr/>
        </p:nvCxnSpPr>
        <p:spPr>
          <a:xfrm>
            <a:off x="961875" y="1225125"/>
            <a:ext cx="2798700" cy="9900"/>
          </a:xfrm>
          <a:prstGeom prst="straightConnector1">
            <a:avLst/>
          </a:prstGeom>
          <a:noFill/>
          <a:ln cap="flat" cmpd="sng" w="152400">
            <a:solidFill>
              <a:schemeClr val="accent5"/>
            </a:solidFill>
            <a:prstDash val="solid"/>
            <a:round/>
            <a:headEnd len="med" w="med" type="none"/>
            <a:tailEnd len="med" w="med" type="stealth"/>
          </a:ln>
          <a:effectLst>
            <a:outerShdw blurRad="57150" rotWithShape="0" algn="bl" dir="5400000" dist="19050">
              <a:schemeClr val="accent4">
                <a:alpha val="50000"/>
              </a:schemeClr>
            </a:outerShdw>
          </a:effectLst>
        </p:spPr>
      </p:cxnSp>
      <p:pic>
        <p:nvPicPr>
          <p:cNvPr id="421" name="Google Shape;421;g1568da512f3_0_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075" y="2283075"/>
            <a:ext cx="1625440" cy="10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1568da512f3_0_54"/>
          <p:cNvSpPr/>
          <p:nvPr/>
        </p:nvSpPr>
        <p:spPr>
          <a:xfrm>
            <a:off x="111075" y="3721700"/>
            <a:ext cx="1725900" cy="1221600"/>
          </a:xfrm>
          <a:prstGeom prst="wedgeRoundRectCallout">
            <a:avLst>
              <a:gd fmla="val -1980" name="adj1"/>
              <a:gd fmla="val -114059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📢 </a:t>
            </a:r>
            <a:r>
              <a:rPr lang="en-US">
                <a:solidFill>
                  <a:schemeClr val="dk2"/>
                </a:solidFill>
              </a:rPr>
              <a:t>Vote for </a:t>
            </a:r>
            <a:r>
              <a:rPr lang="en-US" u="sng">
                <a:solidFill>
                  <a:schemeClr val="dk2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MDL-31094</a:t>
            </a:r>
            <a:r>
              <a:rPr lang="en-US">
                <a:solidFill>
                  <a:schemeClr val="dk2"/>
                </a:solidFill>
              </a:rPr>
              <a:t> Missing support for external repo backup/restore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g1568da512f3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549" y="478575"/>
            <a:ext cx="4940949" cy="39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1568da512f3_0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9375" y="2639622"/>
            <a:ext cx="5791575" cy="2037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9" name="Google Shape;429;g1568da512f3_0_42"/>
          <p:cNvCxnSpPr/>
          <p:nvPr/>
        </p:nvCxnSpPr>
        <p:spPr>
          <a:xfrm rot="10800000">
            <a:off x="1331775" y="4313025"/>
            <a:ext cx="885600" cy="27360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stealth"/>
          </a:ln>
          <a:effectLst>
            <a:outerShdw blurRad="57150" rotWithShape="0" algn="bl" dir="5400000" dist="19050">
              <a:schemeClr val="accent4">
                <a:alpha val="50000"/>
              </a:schemeClr>
            </a:outerShdw>
          </a:effectLst>
        </p:spPr>
      </p:cxnSp>
      <p:pic>
        <p:nvPicPr>
          <p:cNvPr id="430" name="Google Shape;430;g1568da512f3_0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4275" y="545450"/>
            <a:ext cx="1659950" cy="165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568da512f3_0_89"/>
          <p:cNvSpPr txBox="1"/>
          <p:nvPr>
            <p:ph idx="1" type="body"/>
          </p:nvPr>
        </p:nvSpPr>
        <p:spPr>
          <a:xfrm>
            <a:off x="1005350" y="2076900"/>
            <a:ext cx="6901800" cy="23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H5P content can be embedded everywhere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Better reporting and integration with gradebook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Content is created in a centralised place (content bank)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Easy to manage H5P content types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 u="sng">
                <a:solidFill>
                  <a:schemeClr val="hlink"/>
                </a:solidFill>
                <a:hlinkClick r:id="rId3"/>
              </a:rPr>
              <a:t>Migration tool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Integrated with the Moodle app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Missing features: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Students must complete activity to save the results (</a:t>
            </a:r>
            <a:r>
              <a:rPr lang="en-US" u="sng">
                <a:solidFill>
                  <a:schemeClr val="hlink"/>
                </a:solidFill>
                <a:hlinkClick r:id="rId4"/>
              </a:rPr>
              <a:t>MDL-67789</a:t>
            </a:r>
            <a:r>
              <a:rPr lang="en-US"/>
              <a:t>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H5P hub integration (</a:t>
            </a:r>
            <a:r>
              <a:rPr lang="en-US" u="sng">
                <a:solidFill>
                  <a:schemeClr val="hlink"/>
                </a:solidFill>
                <a:hlinkClick r:id="rId5"/>
              </a:rPr>
              <a:t>MDL-70925</a:t>
            </a:r>
            <a:r>
              <a:rPr lang="en-US"/>
              <a:t>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6" name="Google Shape;436;g1568da512f3_0_89"/>
          <p:cNvGrpSpPr/>
          <p:nvPr/>
        </p:nvGrpSpPr>
        <p:grpSpPr>
          <a:xfrm>
            <a:off x="664109" y="545959"/>
            <a:ext cx="5496053" cy="1466234"/>
            <a:chOff x="1050445" y="1579788"/>
            <a:chExt cx="6665114" cy="1778115"/>
          </a:xfrm>
        </p:grpSpPr>
        <p:pic>
          <p:nvPicPr>
            <p:cNvPr id="437" name="Google Shape;437;g1568da512f3_0_89">
              <a:hlinkClick r:id="rId6"/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50445" y="1579788"/>
              <a:ext cx="6665114" cy="17781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8" name="Google Shape;438;g1568da512f3_0_89"/>
            <p:cNvSpPr/>
            <p:nvPr/>
          </p:nvSpPr>
          <p:spPr>
            <a:xfrm>
              <a:off x="7049746" y="1587564"/>
              <a:ext cx="665700" cy="253011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39" name="Google Shape;439;g1568da512f3_0_8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34375" y="545950"/>
            <a:ext cx="1598600" cy="15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1568da512f3_0_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34375" y="2295525"/>
            <a:ext cx="657525" cy="6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g1568da512f3_0_89"/>
          <p:cNvPicPr preferRelativeResize="0"/>
          <p:nvPr/>
        </p:nvPicPr>
        <p:blipFill rotWithShape="1">
          <a:blip r:embed="rId10">
            <a:alphaModFix/>
          </a:blip>
          <a:srcRect b="3610" l="0" r="0" t="5223"/>
          <a:stretch/>
        </p:blipFill>
        <p:spPr>
          <a:xfrm>
            <a:off x="7703600" y="2281325"/>
            <a:ext cx="780625" cy="7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g1568da512f3_0_8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06600" y="2856668"/>
            <a:ext cx="700550" cy="7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g1568da512f3_0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475" y="172125"/>
            <a:ext cx="5465050" cy="479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1568da512f3_0_74"/>
          <p:cNvPicPr preferRelativeResize="0"/>
          <p:nvPr/>
        </p:nvPicPr>
        <p:blipFill rotWithShape="1">
          <a:blip r:embed="rId4">
            <a:alphaModFix/>
          </a:blip>
          <a:srcRect b="0" l="0" r="0" t="18540"/>
          <a:stretch/>
        </p:blipFill>
        <p:spPr>
          <a:xfrm>
            <a:off x="6206100" y="556825"/>
            <a:ext cx="2336075" cy="1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1568da512f3_0_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2912" y="2601575"/>
            <a:ext cx="1903001" cy="190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55224831bc_1_374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55" name="Google Shape;455;g155224831bc_1_374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456" name="Google Shape;456;g155224831bc_1_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750" y="109350"/>
            <a:ext cx="8280499" cy="46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155224831bc_1_374"/>
          <p:cNvSpPr txBox="1"/>
          <p:nvPr/>
        </p:nvSpPr>
        <p:spPr>
          <a:xfrm>
            <a:off x="4388425" y="3869750"/>
            <a:ext cx="4275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Questions ?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8"/>
          <p:cNvSpPr txBox="1"/>
          <p:nvPr/>
        </p:nvSpPr>
        <p:spPr>
          <a:xfrm>
            <a:off x="728775" y="4524300"/>
            <a:ext cx="32271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19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US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Micky Lomman</a:t>
            </a:r>
            <a:r>
              <a:rPr b="0" i="0" lang="en-US" sz="1400" u="none" cap="none" strike="noStrik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@michellelomman</a:t>
            </a:r>
            <a:endParaRPr b="0" i="0" sz="1400" u="none" cap="none" strike="noStrik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michellelomman@yahoo.com</a:t>
            </a:r>
            <a:r>
              <a:rPr lang="en-US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400" u="none" cap="none" strike="noStrik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3" name="Google Shape;463;p8"/>
          <p:cNvSpPr txBox="1"/>
          <p:nvPr/>
        </p:nvSpPr>
        <p:spPr>
          <a:xfrm>
            <a:off x="4761697" y="4524350"/>
            <a:ext cx="24111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19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Sara Arjona</a:t>
            </a:r>
            <a:r>
              <a:rPr b="0" i="0" lang="en-US" sz="1400" u="none" cap="none" strike="noStrik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- @sara_arjona</a:t>
            </a:r>
            <a:endParaRPr b="0" i="0" sz="1400" u="none" cap="none" strike="noStrik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4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sara@moodle.com</a:t>
            </a:r>
            <a:r>
              <a:rPr b="0" i="0" lang="en-US" sz="1400" u="none" cap="none" strike="noStrik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400" u="none" cap="none" strike="noStrik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4" name="Google Shape;464;p8"/>
          <p:cNvSpPr txBox="1"/>
          <p:nvPr>
            <p:ph idx="4294967295" type="title"/>
          </p:nvPr>
        </p:nvSpPr>
        <p:spPr>
          <a:xfrm>
            <a:off x="0" y="-864575"/>
            <a:ext cx="60381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500">
                <a:solidFill>
                  <a:srgbClr val="0147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Closing slide</a:t>
            </a:r>
            <a:endParaRPr i="0" sz="3500" u="none" cap="none" strike="noStrike">
              <a:solidFill>
                <a:srgbClr val="0147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465" name="Google Shape;46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73475" y="4519296"/>
            <a:ext cx="525299" cy="52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8"/>
          <p:cNvPicPr preferRelativeResize="0"/>
          <p:nvPr/>
        </p:nvPicPr>
        <p:blipFill rotWithShape="1">
          <a:blip r:embed="rId6">
            <a:alphaModFix/>
          </a:blip>
          <a:srcRect b="0" l="69" r="79" t="0"/>
          <a:stretch/>
        </p:blipFill>
        <p:spPr>
          <a:xfrm>
            <a:off x="116700" y="4519296"/>
            <a:ext cx="525299" cy="526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49d853483f_0_105"/>
          <p:cNvSpPr txBox="1"/>
          <p:nvPr>
            <p:ph type="title"/>
          </p:nvPr>
        </p:nvSpPr>
        <p:spPr>
          <a:xfrm>
            <a:off x="1098100" y="2239800"/>
            <a:ext cx="63678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Questions 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3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Thanks for your attention! 😘</a:t>
            </a:r>
            <a:endParaRPr sz="35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49d853483f_0_83"/>
          <p:cNvSpPr txBox="1"/>
          <p:nvPr/>
        </p:nvSpPr>
        <p:spPr>
          <a:xfrm>
            <a:off x="4408300" y="1477200"/>
            <a:ext cx="25035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1625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Hent, si diciend  esequi que  vendisIs essincte cus, consequi con  providem qui oditi</a:t>
            </a:r>
            <a:endParaRPr b="0" i="0" sz="1800" u="none" cap="none" strike="noStrik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tem harum qui tem.  Nam ut omnimus  andiciam qui arum,  odit re rest, eaqui  doluptatem eiur</a:t>
            </a:r>
            <a:endParaRPr b="0" i="0" sz="1800" u="none" cap="none" strike="noStrik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descr="Image goes here" id="477" name="Google Shape;477;g149d853483f_0_83"/>
          <p:cNvGrpSpPr/>
          <p:nvPr/>
        </p:nvGrpSpPr>
        <p:grpSpPr>
          <a:xfrm>
            <a:off x="805275" y="1477200"/>
            <a:ext cx="3140100" cy="3048000"/>
            <a:chOff x="805275" y="1477200"/>
            <a:chExt cx="3140100" cy="3048000"/>
          </a:xfrm>
        </p:grpSpPr>
        <p:sp>
          <p:nvSpPr>
            <p:cNvPr descr="Image goes here" id="478" name="Google Shape;478;g149d853483f_0_83" title="Image goes here"/>
            <p:cNvSpPr/>
            <p:nvPr/>
          </p:nvSpPr>
          <p:spPr>
            <a:xfrm>
              <a:off x="805275" y="1477200"/>
              <a:ext cx="3140100" cy="3048000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g149d853483f_0_83"/>
            <p:cNvSpPr txBox="1"/>
            <p:nvPr/>
          </p:nvSpPr>
          <p:spPr>
            <a:xfrm>
              <a:off x="1483725" y="2863350"/>
              <a:ext cx="1783200" cy="2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333333"/>
                  </a:solidFill>
                  <a:latin typeface="Open Sans"/>
                  <a:ea typeface="Open Sans"/>
                  <a:cs typeface="Open Sans"/>
                  <a:sym typeface="Open Sans"/>
                </a:rPr>
                <a:t>Image goes here</a:t>
              </a:r>
              <a:endParaRPr b="0" i="0" sz="1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80" name="Google Shape;480;g149d853483f_0_83"/>
          <p:cNvSpPr txBox="1"/>
          <p:nvPr>
            <p:ph type="title"/>
          </p:nvPr>
        </p:nvSpPr>
        <p:spPr>
          <a:xfrm>
            <a:off x="204216" y="3053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fec161c24c_0_53"/>
          <p:cNvSpPr txBox="1"/>
          <p:nvPr/>
        </p:nvSpPr>
        <p:spPr>
          <a:xfrm>
            <a:off x="5182375" y="3925325"/>
            <a:ext cx="3486000" cy="10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1625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Hent, si diciend esequi que vendisIs essincte cus, consequi con providem qui oditi</a:t>
            </a:r>
            <a:endParaRPr b="0" i="0" sz="1800" u="none" cap="none" strike="noStrik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descr="Image goes here" id="486" name="Google Shape;486;gfec161c24c_0_53"/>
          <p:cNvGrpSpPr/>
          <p:nvPr/>
        </p:nvGrpSpPr>
        <p:grpSpPr>
          <a:xfrm>
            <a:off x="5182375" y="424375"/>
            <a:ext cx="3454500" cy="3363600"/>
            <a:chOff x="5182375" y="424375"/>
            <a:chExt cx="3454500" cy="3363600"/>
          </a:xfrm>
        </p:grpSpPr>
        <p:sp>
          <p:nvSpPr>
            <p:cNvPr descr="Image goes here" id="487" name="Google Shape;487;gfec161c24c_0_53" title="Image goes here"/>
            <p:cNvSpPr/>
            <p:nvPr/>
          </p:nvSpPr>
          <p:spPr>
            <a:xfrm>
              <a:off x="5182375" y="424375"/>
              <a:ext cx="3454500" cy="3363600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gfec161c24c_0_53"/>
            <p:cNvSpPr txBox="1"/>
            <p:nvPr/>
          </p:nvSpPr>
          <p:spPr>
            <a:xfrm>
              <a:off x="6018025" y="1968325"/>
              <a:ext cx="1783200" cy="2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333333"/>
                  </a:solidFill>
                  <a:latin typeface="Open Sans"/>
                  <a:ea typeface="Open Sans"/>
                  <a:cs typeface="Open Sans"/>
                  <a:sym typeface="Open Sans"/>
                </a:rPr>
                <a:t>Image goes here</a:t>
              </a:r>
              <a:endParaRPr b="0" i="0" sz="1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89" name="Google Shape;489;gfec161c24c_0_53"/>
          <p:cNvSpPr txBox="1"/>
          <p:nvPr>
            <p:ph idx="2" type="body"/>
          </p:nvPr>
        </p:nvSpPr>
        <p:spPr>
          <a:xfrm>
            <a:off x="510650" y="2226150"/>
            <a:ext cx="3686400" cy="26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90" name="Google Shape;490;gfec161c24c_0_53"/>
          <p:cNvSpPr txBox="1"/>
          <p:nvPr>
            <p:ph type="title"/>
          </p:nvPr>
        </p:nvSpPr>
        <p:spPr>
          <a:xfrm>
            <a:off x="306650" y="427950"/>
            <a:ext cx="39462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49d853483f_0_74"/>
          <p:cNvSpPr txBox="1"/>
          <p:nvPr>
            <p:ph idx="1" type="body"/>
          </p:nvPr>
        </p:nvSpPr>
        <p:spPr>
          <a:xfrm>
            <a:off x="4619624" y="1396325"/>
            <a:ext cx="3287525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grpSp>
        <p:nvGrpSpPr>
          <p:cNvPr descr="Image goes here" id="496" name="Google Shape;496;g149d853483f_0_74"/>
          <p:cNvGrpSpPr/>
          <p:nvPr/>
        </p:nvGrpSpPr>
        <p:grpSpPr>
          <a:xfrm>
            <a:off x="964525" y="1491600"/>
            <a:ext cx="3454500" cy="2654400"/>
            <a:chOff x="964525" y="1491600"/>
            <a:chExt cx="3454500" cy="2654400"/>
          </a:xfrm>
        </p:grpSpPr>
        <p:sp>
          <p:nvSpPr>
            <p:cNvPr descr="Image goes here" id="497" name="Google Shape;497;g149d853483f_0_74" title="Image goes here"/>
            <p:cNvSpPr/>
            <p:nvPr/>
          </p:nvSpPr>
          <p:spPr>
            <a:xfrm>
              <a:off x="964525" y="1491600"/>
              <a:ext cx="3454500" cy="2654400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g149d853483f_0_74"/>
            <p:cNvSpPr txBox="1"/>
            <p:nvPr/>
          </p:nvSpPr>
          <p:spPr>
            <a:xfrm>
              <a:off x="1800175" y="2680950"/>
              <a:ext cx="1783200" cy="27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333333"/>
                  </a:solidFill>
                  <a:latin typeface="Open Sans"/>
                  <a:ea typeface="Open Sans"/>
                  <a:cs typeface="Open Sans"/>
                  <a:sym typeface="Open Sans"/>
                </a:rPr>
                <a:t>Image goes here</a:t>
              </a:r>
              <a:endParaRPr b="0" i="0" sz="1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99" name="Google Shape;499;g149d853483f_0_74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55224831bc_1_293"/>
          <p:cNvSpPr txBox="1"/>
          <p:nvPr>
            <p:ph idx="1" type="body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04" name="Google Shape;104;g155224831bc_1_293"/>
          <p:cNvSpPr txBox="1"/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105" name="Google Shape;105;g155224831bc_1_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6175" y="0"/>
            <a:ext cx="417665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55224831bc_1_122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11" name="Google Shape;111;g155224831bc_1_122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112" name="Google Shape;112;g155224831bc_1_122"/>
          <p:cNvPicPr preferRelativeResize="0"/>
          <p:nvPr/>
        </p:nvPicPr>
        <p:blipFill rotWithShape="1">
          <a:blip r:embed="rId3">
            <a:alphaModFix/>
          </a:blip>
          <a:srcRect b="685" l="0" r="0" t="0"/>
          <a:stretch/>
        </p:blipFill>
        <p:spPr>
          <a:xfrm>
            <a:off x="550488" y="492912"/>
            <a:ext cx="8043023" cy="415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55224831bc_1_15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18" name="Google Shape;118;g155224831bc_1_15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119" name="Google Shape;119;g155224831bc_1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725" y="132100"/>
            <a:ext cx="8229624" cy="46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55224831bc_1_256"/>
          <p:cNvSpPr txBox="1"/>
          <p:nvPr>
            <p:ph idx="1" type="body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25" name="Google Shape;125;g155224831bc_1_256"/>
          <p:cNvSpPr txBox="1"/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126" name="Google Shape;126;g155224831bc_1_256"/>
          <p:cNvPicPr preferRelativeResize="0"/>
          <p:nvPr/>
        </p:nvPicPr>
        <p:blipFill rotWithShape="1">
          <a:blip r:embed="rId3">
            <a:alphaModFix/>
          </a:blip>
          <a:srcRect b="655" l="0" r="0" t="0"/>
          <a:stretch/>
        </p:blipFill>
        <p:spPr>
          <a:xfrm>
            <a:off x="694275" y="404800"/>
            <a:ext cx="7755448" cy="433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Jessica Gramp</dc:creator>
</cp:coreProperties>
</file>