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9144000" cy="5143500"/>
  <p:embeddedFontLst>
    <p:embeddedFont>
      <p:font typeface="Roboto"/>
      <p:regular r:id="rId37"/>
      <p:bold r:id="rId38"/>
      <p:italic r:id="rId39"/>
      <p:boldItalic r:id="rId40"/>
    </p:embeddedFont>
    <p:embeddedFont>
      <p:font typeface="Open Sans ExtraBold"/>
      <p:bold r:id="rId41"/>
      <p:boldItalic r:id="rId42"/>
    </p:embeddedFont>
    <p:embeddedFont>
      <p:font typeface="Open Sans Medium"/>
      <p:regular r:id="rId43"/>
      <p:bold r:id="rId44"/>
      <p:italic r:id="rId45"/>
      <p:boldItalic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1" roundtripDataSignature="AMtx7mil1h6rQ5N8UDXcba5DHDqH+FqE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F4BCAC3-64E0-48ED-A4DF-12B9FDA67A7C}">
  <a:tblStyle styleId="{DF4BCAC3-64E0-48ED-A4DF-12B9FDA67A7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42" Type="http://schemas.openxmlformats.org/officeDocument/2006/relationships/font" Target="fonts/OpenSansExtraBold-boldItalic.fntdata"/><Relationship Id="rId41" Type="http://schemas.openxmlformats.org/officeDocument/2006/relationships/font" Target="fonts/OpenSansExtraBold-bold.fntdata"/><Relationship Id="rId44" Type="http://schemas.openxmlformats.org/officeDocument/2006/relationships/font" Target="fonts/OpenSansMedium-bold.fntdata"/><Relationship Id="rId43" Type="http://schemas.openxmlformats.org/officeDocument/2006/relationships/font" Target="fonts/OpenSansMedium-regular.fntdata"/><Relationship Id="rId46" Type="http://schemas.openxmlformats.org/officeDocument/2006/relationships/font" Target="fonts/OpenSansMedium-boldItalic.fntdata"/><Relationship Id="rId45" Type="http://schemas.openxmlformats.org/officeDocument/2006/relationships/font" Target="fonts/OpenSans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Roboto-regular.fntdata"/><Relationship Id="rId36" Type="http://schemas.openxmlformats.org/officeDocument/2006/relationships/slide" Target="slides/slide31.xml"/><Relationship Id="rId39" Type="http://schemas.openxmlformats.org/officeDocument/2006/relationships/font" Target="fonts/Roboto-italic.fntdata"/><Relationship Id="rId38" Type="http://schemas.openxmlformats.org/officeDocument/2006/relationships/font" Target="fonts/Roboto-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customschemas.google.com/relationships/presentationmetadata" Target="metadata"/><Relationship Id="rId5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VladimirArutin/bdd-cucumber-238389348"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ucumber.io/blog/bdd/who-should-actually-write-bdd-scenario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oodledev.io/general/development/process/testing/qa"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witter.com/CodelyTV/status/1567120734350098436" TargetMode="External"/><Relationship Id="rId3" Type="http://schemas.openxmlformats.org/officeDocument/2006/relationships/hyperlink" Target="https://blog.inf.ed.ac.uk/sapm/2014/03/12/user-driven-development/"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uru99.com/automation-testing.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oftwaretestinghelp.com/automation-testing-tutorial-2/"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oftwaretestinghelp.com/manual-and-automation-testing-challenge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2: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2: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fec161c24c_0_62: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fec161c24c_0_62: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fec161c24c_0_100: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fec161c24c_0_100: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5767ee6585_0_0: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5767ee6585_0_0: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5521aabe91_0_89: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5521aabe91_0_89: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5767ee6585_0_11: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5767ee6585_0_11: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5521aabe91_0_102: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5521aabe91_0_102: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5045e890b2_0_18: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15045e890b2_0_18: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Slide 21 of </a:t>
            </a:r>
            <a:r>
              <a:rPr lang="en-US" u="sng">
                <a:solidFill>
                  <a:schemeClr val="hlink"/>
                </a:solidFill>
                <a:hlinkClick r:id="rId2"/>
              </a:rPr>
              <a:t>https://www.slideshare.net/VladimirArutin/bdd-cucumber-238389348</a:t>
            </a:r>
            <a:r>
              <a:rPr lang="en-US"/>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5045e890b2_0_41: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15045e890b2_0_41: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5045e890b2_0_54: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15045e890b2_0_54: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ec161c24c_0_123: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fec161c24c_0_123: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US" u="sng">
                <a:solidFill>
                  <a:schemeClr val="hlink"/>
                </a:solidFill>
                <a:hlinkClick r:id="rId2"/>
              </a:rPr>
              <a:t>https://cucumber.io/blog/bdd/who-should-actually-write-bdd-scenarios/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49d853483f_0_150: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g149d853483f_0_150: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fec161c24c_0_132: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fec161c24c_0_132: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fec161c24c_0_141: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fec161c24c_0_141: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fec161c24c_0_158: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fec161c24c_0_158: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fec161c24c_0_6:notes"/>
          <p:cNvSpPr/>
          <p:nvPr>
            <p:ph idx="2" type="sldImg"/>
          </p:nvPr>
        </p:nvSpPr>
        <p:spPr>
          <a:xfrm>
            <a:off x="2857500" y="385763"/>
            <a:ext cx="34290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fec161c24c_0_6: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Promote next QA cycle: dates, how it works…</a:t>
            </a:r>
            <a:endParaRPr/>
          </a:p>
          <a:p>
            <a:pPr indent="0" lvl="0" marL="0" rtl="0" algn="l">
              <a:lnSpc>
                <a:spcPct val="100000"/>
              </a:lnSpc>
              <a:spcBef>
                <a:spcPts val="0"/>
              </a:spcBef>
              <a:spcAft>
                <a:spcPts val="0"/>
              </a:spcAft>
              <a:buSzPts val="1400"/>
              <a:buNone/>
            </a:pPr>
            <a:r>
              <a:rPr lang="en-US"/>
              <a:t> </a:t>
            </a:r>
            <a:r>
              <a:rPr lang="en-US" u="sng">
                <a:solidFill>
                  <a:schemeClr val="hlink"/>
                </a:solidFill>
                <a:hlinkClick r:id="rId2"/>
              </a:rPr>
              <a:t>https://moodledev.io/general/development/process/testing/qa</a:t>
            </a:r>
            <a:r>
              <a:rPr lang="en-US"/>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51024698d5_0_54: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51024698d5_0_54: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51024698d5_0_20: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51024698d5_0_20: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https://blog.reactiveconf.com/tdd-waste-of-time-7bf5a84ce9b6</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5045e890b2_0_30: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15045e890b2_0_30: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5045e890b2_0_62: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g15045e890b2_0_62: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Summary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39875bfedb_0_7: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39875bfedb_0_7: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5: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5: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Headline, image and dot points slide</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5521aabe91_0_68: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g15521aabe91_0_68: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49d853483f_0_105: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149d853483f_0_105: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8: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8: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5521aabe91_0_78: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g15521aabe91_0_78: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5045e890b2_0_6: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5045e890b2_0_6: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Source: </a:t>
            </a:r>
            <a:r>
              <a:rPr lang="en-US" u="sng">
                <a:solidFill>
                  <a:schemeClr val="hlink"/>
                </a:solidFill>
                <a:hlinkClick r:id="rId2"/>
              </a:rPr>
              <a:t>https://twitter.com/CodelyTV/status/1567120734350098436</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More information about UDD: </a:t>
            </a:r>
            <a:r>
              <a:rPr lang="en-US" u="sng">
                <a:solidFill>
                  <a:schemeClr val="hlink"/>
                </a:solidFill>
                <a:hlinkClick r:id="rId3"/>
              </a:rPr>
              <a:t>https://blog.inf.ed.ac.uk/sapm/2014/03/12/user-driven-development/</a:t>
            </a:r>
            <a:r>
              <a:rPr lang="en-US"/>
              <a:t> </a:t>
            </a:r>
            <a:r>
              <a:rPr lang="en-US"/>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49d853483f_0_94: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g149d853483f_0_94: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All the scripts and processes that validates and review the code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Source: https://www.atlassian.com/continuous-delivery/software-testing/automated-testing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5045e890b2_0_0: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15045e890b2_0_0:notes"/>
          <p:cNvSpPr txBox="1"/>
          <p:nvPr>
            <p:ph idx="1" type="body"/>
          </p:nvPr>
        </p:nvSpPr>
        <p:spPr>
          <a:xfrm>
            <a:off x="914400" y="2443150"/>
            <a:ext cx="7315200" cy="2314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Benefits + which test cases automate: </a:t>
            </a:r>
            <a:r>
              <a:rPr lang="en-US" u="sng">
                <a:solidFill>
                  <a:schemeClr val="hlink"/>
                </a:solidFill>
                <a:hlinkClick r:id="rId2"/>
              </a:rPr>
              <a:t>https://www.guru99.com/automation-testing.html</a:t>
            </a:r>
            <a:r>
              <a:rPr lang="en-US"/>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fec161c24c_0_37: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fec161c24c_0_37: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Source: </a:t>
            </a:r>
            <a:r>
              <a:rPr lang="en-US" u="sng">
                <a:solidFill>
                  <a:schemeClr val="hlink"/>
                </a:solidFill>
                <a:hlinkClick r:id="rId2"/>
              </a:rPr>
              <a:t>https://www.softwaretestinghelp.com/automation-testing-tutorial-2/</a:t>
            </a:r>
            <a:r>
              <a:rPr lang="en-US"/>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fec161c24c_0_85:notes"/>
          <p:cNvSpPr/>
          <p:nvPr>
            <p:ph idx="2" type="sldImg"/>
          </p:nvPr>
        </p:nvSpPr>
        <p:spPr>
          <a:xfrm>
            <a:off x="1524300" y="385750"/>
            <a:ext cx="6096300" cy="19287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fec161c24c_0_85:notes"/>
          <p:cNvSpPr txBox="1"/>
          <p:nvPr>
            <p:ph idx="1" type="body"/>
          </p:nvPr>
        </p:nvSpPr>
        <p:spPr>
          <a:xfrm>
            <a:off x="914400" y="2443150"/>
            <a:ext cx="7315200" cy="23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Source: </a:t>
            </a:r>
            <a:r>
              <a:rPr lang="en-US" u="sng">
                <a:solidFill>
                  <a:schemeClr val="hlink"/>
                </a:solidFill>
                <a:hlinkClick r:id="rId2"/>
              </a:rPr>
              <a:t>https://www.softwaretestinghelp.com/manual-and-automation-testing-challenges/</a:t>
            </a:r>
            <a:r>
              <a:rPr lang="en-US"/>
              <a: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#1) Testing the Complete Application</a:t>
            </a:r>
            <a:endParaRPr/>
          </a:p>
          <a:p>
            <a:pPr indent="0" lvl="0" marL="0" rtl="0" algn="l">
              <a:spcBef>
                <a:spcPts val="0"/>
              </a:spcBef>
              <a:spcAft>
                <a:spcPts val="0"/>
              </a:spcAft>
              <a:buClr>
                <a:schemeClr val="dk1"/>
              </a:buClr>
              <a:buSzPts val="1100"/>
              <a:buFont typeface="Arial"/>
              <a:buNone/>
            </a:pPr>
            <a:r>
              <a:rPr lang="en-US"/>
              <a:t>Is that possible? That’s indeed impossible. There are millions of test combinations.</a:t>
            </a:r>
            <a:endParaRPr/>
          </a:p>
          <a:p>
            <a:pPr indent="0" lvl="0" marL="0" rtl="0" algn="l">
              <a:spcBef>
                <a:spcPts val="0"/>
              </a:spcBef>
              <a:spcAft>
                <a:spcPts val="0"/>
              </a:spcAft>
              <a:buClr>
                <a:schemeClr val="dk1"/>
              </a:buClr>
              <a:buSzPts val="1100"/>
              <a:buFont typeface="Arial"/>
              <a:buNone/>
            </a:pPr>
            <a:r>
              <a:rPr lang="en-US"/>
              <a:t>It is not possible to test each and every combination in both Manual as well as Automation Testing. If you try all these combinations you will never ship the product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#2) Relationship with Developers</a:t>
            </a:r>
            <a:endParaRPr/>
          </a:p>
          <a:p>
            <a:pPr indent="0" lvl="0" marL="0" rtl="0" algn="l">
              <a:spcBef>
                <a:spcPts val="0"/>
              </a:spcBef>
              <a:spcAft>
                <a:spcPts val="0"/>
              </a:spcAft>
              <a:buClr>
                <a:schemeClr val="dk1"/>
              </a:buClr>
              <a:buSzPts val="1100"/>
              <a:buFont typeface="Arial"/>
              <a:buNone/>
            </a:pPr>
            <a:r>
              <a:rPr lang="en-US"/>
              <a:t>It’s indeed a big challenge. It requires a very skilled tester to handle this relationship positively and even by completing the work in a tester’s way.</a:t>
            </a:r>
            <a:endParaRPr/>
          </a:p>
          <a:p>
            <a:pPr indent="0" lvl="0" marL="0" rtl="0" algn="l">
              <a:spcBef>
                <a:spcPts val="0"/>
              </a:spcBef>
              <a:spcAft>
                <a:spcPts val="0"/>
              </a:spcAft>
              <a:buClr>
                <a:schemeClr val="dk1"/>
              </a:buClr>
              <a:buSzPts val="1100"/>
              <a:buFont typeface="Arial"/>
              <a:buNone/>
            </a:pPr>
            <a:r>
              <a:rPr lang="en-US"/>
              <a:t>There are simply hundreds of excuses that the developers or testers can make when they do not agree with some points. For this, the tester also requires Good Communication, Troubleshooting and analyzing skills.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#3) Regression Testing</a:t>
            </a:r>
            <a:endParaRPr/>
          </a:p>
          <a:p>
            <a:pPr indent="0" lvl="0" marL="0" rtl="0" algn="l">
              <a:spcBef>
                <a:spcPts val="0"/>
              </a:spcBef>
              <a:spcAft>
                <a:spcPts val="0"/>
              </a:spcAft>
              <a:buClr>
                <a:schemeClr val="dk1"/>
              </a:buClr>
              <a:buSzPts val="1100"/>
              <a:buFont typeface="Arial"/>
              <a:buNone/>
            </a:pPr>
            <a:r>
              <a:rPr lang="en-US"/>
              <a:t>If a project continues to expand, then regression testing work simply becomes uncontrolled. There will be pressure to handle current functionality changes, previous working functionality checks, and bug tracking.</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#4) Lack of Skilled Testers</a:t>
            </a:r>
            <a:endParaRPr/>
          </a:p>
          <a:p>
            <a:pPr indent="0" lvl="0" marL="0" rtl="0" algn="l">
              <a:spcBef>
                <a:spcPts val="0"/>
              </a:spcBef>
              <a:spcAft>
                <a:spcPts val="0"/>
              </a:spcAft>
              <a:buClr>
                <a:schemeClr val="dk1"/>
              </a:buClr>
              <a:buSzPts val="1100"/>
              <a:buFont typeface="Arial"/>
              <a:buNone/>
            </a:pPr>
            <a:r>
              <a:rPr lang="en-US"/>
              <a:t>This could be called as a “wrong management decision” while selecting or training testers for their project task in hand.</a:t>
            </a:r>
            <a:endParaRPr/>
          </a:p>
          <a:p>
            <a:pPr indent="0" lvl="0" marL="0" rtl="0" algn="l">
              <a:spcBef>
                <a:spcPts val="0"/>
              </a:spcBef>
              <a:spcAft>
                <a:spcPts val="0"/>
              </a:spcAft>
              <a:buClr>
                <a:schemeClr val="dk1"/>
              </a:buClr>
              <a:buSzPts val="1100"/>
              <a:buFont typeface="Arial"/>
              <a:buNone/>
            </a:pPr>
            <a:r>
              <a:rPr lang="en-US"/>
              <a:t>These unskilled fellows may add more chaos than simplifying the testing work. This results in incomplete, insufficient and ad-hoc testing throughout the Testing Life Cycle.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#5) Testing always under Time Constraint</a:t>
            </a:r>
            <a:endParaRPr/>
          </a:p>
          <a:p>
            <a:pPr indent="0" lvl="0" marL="0" rtl="0" algn="l">
              <a:spcBef>
                <a:spcPts val="0"/>
              </a:spcBef>
              <a:spcAft>
                <a:spcPts val="0"/>
              </a:spcAft>
              <a:buClr>
                <a:schemeClr val="dk1"/>
              </a:buClr>
              <a:buSzPts val="1100"/>
              <a:buFont typeface="Arial"/>
              <a:buNone/>
            </a:pPr>
            <a:r>
              <a:rPr lang="en-US"/>
              <a:t>Hey tester, we want to ship this product by this weekend, are you ready for completion?</a:t>
            </a:r>
            <a:endParaRPr/>
          </a:p>
          <a:p>
            <a:pPr indent="0" lvl="0" marL="0" rtl="0" algn="l">
              <a:spcBef>
                <a:spcPts val="0"/>
              </a:spcBef>
              <a:spcAft>
                <a:spcPts val="0"/>
              </a:spcAft>
              <a:buClr>
                <a:schemeClr val="dk1"/>
              </a:buClr>
              <a:buSzPts val="1100"/>
              <a:buFont typeface="Arial"/>
              <a:buNone/>
            </a:pPr>
            <a:r>
              <a:rPr lang="en-US"/>
              <a:t>When this order is from the boss, the tester simply focuses on task completion and not on the test coverage and quality of work. There is a huge list of tasks that you need to complete within the specified time. This includes writing, executing, automating and reviewing test cases.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#6) Which Tests to Execute First?</a:t>
            </a:r>
            <a:endParaRPr/>
          </a:p>
          <a:p>
            <a:pPr indent="0" lvl="0" marL="0" rtl="0" algn="l">
              <a:spcBef>
                <a:spcPts val="0"/>
              </a:spcBef>
              <a:spcAft>
                <a:spcPts val="0"/>
              </a:spcAft>
              <a:buClr>
                <a:schemeClr val="dk1"/>
              </a:buClr>
              <a:buSzPts val="1100"/>
              <a:buFont typeface="Arial"/>
              <a:buNone/>
            </a:pPr>
            <a:r>
              <a:rPr lang="en-US"/>
              <a:t>If you are facing the challenge stated in point no 6, then how will you decide which test cases should be executed and with what priority? Which tests are more important than others? This requires a good experience to work under pressure.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#7) Understanding the Requirements</a:t>
            </a:r>
            <a:endParaRPr/>
          </a:p>
          <a:p>
            <a:pPr indent="0" lvl="0" marL="0" rtl="0" algn="l">
              <a:spcBef>
                <a:spcPts val="0"/>
              </a:spcBef>
              <a:spcAft>
                <a:spcPts val="0"/>
              </a:spcAft>
              <a:buClr>
                <a:schemeClr val="dk1"/>
              </a:buClr>
              <a:buSzPts val="1100"/>
              <a:buFont typeface="Arial"/>
              <a:buNone/>
            </a:pPr>
            <a:r>
              <a:rPr lang="en-US"/>
              <a:t>Sometimes testers are responsible for communicating with customers to understand the requirements.</a:t>
            </a:r>
            <a:endParaRPr/>
          </a:p>
          <a:p>
            <a:pPr indent="0" lvl="0" marL="0" rtl="0" algn="l">
              <a:spcBef>
                <a:spcPts val="0"/>
              </a:spcBef>
              <a:spcAft>
                <a:spcPts val="0"/>
              </a:spcAft>
              <a:buClr>
                <a:schemeClr val="dk1"/>
              </a:buClr>
              <a:buSzPts val="1100"/>
              <a:buFont typeface="Arial"/>
              <a:buNone/>
            </a:pPr>
            <a:r>
              <a:rPr lang="en-US"/>
              <a:t>What if the tester fails to understand the requirements? Will he be able to test the application properly? Definitely not! Testers require good listening and understanding capabilities.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#8) One Test Team under Multiple Projects</a:t>
            </a:r>
            <a:endParaRPr/>
          </a:p>
          <a:p>
            <a:pPr indent="0" lvl="0" marL="0" rtl="0" algn="l">
              <a:spcBef>
                <a:spcPts val="0"/>
              </a:spcBef>
              <a:spcAft>
                <a:spcPts val="0"/>
              </a:spcAft>
              <a:buClr>
                <a:schemeClr val="dk1"/>
              </a:buClr>
              <a:buSzPts val="1100"/>
              <a:buFont typeface="Arial"/>
              <a:buNone/>
            </a:pPr>
            <a:r>
              <a:rPr lang="en-US"/>
              <a:t>It is quite challenging to keep track of each task. Communication challenges are also involved. Many times, it results in failure of one or both the projects.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6.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6">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g149d853483f_0_147"/>
          <p:cNvSpPr txBox="1"/>
          <p:nvPr/>
        </p:nvSpPr>
        <p:spPr>
          <a:xfrm>
            <a:off x="7097700" y="4730475"/>
            <a:ext cx="1226100" cy="346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50"/>
              <a:buFont typeface="Arial"/>
              <a:buNone/>
            </a:pPr>
            <a:r>
              <a:rPr b="0" i="0" lang="en-US" sz="1050" u="none" cap="none" strike="noStrike">
                <a:solidFill>
                  <a:srgbClr val="FFFFFF"/>
                </a:solidFill>
                <a:latin typeface="Roboto"/>
                <a:ea typeface="Roboto"/>
                <a:cs typeface="Roboto"/>
                <a:sym typeface="Roboto"/>
              </a:rPr>
              <a:t>#MootGlobal22 </a:t>
            </a:r>
            <a:endParaRPr b="0" i="0" sz="1400" u="none" cap="none" strike="noStrike">
              <a:solidFill>
                <a:srgbClr val="FFFFFF"/>
              </a:solidFill>
              <a:latin typeface="Arial"/>
              <a:ea typeface="Arial"/>
              <a:cs typeface="Arial"/>
              <a:sym typeface="Arial"/>
            </a:endParaRPr>
          </a:p>
        </p:txBody>
      </p:sp>
      <p:sp>
        <p:nvSpPr>
          <p:cNvPr id="11" name="Google Shape;11;g149d853483f_0_147"/>
          <p:cNvSpPr txBox="1"/>
          <p:nvPr>
            <p:ph type="title"/>
          </p:nvPr>
        </p:nvSpPr>
        <p:spPr>
          <a:xfrm>
            <a:off x="4955000" y="638325"/>
            <a:ext cx="3949500" cy="1731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 name="Google Shape;12;g149d853483f_0_1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chemeClr val="lt1"/>
                </a:solidFill>
              </a:defRPr>
            </a:lvl1pPr>
            <a:lvl2pPr lvl="1">
              <a:buNone/>
              <a:defRPr sz="1300">
                <a:solidFill>
                  <a:schemeClr val="lt1"/>
                </a:solidFill>
              </a:defRPr>
            </a:lvl2pPr>
            <a:lvl3pPr lvl="2">
              <a:buNone/>
              <a:defRPr sz="1300">
                <a:solidFill>
                  <a:schemeClr val="lt1"/>
                </a:solidFill>
              </a:defRPr>
            </a:lvl3pPr>
            <a:lvl4pPr lvl="3">
              <a:buNone/>
              <a:defRPr sz="1300">
                <a:solidFill>
                  <a:schemeClr val="lt1"/>
                </a:solidFill>
              </a:defRPr>
            </a:lvl4pPr>
            <a:lvl5pPr lvl="4">
              <a:buNone/>
              <a:defRPr sz="1300">
                <a:solidFill>
                  <a:schemeClr val="lt1"/>
                </a:solidFill>
              </a:defRPr>
            </a:lvl5pPr>
            <a:lvl6pPr lvl="5">
              <a:buNone/>
              <a:defRPr sz="1300">
                <a:solidFill>
                  <a:schemeClr val="lt1"/>
                </a:solidFill>
              </a:defRPr>
            </a:lvl6pPr>
            <a:lvl7pPr lvl="6">
              <a:buNone/>
              <a:defRPr sz="1300">
                <a:solidFill>
                  <a:schemeClr val="lt1"/>
                </a:solidFill>
              </a:defRPr>
            </a:lvl7pPr>
            <a:lvl8pPr lvl="7">
              <a:buNone/>
              <a:defRPr sz="1300">
                <a:solidFill>
                  <a:schemeClr val="lt1"/>
                </a:solidFill>
              </a:defRPr>
            </a:lvl8pPr>
            <a:lvl9pPr lvl="8">
              <a:buNone/>
              <a:defRPr sz="13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Moot intro slide" showMasterSp="0">
  <p:cSld name="OBJECT_1">
    <p:bg>
      <p:bgPr>
        <a:solidFill>
          <a:schemeClr val="lt1"/>
        </a:solidFill>
      </p:bgPr>
    </p:bg>
    <p:spTree>
      <p:nvGrpSpPr>
        <p:cNvPr id="61" name="Shape 61"/>
        <p:cNvGrpSpPr/>
        <p:nvPr/>
      </p:nvGrpSpPr>
      <p:grpSpPr>
        <a:xfrm>
          <a:off x="0" y="0"/>
          <a:ext cx="0" cy="0"/>
          <a:chOff x="0" y="0"/>
          <a:chExt cx="0" cy="0"/>
        </a:xfrm>
      </p:grpSpPr>
      <p:pic>
        <p:nvPicPr>
          <p:cNvPr descr="Education for the future&#10;27 - 29 September 2022 | Barcelona, Spain&#10;MoodleMoot Global 2022" id="62" name="Google Shape;62;g149d853483f_0_3" title="MoodleMoot Global 2022: Education for the future"/>
          <p:cNvPicPr preferRelativeResize="0"/>
          <p:nvPr/>
        </p:nvPicPr>
        <p:blipFill rotWithShape="1">
          <a:blip r:embed="rId2">
            <a:alphaModFix/>
          </a:blip>
          <a:srcRect b="0" l="0" r="0" t="0"/>
          <a:stretch/>
        </p:blipFill>
        <p:spPr>
          <a:xfrm>
            <a:off x="0" y="0"/>
            <a:ext cx="9144000" cy="5140935"/>
          </a:xfrm>
          <a:prstGeom prst="rect">
            <a:avLst/>
          </a:prstGeom>
          <a:noFill/>
          <a:ln>
            <a:noFill/>
          </a:ln>
        </p:spPr>
      </p:pic>
      <p:sp>
        <p:nvSpPr>
          <p:cNvPr id="63" name="Google Shape;63;g149d853483f_0_3"/>
          <p:cNvSpPr txBox="1"/>
          <p:nvPr/>
        </p:nvSpPr>
        <p:spPr>
          <a:xfrm>
            <a:off x="6624625" y="4675725"/>
            <a:ext cx="1595100" cy="391500"/>
          </a:xfrm>
          <a:prstGeom prst="rect">
            <a:avLst/>
          </a:prstGeom>
          <a:noFill/>
          <a:ln>
            <a:noFill/>
          </a:ln>
        </p:spPr>
        <p:txBody>
          <a:bodyPr anchorCtr="0" anchor="ctr" bIns="0" lIns="0" spcFirstLastPara="1" rIns="0" wrap="square" tIns="41900">
            <a:noAutofit/>
          </a:bodyPr>
          <a:lstStyle/>
          <a:p>
            <a:pPr indent="0" lvl="0" marL="12700" marR="0" rtl="0" algn="r">
              <a:lnSpc>
                <a:spcPct val="100000"/>
              </a:lnSpc>
              <a:spcBef>
                <a:spcPts val="0"/>
              </a:spcBef>
              <a:spcAft>
                <a:spcPts val="0"/>
              </a:spcAft>
              <a:buClr>
                <a:srgbClr val="000000"/>
              </a:buClr>
              <a:buSzPts val="1800"/>
              <a:buFont typeface="Arial"/>
              <a:buNone/>
            </a:pPr>
            <a:r>
              <a:rPr b="0" i="0" lang="en-US" sz="1400" u="none" cap="none" strike="noStrike">
                <a:solidFill>
                  <a:schemeClr val="lt1"/>
                </a:solidFill>
                <a:latin typeface="Open Sans"/>
                <a:ea typeface="Open Sans"/>
                <a:cs typeface="Open Sans"/>
                <a:sym typeface="Open Sans"/>
              </a:rPr>
              <a:t>#mootglobal22</a:t>
            </a:r>
            <a:endParaRPr b="0" i="0" sz="1400" u="none" cap="none" strike="noStrike">
              <a:solidFill>
                <a:schemeClr val="lt1"/>
              </a:solidFill>
              <a:latin typeface="Open Sans"/>
              <a:ea typeface="Open Sans"/>
              <a:cs typeface="Open Sans"/>
              <a:sym typeface="Open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4" name="Shape 64"/>
        <p:cNvGrpSpPr/>
        <p:nvPr/>
      </p:nvGrpSpPr>
      <p:grpSpPr>
        <a:xfrm>
          <a:off x="0" y="0"/>
          <a:ext cx="0" cy="0"/>
          <a:chOff x="0" y="0"/>
          <a:chExt cx="0" cy="0"/>
        </a:xfrm>
      </p:grpSpPr>
      <p:sp>
        <p:nvSpPr>
          <p:cNvPr id="65" name="Google Shape;65;g149d853483f_0_1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g149d853483f_0_13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rgbClr val="888888"/>
              </a:buClr>
              <a:buSzPts val="3500"/>
              <a:buFont typeface="Open Sans ExtraBold"/>
              <a:buNone/>
              <a:defRPr sz="3500">
                <a:solidFill>
                  <a:srgbClr val="888888"/>
                </a:solidFill>
                <a:latin typeface="Open Sans ExtraBold"/>
                <a:ea typeface="Open Sans ExtraBold"/>
                <a:cs typeface="Open Sans ExtraBold"/>
                <a:sym typeface="Open Sans ExtraBold"/>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7" name="Google Shape;67;g149d853483f_0_13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Open Sans Medium"/>
              <a:buNone/>
              <a:defRPr sz="2100">
                <a:latin typeface="Open Sans Medium"/>
                <a:ea typeface="Open Sans Medium"/>
                <a:cs typeface="Open Sans Medium"/>
                <a:sym typeface="Open Sans Medium"/>
              </a:defRPr>
            </a:lvl1pPr>
            <a:lvl2pPr lvl="1" algn="ctr">
              <a:lnSpc>
                <a:spcPct val="100000"/>
              </a:lnSpc>
              <a:spcBef>
                <a:spcPts val="1600"/>
              </a:spcBef>
              <a:spcAft>
                <a:spcPts val="0"/>
              </a:spcAft>
              <a:buSzPts val="2100"/>
              <a:buNone/>
              <a:defRPr sz="2100"/>
            </a:lvl2pPr>
            <a:lvl3pPr lvl="2" algn="ctr">
              <a:lnSpc>
                <a:spcPct val="100000"/>
              </a:lnSpc>
              <a:spcBef>
                <a:spcPts val="1600"/>
              </a:spcBef>
              <a:spcAft>
                <a:spcPts val="0"/>
              </a:spcAft>
              <a:buSzPts val="2100"/>
              <a:buNone/>
              <a:defRPr sz="2100"/>
            </a:lvl3pPr>
            <a:lvl4pPr lvl="3" algn="ctr">
              <a:lnSpc>
                <a:spcPct val="100000"/>
              </a:lnSpc>
              <a:spcBef>
                <a:spcPts val="1600"/>
              </a:spcBef>
              <a:spcAft>
                <a:spcPts val="0"/>
              </a:spcAft>
              <a:buSzPts val="2100"/>
              <a:buNone/>
              <a:defRPr sz="2100"/>
            </a:lvl4pPr>
            <a:lvl5pPr lvl="4" algn="ctr">
              <a:lnSpc>
                <a:spcPct val="100000"/>
              </a:lnSpc>
              <a:spcBef>
                <a:spcPts val="1600"/>
              </a:spcBef>
              <a:spcAft>
                <a:spcPts val="0"/>
              </a:spcAft>
              <a:buSzPts val="2100"/>
              <a:buNone/>
              <a:defRPr sz="2100"/>
            </a:lvl5pPr>
            <a:lvl6pPr lvl="5" algn="ctr">
              <a:lnSpc>
                <a:spcPct val="100000"/>
              </a:lnSpc>
              <a:spcBef>
                <a:spcPts val="1600"/>
              </a:spcBef>
              <a:spcAft>
                <a:spcPts val="0"/>
              </a:spcAft>
              <a:buSzPts val="2100"/>
              <a:buNone/>
              <a:defRPr sz="2100"/>
            </a:lvl6pPr>
            <a:lvl7pPr lvl="6" algn="ctr">
              <a:lnSpc>
                <a:spcPct val="100000"/>
              </a:lnSpc>
              <a:spcBef>
                <a:spcPts val="1600"/>
              </a:spcBef>
              <a:spcAft>
                <a:spcPts val="0"/>
              </a:spcAft>
              <a:buSzPts val="2100"/>
              <a:buNone/>
              <a:defRPr sz="2100"/>
            </a:lvl7pPr>
            <a:lvl8pPr lvl="7" algn="ctr">
              <a:lnSpc>
                <a:spcPct val="100000"/>
              </a:lnSpc>
              <a:spcBef>
                <a:spcPts val="1600"/>
              </a:spcBef>
              <a:spcAft>
                <a:spcPts val="0"/>
              </a:spcAft>
              <a:buSzPts val="2100"/>
              <a:buNone/>
              <a:defRPr sz="2100"/>
            </a:lvl8pPr>
            <a:lvl9pPr lvl="8" algn="ctr">
              <a:lnSpc>
                <a:spcPct val="100000"/>
              </a:lnSpc>
              <a:spcBef>
                <a:spcPts val="1600"/>
              </a:spcBef>
              <a:spcAft>
                <a:spcPts val="0"/>
              </a:spcAft>
              <a:buSzPts val="2100"/>
              <a:buNone/>
              <a:defRPr sz="2100"/>
            </a:lvl9pPr>
          </a:lstStyle>
          <a:p/>
        </p:txBody>
      </p:sp>
      <p:sp>
        <p:nvSpPr>
          <p:cNvPr id="68" name="Google Shape;68;g149d853483f_0_13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9" name="Google Shape;69;g149d853483f_0_1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g149d853483f_0_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72" name="Shape 72"/>
        <p:cNvGrpSpPr/>
        <p:nvPr/>
      </p:nvGrpSpPr>
      <p:grpSpPr>
        <a:xfrm>
          <a:off x="0" y="0"/>
          <a:ext cx="0" cy="0"/>
          <a:chOff x="0" y="0"/>
          <a:chExt cx="0" cy="0"/>
        </a:xfrm>
      </p:grpSpPr>
      <p:sp>
        <p:nvSpPr>
          <p:cNvPr id="73" name="Google Shape;73;g15521aabe91_0_65"/>
          <p:cNvSpPr/>
          <p:nvPr/>
        </p:nvSpPr>
        <p:spPr>
          <a:xfrm>
            <a:off x="-21850" y="-10925"/>
            <a:ext cx="9165900" cy="5154300"/>
          </a:xfrm>
          <a:prstGeom prst="rect">
            <a:avLst/>
          </a:prstGeom>
          <a:solidFill>
            <a:srgbClr val="F980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15521aabe91_0_65"/>
          <p:cNvSpPr/>
          <p:nvPr/>
        </p:nvSpPr>
        <p:spPr>
          <a:xfrm>
            <a:off x="1412850" y="-587400"/>
            <a:ext cx="6318300" cy="6318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15521aabe91_0_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OBJECT_1_1">
    <p:bg>
      <p:bgPr>
        <a:solidFill>
          <a:schemeClr val="lt1"/>
        </a:solidFill>
      </p:bgPr>
    </p:bg>
    <p:spTree>
      <p:nvGrpSpPr>
        <p:cNvPr id="13" name="Shape 13"/>
        <p:cNvGrpSpPr/>
        <p:nvPr/>
      </p:nvGrpSpPr>
      <p:grpSpPr>
        <a:xfrm>
          <a:off x="0" y="0"/>
          <a:ext cx="0" cy="0"/>
          <a:chOff x="0" y="0"/>
          <a:chExt cx="0" cy="0"/>
        </a:xfrm>
      </p:grpSpPr>
      <p:pic>
        <p:nvPicPr>
          <p:cNvPr id="14" name="Google Shape;14;g149d853483f_0_9" title="MoodleMoot Global 2022"/>
          <p:cNvPicPr preferRelativeResize="0"/>
          <p:nvPr/>
        </p:nvPicPr>
        <p:blipFill rotWithShape="1">
          <a:blip r:embed="rId2">
            <a:alphaModFix/>
          </a:blip>
          <a:srcRect b="0" l="0" r="0" t="0"/>
          <a:stretch/>
        </p:blipFill>
        <p:spPr>
          <a:xfrm>
            <a:off x="0" y="0"/>
            <a:ext cx="9148562" cy="5143500"/>
          </a:xfrm>
          <a:prstGeom prst="rect">
            <a:avLst/>
          </a:prstGeom>
          <a:noFill/>
          <a:ln>
            <a:noFill/>
          </a:ln>
        </p:spPr>
      </p:pic>
      <p:sp>
        <p:nvSpPr>
          <p:cNvPr id="15" name="Google Shape;15;g149d853483f_0_9"/>
          <p:cNvSpPr txBox="1"/>
          <p:nvPr/>
        </p:nvSpPr>
        <p:spPr>
          <a:xfrm>
            <a:off x="702200" y="4795000"/>
            <a:ext cx="1595100" cy="391500"/>
          </a:xfrm>
          <a:prstGeom prst="rect">
            <a:avLst/>
          </a:prstGeom>
          <a:noFill/>
          <a:ln>
            <a:noFill/>
          </a:ln>
        </p:spPr>
        <p:txBody>
          <a:bodyPr anchorCtr="0" anchor="ctr" bIns="0" lIns="0" spcFirstLastPara="1" rIns="0" wrap="square" tIns="41900">
            <a:noAutofit/>
          </a:bodyPr>
          <a:lstStyle/>
          <a:p>
            <a:pPr indent="0" lvl="0" marL="12700" marR="0" rtl="0" algn="r">
              <a:lnSpc>
                <a:spcPct val="100000"/>
              </a:lnSpc>
              <a:spcBef>
                <a:spcPts val="0"/>
              </a:spcBef>
              <a:spcAft>
                <a:spcPts val="0"/>
              </a:spcAft>
              <a:buClr>
                <a:srgbClr val="000000"/>
              </a:buClr>
              <a:buSzPts val="1800"/>
              <a:buFont typeface="Arial"/>
              <a:buNone/>
            </a:pPr>
            <a:r>
              <a:rPr b="0" i="0" lang="en-US" sz="1400" u="none" cap="none" strike="noStrike">
                <a:solidFill>
                  <a:schemeClr val="lt1"/>
                </a:solidFill>
                <a:latin typeface="Open Sans"/>
                <a:ea typeface="Open Sans"/>
                <a:cs typeface="Open Sans"/>
                <a:sym typeface="Open Sans"/>
              </a:rPr>
              <a:t>#mootglobal22</a:t>
            </a:r>
            <a:endParaRPr b="0" i="0" sz="1400" u="none" cap="none" strike="noStrike">
              <a:solidFill>
                <a:schemeClr val="lt1"/>
              </a:solidFill>
              <a:latin typeface="Open Sans"/>
              <a:ea typeface="Open Sans"/>
              <a:cs typeface="Open Sans"/>
              <a:sym typeface="Open Sans"/>
            </a:endParaRPr>
          </a:p>
        </p:txBody>
      </p:sp>
      <p:sp>
        <p:nvSpPr>
          <p:cNvPr id="16" name="Google Shape;16;g149d853483f_0_9"/>
          <p:cNvSpPr txBox="1"/>
          <p:nvPr>
            <p:ph type="title"/>
          </p:nvPr>
        </p:nvSpPr>
        <p:spPr>
          <a:xfrm>
            <a:off x="612648" y="1078992"/>
            <a:ext cx="3933600" cy="2449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g149d853483f_0_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rgbClr val="FFFFFF"/>
                </a:solidFill>
              </a:defRPr>
            </a:lvl1pPr>
            <a:lvl2pPr lvl="1">
              <a:buNone/>
              <a:defRPr sz="1300">
                <a:solidFill>
                  <a:srgbClr val="FFFFFF"/>
                </a:solidFill>
              </a:defRPr>
            </a:lvl2pPr>
            <a:lvl3pPr lvl="2">
              <a:buNone/>
              <a:defRPr sz="1300">
                <a:solidFill>
                  <a:srgbClr val="FFFFFF"/>
                </a:solidFill>
              </a:defRPr>
            </a:lvl3pPr>
            <a:lvl4pPr lvl="3">
              <a:buNone/>
              <a:defRPr sz="1300">
                <a:solidFill>
                  <a:srgbClr val="FFFFFF"/>
                </a:solidFill>
              </a:defRPr>
            </a:lvl4pPr>
            <a:lvl5pPr lvl="4">
              <a:buNone/>
              <a:defRPr sz="1300">
                <a:solidFill>
                  <a:srgbClr val="FFFFFF"/>
                </a:solidFill>
              </a:defRPr>
            </a:lvl5pPr>
            <a:lvl6pPr lvl="5">
              <a:buNone/>
              <a:defRPr sz="1300">
                <a:solidFill>
                  <a:srgbClr val="FFFFFF"/>
                </a:solidFill>
              </a:defRPr>
            </a:lvl6pPr>
            <a:lvl7pPr lvl="6">
              <a:buNone/>
              <a:defRPr sz="1300">
                <a:solidFill>
                  <a:srgbClr val="FFFFFF"/>
                </a:solidFill>
              </a:defRPr>
            </a:lvl7pPr>
            <a:lvl8pPr lvl="7">
              <a:buNone/>
              <a:defRPr sz="1300">
                <a:solidFill>
                  <a:srgbClr val="FFFFFF"/>
                </a:solidFill>
              </a:defRPr>
            </a:lvl8pPr>
            <a:lvl9pPr lvl="8">
              <a:buNone/>
              <a:defRPr sz="1300">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g149d853483f_0_125"/>
          <p:cNvSpPr txBox="1"/>
          <p:nvPr>
            <p:ph type="title"/>
          </p:nvPr>
        </p:nvSpPr>
        <p:spPr>
          <a:xfrm>
            <a:off x="1090800" y="1572600"/>
            <a:ext cx="6367800" cy="1444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4400"/>
              <a:buFont typeface="Open Sans ExtraBold"/>
              <a:buNone/>
              <a:defRPr sz="4400">
                <a:solidFill>
                  <a:srgbClr val="FFFFFF"/>
                </a:solidFill>
                <a:latin typeface="Open Sans ExtraBold"/>
                <a:ea typeface="Open Sans ExtraBold"/>
                <a:cs typeface="Open Sans ExtraBold"/>
                <a:sym typeface="Open Sans ExtraBold"/>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0" name="Google Shape;20;g149d853483f_0_1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21" name="Google Shape;21;g149d853483f_0_125"/>
          <p:cNvCxnSpPr/>
          <p:nvPr/>
        </p:nvCxnSpPr>
        <p:spPr>
          <a:xfrm>
            <a:off x="1288975" y="3098500"/>
            <a:ext cx="6779400" cy="0"/>
          </a:xfrm>
          <a:prstGeom prst="straightConnector1">
            <a:avLst/>
          </a:prstGeom>
          <a:noFill/>
          <a:ln cap="flat" cmpd="sng" w="9525">
            <a:solidFill>
              <a:srgbClr val="00FFFF"/>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22" name="Shape 22"/>
        <p:cNvGrpSpPr/>
        <p:nvPr/>
      </p:nvGrpSpPr>
      <p:grpSpPr>
        <a:xfrm>
          <a:off x="0" y="0"/>
          <a:ext cx="0" cy="0"/>
          <a:chOff x="0" y="0"/>
          <a:chExt cx="0" cy="0"/>
        </a:xfrm>
      </p:grpSpPr>
      <p:pic>
        <p:nvPicPr>
          <p:cNvPr id="23" name="Google Shape;23;p14"/>
          <p:cNvPicPr preferRelativeResize="0"/>
          <p:nvPr/>
        </p:nvPicPr>
        <p:blipFill rotWithShape="1">
          <a:blip r:embed="rId2">
            <a:alphaModFix/>
          </a:blip>
          <a:srcRect b="0" l="0" r="0" t="75430"/>
          <a:stretch/>
        </p:blipFill>
        <p:spPr>
          <a:xfrm>
            <a:off x="-94275" y="-31925"/>
            <a:ext cx="9314475" cy="1286651"/>
          </a:xfrm>
          <a:prstGeom prst="rect">
            <a:avLst/>
          </a:prstGeom>
          <a:noFill/>
          <a:ln>
            <a:noFill/>
          </a:ln>
        </p:spPr>
      </p:pic>
      <p:sp>
        <p:nvSpPr>
          <p:cNvPr id="24" name="Google Shape;24;p14"/>
          <p:cNvSpPr txBox="1"/>
          <p:nvPr>
            <p:ph type="title"/>
          </p:nvPr>
        </p:nvSpPr>
        <p:spPr>
          <a:xfrm>
            <a:off x="360823" y="295650"/>
            <a:ext cx="8136900" cy="755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14"/>
          <p:cNvSpPr txBox="1"/>
          <p:nvPr/>
        </p:nvSpPr>
        <p:spPr>
          <a:xfrm>
            <a:off x="7005625" y="4675725"/>
            <a:ext cx="1595100" cy="391500"/>
          </a:xfrm>
          <a:prstGeom prst="rect">
            <a:avLst/>
          </a:prstGeom>
          <a:noFill/>
          <a:ln>
            <a:noFill/>
          </a:ln>
        </p:spPr>
        <p:txBody>
          <a:bodyPr anchorCtr="0" anchor="ctr" bIns="0" lIns="0" spcFirstLastPara="1" rIns="0" wrap="square" tIns="41900">
            <a:noAutofit/>
          </a:bodyPr>
          <a:lstStyle/>
          <a:p>
            <a:pPr indent="0" lvl="0" marL="12700" marR="0" rtl="0" algn="r">
              <a:lnSpc>
                <a:spcPct val="100000"/>
              </a:lnSpc>
              <a:spcBef>
                <a:spcPts val="0"/>
              </a:spcBef>
              <a:spcAft>
                <a:spcPts val="0"/>
              </a:spcAft>
              <a:buClr>
                <a:srgbClr val="000000"/>
              </a:buClr>
              <a:buSzPts val="1800"/>
              <a:buFont typeface="Arial"/>
              <a:buNone/>
            </a:pPr>
            <a:r>
              <a:rPr b="0" i="0" lang="en-US" sz="1400" u="none" cap="none" strike="noStrike">
                <a:solidFill>
                  <a:srgbClr val="B7B7B7"/>
                </a:solidFill>
                <a:latin typeface="Open Sans"/>
                <a:ea typeface="Open Sans"/>
                <a:cs typeface="Open Sans"/>
                <a:sym typeface="Open Sans"/>
              </a:rPr>
              <a:t>#mootglobal22</a:t>
            </a:r>
            <a:endParaRPr b="0" i="0" sz="1400" u="none" cap="none" strike="noStrike">
              <a:solidFill>
                <a:srgbClr val="B7B7B7"/>
              </a:solidFill>
              <a:latin typeface="Open Sans"/>
              <a:ea typeface="Open Sans"/>
              <a:cs typeface="Open Sans"/>
              <a:sym typeface="Open Sans"/>
            </a:endParaRPr>
          </a:p>
        </p:txBody>
      </p:sp>
      <p:pic>
        <p:nvPicPr>
          <p:cNvPr id="26" name="Google Shape;26;p14" title="Moodle"/>
          <p:cNvPicPr preferRelativeResize="0"/>
          <p:nvPr/>
        </p:nvPicPr>
        <p:blipFill rotWithShape="1">
          <a:blip r:embed="rId3">
            <a:alphaModFix/>
          </a:blip>
          <a:srcRect b="0" l="0" r="0" t="0"/>
          <a:stretch/>
        </p:blipFill>
        <p:spPr>
          <a:xfrm>
            <a:off x="8742675" y="4735125"/>
            <a:ext cx="265350" cy="265350"/>
          </a:xfrm>
          <a:prstGeom prst="rect">
            <a:avLst/>
          </a:prstGeom>
          <a:noFill/>
          <a:ln>
            <a:noFill/>
          </a:ln>
        </p:spPr>
      </p:pic>
      <p:sp>
        <p:nvSpPr>
          <p:cNvPr id="27" name="Google Shape;27;p14"/>
          <p:cNvSpPr txBox="1"/>
          <p:nvPr>
            <p:ph idx="1" type="body"/>
          </p:nvPr>
        </p:nvSpPr>
        <p:spPr>
          <a:xfrm>
            <a:off x="499900" y="1460175"/>
            <a:ext cx="8226300" cy="3143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8" name="Google Shape;28;p14"/>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3">
    <p:spTree>
      <p:nvGrpSpPr>
        <p:cNvPr id="29" name="Shape 29"/>
        <p:cNvGrpSpPr/>
        <p:nvPr/>
      </p:nvGrpSpPr>
      <p:grpSpPr>
        <a:xfrm>
          <a:off x="0" y="0"/>
          <a:ext cx="0" cy="0"/>
          <a:chOff x="0" y="0"/>
          <a:chExt cx="0" cy="0"/>
        </a:xfrm>
      </p:grpSpPr>
      <p:pic>
        <p:nvPicPr>
          <p:cNvPr id="30" name="Google Shape;30;p11"/>
          <p:cNvPicPr preferRelativeResize="0"/>
          <p:nvPr/>
        </p:nvPicPr>
        <p:blipFill rotWithShape="1">
          <a:blip r:embed="rId2">
            <a:alphaModFix/>
          </a:blip>
          <a:srcRect b="0" l="0" r="0" t="0"/>
          <a:stretch/>
        </p:blipFill>
        <p:spPr>
          <a:xfrm>
            <a:off x="-1" y="0"/>
            <a:ext cx="9144000" cy="5140935"/>
          </a:xfrm>
          <a:prstGeom prst="rect">
            <a:avLst/>
          </a:prstGeom>
          <a:noFill/>
          <a:ln>
            <a:noFill/>
          </a:ln>
        </p:spPr>
      </p:pic>
      <p:sp>
        <p:nvSpPr>
          <p:cNvPr id="31" name="Google Shape;31;p11"/>
          <p:cNvSpPr txBox="1"/>
          <p:nvPr/>
        </p:nvSpPr>
        <p:spPr>
          <a:xfrm>
            <a:off x="7005625" y="4675725"/>
            <a:ext cx="1595100" cy="391500"/>
          </a:xfrm>
          <a:prstGeom prst="rect">
            <a:avLst/>
          </a:prstGeom>
          <a:noFill/>
          <a:ln>
            <a:noFill/>
          </a:ln>
        </p:spPr>
        <p:txBody>
          <a:bodyPr anchorCtr="0" anchor="ctr" bIns="0" lIns="0" spcFirstLastPara="1" rIns="0" wrap="square" tIns="41900">
            <a:noAutofit/>
          </a:bodyPr>
          <a:lstStyle/>
          <a:p>
            <a:pPr indent="0" lvl="0" marL="12700" marR="0" rtl="0" algn="r">
              <a:lnSpc>
                <a:spcPct val="100000"/>
              </a:lnSpc>
              <a:spcBef>
                <a:spcPts val="0"/>
              </a:spcBef>
              <a:spcAft>
                <a:spcPts val="0"/>
              </a:spcAft>
              <a:buClr>
                <a:srgbClr val="000000"/>
              </a:buClr>
              <a:buSzPts val="1800"/>
              <a:buFont typeface="Arial"/>
              <a:buNone/>
            </a:pPr>
            <a:r>
              <a:rPr b="0" i="0" lang="en-US" sz="1400" u="none" cap="none" strike="noStrike">
                <a:solidFill>
                  <a:schemeClr val="lt1"/>
                </a:solidFill>
                <a:latin typeface="Open Sans"/>
                <a:ea typeface="Open Sans"/>
                <a:cs typeface="Open Sans"/>
                <a:sym typeface="Open Sans"/>
              </a:rPr>
              <a:t>#mootglobal22</a:t>
            </a:r>
            <a:endParaRPr b="0" i="0" sz="1400" u="none" cap="none" strike="noStrike">
              <a:solidFill>
                <a:schemeClr val="lt1"/>
              </a:solidFill>
              <a:latin typeface="Open Sans"/>
              <a:ea typeface="Open Sans"/>
              <a:cs typeface="Open Sans"/>
              <a:sym typeface="Open Sans"/>
            </a:endParaRPr>
          </a:p>
        </p:txBody>
      </p:sp>
      <p:pic>
        <p:nvPicPr>
          <p:cNvPr id="32" name="Google Shape;32;p11" title="Moodle"/>
          <p:cNvPicPr preferRelativeResize="0"/>
          <p:nvPr/>
        </p:nvPicPr>
        <p:blipFill rotWithShape="1">
          <a:blip r:embed="rId3">
            <a:alphaModFix/>
          </a:blip>
          <a:srcRect b="0" l="0" r="0" t="0"/>
          <a:stretch/>
        </p:blipFill>
        <p:spPr>
          <a:xfrm>
            <a:off x="8895075" y="4887525"/>
            <a:ext cx="265350" cy="265350"/>
          </a:xfrm>
          <a:prstGeom prst="rect">
            <a:avLst/>
          </a:prstGeom>
          <a:noFill/>
          <a:ln>
            <a:noFill/>
          </a:ln>
        </p:spPr>
      </p:pic>
      <p:sp>
        <p:nvSpPr>
          <p:cNvPr id="33" name="Google Shape;33;p11"/>
          <p:cNvSpPr txBox="1"/>
          <p:nvPr>
            <p:ph type="title"/>
          </p:nvPr>
        </p:nvSpPr>
        <p:spPr>
          <a:xfrm>
            <a:off x="204216" y="292608"/>
            <a:ext cx="7117200" cy="693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3500"/>
              <a:buFont typeface="Open Sans ExtraBold"/>
              <a:buNone/>
              <a:defRPr sz="3500">
                <a:solidFill>
                  <a:srgbClr val="434343"/>
                </a:solidFill>
                <a:latin typeface="Open Sans ExtraBold"/>
                <a:ea typeface="Open Sans ExtraBold"/>
                <a:cs typeface="Open Sans ExtraBold"/>
                <a:sym typeface="Open Sans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 name="Google Shape;34;p11"/>
          <p:cNvSpPr txBox="1"/>
          <p:nvPr>
            <p:ph idx="1" type="body"/>
          </p:nvPr>
        </p:nvSpPr>
        <p:spPr>
          <a:xfrm>
            <a:off x="271300" y="1138750"/>
            <a:ext cx="6686400" cy="3537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5" name="Google Shape;35;p11"/>
          <p:cNvSpPr txBox="1"/>
          <p:nvPr>
            <p:ph idx="12" type="sldNum"/>
          </p:nvPr>
        </p:nvSpPr>
        <p:spPr>
          <a:xfrm>
            <a:off x="8556784" y="4445051"/>
            <a:ext cx="548700" cy="393600"/>
          </a:xfrm>
          <a:prstGeom prst="rect">
            <a:avLst/>
          </a:prstGeom>
        </p:spPr>
        <p:txBody>
          <a:bodyPr anchorCtr="0" anchor="t" bIns="91425" lIns="91425" spcFirstLastPara="1" rIns="91425" wrap="square" tIns="91425">
            <a:noAutofit/>
          </a:bodyPr>
          <a:lstStyle>
            <a:lvl1pPr lvl="0">
              <a:buNone/>
              <a:defRPr sz="1300">
                <a:solidFill>
                  <a:srgbClr val="FFFFFF"/>
                </a:solidFill>
              </a:defRPr>
            </a:lvl1pPr>
            <a:lvl2pPr lvl="1">
              <a:buNone/>
              <a:defRPr sz="1300">
                <a:solidFill>
                  <a:srgbClr val="FFFFFF"/>
                </a:solidFill>
              </a:defRPr>
            </a:lvl2pPr>
            <a:lvl3pPr lvl="2">
              <a:buNone/>
              <a:defRPr sz="1300">
                <a:solidFill>
                  <a:srgbClr val="FFFFFF"/>
                </a:solidFill>
              </a:defRPr>
            </a:lvl3pPr>
            <a:lvl4pPr lvl="3">
              <a:buNone/>
              <a:defRPr sz="1300">
                <a:solidFill>
                  <a:srgbClr val="FFFFFF"/>
                </a:solidFill>
              </a:defRPr>
            </a:lvl4pPr>
            <a:lvl5pPr lvl="4">
              <a:buNone/>
              <a:defRPr sz="1300">
                <a:solidFill>
                  <a:srgbClr val="FFFFFF"/>
                </a:solidFill>
              </a:defRPr>
            </a:lvl5pPr>
            <a:lvl6pPr lvl="5">
              <a:buNone/>
              <a:defRPr sz="1300">
                <a:solidFill>
                  <a:srgbClr val="FFFFFF"/>
                </a:solidFill>
              </a:defRPr>
            </a:lvl6pPr>
            <a:lvl7pPr lvl="6">
              <a:buNone/>
              <a:defRPr sz="1300">
                <a:solidFill>
                  <a:srgbClr val="FFFFFF"/>
                </a:solidFill>
              </a:defRPr>
            </a:lvl7pPr>
            <a:lvl8pPr lvl="7">
              <a:buNone/>
              <a:defRPr sz="1300">
                <a:solidFill>
                  <a:srgbClr val="FFFFFF"/>
                </a:solidFill>
              </a:defRPr>
            </a:lvl8pPr>
            <a:lvl9pPr lvl="8">
              <a:buNone/>
              <a:defRPr sz="1300">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 name="Google Shape;38;p12"/>
          <p:cNvSpPr/>
          <p:nvPr/>
        </p:nvSpPr>
        <p:spPr>
          <a:xfrm>
            <a:off x="0" y="-50"/>
            <a:ext cx="4572000" cy="5143500"/>
          </a:xfrm>
          <a:prstGeom prst="rect">
            <a:avLst/>
          </a:prstGeom>
          <a:solidFill>
            <a:srgbClr val="01475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 name="Google Shape;39;p12" title="Moodle"/>
          <p:cNvPicPr preferRelativeResize="0"/>
          <p:nvPr/>
        </p:nvPicPr>
        <p:blipFill rotWithShape="1">
          <a:blip r:embed="rId2">
            <a:alphaModFix/>
          </a:blip>
          <a:srcRect b="0" l="0" r="0" t="0"/>
          <a:stretch/>
        </p:blipFill>
        <p:spPr>
          <a:xfrm>
            <a:off x="8742675" y="4735125"/>
            <a:ext cx="265350" cy="265350"/>
          </a:xfrm>
          <a:prstGeom prst="rect">
            <a:avLst/>
          </a:prstGeom>
          <a:noFill/>
          <a:ln>
            <a:noFill/>
          </a:ln>
        </p:spPr>
      </p:pic>
      <p:sp>
        <p:nvSpPr>
          <p:cNvPr id="40" name="Google Shape;40;p12"/>
          <p:cNvSpPr txBox="1"/>
          <p:nvPr>
            <p:ph type="title"/>
          </p:nvPr>
        </p:nvSpPr>
        <p:spPr>
          <a:xfrm>
            <a:off x="306650" y="427950"/>
            <a:ext cx="3946200" cy="609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1" name="Google Shape;41;p12"/>
          <p:cNvSpPr txBox="1"/>
          <p:nvPr>
            <p:ph idx="1" type="body"/>
          </p:nvPr>
        </p:nvSpPr>
        <p:spPr>
          <a:xfrm>
            <a:off x="4761075" y="470775"/>
            <a:ext cx="3981600" cy="3826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12"/>
          <p:cNvSpPr txBox="1"/>
          <p:nvPr>
            <p:ph idx="2" type="body"/>
          </p:nvPr>
        </p:nvSpPr>
        <p:spPr>
          <a:xfrm>
            <a:off x="510650" y="2226150"/>
            <a:ext cx="3686400" cy="2664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43" name="Google Shape;43;p12"/>
          <p:cNvSpPr txBox="1"/>
          <p:nvPr/>
        </p:nvSpPr>
        <p:spPr>
          <a:xfrm>
            <a:off x="7005625" y="4675725"/>
            <a:ext cx="1595100" cy="391500"/>
          </a:xfrm>
          <a:prstGeom prst="rect">
            <a:avLst/>
          </a:prstGeom>
          <a:noFill/>
          <a:ln>
            <a:noFill/>
          </a:ln>
        </p:spPr>
        <p:txBody>
          <a:bodyPr anchorCtr="0" anchor="ctr" bIns="0" lIns="0" spcFirstLastPara="1" rIns="0" wrap="square" tIns="41900">
            <a:noAutofit/>
          </a:bodyPr>
          <a:lstStyle/>
          <a:p>
            <a:pPr indent="0" lvl="0" marL="12700" marR="0" rtl="0" algn="r">
              <a:lnSpc>
                <a:spcPct val="100000"/>
              </a:lnSpc>
              <a:spcBef>
                <a:spcPts val="0"/>
              </a:spcBef>
              <a:spcAft>
                <a:spcPts val="0"/>
              </a:spcAft>
              <a:buClr>
                <a:srgbClr val="000000"/>
              </a:buClr>
              <a:buSzPts val="1800"/>
              <a:buFont typeface="Arial"/>
              <a:buNone/>
            </a:pPr>
            <a:r>
              <a:rPr b="0" i="0" lang="en-US" sz="1400" u="none" cap="none" strike="noStrike">
                <a:solidFill>
                  <a:srgbClr val="B7B7B7"/>
                </a:solidFill>
                <a:latin typeface="Open Sans"/>
                <a:ea typeface="Open Sans"/>
                <a:cs typeface="Open Sans"/>
                <a:sym typeface="Open Sans"/>
              </a:rPr>
              <a:t>#mootglobal22</a:t>
            </a:r>
            <a:endParaRPr b="0" i="0" sz="1400" u="none" cap="none" strike="noStrike">
              <a:solidFill>
                <a:srgbClr val="B7B7B7"/>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44" name="Shape 44"/>
        <p:cNvGrpSpPr/>
        <p:nvPr/>
      </p:nvGrpSpPr>
      <p:grpSpPr>
        <a:xfrm>
          <a:off x="0" y="0"/>
          <a:ext cx="0" cy="0"/>
          <a:chOff x="0" y="0"/>
          <a:chExt cx="0" cy="0"/>
        </a:xfrm>
      </p:grpSpPr>
      <p:pic>
        <p:nvPicPr>
          <p:cNvPr id="45" name="Google Shape;45;p13"/>
          <p:cNvPicPr preferRelativeResize="0"/>
          <p:nvPr/>
        </p:nvPicPr>
        <p:blipFill rotWithShape="1">
          <a:blip r:embed="rId2">
            <a:alphaModFix/>
          </a:blip>
          <a:srcRect b="0" l="0" r="0" t="0"/>
          <a:stretch/>
        </p:blipFill>
        <p:spPr>
          <a:xfrm>
            <a:off x="0" y="0"/>
            <a:ext cx="9144000" cy="5140935"/>
          </a:xfrm>
          <a:prstGeom prst="rect">
            <a:avLst/>
          </a:prstGeom>
          <a:noFill/>
          <a:ln>
            <a:noFill/>
          </a:ln>
        </p:spPr>
      </p:pic>
      <p:sp>
        <p:nvSpPr>
          <p:cNvPr id="46" name="Google Shape;46;p13"/>
          <p:cNvSpPr txBox="1"/>
          <p:nvPr/>
        </p:nvSpPr>
        <p:spPr>
          <a:xfrm>
            <a:off x="7005625" y="4675725"/>
            <a:ext cx="1595100" cy="391500"/>
          </a:xfrm>
          <a:prstGeom prst="rect">
            <a:avLst/>
          </a:prstGeom>
          <a:noFill/>
          <a:ln>
            <a:noFill/>
          </a:ln>
        </p:spPr>
        <p:txBody>
          <a:bodyPr anchorCtr="0" anchor="ctr" bIns="0" lIns="0" spcFirstLastPara="1" rIns="0" wrap="square" tIns="41900">
            <a:noAutofit/>
          </a:bodyPr>
          <a:lstStyle/>
          <a:p>
            <a:pPr indent="0" lvl="0" marL="12700" marR="0" rtl="0" algn="r">
              <a:lnSpc>
                <a:spcPct val="100000"/>
              </a:lnSpc>
              <a:spcBef>
                <a:spcPts val="0"/>
              </a:spcBef>
              <a:spcAft>
                <a:spcPts val="0"/>
              </a:spcAft>
              <a:buClr>
                <a:srgbClr val="000000"/>
              </a:buClr>
              <a:buSzPts val="1800"/>
              <a:buFont typeface="Arial"/>
              <a:buNone/>
            </a:pPr>
            <a:r>
              <a:rPr b="0" i="0" lang="en-US" sz="1400" u="none" cap="none" strike="noStrike">
                <a:solidFill>
                  <a:schemeClr val="lt1"/>
                </a:solidFill>
                <a:latin typeface="Open Sans"/>
                <a:ea typeface="Open Sans"/>
                <a:cs typeface="Open Sans"/>
                <a:sym typeface="Open Sans"/>
              </a:rPr>
              <a:t>#mootglobal22</a:t>
            </a:r>
            <a:endParaRPr b="0" i="0" sz="1400" u="none" cap="none" strike="noStrike">
              <a:solidFill>
                <a:schemeClr val="lt1"/>
              </a:solidFill>
              <a:latin typeface="Open Sans"/>
              <a:ea typeface="Open Sans"/>
              <a:cs typeface="Open Sans"/>
              <a:sym typeface="Open Sans"/>
            </a:endParaRPr>
          </a:p>
        </p:txBody>
      </p:sp>
      <p:pic>
        <p:nvPicPr>
          <p:cNvPr id="47" name="Google Shape;47;p13" title="Moodle"/>
          <p:cNvPicPr preferRelativeResize="0"/>
          <p:nvPr/>
        </p:nvPicPr>
        <p:blipFill rotWithShape="1">
          <a:blip r:embed="rId3">
            <a:alphaModFix/>
          </a:blip>
          <a:srcRect b="0" l="0" r="0" t="0"/>
          <a:stretch/>
        </p:blipFill>
        <p:spPr>
          <a:xfrm>
            <a:off x="8742675" y="4735125"/>
            <a:ext cx="265350" cy="265350"/>
          </a:xfrm>
          <a:prstGeom prst="rect">
            <a:avLst/>
          </a:prstGeom>
          <a:noFill/>
          <a:ln>
            <a:noFill/>
          </a:ln>
        </p:spPr>
      </p:pic>
      <p:sp>
        <p:nvSpPr>
          <p:cNvPr id="48" name="Google Shape;48;p13"/>
          <p:cNvSpPr txBox="1"/>
          <p:nvPr>
            <p:ph idx="1" type="body"/>
          </p:nvPr>
        </p:nvSpPr>
        <p:spPr>
          <a:xfrm>
            <a:off x="1005350" y="1396325"/>
            <a:ext cx="6901800" cy="31080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9" name="Google Shape;49;p13"/>
          <p:cNvSpPr txBox="1"/>
          <p:nvPr>
            <p:ph type="title"/>
          </p:nvPr>
        </p:nvSpPr>
        <p:spPr>
          <a:xfrm>
            <a:off x="877700" y="546175"/>
            <a:ext cx="7444500" cy="66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434343"/>
              </a:buClr>
              <a:buSzPts val="3500"/>
              <a:buFont typeface="Open Sans ExtraBold"/>
              <a:buNone/>
              <a:defRPr sz="3500">
                <a:solidFill>
                  <a:srgbClr val="434343"/>
                </a:solidFill>
                <a:latin typeface="Open Sans ExtraBold"/>
                <a:ea typeface="Open Sans ExtraBold"/>
                <a:cs typeface="Open Sans ExtraBold"/>
                <a:sym typeface="Open Sans Extra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 name="Google Shape;50;p13"/>
          <p:cNvSpPr txBox="1"/>
          <p:nvPr>
            <p:ph idx="12" type="sldNum"/>
          </p:nvPr>
        </p:nvSpPr>
        <p:spPr>
          <a:xfrm>
            <a:off x="8556784" y="4368851"/>
            <a:ext cx="548700" cy="393600"/>
          </a:xfrm>
          <a:prstGeom prst="rect">
            <a:avLst/>
          </a:prstGeom>
        </p:spPr>
        <p:txBody>
          <a:bodyPr anchorCtr="0" anchor="t" bIns="91425" lIns="91425" spcFirstLastPara="1" rIns="91425" wrap="square" tIns="91425">
            <a:noAutofit/>
          </a:bodyPr>
          <a:lstStyle>
            <a:lvl1pPr lvl="0">
              <a:buNone/>
              <a:defRPr sz="1300">
                <a:solidFill>
                  <a:srgbClr val="FFFFFF"/>
                </a:solidFill>
              </a:defRPr>
            </a:lvl1pPr>
            <a:lvl2pPr lvl="1">
              <a:buNone/>
              <a:defRPr sz="1300">
                <a:solidFill>
                  <a:srgbClr val="FFFFFF"/>
                </a:solidFill>
              </a:defRPr>
            </a:lvl2pPr>
            <a:lvl3pPr lvl="2">
              <a:buNone/>
              <a:defRPr sz="1300">
                <a:solidFill>
                  <a:srgbClr val="FFFFFF"/>
                </a:solidFill>
              </a:defRPr>
            </a:lvl3pPr>
            <a:lvl4pPr lvl="3">
              <a:buNone/>
              <a:defRPr sz="1300">
                <a:solidFill>
                  <a:srgbClr val="FFFFFF"/>
                </a:solidFill>
              </a:defRPr>
            </a:lvl4pPr>
            <a:lvl5pPr lvl="4">
              <a:buNone/>
              <a:defRPr sz="1300">
                <a:solidFill>
                  <a:srgbClr val="FFFFFF"/>
                </a:solidFill>
              </a:defRPr>
            </a:lvl5pPr>
            <a:lvl6pPr lvl="5">
              <a:buNone/>
              <a:defRPr sz="1300">
                <a:solidFill>
                  <a:srgbClr val="FFFFFF"/>
                </a:solidFill>
              </a:defRPr>
            </a:lvl6pPr>
            <a:lvl7pPr lvl="6">
              <a:buNone/>
              <a:defRPr sz="1300">
                <a:solidFill>
                  <a:srgbClr val="FFFFFF"/>
                </a:solidFill>
              </a:defRPr>
            </a:lvl7pPr>
            <a:lvl8pPr lvl="7">
              <a:buNone/>
              <a:defRPr sz="1300">
                <a:solidFill>
                  <a:srgbClr val="FFFFFF"/>
                </a:solidFill>
              </a:defRPr>
            </a:lvl8pPr>
            <a:lvl9pPr lvl="8">
              <a:buNone/>
              <a:defRPr sz="1300">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pic>
        <p:nvPicPr>
          <p:cNvPr id="52" name="Google Shape;52;p15"/>
          <p:cNvPicPr preferRelativeResize="0"/>
          <p:nvPr/>
        </p:nvPicPr>
        <p:blipFill rotWithShape="1">
          <a:blip r:embed="rId2">
            <a:alphaModFix/>
          </a:blip>
          <a:srcRect b="0" l="0" r="0" t="0"/>
          <a:stretch/>
        </p:blipFill>
        <p:spPr>
          <a:xfrm>
            <a:off x="0" y="1285"/>
            <a:ext cx="9144000" cy="5140929"/>
          </a:xfrm>
          <a:prstGeom prst="rect">
            <a:avLst/>
          </a:prstGeom>
          <a:noFill/>
          <a:ln>
            <a:noFill/>
          </a:ln>
        </p:spPr>
      </p:pic>
      <p:sp>
        <p:nvSpPr>
          <p:cNvPr id="53" name="Google Shape;5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4" name="Google Shape;54;p15"/>
          <p:cNvSpPr/>
          <p:nvPr/>
        </p:nvSpPr>
        <p:spPr>
          <a:xfrm>
            <a:off x="0" y="4476750"/>
            <a:ext cx="9144000" cy="666600"/>
          </a:xfrm>
          <a:custGeom>
            <a:rect b="b" l="l" r="r" t="t"/>
            <a:pathLst>
              <a:path extrusionOk="0" h="120000" w="120000">
                <a:moveTo>
                  <a:pt x="0" y="120000"/>
                </a:moveTo>
                <a:lnTo>
                  <a:pt x="120000" y="120000"/>
                </a:lnTo>
                <a:lnTo>
                  <a:pt x="120000" y="0"/>
                </a:lnTo>
                <a:lnTo>
                  <a:pt x="0" y="0"/>
                </a:lnTo>
                <a:lnTo>
                  <a:pt x="0" y="1200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5" name="Google Shape;55;p15"/>
          <p:cNvPicPr preferRelativeResize="0"/>
          <p:nvPr/>
        </p:nvPicPr>
        <p:blipFill rotWithShape="1">
          <a:blip r:embed="rId3">
            <a:alphaModFix/>
          </a:blip>
          <a:srcRect b="2015" l="0" r="0" t="2015"/>
          <a:stretch/>
        </p:blipFill>
        <p:spPr>
          <a:xfrm>
            <a:off x="2849095" y="1805582"/>
            <a:ext cx="3445798" cy="865575"/>
          </a:xfrm>
          <a:prstGeom prst="rect">
            <a:avLst/>
          </a:prstGeom>
          <a:noFill/>
          <a:ln>
            <a:noFill/>
          </a:ln>
        </p:spPr>
      </p:pic>
      <p:sp>
        <p:nvSpPr>
          <p:cNvPr id="56" name="Google Shape;56;p15"/>
          <p:cNvSpPr txBox="1"/>
          <p:nvPr/>
        </p:nvSpPr>
        <p:spPr>
          <a:xfrm>
            <a:off x="7005625" y="4675725"/>
            <a:ext cx="1595100" cy="391500"/>
          </a:xfrm>
          <a:prstGeom prst="rect">
            <a:avLst/>
          </a:prstGeom>
          <a:noFill/>
          <a:ln>
            <a:noFill/>
          </a:ln>
        </p:spPr>
        <p:txBody>
          <a:bodyPr anchorCtr="0" anchor="ctr" bIns="0" lIns="0" spcFirstLastPara="1" rIns="0" wrap="square" tIns="41900">
            <a:noAutofit/>
          </a:bodyPr>
          <a:lstStyle/>
          <a:p>
            <a:pPr indent="0" lvl="0" marL="12700" marR="0" rtl="0" algn="r">
              <a:lnSpc>
                <a:spcPct val="100000"/>
              </a:lnSpc>
              <a:spcBef>
                <a:spcPts val="0"/>
              </a:spcBef>
              <a:spcAft>
                <a:spcPts val="0"/>
              </a:spcAft>
              <a:buClr>
                <a:srgbClr val="000000"/>
              </a:buClr>
              <a:buSzPts val="1800"/>
              <a:buFont typeface="Arial"/>
              <a:buNone/>
            </a:pPr>
            <a:r>
              <a:rPr b="0" i="0" lang="en-US" sz="1400" u="none" cap="none" strike="noStrike">
                <a:solidFill>
                  <a:srgbClr val="999999"/>
                </a:solidFill>
                <a:latin typeface="Open Sans"/>
                <a:ea typeface="Open Sans"/>
                <a:cs typeface="Open Sans"/>
                <a:sym typeface="Open Sans"/>
              </a:rPr>
              <a:t>#mootglobal22</a:t>
            </a:r>
            <a:endParaRPr b="0" i="0" sz="1400" u="none" cap="none" strike="noStrike">
              <a:solidFill>
                <a:srgbClr val="999999"/>
              </a:solidFill>
              <a:latin typeface="Open Sans"/>
              <a:ea typeface="Open Sans"/>
              <a:cs typeface="Open Sans"/>
              <a:sym typeface="Open Sans"/>
            </a:endParaRPr>
          </a:p>
        </p:txBody>
      </p:sp>
      <p:pic>
        <p:nvPicPr>
          <p:cNvPr id="57" name="Google Shape;57;p15" title="Moodle"/>
          <p:cNvPicPr preferRelativeResize="0"/>
          <p:nvPr/>
        </p:nvPicPr>
        <p:blipFill rotWithShape="1">
          <a:blip r:embed="rId4">
            <a:alphaModFix/>
          </a:blip>
          <a:srcRect b="0" l="0" r="0" t="0"/>
          <a:stretch/>
        </p:blipFill>
        <p:spPr>
          <a:xfrm>
            <a:off x="8742675" y="4735125"/>
            <a:ext cx="265350" cy="2653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type="obj">
  <p:cSld name="OBJECT">
    <p:bg>
      <p:bgPr>
        <a:solidFill>
          <a:schemeClr val="lt1"/>
        </a:solidFill>
      </p:bgPr>
    </p:bg>
    <p:spTree>
      <p:nvGrpSpPr>
        <p:cNvPr id="58" name="Shape 58"/>
        <p:cNvGrpSpPr/>
        <p:nvPr/>
      </p:nvGrpSpPr>
      <p:grpSpPr>
        <a:xfrm>
          <a:off x="0" y="0"/>
          <a:ext cx="0" cy="0"/>
          <a:chOff x="0" y="0"/>
          <a:chExt cx="0" cy="0"/>
        </a:xfrm>
      </p:grpSpPr>
      <p:pic>
        <p:nvPicPr>
          <p:cNvPr id="59" name="Google Shape;59;p10"/>
          <p:cNvPicPr preferRelativeResize="0"/>
          <p:nvPr/>
        </p:nvPicPr>
        <p:blipFill rotWithShape="1">
          <a:blip r:embed="rId2">
            <a:alphaModFix/>
          </a:blip>
          <a:srcRect b="0" l="0" r="0" t="0"/>
          <a:stretch/>
        </p:blipFill>
        <p:spPr>
          <a:xfrm>
            <a:off x="8742675" y="4735125"/>
            <a:ext cx="265350" cy="265350"/>
          </a:xfrm>
          <a:prstGeom prst="rect">
            <a:avLst/>
          </a:prstGeom>
          <a:noFill/>
          <a:ln>
            <a:noFill/>
          </a:ln>
        </p:spPr>
      </p:pic>
      <p:sp>
        <p:nvSpPr>
          <p:cNvPr id="60" name="Google Shape;60;p10"/>
          <p:cNvSpPr txBox="1"/>
          <p:nvPr>
            <p:ph idx="12" type="sldNum"/>
          </p:nvPr>
        </p:nvSpPr>
        <p:spPr>
          <a:xfrm>
            <a:off x="8556784" y="4368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moodledev.io/general/development/policies/codingstyle" TargetMode="External"/><Relationship Id="rId4" Type="http://schemas.openxmlformats.org/officeDocument/2006/relationships/hyperlink" Target="https://moodledev.io/general/development/tools/cibot" TargetMode="External"/><Relationship Id="rId5" Type="http://schemas.openxmlformats.org/officeDocument/2006/relationships/hyperlink" Target="https://moodledev.io/general/development/tools/phpcs" TargetMode="External"/><Relationship Id="rId6" Type="http://schemas.openxmlformats.org/officeDocument/2006/relationships/image" Target="../media/image2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moodledev.io/general/development/tools/gha" TargetMode="External"/><Relationship Id="rId4" Type="http://schemas.openxmlformats.org/officeDocument/2006/relationships/hyperlink" Target="https://moodledev.io/general/development/tools/phpunit" TargetMode="Externa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4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tracker.moodle.org/browse/MOBILE-4069" TargetMode="External"/><Relationship Id="rId4" Type="http://schemas.openxmlformats.org/officeDocument/2006/relationships/hyperlink" Target="https://moodledev.io/general/development/tools/gha" TargetMode="External"/><Relationship Id="rId5" Type="http://schemas.openxmlformats.org/officeDocument/2006/relationships/hyperlink" Target="https://moodledev.io/general/app/development/testing/unit-testing" TargetMode="External"/><Relationship Id="rId6"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s://moodledev.io/general/development/tools/behat" TargetMode="Externa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s://en.wikipedia.org/wiki/Cucumber_(software)#Gherkin_language" TargetMode="External"/><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0.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moodle.org/ux" TargetMode="External"/><Relationship Id="rId4" Type="http://schemas.openxmlformats.org/officeDocument/2006/relationships/image" Target="../media/image2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hyperlink" Target="https://moodledev.io/general/development/process/testing/qa" TargetMode="External"/><Relationship Id="rId4" Type="http://schemas.openxmlformats.org/officeDocument/2006/relationships/image" Target="../media/image4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7.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2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hyperlink" Target="mailto:pau@moodle.com" TargetMode="External"/><Relationship Id="rId4" Type="http://schemas.openxmlformats.org/officeDocument/2006/relationships/hyperlink" Target="mailto:sara@moodle.com" TargetMode="External"/><Relationship Id="rId5" Type="http://schemas.openxmlformats.org/officeDocument/2006/relationships/image" Target="../media/image33.png"/><Relationship Id="rId6"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www.softwaretestinghelp.com/automation-testing-tutorial-2/" TargetMode="External"/><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 name="Shape 79"/>
        <p:cNvGrpSpPr/>
        <p:nvPr/>
      </p:nvGrpSpPr>
      <p:grpSpPr>
        <a:xfrm>
          <a:off x="0" y="0"/>
          <a:ext cx="0" cy="0"/>
          <a:chOff x="0" y="0"/>
          <a:chExt cx="0" cy="0"/>
        </a:xfrm>
      </p:grpSpPr>
      <p:sp>
        <p:nvSpPr>
          <p:cNvPr id="80" name="Google Shape;80;p2"/>
          <p:cNvSpPr txBox="1"/>
          <p:nvPr>
            <p:ph type="title"/>
          </p:nvPr>
        </p:nvSpPr>
        <p:spPr>
          <a:xfrm>
            <a:off x="4955000" y="643088"/>
            <a:ext cx="3949500" cy="173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lang="en-US" sz="3000"/>
              <a:t>Why behat and automated testing are so important? </a:t>
            </a:r>
            <a:r>
              <a:rPr lang="en-US" sz="1800"/>
              <a:t>Learning the basics!</a:t>
            </a:r>
            <a:endParaRPr sz="1800"/>
          </a:p>
        </p:txBody>
      </p:sp>
      <p:sp>
        <p:nvSpPr>
          <p:cNvPr id="81" name="Google Shape;81;p2"/>
          <p:cNvSpPr txBox="1"/>
          <p:nvPr/>
        </p:nvSpPr>
        <p:spPr>
          <a:xfrm>
            <a:off x="5214050" y="2958325"/>
            <a:ext cx="3189000" cy="5595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Clr>
                <a:srgbClr val="000000"/>
              </a:buClr>
              <a:buSzPts val="1800"/>
              <a:buFont typeface="Arial"/>
              <a:buNone/>
            </a:pPr>
            <a:r>
              <a:rPr b="1" lang="en-US" sz="1800">
                <a:solidFill>
                  <a:srgbClr val="FFFFFF"/>
                </a:solidFill>
                <a:latin typeface="Open Sans"/>
                <a:ea typeface="Open Sans"/>
                <a:cs typeface="Open Sans"/>
                <a:sym typeface="Open Sans"/>
              </a:rPr>
              <a:t>Sara Arjona &amp; Pau Ferrer</a:t>
            </a:r>
            <a:endParaRPr b="1" i="0" sz="1800" u="none" cap="none" strike="noStrike">
              <a:solidFill>
                <a:srgbClr val="FFFFFF"/>
              </a:solidFill>
              <a:latin typeface="Open Sans"/>
              <a:ea typeface="Open Sans"/>
              <a:cs typeface="Open Sans"/>
              <a:sym typeface="Open Sans"/>
            </a:endParaRPr>
          </a:p>
          <a:p>
            <a:pPr indent="0" lvl="0" marL="12700" marR="0" rtl="0" algn="l">
              <a:lnSpc>
                <a:spcPct val="100000"/>
              </a:lnSpc>
              <a:spcBef>
                <a:spcPts val="0"/>
              </a:spcBef>
              <a:spcAft>
                <a:spcPts val="0"/>
              </a:spcAft>
              <a:buClr>
                <a:srgbClr val="000000"/>
              </a:buClr>
              <a:buSzPts val="1800"/>
              <a:buFont typeface="Arial"/>
              <a:buNone/>
            </a:pPr>
            <a:r>
              <a:rPr lang="en-US" sz="1800">
                <a:solidFill>
                  <a:srgbClr val="FFFFFF"/>
                </a:solidFill>
                <a:latin typeface="Open Sans"/>
                <a:ea typeface="Open Sans"/>
                <a:cs typeface="Open Sans"/>
                <a:sym typeface="Open Sans"/>
              </a:rPr>
              <a:t>Super devs</a:t>
            </a:r>
            <a:endParaRPr b="0" i="0" sz="1800" u="none" cap="none" strike="noStrike">
              <a:solidFill>
                <a:srgbClr val="FFFFFF"/>
              </a:solidFill>
              <a:latin typeface="Open Sans"/>
              <a:ea typeface="Open Sans"/>
              <a:cs typeface="Open Sans"/>
              <a:sym typeface="Open Sans"/>
            </a:endParaRPr>
          </a:p>
        </p:txBody>
      </p:sp>
      <p:sp>
        <p:nvSpPr>
          <p:cNvPr id="82" name="Google Shape;82;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fec161c24c_0_62"/>
          <p:cNvSpPr txBox="1"/>
          <p:nvPr>
            <p:ph type="title"/>
          </p:nvPr>
        </p:nvSpPr>
        <p:spPr>
          <a:xfrm>
            <a:off x="360823" y="295650"/>
            <a:ext cx="8136900" cy="755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lang="en-US"/>
              <a:t>Types of automated testing</a:t>
            </a:r>
            <a:endParaRPr/>
          </a:p>
        </p:txBody>
      </p:sp>
      <p:graphicFrame>
        <p:nvGraphicFramePr>
          <p:cNvPr id="147" name="Google Shape;147;gfec161c24c_0_62"/>
          <p:cNvGraphicFramePr/>
          <p:nvPr/>
        </p:nvGraphicFramePr>
        <p:xfrm>
          <a:off x="529338" y="1398900"/>
          <a:ext cx="3000000" cy="3000000"/>
        </p:xfrm>
        <a:graphic>
          <a:graphicData uri="http://schemas.openxmlformats.org/drawingml/2006/table">
            <a:tbl>
              <a:tblPr>
                <a:noFill/>
                <a:tableStyleId>{DF4BCAC3-64E0-48ED-A4DF-12B9FDA67A7C}</a:tableStyleId>
              </a:tblPr>
              <a:tblGrid>
                <a:gridCol w="4916175"/>
                <a:gridCol w="3169150"/>
              </a:tblGrid>
              <a:tr h="984350">
                <a:tc>
                  <a:txBody>
                    <a:bodyPr/>
                    <a:lstStyle/>
                    <a:p>
                      <a:pPr indent="0" lvl="0" marL="0" rtl="0" algn="l">
                        <a:lnSpc>
                          <a:spcPct val="115000"/>
                        </a:lnSpc>
                        <a:spcBef>
                          <a:spcPts val="0"/>
                        </a:spcBef>
                        <a:spcAft>
                          <a:spcPts val="0"/>
                        </a:spcAft>
                        <a:buNone/>
                      </a:pPr>
                      <a:r>
                        <a:rPr lang="en-US" sz="1800">
                          <a:solidFill>
                            <a:schemeClr val="dk2"/>
                          </a:solidFill>
                        </a:rPr>
                        <a:t>C</a:t>
                      </a:r>
                      <a:r>
                        <a:rPr lang="en-US" sz="1800">
                          <a:solidFill>
                            <a:schemeClr val="dk2"/>
                          </a:solidFill>
                          <a:extLst>
                            <a:ext uri="http://customooxmlschemas.google.com/">
                              <go:slidesCustomData xmlns:go="http://customooxmlschemas.google.com/" textRoundtripDataId="2"/>
                            </a:ext>
                          </a:extLst>
                        </a:rPr>
                        <a:t>ode standardization</a:t>
                      </a:r>
                      <a:r>
                        <a:rPr lang="en-US" sz="1800">
                          <a:solidFill>
                            <a:schemeClr val="dk2"/>
                          </a:solidFill>
                        </a:rPr>
                        <a:t> checks</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a:solidFill>
                            <a:schemeClr val="dk2"/>
                          </a:solidFill>
                        </a:rPr>
                        <a:t>I.e. Code linting</a:t>
                      </a:r>
                      <a:endParaRPr>
                        <a:solidFill>
                          <a:schemeClr val="dk2"/>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accent3">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dk2"/>
                          </a:solidFill>
                        </a:rPr>
                        <a:t>These are not tests</a:t>
                      </a:r>
                      <a:endParaRPr>
                        <a:solidFill>
                          <a:schemeClr val="dk2"/>
                        </a:solidFill>
                      </a:endParaRPr>
                    </a:p>
                    <a:p>
                      <a:pPr indent="0" lvl="0" marL="0" rtl="0" algn="l">
                        <a:spcBef>
                          <a:spcPts val="0"/>
                        </a:spcBef>
                        <a:spcAft>
                          <a:spcPts val="0"/>
                        </a:spcAft>
                        <a:buNone/>
                      </a:pPr>
                      <a:r>
                        <a:rPr lang="en-US">
                          <a:solidFill>
                            <a:schemeClr val="dk2"/>
                          </a:solidFill>
                        </a:rPr>
                        <a:t>but will check the c</a:t>
                      </a:r>
                      <a:r>
                        <a:rPr lang="en-US">
                          <a:solidFill>
                            <a:schemeClr val="dk2"/>
                          </a:solidFill>
                          <a:extLst>
                            <a:ext uri="http://customooxmlschemas.google.com/">
                              <go:slidesCustomData xmlns:go="http://customooxmlschemas.google.com/" textRoundtripDataId="3"/>
                            </a:ext>
                          </a:extLst>
                        </a:rPr>
                        <a:t>ode is correct</a:t>
                      </a:r>
                      <a:r>
                        <a:rPr lang="en-US">
                          <a:solidFill>
                            <a:schemeClr val="dk2"/>
                          </a:solidFill>
                        </a:rPr>
                        <a:t>ly written</a:t>
                      </a:r>
                      <a:endParaRPr>
                        <a:solidFill>
                          <a:schemeClr val="dk2"/>
                        </a:solidFill>
                      </a:endParaRPr>
                    </a:p>
                  </a:txBody>
                  <a:tcPr marT="91425" marB="91425" marR="91425" marL="91425">
                    <a:lnL cap="flat" cmpd="sng" w="9525">
                      <a:solidFill>
                        <a:schemeClr val="accent3">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accent3"/>
                      </a:solidFill>
                      <a:prstDash val="solid"/>
                      <a:round/>
                      <a:headEnd len="sm" w="sm" type="none"/>
                      <a:tailEnd len="sm" w="sm" type="none"/>
                    </a:lnB>
                  </a:tcPr>
                </a:tc>
              </a:tr>
              <a:tr h="851250">
                <a:tc>
                  <a:txBody>
                    <a:bodyPr/>
                    <a:lstStyle/>
                    <a:p>
                      <a:pPr indent="0" lvl="0" marL="0" rtl="0" algn="l">
                        <a:lnSpc>
                          <a:spcPct val="115000"/>
                        </a:lnSpc>
                        <a:spcBef>
                          <a:spcPts val="0"/>
                        </a:spcBef>
                        <a:spcAft>
                          <a:spcPts val="0"/>
                        </a:spcAft>
                        <a:buNone/>
                      </a:pPr>
                      <a:r>
                        <a:rPr lang="en-US" sz="1800">
                          <a:solidFill>
                            <a:schemeClr val="dk2"/>
                          </a:solidFill>
                        </a:rPr>
                        <a:t>Unit testing / API testing</a:t>
                      </a:r>
                      <a:endParaRPr sz="1800">
                        <a:solidFill>
                          <a:schemeClr val="dk2"/>
                        </a:solidFill>
                      </a:endParaRPr>
                    </a:p>
                    <a:p>
                      <a:pPr indent="-317500" lvl="0" marL="457200" rtl="0" algn="l">
                        <a:lnSpc>
                          <a:spcPct val="115000"/>
                        </a:lnSpc>
                        <a:spcBef>
                          <a:spcPts val="0"/>
                        </a:spcBef>
                        <a:spcAft>
                          <a:spcPts val="0"/>
                        </a:spcAft>
                        <a:buClr>
                          <a:schemeClr val="dk2"/>
                        </a:buClr>
                        <a:buSzPts val="1400"/>
                        <a:buChar char="●"/>
                      </a:pPr>
                      <a:r>
                        <a:rPr lang="en-US">
                          <a:solidFill>
                            <a:schemeClr val="dk2"/>
                          </a:solidFill>
                        </a:rPr>
                        <a:t>Tools: PHPUnit, JEST</a:t>
                      </a:r>
                      <a:endParaRPr>
                        <a:solidFill>
                          <a:schemeClr val="dk2"/>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accent3">
                          <a:alpha val="0"/>
                        </a:schemeClr>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dk2"/>
                          </a:solidFill>
                          <a:extLst>
                            <a:ext uri="http://customooxmlschemas.google.com/">
                              <go:slidesCustomData xmlns:go="http://customooxmlschemas.google.com/" textRoundtripDataId="4"/>
                            </a:ext>
                          </a:extLst>
                        </a:rPr>
                        <a:t>Methods do what they say</a:t>
                      </a:r>
                      <a:endParaRPr>
                        <a:solidFill>
                          <a:schemeClr val="dk2"/>
                        </a:solidFill>
                      </a:endParaRPr>
                    </a:p>
                  </a:txBody>
                  <a:tcPr marT="91425" marB="91425" marR="91425" marL="91425">
                    <a:lnL cap="flat" cmpd="sng" w="9525">
                      <a:solidFill>
                        <a:schemeClr val="accent3">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r>
              <a:tr h="924175">
                <a:tc>
                  <a:txBody>
                    <a:bodyPr/>
                    <a:lstStyle/>
                    <a:p>
                      <a:pPr indent="0" lvl="0" marL="0" rtl="0" algn="l">
                        <a:lnSpc>
                          <a:spcPct val="115000"/>
                        </a:lnSpc>
                        <a:spcBef>
                          <a:spcPts val="0"/>
                        </a:spcBef>
                        <a:spcAft>
                          <a:spcPts val="0"/>
                        </a:spcAft>
                        <a:buNone/>
                      </a:pPr>
                      <a:r>
                        <a:rPr lang="en-US" sz="1800">
                          <a:solidFill>
                            <a:schemeClr val="dk2"/>
                          </a:solidFill>
                        </a:rPr>
                        <a:t>Acceptance</a:t>
                      </a:r>
                      <a:r>
                        <a:rPr lang="en-US" sz="1800">
                          <a:solidFill>
                            <a:schemeClr val="dk2"/>
                          </a:solidFill>
                        </a:rPr>
                        <a:t> / Behaviour testing</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a:solidFill>
                            <a:schemeClr val="dk2"/>
                          </a:solidFill>
                        </a:rPr>
                        <a:t>Tools: Cucumber, Fitnesse</a:t>
                      </a:r>
                      <a:endParaRPr>
                        <a:solidFill>
                          <a:schemeClr val="dk2"/>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accent3">
                          <a:alpha val="0"/>
                        </a:schemeClr>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dk2"/>
                          </a:solidFill>
                          <a:extLst>
                            <a:ext uri="http://customooxmlschemas.google.com/">
                              <go:slidesCustomData xmlns:go="http://customooxmlschemas.google.com/" textRoundtripDataId="5"/>
                            </a:ext>
                          </a:extLst>
                        </a:rPr>
                        <a:t>Features behave as they say</a:t>
                      </a:r>
                      <a:endParaRPr>
                        <a:solidFill>
                          <a:schemeClr val="dk2"/>
                        </a:solidFill>
                      </a:endParaRPr>
                    </a:p>
                  </a:txBody>
                  <a:tcPr marT="91425" marB="91425" marR="91425" marL="91425">
                    <a:lnL cap="flat" cmpd="sng" w="9525">
                      <a:solidFill>
                        <a:schemeClr val="accent3">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chemeClr val="accent3"/>
                      </a:solidFill>
                      <a:prstDash val="solid"/>
                      <a:round/>
                      <a:headEnd len="sm" w="sm" type="none"/>
                      <a:tailEnd len="sm" w="sm" type="none"/>
                    </a:lnB>
                  </a:tcPr>
                </a:tc>
              </a:tr>
              <a:tr h="546850">
                <a:tc>
                  <a:txBody>
                    <a:bodyPr/>
                    <a:lstStyle/>
                    <a:p>
                      <a:pPr indent="0" lvl="0" marL="0" rtl="0" algn="l">
                        <a:lnSpc>
                          <a:spcPct val="115000"/>
                        </a:lnSpc>
                        <a:spcBef>
                          <a:spcPts val="0"/>
                        </a:spcBef>
                        <a:spcAft>
                          <a:spcPts val="0"/>
                        </a:spcAft>
                        <a:buNone/>
                      </a:pPr>
                      <a:r>
                        <a:rPr lang="en-US" sz="1800">
                          <a:solidFill>
                            <a:schemeClr val="dk2"/>
                          </a:solidFill>
                        </a:rPr>
                        <a:t>User experience testing: difficult to automate</a:t>
                      </a:r>
                      <a:endParaRPr>
                        <a:solidFill>
                          <a:schemeClr val="dk2"/>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accent3">
                          <a:alpha val="0"/>
                        </a:schemeClr>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dk2"/>
                          </a:solidFill>
                        </a:rPr>
                        <a:t>Users can do what they want</a:t>
                      </a:r>
                      <a:endParaRPr>
                        <a:solidFill>
                          <a:schemeClr val="dk2"/>
                        </a:solidFill>
                      </a:endParaRPr>
                    </a:p>
                  </a:txBody>
                  <a:tcPr marT="91425" marB="91425" marR="91425" marL="91425">
                    <a:lnL cap="flat" cmpd="sng" w="9525">
                      <a:solidFill>
                        <a:schemeClr val="accent3">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accent3"/>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48" name="Google Shape;148;gfec161c24c_0_62"/>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fec161c24c_0_100"/>
          <p:cNvSpPr txBox="1"/>
          <p:nvPr>
            <p:ph type="title"/>
          </p:nvPr>
        </p:nvSpPr>
        <p:spPr>
          <a:xfrm>
            <a:off x="360823" y="295650"/>
            <a:ext cx="813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Code standardization checks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54" name="Google Shape;154;gfec161c24c_0_100"/>
          <p:cNvSpPr txBox="1"/>
          <p:nvPr/>
        </p:nvSpPr>
        <p:spPr>
          <a:xfrm>
            <a:off x="360825" y="102575"/>
            <a:ext cx="668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F3F3F3"/>
                </a:solidFill>
                <a:latin typeface="Open Sans"/>
                <a:ea typeface="Open Sans"/>
                <a:cs typeface="Open Sans"/>
                <a:sym typeface="Open Sans"/>
              </a:rPr>
              <a:t>Types of automated </a:t>
            </a:r>
            <a:r>
              <a:rPr lang="en-US" sz="1600" strike="sngStrike">
                <a:solidFill>
                  <a:srgbClr val="F3F3F3"/>
                </a:solidFill>
                <a:latin typeface="Open Sans"/>
                <a:ea typeface="Open Sans"/>
                <a:cs typeface="Open Sans"/>
                <a:sym typeface="Open Sans"/>
              </a:rPr>
              <a:t>testing</a:t>
            </a:r>
            <a:r>
              <a:rPr lang="en-US" sz="1600">
                <a:solidFill>
                  <a:srgbClr val="F3F3F3"/>
                </a:solidFill>
                <a:latin typeface="Open Sans"/>
                <a:ea typeface="Open Sans"/>
                <a:cs typeface="Open Sans"/>
                <a:sym typeface="Open Sans"/>
              </a:rPr>
              <a:t> checks</a:t>
            </a:r>
            <a:endParaRPr sz="1600">
              <a:solidFill>
                <a:srgbClr val="F3F3F3"/>
              </a:solidFill>
              <a:latin typeface="Open Sans"/>
              <a:ea typeface="Open Sans"/>
              <a:cs typeface="Open Sans"/>
              <a:sym typeface="Open Sans"/>
            </a:endParaRPr>
          </a:p>
        </p:txBody>
      </p:sp>
      <p:sp>
        <p:nvSpPr>
          <p:cNvPr id="155" name="Google Shape;155;gfec161c24c_0_100"/>
          <p:cNvSpPr txBox="1"/>
          <p:nvPr>
            <p:ph idx="1" type="body"/>
          </p:nvPr>
        </p:nvSpPr>
        <p:spPr>
          <a:xfrm>
            <a:off x="360825" y="1540000"/>
            <a:ext cx="6686400" cy="335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Moodle LMS</a:t>
            </a:r>
            <a:endParaRPr b="1"/>
          </a:p>
          <a:p>
            <a:pPr indent="-342900" lvl="0" marL="457200" rtl="0" algn="l">
              <a:spcBef>
                <a:spcPts val="0"/>
              </a:spcBef>
              <a:spcAft>
                <a:spcPts val="0"/>
              </a:spcAft>
              <a:buSzPts val="1800"/>
              <a:buChar char="●"/>
            </a:pPr>
            <a:r>
              <a:rPr lang="en-US" u="sng">
                <a:solidFill>
                  <a:schemeClr val="hlink"/>
                </a:solidFill>
                <a:hlinkClick r:id="rId3"/>
              </a:rPr>
              <a:t>Coding style</a:t>
            </a:r>
            <a:endParaRPr/>
          </a:p>
          <a:p>
            <a:pPr indent="-342900" lvl="0" marL="457200" rtl="0" algn="l">
              <a:spcBef>
                <a:spcPts val="0"/>
              </a:spcBef>
              <a:spcAft>
                <a:spcPts val="0"/>
              </a:spcAft>
              <a:buSzPts val="1800"/>
              <a:buChar char="●"/>
            </a:pPr>
            <a:r>
              <a:rPr lang="en-US" u="sng">
                <a:solidFill>
                  <a:schemeClr val="hlink"/>
                </a:solidFill>
                <a:hlinkClick r:id="rId4"/>
              </a:rPr>
              <a:t>CiBoT</a:t>
            </a:r>
            <a:r>
              <a:rPr lang="en-US"/>
              <a:t> (cime label) </a:t>
            </a:r>
            <a:endParaRPr/>
          </a:p>
          <a:p>
            <a:pPr indent="-342900" lvl="0" marL="457200" rtl="0" algn="l">
              <a:spcBef>
                <a:spcPts val="0"/>
              </a:spcBef>
              <a:spcAft>
                <a:spcPts val="0"/>
              </a:spcAft>
              <a:buSzPts val="1800"/>
              <a:buChar char="●"/>
            </a:pPr>
            <a:r>
              <a:rPr lang="en-US" u="sng">
                <a:solidFill>
                  <a:schemeClr val="hlink"/>
                </a:solidFill>
                <a:hlinkClick r:id="rId5"/>
              </a:rPr>
              <a:t>PHP CodeSniffer</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Moodle App</a:t>
            </a:r>
            <a:endParaRPr b="1"/>
          </a:p>
          <a:p>
            <a:pPr indent="-342900" lvl="0" marL="457200" rtl="0" algn="l">
              <a:spcBef>
                <a:spcPts val="0"/>
              </a:spcBef>
              <a:spcAft>
                <a:spcPts val="0"/>
              </a:spcAft>
              <a:buSzPts val="1800"/>
              <a:buChar char="●"/>
            </a:pPr>
            <a:r>
              <a:rPr lang="en-US"/>
              <a:t>Language checks</a:t>
            </a:r>
            <a:endParaRPr/>
          </a:p>
          <a:p>
            <a:pPr indent="-342900" lvl="0" marL="457200" rtl="0" algn="l">
              <a:spcBef>
                <a:spcPts val="0"/>
              </a:spcBef>
              <a:spcAft>
                <a:spcPts val="0"/>
              </a:spcAft>
              <a:buSzPts val="1800"/>
              <a:buChar char="●"/>
            </a:pPr>
            <a:r>
              <a:rPr lang="en-US"/>
              <a:t>ESLint: JS Linter</a:t>
            </a:r>
            <a:endParaRPr/>
          </a:p>
          <a:p>
            <a:pPr indent="-342900" lvl="0" marL="457200" rtl="0" algn="l">
              <a:spcBef>
                <a:spcPts val="0"/>
              </a:spcBef>
              <a:spcAft>
                <a:spcPts val="0"/>
              </a:spcAft>
              <a:buSzPts val="1800"/>
              <a:buChar char="●"/>
            </a:pPr>
            <a:r>
              <a:rPr lang="en-US"/>
              <a:t>JS code compatibility (Android 5, iOS 11, Chrome 61)</a:t>
            </a:r>
            <a:endParaRPr/>
          </a:p>
          <a:p>
            <a:pPr indent="-342900" lvl="0" marL="457200" rtl="0" algn="l">
              <a:spcBef>
                <a:spcPts val="0"/>
              </a:spcBef>
              <a:spcAft>
                <a:spcPts val="0"/>
              </a:spcAft>
              <a:buSzPts val="1800"/>
              <a:buChar char="●"/>
            </a:pPr>
            <a:r>
              <a:rPr lang="en-US"/>
              <a:t>Build the app to find compilation errors</a:t>
            </a:r>
            <a:endParaRPr/>
          </a:p>
        </p:txBody>
      </p:sp>
      <p:pic>
        <p:nvPicPr>
          <p:cNvPr id="156" name="Google Shape;156;gfec161c24c_0_100"/>
          <p:cNvPicPr preferRelativeResize="0"/>
          <p:nvPr/>
        </p:nvPicPr>
        <p:blipFill>
          <a:blip r:embed="rId6">
            <a:alphaModFix/>
          </a:blip>
          <a:stretch>
            <a:fillRect/>
          </a:stretch>
        </p:blipFill>
        <p:spPr>
          <a:xfrm>
            <a:off x="7259275" y="1050750"/>
            <a:ext cx="1659200" cy="1659200"/>
          </a:xfrm>
          <a:prstGeom prst="rect">
            <a:avLst/>
          </a:prstGeom>
          <a:noFill/>
          <a:ln>
            <a:noFill/>
          </a:ln>
        </p:spPr>
      </p:pic>
      <p:sp>
        <p:nvSpPr>
          <p:cNvPr id="157" name="Google Shape;157;gfec161c24c_0_100"/>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5767ee6585_0_0"/>
          <p:cNvSpPr txBox="1"/>
          <p:nvPr>
            <p:ph type="title"/>
          </p:nvPr>
        </p:nvSpPr>
        <p:spPr>
          <a:xfrm>
            <a:off x="360823" y="295650"/>
            <a:ext cx="813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Unit testing</a:t>
            </a:r>
            <a:endParaRPr/>
          </a:p>
        </p:txBody>
      </p:sp>
      <p:sp>
        <p:nvSpPr>
          <p:cNvPr id="163" name="Google Shape;163;g15767ee6585_0_0"/>
          <p:cNvSpPr txBox="1"/>
          <p:nvPr/>
        </p:nvSpPr>
        <p:spPr>
          <a:xfrm>
            <a:off x="740325" y="1573475"/>
            <a:ext cx="4998900" cy="3317700"/>
          </a:xfrm>
          <a:prstGeom prst="rect">
            <a:avLst/>
          </a:prstGeom>
          <a:noFill/>
          <a:ln>
            <a:noFill/>
          </a:ln>
        </p:spPr>
        <p:txBody>
          <a:bodyPr anchorCtr="0" anchor="t" bIns="91425" lIns="91425" spcFirstLastPara="1" rIns="91425" wrap="square" tIns="91425">
            <a:noAutofit/>
          </a:bodyPr>
          <a:lstStyle/>
          <a:p>
            <a:pPr indent="-368300" lvl="0" marL="457200" rtl="0" algn="l">
              <a:lnSpc>
                <a:spcPct val="150000"/>
              </a:lnSpc>
              <a:spcBef>
                <a:spcPts val="0"/>
              </a:spcBef>
              <a:spcAft>
                <a:spcPts val="0"/>
              </a:spcAft>
              <a:buClr>
                <a:srgbClr val="434343"/>
              </a:buClr>
              <a:buSzPts val="2200"/>
              <a:buFont typeface="Open Sans"/>
              <a:buChar char="●"/>
            </a:pPr>
            <a:r>
              <a:rPr lang="en-US" sz="2200">
                <a:solidFill>
                  <a:srgbClr val="434343"/>
                </a:solidFill>
                <a:latin typeface="Open Sans"/>
                <a:ea typeface="Open Sans"/>
                <a:cs typeface="Open Sans"/>
                <a:sym typeface="Open Sans"/>
              </a:rPr>
              <a:t>Unit &amp; Integration tests</a:t>
            </a:r>
            <a:endParaRPr sz="2200">
              <a:solidFill>
                <a:srgbClr val="434343"/>
              </a:solidFill>
              <a:latin typeface="Open Sans"/>
              <a:ea typeface="Open Sans"/>
              <a:cs typeface="Open Sans"/>
              <a:sym typeface="Open Sans"/>
            </a:endParaRPr>
          </a:p>
          <a:p>
            <a:pPr indent="-368300" lvl="0" marL="457200" rtl="0" algn="l">
              <a:lnSpc>
                <a:spcPct val="150000"/>
              </a:lnSpc>
              <a:spcBef>
                <a:spcPts val="0"/>
              </a:spcBef>
              <a:spcAft>
                <a:spcPts val="0"/>
              </a:spcAft>
              <a:buClr>
                <a:srgbClr val="434343"/>
              </a:buClr>
              <a:buSzPts val="2200"/>
              <a:buFont typeface="Open Sans"/>
              <a:buChar char="●"/>
            </a:pPr>
            <a:r>
              <a:rPr lang="en-US" sz="2200">
                <a:solidFill>
                  <a:srgbClr val="434343"/>
                </a:solidFill>
                <a:latin typeface="Open Sans"/>
                <a:ea typeface="Open Sans"/>
                <a:cs typeface="Open Sans"/>
                <a:sym typeface="Open Sans"/>
              </a:rPr>
              <a:t>Run without a browser</a:t>
            </a:r>
            <a:endParaRPr sz="2200">
              <a:solidFill>
                <a:srgbClr val="434343"/>
              </a:solidFill>
              <a:latin typeface="Open Sans"/>
              <a:ea typeface="Open Sans"/>
              <a:cs typeface="Open Sans"/>
              <a:sym typeface="Open Sans"/>
            </a:endParaRPr>
          </a:p>
          <a:p>
            <a:pPr indent="-368300" lvl="0" marL="457200" rtl="0" algn="l">
              <a:lnSpc>
                <a:spcPct val="150000"/>
              </a:lnSpc>
              <a:spcBef>
                <a:spcPts val="0"/>
              </a:spcBef>
              <a:spcAft>
                <a:spcPts val="0"/>
              </a:spcAft>
              <a:buClr>
                <a:srgbClr val="434343"/>
              </a:buClr>
              <a:buSzPts val="2200"/>
              <a:buFont typeface="Open Sans"/>
              <a:buChar char="●"/>
            </a:pPr>
            <a:r>
              <a:rPr lang="en-US" sz="2200">
                <a:solidFill>
                  <a:srgbClr val="434343"/>
                </a:solidFill>
                <a:latin typeface="Open Sans"/>
                <a:ea typeface="Open Sans"/>
                <a:cs typeface="Open Sans"/>
                <a:sym typeface="Open Sans"/>
              </a:rPr>
              <a:t>They are fast!</a:t>
            </a:r>
            <a:endParaRPr sz="2200">
              <a:solidFill>
                <a:srgbClr val="434343"/>
              </a:solidFill>
              <a:latin typeface="Open Sans"/>
              <a:ea typeface="Open Sans"/>
              <a:cs typeface="Open Sans"/>
              <a:sym typeface="Open Sans"/>
            </a:endParaRPr>
          </a:p>
          <a:p>
            <a:pPr indent="-368300" lvl="0" marL="457200" rtl="0" algn="l">
              <a:lnSpc>
                <a:spcPct val="150000"/>
              </a:lnSpc>
              <a:spcBef>
                <a:spcPts val="0"/>
              </a:spcBef>
              <a:spcAft>
                <a:spcPts val="0"/>
              </a:spcAft>
              <a:buClr>
                <a:srgbClr val="434343"/>
              </a:buClr>
              <a:buSzPts val="2200"/>
              <a:buFont typeface="Open Sans"/>
              <a:buChar char="●"/>
            </a:pPr>
            <a:r>
              <a:rPr lang="en-US" sz="2200">
                <a:solidFill>
                  <a:srgbClr val="434343"/>
                </a:solidFill>
                <a:latin typeface="Open Sans"/>
                <a:ea typeface="Open Sans"/>
                <a:cs typeface="Open Sans"/>
                <a:sym typeface="Open Sans"/>
              </a:rPr>
              <a:t>Good for TDD</a:t>
            </a:r>
            <a:endParaRPr sz="2200">
              <a:solidFill>
                <a:srgbClr val="434343"/>
              </a:solidFill>
              <a:latin typeface="Open Sans"/>
              <a:ea typeface="Open Sans"/>
              <a:cs typeface="Open Sans"/>
              <a:sym typeface="Open Sans"/>
            </a:endParaRPr>
          </a:p>
          <a:p>
            <a:pPr indent="-368300" lvl="0" marL="457200" rtl="0" algn="l">
              <a:lnSpc>
                <a:spcPct val="150000"/>
              </a:lnSpc>
              <a:spcBef>
                <a:spcPts val="0"/>
              </a:spcBef>
              <a:spcAft>
                <a:spcPts val="0"/>
              </a:spcAft>
              <a:buClr>
                <a:srgbClr val="434343"/>
              </a:buClr>
              <a:buSzPts val="2200"/>
              <a:buFont typeface="Open Sans"/>
              <a:buChar char="●"/>
            </a:pPr>
            <a:r>
              <a:rPr lang="en-US" sz="2200">
                <a:solidFill>
                  <a:srgbClr val="434343"/>
                </a:solidFill>
                <a:latin typeface="Open Sans"/>
                <a:ea typeface="Open Sans"/>
                <a:cs typeface="Open Sans"/>
                <a:sym typeface="Open Sans"/>
              </a:rPr>
              <a:t>Frameworks:</a:t>
            </a:r>
            <a:endParaRPr sz="2200">
              <a:solidFill>
                <a:srgbClr val="434343"/>
              </a:solidFill>
              <a:latin typeface="Open Sans"/>
              <a:ea typeface="Open Sans"/>
              <a:cs typeface="Open Sans"/>
              <a:sym typeface="Open Sans"/>
            </a:endParaRPr>
          </a:p>
          <a:p>
            <a:pPr indent="-342900" lvl="1" marL="914400" rtl="0" algn="l">
              <a:lnSpc>
                <a:spcPct val="115000"/>
              </a:lnSpc>
              <a:spcBef>
                <a:spcPts val="0"/>
              </a:spcBef>
              <a:spcAft>
                <a:spcPts val="0"/>
              </a:spcAft>
              <a:buClr>
                <a:srgbClr val="434343"/>
              </a:buClr>
              <a:buSzPts val="1800"/>
              <a:buChar char="○"/>
            </a:pPr>
            <a:r>
              <a:rPr lang="en-US" sz="1800">
                <a:solidFill>
                  <a:srgbClr val="434343"/>
                </a:solidFill>
                <a:latin typeface="Open Sans"/>
                <a:ea typeface="Open Sans"/>
                <a:cs typeface="Open Sans"/>
                <a:sym typeface="Open Sans"/>
              </a:rPr>
              <a:t>PHP → PHPUnit</a:t>
            </a:r>
            <a:endParaRPr sz="1800">
              <a:solidFill>
                <a:srgbClr val="434343"/>
              </a:solidFill>
              <a:latin typeface="Open Sans"/>
              <a:ea typeface="Open Sans"/>
              <a:cs typeface="Open Sans"/>
              <a:sym typeface="Open Sans"/>
            </a:endParaRPr>
          </a:p>
          <a:p>
            <a:pPr indent="-342900" lvl="1" marL="914400" rtl="0" algn="l">
              <a:lnSpc>
                <a:spcPct val="115000"/>
              </a:lnSpc>
              <a:spcBef>
                <a:spcPts val="0"/>
              </a:spcBef>
              <a:spcAft>
                <a:spcPts val="0"/>
              </a:spcAft>
              <a:buClr>
                <a:srgbClr val="434343"/>
              </a:buClr>
              <a:buSzPts val="1800"/>
              <a:buChar char="○"/>
            </a:pPr>
            <a:r>
              <a:rPr lang="en-US" sz="1800">
                <a:solidFill>
                  <a:srgbClr val="434343"/>
                </a:solidFill>
                <a:latin typeface="Open Sans"/>
                <a:ea typeface="Open Sans"/>
                <a:cs typeface="Open Sans"/>
                <a:sym typeface="Open Sans"/>
              </a:rPr>
              <a:t>JavaScript → Jest</a:t>
            </a:r>
            <a:endParaRPr sz="1800">
              <a:solidFill>
                <a:srgbClr val="434343"/>
              </a:solidFill>
              <a:latin typeface="Open Sans"/>
              <a:ea typeface="Open Sans"/>
              <a:cs typeface="Open Sans"/>
              <a:sym typeface="Open Sans"/>
            </a:endParaRPr>
          </a:p>
        </p:txBody>
      </p:sp>
      <p:pic>
        <p:nvPicPr>
          <p:cNvPr id="164" name="Google Shape;164;g15767ee6585_0_0"/>
          <p:cNvPicPr preferRelativeResize="0"/>
          <p:nvPr/>
        </p:nvPicPr>
        <p:blipFill>
          <a:blip r:embed="rId3">
            <a:alphaModFix/>
          </a:blip>
          <a:stretch>
            <a:fillRect/>
          </a:stretch>
        </p:blipFill>
        <p:spPr>
          <a:xfrm>
            <a:off x="5380975" y="1641598"/>
            <a:ext cx="2857500" cy="1152525"/>
          </a:xfrm>
          <a:prstGeom prst="rect">
            <a:avLst/>
          </a:prstGeom>
          <a:noFill/>
          <a:ln>
            <a:noFill/>
          </a:ln>
        </p:spPr>
      </p:pic>
      <p:pic>
        <p:nvPicPr>
          <p:cNvPr id="165" name="Google Shape;165;g15767ee6585_0_0"/>
          <p:cNvPicPr preferRelativeResize="0"/>
          <p:nvPr/>
        </p:nvPicPr>
        <p:blipFill>
          <a:blip r:embed="rId4">
            <a:alphaModFix/>
          </a:blip>
          <a:stretch>
            <a:fillRect/>
          </a:stretch>
        </p:blipFill>
        <p:spPr>
          <a:xfrm>
            <a:off x="6144237" y="2971925"/>
            <a:ext cx="1330981" cy="1471852"/>
          </a:xfrm>
          <a:prstGeom prst="rect">
            <a:avLst/>
          </a:prstGeom>
          <a:noFill/>
          <a:ln>
            <a:noFill/>
          </a:ln>
        </p:spPr>
      </p:pic>
      <p:sp>
        <p:nvSpPr>
          <p:cNvPr id="166" name="Google Shape;166;g15767ee6585_0_0"/>
          <p:cNvSpPr txBox="1"/>
          <p:nvPr/>
        </p:nvSpPr>
        <p:spPr>
          <a:xfrm>
            <a:off x="360825" y="102575"/>
            <a:ext cx="668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F3F3F3"/>
                </a:solidFill>
                <a:latin typeface="Open Sans"/>
                <a:ea typeface="Open Sans"/>
                <a:cs typeface="Open Sans"/>
                <a:sym typeface="Open Sans"/>
              </a:rPr>
              <a:t>Types of automated testing</a:t>
            </a:r>
            <a:endParaRPr sz="1600">
              <a:solidFill>
                <a:srgbClr val="F3F3F3"/>
              </a:solidFill>
              <a:latin typeface="Open Sans"/>
              <a:ea typeface="Open Sans"/>
              <a:cs typeface="Open Sans"/>
              <a:sym typeface="Open Sans"/>
            </a:endParaRPr>
          </a:p>
        </p:txBody>
      </p:sp>
      <p:sp>
        <p:nvSpPr>
          <p:cNvPr id="167" name="Google Shape;167;g15767ee6585_0_0"/>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15521aabe91_0_89"/>
          <p:cNvSpPr txBox="1"/>
          <p:nvPr>
            <p:ph type="title"/>
          </p:nvPr>
        </p:nvSpPr>
        <p:spPr>
          <a:xfrm>
            <a:off x="360823" y="295650"/>
            <a:ext cx="813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Unit testing · </a:t>
            </a:r>
            <a:r>
              <a:rPr lang="en-US"/>
              <a:t>PHPUnit</a:t>
            </a:r>
            <a:endParaRPr/>
          </a:p>
        </p:txBody>
      </p:sp>
      <p:sp>
        <p:nvSpPr>
          <p:cNvPr id="173" name="Google Shape;173;g15521aabe91_0_89"/>
          <p:cNvSpPr txBox="1"/>
          <p:nvPr>
            <p:ph idx="1" type="body"/>
          </p:nvPr>
        </p:nvSpPr>
        <p:spPr>
          <a:xfrm>
            <a:off x="499900" y="1460175"/>
            <a:ext cx="8226300" cy="31437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US"/>
              <a:t>Best practices:</a:t>
            </a:r>
            <a:endParaRPr/>
          </a:p>
          <a:p>
            <a:pPr indent="-317500" lvl="1" marL="914400" rtl="0" algn="l">
              <a:lnSpc>
                <a:spcPct val="115000"/>
              </a:lnSpc>
              <a:spcBef>
                <a:spcPts val="0"/>
              </a:spcBef>
              <a:spcAft>
                <a:spcPts val="0"/>
              </a:spcAft>
              <a:buSzPts val="1400"/>
              <a:buChar char="○"/>
            </a:pPr>
            <a:r>
              <a:rPr lang="en-US"/>
              <a:t>Set the @covers (and @coversDefaultClass) annotation</a:t>
            </a:r>
            <a:endParaRPr/>
          </a:p>
          <a:p>
            <a:pPr indent="-317500" lvl="1" marL="914400" rtl="0" algn="l">
              <a:lnSpc>
                <a:spcPct val="115000"/>
              </a:lnSpc>
              <a:spcBef>
                <a:spcPts val="0"/>
              </a:spcBef>
              <a:spcAft>
                <a:spcPts val="0"/>
              </a:spcAft>
              <a:buSzPts val="1400"/>
              <a:buChar char="○"/>
            </a:pPr>
            <a:r>
              <a:rPr lang="en-US"/>
              <a:t>Use @group annotation to run just the tests for your plugin</a:t>
            </a:r>
            <a:endParaRPr/>
          </a:p>
          <a:p>
            <a:pPr indent="-317500" lvl="1" marL="914400" rtl="0" algn="l">
              <a:lnSpc>
                <a:spcPct val="115000"/>
              </a:lnSpc>
              <a:spcBef>
                <a:spcPts val="0"/>
              </a:spcBef>
              <a:spcAft>
                <a:spcPts val="0"/>
              </a:spcAft>
              <a:buSzPts val="1400"/>
              <a:buChar char="○"/>
            </a:pPr>
            <a:r>
              <a:rPr lang="en-US"/>
              <a:t>Keep use of resetAfterTest() to a minimum (avoid using it in setUp() and tearDown())</a:t>
            </a:r>
            <a:endParaRPr/>
          </a:p>
          <a:p>
            <a:pPr indent="-317500" lvl="1" marL="914400" rtl="0" algn="l">
              <a:lnSpc>
                <a:spcPct val="115000"/>
              </a:lnSpc>
              <a:spcBef>
                <a:spcPts val="0"/>
              </a:spcBef>
              <a:spcAft>
                <a:spcPts val="0"/>
              </a:spcAft>
              <a:buSzPts val="1400"/>
              <a:buChar char="○"/>
            </a:pPr>
            <a:r>
              <a:rPr lang="en-US"/>
              <a:t>Make use of the dataProvider functionality</a:t>
            </a:r>
            <a:endParaRPr/>
          </a:p>
          <a:p>
            <a:pPr indent="-342900" lvl="0" marL="457200" rtl="0" algn="l">
              <a:lnSpc>
                <a:spcPct val="150000"/>
              </a:lnSpc>
              <a:spcBef>
                <a:spcPts val="0"/>
              </a:spcBef>
              <a:spcAft>
                <a:spcPts val="0"/>
              </a:spcAft>
              <a:buSzPts val="1800"/>
              <a:buChar char="●"/>
            </a:pPr>
            <a:r>
              <a:rPr lang="en-US" u="sng">
                <a:solidFill>
                  <a:schemeClr val="hlink"/>
                </a:solidFill>
                <a:hlinkClick r:id="rId3"/>
              </a:rPr>
              <a:t>Integrated with GitHub Actions</a:t>
            </a:r>
            <a:endParaRPr/>
          </a:p>
        </p:txBody>
      </p:sp>
      <p:sp>
        <p:nvSpPr>
          <p:cNvPr id="174" name="Google Shape;174;g15521aabe91_0_89"/>
          <p:cNvSpPr txBox="1"/>
          <p:nvPr/>
        </p:nvSpPr>
        <p:spPr>
          <a:xfrm>
            <a:off x="360825" y="102575"/>
            <a:ext cx="668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F3F3F3"/>
                </a:solidFill>
                <a:latin typeface="Open Sans"/>
                <a:ea typeface="Open Sans"/>
                <a:cs typeface="Open Sans"/>
                <a:sym typeface="Open Sans"/>
              </a:rPr>
              <a:t>Types of automated testing</a:t>
            </a:r>
            <a:endParaRPr sz="1600">
              <a:solidFill>
                <a:srgbClr val="F3F3F3"/>
              </a:solidFill>
              <a:latin typeface="Open Sans"/>
              <a:ea typeface="Open Sans"/>
              <a:cs typeface="Open Sans"/>
              <a:sym typeface="Open Sans"/>
            </a:endParaRPr>
          </a:p>
        </p:txBody>
      </p:sp>
      <p:sp>
        <p:nvSpPr>
          <p:cNvPr id="175" name="Google Shape;175;g15521aabe91_0_89"/>
          <p:cNvSpPr txBox="1"/>
          <p:nvPr/>
        </p:nvSpPr>
        <p:spPr>
          <a:xfrm>
            <a:off x="360825" y="4680075"/>
            <a:ext cx="8792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a:solidFill>
                  <a:srgbClr val="888888"/>
                </a:solidFill>
              </a:rPr>
              <a:t>More information: </a:t>
            </a:r>
            <a:r>
              <a:rPr lang="en-US" u="sng">
                <a:solidFill>
                  <a:srgbClr val="888888"/>
                </a:solidFill>
                <a:hlinkClick r:id="rId4">
                  <a:extLst>
                    <a:ext uri="{A12FA001-AC4F-418D-AE19-62706E023703}">
                      <ahyp:hlinkClr val="tx"/>
                    </a:ext>
                  </a:extLst>
                </a:hlinkClick>
              </a:rPr>
              <a:t>https://moodledev.io/general/development/tools/phpunit</a:t>
            </a:r>
            <a:r>
              <a:rPr lang="en-US">
                <a:solidFill>
                  <a:srgbClr val="888888"/>
                </a:solidFill>
              </a:rPr>
              <a:t> </a:t>
            </a:r>
            <a:endParaRPr>
              <a:solidFill>
                <a:srgbClr val="888888"/>
              </a:solidFill>
            </a:endParaRPr>
          </a:p>
        </p:txBody>
      </p:sp>
      <p:pic>
        <p:nvPicPr>
          <p:cNvPr id="176" name="Google Shape;176;g15521aabe91_0_89"/>
          <p:cNvPicPr preferRelativeResize="0"/>
          <p:nvPr/>
        </p:nvPicPr>
        <p:blipFill>
          <a:blip r:embed="rId5">
            <a:alphaModFix/>
          </a:blip>
          <a:stretch>
            <a:fillRect/>
          </a:stretch>
        </p:blipFill>
        <p:spPr>
          <a:xfrm>
            <a:off x="3688050" y="3362676"/>
            <a:ext cx="2481726" cy="1317399"/>
          </a:xfrm>
          <a:prstGeom prst="rect">
            <a:avLst/>
          </a:prstGeom>
          <a:noFill/>
          <a:ln>
            <a:noFill/>
          </a:ln>
        </p:spPr>
      </p:pic>
      <p:pic>
        <p:nvPicPr>
          <p:cNvPr id="177" name="Google Shape;177;g15521aabe91_0_89"/>
          <p:cNvPicPr preferRelativeResize="0"/>
          <p:nvPr/>
        </p:nvPicPr>
        <p:blipFill>
          <a:blip r:embed="rId6">
            <a:alphaModFix/>
          </a:blip>
          <a:stretch>
            <a:fillRect/>
          </a:stretch>
        </p:blipFill>
        <p:spPr>
          <a:xfrm>
            <a:off x="5311275" y="2804450"/>
            <a:ext cx="3367700" cy="1609475"/>
          </a:xfrm>
          <a:prstGeom prst="rect">
            <a:avLst/>
          </a:prstGeom>
          <a:noFill/>
          <a:ln>
            <a:noFill/>
          </a:ln>
          <a:effectLst>
            <a:outerShdw blurRad="57150" rotWithShape="0" algn="bl" dir="5400000" dist="19050">
              <a:srgbClr val="000000">
                <a:alpha val="50000"/>
              </a:srgbClr>
            </a:outerShdw>
          </a:effectLst>
        </p:spPr>
      </p:pic>
      <p:pic>
        <p:nvPicPr>
          <p:cNvPr id="178" name="Google Shape;178;g15521aabe91_0_89"/>
          <p:cNvPicPr preferRelativeResize="0"/>
          <p:nvPr/>
        </p:nvPicPr>
        <p:blipFill>
          <a:blip r:embed="rId7">
            <a:alphaModFix/>
          </a:blip>
          <a:stretch>
            <a:fillRect/>
          </a:stretch>
        </p:blipFill>
        <p:spPr>
          <a:xfrm>
            <a:off x="7361575" y="497200"/>
            <a:ext cx="1317400" cy="1317400"/>
          </a:xfrm>
          <a:prstGeom prst="rect">
            <a:avLst/>
          </a:prstGeom>
          <a:noFill/>
          <a:ln>
            <a:noFill/>
          </a:ln>
        </p:spPr>
      </p:pic>
      <p:sp>
        <p:nvSpPr>
          <p:cNvPr id="179" name="Google Shape;179;g15521aabe91_0_89"/>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15767ee6585_0_11"/>
          <p:cNvSpPr txBox="1"/>
          <p:nvPr>
            <p:ph type="title"/>
          </p:nvPr>
        </p:nvSpPr>
        <p:spPr>
          <a:xfrm>
            <a:off x="360823" y="295650"/>
            <a:ext cx="813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Unit testing · </a:t>
            </a:r>
            <a:r>
              <a:rPr lang="en-US"/>
              <a:t>PHPUnit (example)</a:t>
            </a:r>
            <a:endParaRPr/>
          </a:p>
        </p:txBody>
      </p:sp>
      <p:sp>
        <p:nvSpPr>
          <p:cNvPr id="185" name="Google Shape;185;g15767ee6585_0_11"/>
          <p:cNvSpPr txBox="1"/>
          <p:nvPr>
            <p:ph idx="1" type="body"/>
          </p:nvPr>
        </p:nvSpPr>
        <p:spPr>
          <a:xfrm>
            <a:off x="257750" y="1483425"/>
            <a:ext cx="4396800" cy="3290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 Test for is_directory_a_preset().</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 @dataProvider is_directory_a_preset_provider</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 @covers ::is_directory_a_preset</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 @param string $directory</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 @param bool $expected</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public function test_is_directory_a_preset(string $directory, bool $expected): void {</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$this-&gt;resetAfterTest();</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$this-&gt;setAdminUser();</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$result = preset::is_directory_a_preset($directory);</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$this-&gt;assertEquals($expected, $result);</a:t>
            </a:r>
            <a:endParaRPr sz="800">
              <a:latin typeface="Courier New"/>
              <a:ea typeface="Courier New"/>
              <a:cs typeface="Courier New"/>
              <a:sym typeface="Courier New"/>
            </a:endParaRPr>
          </a:p>
          <a:p>
            <a:pPr indent="0" lvl="0" marL="0" rtl="0" algn="l">
              <a:lnSpc>
                <a:spcPct val="150000"/>
              </a:lnSpc>
              <a:spcBef>
                <a:spcPts val="0"/>
              </a:spcBef>
              <a:spcAft>
                <a:spcPts val="0"/>
              </a:spcAft>
              <a:buClr>
                <a:schemeClr val="dk1"/>
              </a:buClr>
              <a:buSzPts val="1100"/>
              <a:buFont typeface="Arial"/>
              <a:buNone/>
            </a:pPr>
            <a:r>
              <a:rPr lang="en-US" sz="800">
                <a:latin typeface="Courier New"/>
                <a:ea typeface="Courier New"/>
                <a:cs typeface="Courier New"/>
                <a:sym typeface="Courier New"/>
              </a:rPr>
              <a:t>    }</a:t>
            </a:r>
            <a:endParaRPr sz="800">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800">
              <a:latin typeface="Courier New"/>
              <a:ea typeface="Courier New"/>
              <a:cs typeface="Courier New"/>
              <a:sym typeface="Courier New"/>
            </a:endParaRPr>
          </a:p>
        </p:txBody>
      </p:sp>
      <p:sp>
        <p:nvSpPr>
          <p:cNvPr id="186" name="Google Shape;186;g15767ee6585_0_11"/>
          <p:cNvSpPr txBox="1"/>
          <p:nvPr/>
        </p:nvSpPr>
        <p:spPr>
          <a:xfrm>
            <a:off x="360825" y="102575"/>
            <a:ext cx="668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F3F3F3"/>
                </a:solidFill>
                <a:latin typeface="Open Sans"/>
                <a:ea typeface="Open Sans"/>
                <a:cs typeface="Open Sans"/>
                <a:sym typeface="Open Sans"/>
              </a:rPr>
              <a:t>Types of automated testing</a:t>
            </a:r>
            <a:endParaRPr sz="1600">
              <a:solidFill>
                <a:srgbClr val="F3F3F3"/>
              </a:solidFill>
              <a:latin typeface="Open Sans"/>
              <a:ea typeface="Open Sans"/>
              <a:cs typeface="Open Sans"/>
              <a:sym typeface="Open Sans"/>
            </a:endParaRPr>
          </a:p>
        </p:txBody>
      </p:sp>
      <p:sp>
        <p:nvSpPr>
          <p:cNvPr id="187" name="Google Shape;187;g15767ee6585_0_11"/>
          <p:cNvSpPr txBox="1"/>
          <p:nvPr>
            <p:ph idx="1" type="body"/>
          </p:nvPr>
        </p:nvSpPr>
        <p:spPr>
          <a:xfrm>
            <a:off x="4946525" y="1366700"/>
            <a:ext cx="4020000" cy="3290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US" sz="600">
                <a:latin typeface="Courier New"/>
                <a:ea typeface="Courier New"/>
                <a:cs typeface="Courier New"/>
                <a:sym typeface="Courier New"/>
              </a:rPr>
              <a: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 Data provider for test_is_directory_a_preset().</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 @return array</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public function is_directory_a_preset_provider(): array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global $CFG;</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return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'Valid preset directory' =&gt;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'directory' =&gt; $CFG-&gt;dirroot . '/mod/data/preset/imagegallery',</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'expected' =&gt; true,</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'Invalid preset directory' =&gt;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'directory' =&gt; $CFG-&gt;dirroot . '/mod/data/field/checkbox',</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'expected' =&gt; false,</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'Unexisting preset directory' =&gt;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'directory' =&gt; $CFG-&gt;dirroot . 'unexistingdirectory',</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'expected' =&gt; false,</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rPr lang="en-US" sz="600">
                <a:latin typeface="Courier New"/>
                <a:ea typeface="Courier New"/>
                <a:cs typeface="Courier New"/>
                <a:sym typeface="Courier New"/>
              </a:rPr>
              <a:t>    }</a:t>
            </a:r>
            <a:endParaRPr sz="600">
              <a:latin typeface="Courier New"/>
              <a:ea typeface="Courier New"/>
              <a:cs typeface="Courier New"/>
              <a:sym typeface="Courier New"/>
            </a:endParaRPr>
          </a:p>
          <a:p>
            <a:pPr indent="0" lvl="0" marL="0" rtl="0" algn="l">
              <a:lnSpc>
                <a:spcPct val="150000"/>
              </a:lnSpc>
              <a:spcBef>
                <a:spcPts val="0"/>
              </a:spcBef>
              <a:spcAft>
                <a:spcPts val="0"/>
              </a:spcAft>
              <a:buNone/>
            </a:pPr>
            <a:r>
              <a:t/>
            </a:r>
            <a:endParaRPr sz="600">
              <a:latin typeface="Courier New"/>
              <a:ea typeface="Courier New"/>
              <a:cs typeface="Courier New"/>
              <a:sym typeface="Courier New"/>
            </a:endParaRPr>
          </a:p>
        </p:txBody>
      </p:sp>
      <p:sp>
        <p:nvSpPr>
          <p:cNvPr id="188" name="Google Shape;188;g15767ee6585_0_11"/>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15521aabe91_0_102"/>
          <p:cNvSpPr txBox="1"/>
          <p:nvPr>
            <p:ph type="title"/>
          </p:nvPr>
        </p:nvSpPr>
        <p:spPr>
          <a:xfrm>
            <a:off x="360823" y="295650"/>
            <a:ext cx="813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Unit testing · </a:t>
            </a:r>
            <a:r>
              <a:rPr lang="en-US"/>
              <a:t>Jest</a:t>
            </a:r>
            <a:endParaRPr/>
          </a:p>
        </p:txBody>
      </p:sp>
      <p:sp>
        <p:nvSpPr>
          <p:cNvPr id="194" name="Google Shape;194;g15521aabe91_0_102"/>
          <p:cNvSpPr txBox="1"/>
          <p:nvPr>
            <p:ph idx="1" type="body"/>
          </p:nvPr>
        </p:nvSpPr>
        <p:spPr>
          <a:xfrm>
            <a:off x="499900" y="1460175"/>
            <a:ext cx="8226300" cy="314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US"/>
              <a:t>Installed as NPM dependency</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US"/>
              <a:t>Issue </a:t>
            </a:r>
            <a:r>
              <a:rPr lang="en-US" u="sng">
                <a:solidFill>
                  <a:schemeClr val="hlink"/>
                </a:solidFill>
                <a:hlinkClick r:id="rId3"/>
              </a:rPr>
              <a:t>MOBILE-4069</a:t>
            </a:r>
            <a:r>
              <a:rPr lang="en-US"/>
              <a:t> to add more tests.</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lang="en-US" u="sng">
                <a:solidFill>
                  <a:schemeClr val="hlink"/>
                </a:solidFill>
                <a:hlinkClick r:id="rId4"/>
              </a:rPr>
              <a:t>Integrated with GitHub Actions</a:t>
            </a:r>
            <a:endParaRPr sz="1700"/>
          </a:p>
        </p:txBody>
      </p:sp>
      <p:sp>
        <p:nvSpPr>
          <p:cNvPr id="195" name="Google Shape;195;g15521aabe91_0_102"/>
          <p:cNvSpPr txBox="1"/>
          <p:nvPr/>
        </p:nvSpPr>
        <p:spPr>
          <a:xfrm>
            <a:off x="360825" y="102575"/>
            <a:ext cx="668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F3F3F3"/>
                </a:solidFill>
                <a:latin typeface="Open Sans"/>
                <a:ea typeface="Open Sans"/>
                <a:cs typeface="Open Sans"/>
                <a:sym typeface="Open Sans"/>
              </a:rPr>
              <a:t>Types of automated testing</a:t>
            </a:r>
            <a:endParaRPr sz="1600">
              <a:solidFill>
                <a:srgbClr val="F3F3F3"/>
              </a:solidFill>
              <a:latin typeface="Open Sans"/>
              <a:ea typeface="Open Sans"/>
              <a:cs typeface="Open Sans"/>
              <a:sym typeface="Open Sans"/>
            </a:endParaRPr>
          </a:p>
        </p:txBody>
      </p:sp>
      <p:sp>
        <p:nvSpPr>
          <p:cNvPr id="196" name="Google Shape;196;g15521aabe91_0_102"/>
          <p:cNvSpPr txBox="1"/>
          <p:nvPr/>
        </p:nvSpPr>
        <p:spPr>
          <a:xfrm>
            <a:off x="360825" y="4603875"/>
            <a:ext cx="8792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a:solidFill>
                  <a:schemeClr val="dk2"/>
                </a:solidFill>
              </a:rPr>
              <a:t>More information: </a:t>
            </a:r>
            <a:r>
              <a:rPr lang="en-US" u="sng">
                <a:solidFill>
                  <a:schemeClr val="hlink"/>
                </a:solidFill>
                <a:hlinkClick r:id="rId5"/>
              </a:rPr>
              <a:t>https://moodledev.io/general/app/development/testing/unit-testing</a:t>
            </a:r>
            <a:r>
              <a:rPr lang="en-US">
                <a:solidFill>
                  <a:schemeClr val="dk2"/>
                </a:solidFill>
              </a:rPr>
              <a:t> </a:t>
            </a:r>
            <a:r>
              <a:rPr lang="en-US">
                <a:solidFill>
                  <a:schemeClr val="dk2"/>
                </a:solidFill>
              </a:rPr>
              <a:t> </a:t>
            </a:r>
            <a:endParaRPr>
              <a:solidFill>
                <a:schemeClr val="dk2"/>
              </a:solidFill>
            </a:endParaRPr>
          </a:p>
        </p:txBody>
      </p:sp>
      <p:pic>
        <p:nvPicPr>
          <p:cNvPr id="197" name="Google Shape;197;g15521aabe91_0_102"/>
          <p:cNvPicPr preferRelativeResize="0"/>
          <p:nvPr/>
        </p:nvPicPr>
        <p:blipFill>
          <a:blip r:embed="rId6">
            <a:alphaModFix/>
          </a:blip>
          <a:stretch>
            <a:fillRect/>
          </a:stretch>
        </p:blipFill>
        <p:spPr>
          <a:xfrm>
            <a:off x="6072875" y="1311513"/>
            <a:ext cx="2594400" cy="3300000"/>
          </a:xfrm>
          <a:prstGeom prst="roundRect">
            <a:avLst>
              <a:gd fmla="val 7952" name="adj"/>
            </a:avLst>
          </a:prstGeom>
          <a:noFill/>
          <a:ln>
            <a:noFill/>
          </a:ln>
        </p:spPr>
      </p:pic>
      <p:sp>
        <p:nvSpPr>
          <p:cNvPr id="198" name="Google Shape;198;g15521aabe91_0_102"/>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15045e890b2_0_18"/>
          <p:cNvSpPr txBox="1"/>
          <p:nvPr>
            <p:ph idx="1" type="body"/>
          </p:nvPr>
        </p:nvSpPr>
        <p:spPr>
          <a:xfrm>
            <a:off x="499900" y="1460175"/>
            <a:ext cx="8226300" cy="31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US"/>
              <a:t>Behaviour-Driven Development</a:t>
            </a:r>
            <a:r>
              <a:rPr lang="en-US"/>
              <a:t> (BDD): Test-driven development (TDD) based on behavioural definitions.</a:t>
            </a:r>
            <a:endParaRPr/>
          </a:p>
          <a:p>
            <a:pPr indent="0" lvl="0" marL="457200" rtl="0" algn="l">
              <a:spcBef>
                <a:spcPts val="0"/>
              </a:spcBef>
              <a:spcAft>
                <a:spcPts val="0"/>
              </a:spcAft>
              <a:buSzPts val="1800"/>
              <a:buNone/>
            </a:pPr>
            <a:r>
              <a:rPr i="1" lang="en-US"/>
              <a:t>Tests are written in a customer friendly language.</a:t>
            </a:r>
            <a:endParaRPr i="1"/>
          </a:p>
          <a:p>
            <a:pPr indent="0" lvl="0" marL="0" rtl="0" algn="l">
              <a:spcBef>
                <a:spcPts val="0"/>
              </a:spcBef>
              <a:spcAft>
                <a:spcPts val="0"/>
              </a:spcAft>
              <a:buSzPts val="1800"/>
              <a:buNone/>
            </a:pPr>
            <a:r>
              <a:t/>
            </a:r>
            <a:endParaRPr/>
          </a:p>
          <a:p>
            <a:pPr indent="-342900" lvl="0" marL="457200" rtl="0" algn="l">
              <a:spcBef>
                <a:spcPts val="0"/>
              </a:spcBef>
              <a:spcAft>
                <a:spcPts val="0"/>
              </a:spcAft>
              <a:buSzPts val="1800"/>
              <a:buChar char="●"/>
            </a:pPr>
            <a:r>
              <a:rPr b="1" lang="en-US"/>
              <a:t>Cucumber</a:t>
            </a:r>
            <a:r>
              <a:rPr lang="en-US"/>
              <a:t>: Software tool to automate BDD.</a:t>
            </a:r>
            <a:endParaRPr/>
          </a:p>
          <a:p>
            <a:pPr indent="-342900" lvl="0" marL="457200" rtl="0" algn="l">
              <a:spcBef>
                <a:spcPts val="0"/>
              </a:spcBef>
              <a:spcAft>
                <a:spcPts val="0"/>
              </a:spcAft>
              <a:buSzPts val="1800"/>
              <a:buChar char="●"/>
            </a:pPr>
            <a:r>
              <a:rPr b="1" lang="en-US"/>
              <a:t>Gherkin</a:t>
            </a:r>
            <a:r>
              <a:rPr lang="en-US"/>
              <a:t>: Language that Cucumber uses to define test cases.</a:t>
            </a:r>
            <a:endParaRPr/>
          </a:p>
          <a:p>
            <a:pPr indent="-342900" lvl="0" marL="457200" rtl="0" algn="l">
              <a:spcBef>
                <a:spcPts val="0"/>
              </a:spcBef>
              <a:spcAft>
                <a:spcPts val="0"/>
              </a:spcAft>
              <a:buSzPts val="1800"/>
              <a:buChar char="●"/>
            </a:pPr>
            <a:r>
              <a:rPr b="1" lang="en-US"/>
              <a:t>Behat</a:t>
            </a:r>
            <a:r>
              <a:rPr lang="en-US"/>
              <a:t>: “A PHP framework for auto testing your business expectations.” Cucumber for PHP.</a:t>
            </a:r>
            <a:endParaRPr/>
          </a:p>
          <a:p>
            <a:pPr indent="-342900" lvl="0" marL="457200" rtl="0" algn="l">
              <a:spcBef>
                <a:spcPts val="0"/>
              </a:spcBef>
              <a:spcAft>
                <a:spcPts val="0"/>
              </a:spcAft>
              <a:buSzPts val="1800"/>
              <a:buChar char="●"/>
            </a:pPr>
            <a:r>
              <a:rPr b="1" lang="en-US"/>
              <a:t>Mink</a:t>
            </a:r>
            <a:r>
              <a:rPr lang="en-US"/>
              <a:t>: Library to control browser (ie Goutte, Selenium, Sahi…).</a:t>
            </a:r>
            <a:endParaRPr/>
          </a:p>
        </p:txBody>
      </p:sp>
      <p:sp>
        <p:nvSpPr>
          <p:cNvPr id="204" name="Google Shape;204;g15045e890b2_0_18"/>
          <p:cNvSpPr txBox="1"/>
          <p:nvPr>
            <p:ph type="title"/>
          </p:nvPr>
        </p:nvSpPr>
        <p:spPr>
          <a:xfrm>
            <a:off x="360823" y="295650"/>
            <a:ext cx="8136900" cy="755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lang="en-US">
                <a:latin typeface="Open Sans"/>
                <a:ea typeface="Open Sans"/>
                <a:cs typeface="Open Sans"/>
                <a:sym typeface="Open Sans"/>
              </a:rPr>
              <a:t>Behaviour testing</a:t>
            </a:r>
            <a:r>
              <a:rPr lang="en-US"/>
              <a:t> · Basic Concepts</a:t>
            </a:r>
            <a:endParaRPr/>
          </a:p>
        </p:txBody>
      </p:sp>
      <p:sp>
        <p:nvSpPr>
          <p:cNvPr id="205" name="Google Shape;205;g15045e890b2_0_18"/>
          <p:cNvSpPr txBox="1"/>
          <p:nvPr/>
        </p:nvSpPr>
        <p:spPr>
          <a:xfrm>
            <a:off x="360825" y="102575"/>
            <a:ext cx="668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F3F3F3"/>
                </a:solidFill>
                <a:latin typeface="Open Sans"/>
                <a:ea typeface="Open Sans"/>
                <a:cs typeface="Open Sans"/>
                <a:sym typeface="Open Sans"/>
              </a:rPr>
              <a:t>Types of automated testing</a:t>
            </a:r>
            <a:endParaRPr sz="1600">
              <a:solidFill>
                <a:srgbClr val="F3F3F3"/>
              </a:solidFill>
              <a:latin typeface="Open Sans"/>
              <a:ea typeface="Open Sans"/>
              <a:cs typeface="Open Sans"/>
              <a:sym typeface="Open Sans"/>
            </a:endParaRPr>
          </a:p>
        </p:txBody>
      </p:sp>
      <p:sp>
        <p:nvSpPr>
          <p:cNvPr id="206" name="Google Shape;206;g15045e890b2_0_18"/>
          <p:cNvSpPr txBox="1"/>
          <p:nvPr/>
        </p:nvSpPr>
        <p:spPr>
          <a:xfrm>
            <a:off x="360825" y="4603875"/>
            <a:ext cx="8792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a:solidFill>
                  <a:schemeClr val="dk2"/>
                </a:solidFill>
              </a:rPr>
              <a:t>More information: </a:t>
            </a:r>
            <a:r>
              <a:rPr lang="en-US" u="sng">
                <a:solidFill>
                  <a:schemeClr val="hlink"/>
                </a:solidFill>
                <a:hlinkClick r:id="rId3"/>
              </a:rPr>
              <a:t>https://moodledev.io/general/development/tools/behat</a:t>
            </a:r>
            <a:r>
              <a:rPr lang="en-US">
                <a:solidFill>
                  <a:schemeClr val="dk2"/>
                </a:solidFill>
              </a:rPr>
              <a:t>  </a:t>
            </a:r>
            <a:endParaRPr>
              <a:solidFill>
                <a:schemeClr val="dk2"/>
              </a:solidFill>
            </a:endParaRPr>
          </a:p>
        </p:txBody>
      </p:sp>
      <p:pic>
        <p:nvPicPr>
          <p:cNvPr id="207" name="Google Shape;207;g15045e890b2_0_18"/>
          <p:cNvPicPr preferRelativeResize="0"/>
          <p:nvPr/>
        </p:nvPicPr>
        <p:blipFill>
          <a:blip r:embed="rId4">
            <a:alphaModFix/>
          </a:blip>
          <a:stretch>
            <a:fillRect/>
          </a:stretch>
        </p:blipFill>
        <p:spPr>
          <a:xfrm>
            <a:off x="6959300" y="2229575"/>
            <a:ext cx="1942075" cy="854508"/>
          </a:xfrm>
          <a:prstGeom prst="rect">
            <a:avLst/>
          </a:prstGeom>
          <a:noFill/>
          <a:ln>
            <a:noFill/>
          </a:ln>
        </p:spPr>
      </p:pic>
      <p:sp>
        <p:nvSpPr>
          <p:cNvPr id="208" name="Google Shape;208;g15045e890b2_0_18"/>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15045e890b2_0_41"/>
          <p:cNvSpPr txBox="1"/>
          <p:nvPr>
            <p:ph idx="1" type="body"/>
          </p:nvPr>
        </p:nvSpPr>
        <p:spPr>
          <a:xfrm>
            <a:off x="499900" y="1460175"/>
            <a:ext cx="8226300" cy="31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lang="en-US" sz="1500"/>
              <a:t>A </a:t>
            </a:r>
            <a:r>
              <a:rPr b="1" lang="en-US" sz="1500"/>
              <a:t>feature</a:t>
            </a:r>
            <a:r>
              <a:rPr lang="en-US" sz="1500"/>
              <a:t> is a use case that describes a specific function of the software.</a:t>
            </a:r>
            <a:endParaRPr sz="1500"/>
          </a:p>
          <a:p>
            <a:pPr indent="0" lvl="0" marL="0" rtl="0" algn="l">
              <a:spcBef>
                <a:spcPts val="0"/>
              </a:spcBef>
              <a:spcAft>
                <a:spcPts val="0"/>
              </a:spcAft>
              <a:buSzPts val="1800"/>
              <a:buNone/>
            </a:pPr>
            <a:r>
              <a:t/>
            </a:r>
            <a:endParaRPr sz="1500"/>
          </a:p>
          <a:p>
            <a:pPr indent="0" lvl="0" marL="0" rtl="0" algn="l">
              <a:spcBef>
                <a:spcPts val="0"/>
              </a:spcBef>
              <a:spcAft>
                <a:spcPts val="0"/>
              </a:spcAft>
              <a:buSzPts val="1800"/>
              <a:buNone/>
            </a:pPr>
            <a:r>
              <a:rPr lang="en-US" sz="1500"/>
              <a:t>A single </a:t>
            </a:r>
            <a:r>
              <a:rPr b="1" lang="en-US" sz="1500"/>
              <a:t>scenario</a:t>
            </a:r>
            <a:r>
              <a:rPr lang="en-US" sz="1500"/>
              <a:t> is a flow of </a:t>
            </a:r>
            <a:r>
              <a:rPr b="1" lang="en-US" sz="1500"/>
              <a:t>steps</a:t>
            </a:r>
            <a:r>
              <a:rPr lang="en-US" sz="1500"/>
              <a:t> (not a manual testing script) that describe an specific scenario.</a:t>
            </a:r>
            <a:endParaRPr sz="1500"/>
          </a:p>
          <a:p>
            <a:pPr indent="0" lvl="0" marL="0" rtl="0" algn="l">
              <a:spcBef>
                <a:spcPts val="0"/>
              </a:spcBef>
              <a:spcAft>
                <a:spcPts val="0"/>
              </a:spcAft>
              <a:buClr>
                <a:schemeClr val="dk1"/>
              </a:buClr>
              <a:buSzPts val="1100"/>
              <a:buFont typeface="Arial"/>
              <a:buNone/>
            </a:pPr>
            <a:r>
              <a:t/>
            </a:r>
            <a:endParaRPr sz="1500"/>
          </a:p>
          <a:p>
            <a:pPr indent="0" lvl="0" marL="0" rtl="0" algn="l">
              <a:spcBef>
                <a:spcPts val="0"/>
              </a:spcBef>
              <a:spcAft>
                <a:spcPts val="0"/>
              </a:spcAft>
              <a:buClr>
                <a:schemeClr val="dk1"/>
              </a:buClr>
              <a:buSzPts val="1100"/>
              <a:buFont typeface="Arial"/>
              <a:buNone/>
            </a:pPr>
            <a:r>
              <a:rPr lang="en-US" sz="1500"/>
              <a:t>Type of steps:</a:t>
            </a:r>
            <a:endParaRPr sz="1500"/>
          </a:p>
          <a:p>
            <a:pPr indent="0" lvl="0" marL="0" rtl="0" algn="l">
              <a:spcBef>
                <a:spcPts val="0"/>
              </a:spcBef>
              <a:spcAft>
                <a:spcPts val="0"/>
              </a:spcAft>
              <a:buSzPts val="1100"/>
              <a:buNone/>
            </a:pPr>
            <a:r>
              <a:t/>
            </a:r>
            <a:endParaRPr sz="1500"/>
          </a:p>
          <a:p>
            <a:pPr indent="0" lvl="0" marL="0" rtl="0" algn="l">
              <a:spcBef>
                <a:spcPts val="0"/>
              </a:spcBef>
              <a:spcAft>
                <a:spcPts val="0"/>
              </a:spcAft>
              <a:buSzPts val="1100"/>
              <a:buNone/>
            </a:pPr>
            <a:r>
              <a:rPr lang="en-US" sz="1500"/>
              <a:t>	</a:t>
            </a:r>
            <a:r>
              <a:rPr b="1" lang="en-US" sz="1500"/>
              <a:t>Given</a:t>
            </a:r>
            <a:r>
              <a:rPr lang="en-US" sz="1500"/>
              <a:t> - Describes the </a:t>
            </a:r>
            <a:r>
              <a:rPr b="1" lang="en-US" sz="1500"/>
              <a:t>preconditions</a:t>
            </a:r>
            <a:r>
              <a:rPr lang="en-US" sz="1500"/>
              <a:t> and </a:t>
            </a:r>
            <a:r>
              <a:rPr b="1" lang="en-US" sz="1500"/>
              <a:t>initial state</a:t>
            </a:r>
            <a:r>
              <a:rPr lang="en-US" sz="1500"/>
              <a:t>.</a:t>
            </a:r>
            <a:endParaRPr sz="1500"/>
          </a:p>
          <a:p>
            <a:pPr indent="0" lvl="0" marL="0" rtl="0" algn="l">
              <a:spcBef>
                <a:spcPts val="0"/>
              </a:spcBef>
              <a:spcAft>
                <a:spcPts val="0"/>
              </a:spcAft>
              <a:buClr>
                <a:schemeClr val="dk1"/>
              </a:buClr>
              <a:buSzPts val="1100"/>
              <a:buFont typeface="Arial"/>
              <a:buNone/>
            </a:pPr>
            <a:r>
              <a:rPr lang="en-US" sz="1500"/>
              <a:t>	</a:t>
            </a:r>
            <a:r>
              <a:rPr b="1" lang="en-US" sz="1500"/>
              <a:t>When</a:t>
            </a:r>
            <a:r>
              <a:rPr lang="en-US" sz="1500"/>
              <a:t> - Describes </a:t>
            </a:r>
            <a:r>
              <a:rPr b="1" lang="en-US" sz="1500"/>
              <a:t>actions taken</a:t>
            </a:r>
            <a:r>
              <a:rPr lang="en-US" sz="1500"/>
              <a:t> by a user during a test</a:t>
            </a:r>
            <a:endParaRPr sz="1500"/>
          </a:p>
          <a:p>
            <a:pPr indent="0" lvl="0" marL="0" rtl="0" algn="l">
              <a:spcBef>
                <a:spcPts val="0"/>
              </a:spcBef>
              <a:spcAft>
                <a:spcPts val="0"/>
              </a:spcAft>
              <a:buSzPts val="1800"/>
              <a:buNone/>
            </a:pPr>
            <a:r>
              <a:rPr lang="en-US" sz="1500"/>
              <a:t>	</a:t>
            </a:r>
            <a:r>
              <a:rPr b="1" lang="en-US" sz="1500"/>
              <a:t>Then</a:t>
            </a:r>
            <a:r>
              <a:rPr lang="en-US" sz="1500"/>
              <a:t> - Describes the </a:t>
            </a:r>
            <a:r>
              <a:rPr b="1" lang="en-US" sz="1500"/>
              <a:t>outcome</a:t>
            </a:r>
            <a:r>
              <a:rPr lang="en-US" sz="1500"/>
              <a:t> resulting from actions taken in the When clause</a:t>
            </a:r>
            <a:endParaRPr sz="1500"/>
          </a:p>
        </p:txBody>
      </p:sp>
      <p:sp>
        <p:nvSpPr>
          <p:cNvPr id="214" name="Google Shape;214;g15045e890b2_0_41"/>
          <p:cNvSpPr txBox="1"/>
          <p:nvPr/>
        </p:nvSpPr>
        <p:spPr>
          <a:xfrm>
            <a:off x="360825" y="102575"/>
            <a:ext cx="668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F3F3F3"/>
                </a:solidFill>
                <a:latin typeface="Open Sans"/>
                <a:ea typeface="Open Sans"/>
                <a:cs typeface="Open Sans"/>
                <a:sym typeface="Open Sans"/>
              </a:rPr>
              <a:t>Types of automated testing</a:t>
            </a:r>
            <a:endParaRPr sz="1600">
              <a:solidFill>
                <a:srgbClr val="F3F3F3"/>
              </a:solidFill>
              <a:latin typeface="Open Sans"/>
              <a:ea typeface="Open Sans"/>
              <a:cs typeface="Open Sans"/>
              <a:sym typeface="Open Sans"/>
            </a:endParaRPr>
          </a:p>
        </p:txBody>
      </p:sp>
      <p:sp>
        <p:nvSpPr>
          <p:cNvPr id="215" name="Google Shape;215;g15045e890b2_0_41"/>
          <p:cNvSpPr txBox="1"/>
          <p:nvPr>
            <p:ph type="title"/>
          </p:nvPr>
        </p:nvSpPr>
        <p:spPr>
          <a:xfrm>
            <a:off x="360823" y="295650"/>
            <a:ext cx="8136900" cy="755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latin typeface="Open Sans"/>
                <a:ea typeface="Open Sans"/>
                <a:cs typeface="Open Sans"/>
                <a:sym typeface="Open Sans"/>
              </a:rPr>
              <a:t>Gherkin · </a:t>
            </a:r>
            <a:r>
              <a:rPr lang="en-US"/>
              <a:t>Syntax</a:t>
            </a:r>
            <a:endParaRPr/>
          </a:p>
        </p:txBody>
      </p:sp>
      <p:sp>
        <p:nvSpPr>
          <p:cNvPr id="216" name="Google Shape;216;g15045e890b2_0_41"/>
          <p:cNvSpPr txBox="1"/>
          <p:nvPr/>
        </p:nvSpPr>
        <p:spPr>
          <a:xfrm>
            <a:off x="360825" y="4689425"/>
            <a:ext cx="8792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a:solidFill>
                  <a:srgbClr val="888888"/>
                </a:solidFill>
              </a:rPr>
              <a:t>Source: </a:t>
            </a:r>
            <a:r>
              <a:rPr lang="en-US" u="sng">
                <a:solidFill>
                  <a:srgbClr val="888888"/>
                </a:solidFill>
                <a:hlinkClick r:id="rId3">
                  <a:extLst>
                    <a:ext uri="{A12FA001-AC4F-418D-AE19-62706E023703}">
                      <ahyp:hlinkClr val="tx"/>
                    </a:ext>
                  </a:extLst>
                </a:hlinkClick>
              </a:rPr>
              <a:t>https://en.wikipedia.org/wiki/Cucumber_(software)#Gherkin_language</a:t>
            </a:r>
            <a:r>
              <a:rPr lang="en-US">
                <a:solidFill>
                  <a:srgbClr val="888888"/>
                </a:solidFill>
              </a:rPr>
              <a:t> </a:t>
            </a:r>
            <a:endParaRPr>
              <a:solidFill>
                <a:srgbClr val="888888"/>
              </a:solidFill>
            </a:endParaRPr>
          </a:p>
        </p:txBody>
      </p:sp>
      <p:pic>
        <p:nvPicPr>
          <p:cNvPr id="217" name="Google Shape;217;g15045e890b2_0_41"/>
          <p:cNvPicPr preferRelativeResize="0"/>
          <p:nvPr/>
        </p:nvPicPr>
        <p:blipFill>
          <a:blip r:embed="rId4">
            <a:alphaModFix/>
          </a:blip>
          <a:stretch>
            <a:fillRect/>
          </a:stretch>
        </p:blipFill>
        <p:spPr>
          <a:xfrm>
            <a:off x="6991250" y="421325"/>
            <a:ext cx="2052524" cy="1154550"/>
          </a:xfrm>
          <a:prstGeom prst="rect">
            <a:avLst/>
          </a:prstGeom>
          <a:noFill/>
          <a:ln>
            <a:noFill/>
          </a:ln>
        </p:spPr>
      </p:pic>
      <p:sp>
        <p:nvSpPr>
          <p:cNvPr id="218" name="Google Shape;218;g15045e890b2_0_41"/>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15045e890b2_0_54"/>
          <p:cNvSpPr txBox="1"/>
          <p:nvPr>
            <p:ph idx="1" type="body"/>
          </p:nvPr>
        </p:nvSpPr>
        <p:spPr>
          <a:xfrm>
            <a:off x="200100" y="1460175"/>
            <a:ext cx="3856500" cy="347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US">
                <a:solidFill>
                  <a:schemeClr val="dk1"/>
                </a:solidFill>
                <a:latin typeface="Open Sans"/>
                <a:ea typeface="Open Sans"/>
                <a:cs typeface="Open Sans"/>
                <a:sym typeface="Open Sans"/>
              </a:rPr>
              <a:t>Natural language</a:t>
            </a:r>
            <a:endParaRPr b="1">
              <a:solidFill>
                <a:schemeClr val="dk1"/>
              </a:solidFill>
              <a:latin typeface="Open Sans"/>
              <a:ea typeface="Open Sans"/>
              <a:cs typeface="Open Sans"/>
              <a:sym typeface="Open Sans"/>
            </a:endParaRPr>
          </a:p>
          <a:p>
            <a:pPr indent="-342900" lvl="0" marL="400050" rtl="0" algn="l">
              <a:spcBef>
                <a:spcPts val="0"/>
              </a:spcBef>
              <a:spcAft>
                <a:spcPts val="0"/>
              </a:spcAft>
              <a:buSzPts val="1800"/>
              <a:buNone/>
            </a:pPr>
            <a:r>
              <a:t/>
            </a:r>
            <a:endParaRPr b="1" sz="1100">
              <a:solidFill>
                <a:schemeClr val="accent4"/>
              </a:solidFill>
              <a:latin typeface="Open Sans"/>
              <a:ea typeface="Open Sans"/>
              <a:cs typeface="Open Sans"/>
              <a:sym typeface="Open Sans"/>
            </a:endParaRPr>
          </a:p>
          <a:p>
            <a:pPr indent="-342900" lvl="0" marL="400050" rtl="0" algn="l">
              <a:spcBef>
                <a:spcPts val="0"/>
              </a:spcBef>
              <a:spcAft>
                <a:spcPts val="0"/>
              </a:spcAft>
              <a:buSzPts val="1800"/>
              <a:buNone/>
            </a:pPr>
            <a:r>
              <a:rPr b="1" lang="en-US" sz="1000">
                <a:solidFill>
                  <a:schemeClr val="accent4"/>
                </a:solidFill>
                <a:latin typeface="Open Sans"/>
                <a:ea typeface="Open Sans"/>
                <a:cs typeface="Open Sans"/>
                <a:sym typeface="Open Sans"/>
              </a:rPr>
              <a:t>Feature</a:t>
            </a:r>
            <a:r>
              <a:rPr lang="en-US" sz="1000">
                <a:latin typeface="Open Sans"/>
                <a:ea typeface="Open Sans"/>
                <a:cs typeface="Open Sans"/>
                <a:sym typeface="Open Sans"/>
              </a:rPr>
              <a:t>: Login from the “Login block”</a:t>
            </a:r>
            <a:endParaRPr sz="1000">
              <a:latin typeface="Open Sans"/>
              <a:ea typeface="Open Sans"/>
              <a:cs typeface="Open Sans"/>
              <a:sym typeface="Open Sans"/>
            </a:endParaRPr>
          </a:p>
          <a:p>
            <a:pPr indent="-342900" lvl="0" marL="400050" rtl="0" algn="l">
              <a:spcBef>
                <a:spcPts val="0"/>
              </a:spcBef>
              <a:spcAft>
                <a:spcPts val="0"/>
              </a:spcAft>
              <a:buSzPts val="1800"/>
              <a:buNone/>
            </a:pPr>
            <a:r>
              <a:rPr lang="en-US" sz="1000">
                <a:latin typeface="Open Sans"/>
                <a:ea typeface="Open Sans"/>
                <a:cs typeface="Open Sans"/>
                <a:sym typeface="Open Sans"/>
              </a:rPr>
              <a:t>    A user with an account should be able to login through the Login block.</a:t>
            </a:r>
            <a:endParaRPr sz="1000">
              <a:latin typeface="Open Sans"/>
              <a:ea typeface="Open Sans"/>
              <a:cs typeface="Open Sans"/>
              <a:sym typeface="Open Sans"/>
            </a:endParaRPr>
          </a:p>
          <a:p>
            <a:pPr indent="-342900" lvl="0" marL="400050" rtl="0" algn="l">
              <a:spcBef>
                <a:spcPts val="0"/>
              </a:spcBef>
              <a:spcAft>
                <a:spcPts val="0"/>
              </a:spcAft>
              <a:buSzPts val="1800"/>
              <a:buNone/>
            </a:pPr>
            <a:r>
              <a:t/>
            </a:r>
            <a:endParaRPr sz="1000">
              <a:latin typeface="Open Sans"/>
              <a:ea typeface="Open Sans"/>
              <a:cs typeface="Open Sans"/>
              <a:sym typeface="Open Sans"/>
            </a:endParaRPr>
          </a:p>
          <a:p>
            <a:pPr indent="-342900" lvl="0" marL="400050" rtl="0" algn="l">
              <a:spcBef>
                <a:spcPts val="0"/>
              </a:spcBef>
              <a:spcAft>
                <a:spcPts val="0"/>
              </a:spcAft>
              <a:buSzPts val="1800"/>
              <a:buNone/>
            </a:pPr>
            <a:r>
              <a:rPr lang="en-US" sz="1000">
                <a:latin typeface="Open Sans"/>
                <a:ea typeface="Open Sans"/>
                <a:cs typeface="Open Sans"/>
                <a:sym typeface="Open Sans"/>
              </a:rPr>
              <a:t>    </a:t>
            </a:r>
            <a:r>
              <a:rPr b="1" lang="en-US" sz="1000">
                <a:solidFill>
                  <a:schemeClr val="accent4"/>
                </a:solidFill>
                <a:latin typeface="Open Sans"/>
                <a:ea typeface="Open Sans"/>
                <a:cs typeface="Open Sans"/>
                <a:sym typeface="Open Sans"/>
              </a:rPr>
              <a:t>Scenario</a:t>
            </a:r>
            <a:r>
              <a:rPr lang="en-US" sz="1000">
                <a:latin typeface="Open Sans"/>
                <a:ea typeface="Open Sans"/>
                <a:cs typeface="Open Sans"/>
                <a:sym typeface="Open Sans"/>
              </a:rPr>
              <a:t>: Júlia wants to login as student using the block</a:t>
            </a:r>
            <a:endParaRPr sz="1000">
              <a:latin typeface="Open Sans"/>
              <a:ea typeface="Open Sans"/>
              <a:cs typeface="Open Sans"/>
              <a:sym typeface="Open Sans"/>
            </a:endParaRPr>
          </a:p>
          <a:p>
            <a:pPr indent="-342900" lvl="0" marL="400050" rtl="0" algn="l">
              <a:spcBef>
                <a:spcPts val="0"/>
              </a:spcBef>
              <a:spcAft>
                <a:spcPts val="0"/>
              </a:spcAft>
              <a:buSzPts val="1800"/>
              <a:buNone/>
            </a:pPr>
            <a:r>
              <a:t/>
            </a:r>
            <a:endParaRPr sz="1000">
              <a:latin typeface="Open Sans"/>
              <a:ea typeface="Open Sans"/>
              <a:cs typeface="Open Sans"/>
              <a:sym typeface="Open Sans"/>
            </a:endParaRPr>
          </a:p>
          <a:p>
            <a:pPr indent="-342900" lvl="0" marL="400050" rtl="0" algn="l">
              <a:spcBef>
                <a:spcPts val="0"/>
              </a:spcBef>
              <a:spcAft>
                <a:spcPts val="0"/>
              </a:spcAft>
              <a:buSzPts val="1800"/>
              <a:buNone/>
            </a:pPr>
            <a:r>
              <a:rPr lang="en-US" sz="1000">
                <a:latin typeface="Open Sans"/>
                <a:ea typeface="Open Sans"/>
                <a:cs typeface="Open Sans"/>
                <a:sym typeface="Open Sans"/>
              </a:rPr>
              <a:t>    </a:t>
            </a:r>
            <a:r>
              <a:rPr b="1" lang="en-US" sz="1000">
                <a:solidFill>
                  <a:srgbClr val="6AA84F"/>
                </a:solidFill>
                <a:latin typeface="Open Sans"/>
                <a:ea typeface="Open Sans"/>
                <a:cs typeface="Open Sans"/>
                <a:sym typeface="Open Sans"/>
              </a:rPr>
              <a:t>Given</a:t>
            </a:r>
            <a:r>
              <a:rPr lang="en-US" sz="1000">
                <a:latin typeface="Open Sans"/>
                <a:ea typeface="Open Sans"/>
                <a:cs typeface="Open Sans"/>
                <a:sym typeface="Open Sans"/>
              </a:rPr>
              <a:t> Júlia has a valid user account</a:t>
            </a:r>
            <a:endParaRPr sz="1000">
              <a:latin typeface="Open Sans"/>
              <a:ea typeface="Open Sans"/>
              <a:cs typeface="Open Sans"/>
              <a:sym typeface="Open Sans"/>
            </a:endParaRPr>
          </a:p>
          <a:p>
            <a:pPr indent="-342900" lvl="0" marL="400050" rtl="0" algn="l">
              <a:spcBef>
                <a:spcPts val="0"/>
              </a:spcBef>
              <a:spcAft>
                <a:spcPts val="0"/>
              </a:spcAft>
              <a:buSzPts val="1800"/>
              <a:buNone/>
            </a:pPr>
            <a:r>
              <a:t/>
            </a:r>
            <a:endParaRPr sz="1000">
              <a:latin typeface="Open Sans"/>
              <a:ea typeface="Open Sans"/>
              <a:cs typeface="Open Sans"/>
              <a:sym typeface="Open Sans"/>
            </a:endParaRPr>
          </a:p>
          <a:p>
            <a:pPr indent="-342900" lvl="0" marL="400050" rtl="0" algn="l">
              <a:spcBef>
                <a:spcPts val="0"/>
              </a:spcBef>
              <a:spcAft>
                <a:spcPts val="0"/>
              </a:spcAft>
              <a:buSzPts val="1800"/>
              <a:buNone/>
            </a:pPr>
            <a:r>
              <a:rPr lang="en-US" sz="1000">
                <a:latin typeface="Open Sans"/>
                <a:ea typeface="Open Sans"/>
                <a:cs typeface="Open Sans"/>
                <a:sym typeface="Open Sans"/>
              </a:rPr>
              <a:t>    </a:t>
            </a:r>
            <a:r>
              <a:rPr lang="en-US" sz="1000">
                <a:solidFill>
                  <a:srgbClr val="674EA7"/>
                </a:solidFill>
                <a:latin typeface="Open Sans"/>
                <a:ea typeface="Open Sans"/>
                <a:cs typeface="Open Sans"/>
                <a:sym typeface="Open Sans"/>
              </a:rPr>
              <a:t>And</a:t>
            </a:r>
            <a:r>
              <a:rPr lang="en-US" sz="1000">
                <a:latin typeface="Open Sans"/>
                <a:ea typeface="Open Sans"/>
                <a:cs typeface="Open Sans"/>
                <a:sym typeface="Open Sans"/>
              </a:rPr>
              <a:t> the “Login block” is added to the homepage</a:t>
            </a:r>
            <a:endParaRPr sz="1000">
              <a:latin typeface="Open Sans"/>
              <a:ea typeface="Open Sans"/>
              <a:cs typeface="Open Sans"/>
              <a:sym typeface="Open Sans"/>
            </a:endParaRPr>
          </a:p>
          <a:p>
            <a:pPr indent="-342900" lvl="0" marL="400050" rtl="0" algn="l">
              <a:spcBef>
                <a:spcPts val="0"/>
              </a:spcBef>
              <a:spcAft>
                <a:spcPts val="0"/>
              </a:spcAft>
              <a:buSzPts val="1800"/>
              <a:buNone/>
            </a:pPr>
            <a:r>
              <a:t/>
            </a:r>
            <a:endParaRPr sz="1000">
              <a:latin typeface="Open Sans"/>
              <a:ea typeface="Open Sans"/>
              <a:cs typeface="Open Sans"/>
              <a:sym typeface="Open Sans"/>
            </a:endParaRPr>
          </a:p>
          <a:p>
            <a:pPr indent="-342900" lvl="0" marL="400050" rtl="0" algn="l">
              <a:spcBef>
                <a:spcPts val="0"/>
              </a:spcBef>
              <a:spcAft>
                <a:spcPts val="0"/>
              </a:spcAft>
              <a:buSzPts val="1800"/>
              <a:buNone/>
            </a:pPr>
            <a:r>
              <a:t/>
            </a:r>
            <a:endParaRPr sz="1000">
              <a:latin typeface="Open Sans"/>
              <a:ea typeface="Open Sans"/>
              <a:cs typeface="Open Sans"/>
              <a:sym typeface="Open Sans"/>
            </a:endParaRPr>
          </a:p>
          <a:p>
            <a:pPr indent="-342900" lvl="0" marL="400050" rtl="0" algn="l">
              <a:spcBef>
                <a:spcPts val="0"/>
              </a:spcBef>
              <a:spcAft>
                <a:spcPts val="0"/>
              </a:spcAft>
              <a:buSzPts val="1800"/>
              <a:buNone/>
            </a:pPr>
            <a:r>
              <a:rPr lang="en-US" sz="1000">
                <a:latin typeface="Open Sans"/>
                <a:ea typeface="Open Sans"/>
                <a:cs typeface="Open Sans"/>
                <a:sym typeface="Open Sans"/>
              </a:rPr>
              <a:t>    </a:t>
            </a:r>
            <a:r>
              <a:rPr b="1" lang="en-US" sz="1000">
                <a:solidFill>
                  <a:srgbClr val="6AA84F"/>
                </a:solidFill>
                <a:latin typeface="Open Sans"/>
                <a:ea typeface="Open Sans"/>
                <a:cs typeface="Open Sans"/>
                <a:sym typeface="Open Sans"/>
              </a:rPr>
              <a:t>When</a:t>
            </a:r>
            <a:r>
              <a:rPr lang="en-US" sz="1000">
                <a:latin typeface="Open Sans"/>
                <a:ea typeface="Open Sans"/>
                <a:cs typeface="Open Sans"/>
                <a:sym typeface="Open Sans"/>
              </a:rPr>
              <a:t> she inserts her username and password in the Login block </a:t>
            </a:r>
            <a:endParaRPr sz="1000">
              <a:latin typeface="Open Sans"/>
              <a:ea typeface="Open Sans"/>
              <a:cs typeface="Open Sans"/>
              <a:sym typeface="Open Sans"/>
            </a:endParaRPr>
          </a:p>
          <a:p>
            <a:pPr indent="0" lvl="0" marL="0" rtl="0" algn="l">
              <a:spcBef>
                <a:spcPts val="0"/>
              </a:spcBef>
              <a:spcAft>
                <a:spcPts val="0"/>
              </a:spcAft>
              <a:buSzPts val="1800"/>
              <a:buNone/>
            </a:pPr>
            <a:r>
              <a:t/>
            </a:r>
            <a:endParaRPr sz="1000">
              <a:latin typeface="Open Sans"/>
              <a:ea typeface="Open Sans"/>
              <a:cs typeface="Open Sans"/>
              <a:sym typeface="Open Sans"/>
            </a:endParaRPr>
          </a:p>
          <a:p>
            <a:pPr indent="-342900" lvl="0" marL="400050" rtl="0" algn="l">
              <a:spcBef>
                <a:spcPts val="0"/>
              </a:spcBef>
              <a:spcAft>
                <a:spcPts val="0"/>
              </a:spcAft>
              <a:buSzPts val="1800"/>
              <a:buNone/>
            </a:pPr>
            <a:r>
              <a:rPr lang="en-US" sz="1000">
                <a:latin typeface="Open Sans"/>
                <a:ea typeface="Open Sans"/>
                <a:cs typeface="Open Sans"/>
                <a:sym typeface="Open Sans"/>
              </a:rPr>
              <a:t>    </a:t>
            </a:r>
            <a:r>
              <a:rPr b="1" lang="en-US" sz="1000">
                <a:solidFill>
                  <a:srgbClr val="6AA84F"/>
                </a:solidFill>
                <a:latin typeface="Open Sans"/>
                <a:ea typeface="Open Sans"/>
                <a:cs typeface="Open Sans"/>
                <a:sym typeface="Open Sans"/>
              </a:rPr>
              <a:t>Then</a:t>
            </a:r>
            <a:r>
              <a:rPr lang="en-US" sz="1000">
                <a:latin typeface="Open Sans"/>
                <a:ea typeface="Open Sans"/>
                <a:cs typeface="Open Sans"/>
                <a:sym typeface="Open Sans"/>
              </a:rPr>
              <a:t> she should  be logged in</a:t>
            </a:r>
            <a:endParaRPr sz="1000">
              <a:latin typeface="Open Sans"/>
              <a:ea typeface="Open Sans"/>
              <a:cs typeface="Open Sans"/>
              <a:sym typeface="Open Sans"/>
            </a:endParaRPr>
          </a:p>
        </p:txBody>
      </p:sp>
      <p:sp>
        <p:nvSpPr>
          <p:cNvPr id="224" name="Google Shape;224;g15045e890b2_0_54"/>
          <p:cNvSpPr txBox="1"/>
          <p:nvPr>
            <p:ph type="title"/>
          </p:nvPr>
        </p:nvSpPr>
        <p:spPr>
          <a:xfrm>
            <a:off x="360823" y="295650"/>
            <a:ext cx="8136900" cy="755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latin typeface="Open Sans"/>
                <a:ea typeface="Open Sans"/>
                <a:cs typeface="Open Sans"/>
                <a:sym typeface="Open Sans"/>
              </a:rPr>
              <a:t>Gherkin · </a:t>
            </a:r>
            <a:r>
              <a:rPr lang="en-US"/>
              <a:t>Example</a:t>
            </a:r>
            <a:endParaRPr/>
          </a:p>
        </p:txBody>
      </p:sp>
      <p:sp>
        <p:nvSpPr>
          <p:cNvPr id="225" name="Google Shape;225;g15045e890b2_0_54"/>
          <p:cNvSpPr txBox="1"/>
          <p:nvPr/>
        </p:nvSpPr>
        <p:spPr>
          <a:xfrm>
            <a:off x="360825" y="102575"/>
            <a:ext cx="668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F3F3F3"/>
                </a:solidFill>
                <a:latin typeface="Open Sans"/>
                <a:ea typeface="Open Sans"/>
                <a:cs typeface="Open Sans"/>
                <a:sym typeface="Open Sans"/>
              </a:rPr>
              <a:t>Types of automated testing</a:t>
            </a:r>
            <a:endParaRPr sz="1600">
              <a:solidFill>
                <a:srgbClr val="F3F3F3"/>
              </a:solidFill>
              <a:latin typeface="Open Sans"/>
              <a:ea typeface="Open Sans"/>
              <a:cs typeface="Open Sans"/>
              <a:sym typeface="Open Sans"/>
            </a:endParaRPr>
          </a:p>
        </p:txBody>
      </p:sp>
      <p:sp>
        <p:nvSpPr>
          <p:cNvPr id="226" name="Google Shape;226;g15045e890b2_0_54"/>
          <p:cNvSpPr txBox="1"/>
          <p:nvPr>
            <p:ph idx="1" type="body"/>
          </p:nvPr>
        </p:nvSpPr>
        <p:spPr>
          <a:xfrm>
            <a:off x="4143525" y="1383975"/>
            <a:ext cx="4974900" cy="35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US">
                <a:solidFill>
                  <a:schemeClr val="dk1"/>
                </a:solidFill>
                <a:latin typeface="Open Sans"/>
                <a:ea typeface="Open Sans"/>
                <a:cs typeface="Open Sans"/>
                <a:sym typeface="Open Sans"/>
              </a:rPr>
              <a:t>Gherkin (behat)</a:t>
            </a:r>
            <a:endParaRPr b="1">
              <a:solidFill>
                <a:schemeClr val="dk1"/>
              </a:solidFill>
              <a:latin typeface="Open Sans"/>
              <a:ea typeface="Open Sans"/>
              <a:cs typeface="Open Sans"/>
              <a:sym typeface="Open Sans"/>
            </a:endParaRPr>
          </a:p>
          <a:p>
            <a:pPr indent="-342900" lvl="0" marL="400050" rtl="0" algn="l">
              <a:spcBef>
                <a:spcPts val="0"/>
              </a:spcBef>
              <a:spcAft>
                <a:spcPts val="0"/>
              </a:spcAft>
              <a:buSzPts val="1800"/>
              <a:buNone/>
            </a:pPr>
            <a:r>
              <a:t/>
            </a:r>
            <a:endParaRPr b="1" sz="1100">
              <a:solidFill>
                <a:schemeClr val="accent4"/>
              </a:solidFill>
              <a:latin typeface="Open Sans"/>
              <a:ea typeface="Open Sans"/>
              <a:cs typeface="Open Sans"/>
              <a:sym typeface="Open Sans"/>
            </a:endParaRPr>
          </a:p>
          <a:p>
            <a:pPr indent="-342900" lvl="0" marL="400050" marR="0" rtl="0" algn="l">
              <a:lnSpc>
                <a:spcPct val="115000"/>
              </a:lnSpc>
              <a:spcBef>
                <a:spcPts val="0"/>
              </a:spcBef>
              <a:spcAft>
                <a:spcPts val="0"/>
              </a:spcAft>
              <a:buSzPts val="1800"/>
              <a:buNone/>
            </a:pPr>
            <a:r>
              <a:rPr lang="en-US" sz="800">
                <a:latin typeface="Courier New"/>
                <a:ea typeface="Courier New"/>
                <a:cs typeface="Courier New"/>
                <a:sym typeface="Courier New"/>
              </a:rPr>
              <a:t>@block @block_login</a:t>
            </a:r>
            <a:endParaRPr sz="800">
              <a:latin typeface="Courier New"/>
              <a:ea typeface="Courier New"/>
              <a:cs typeface="Courier New"/>
              <a:sym typeface="Courier New"/>
            </a:endParaRPr>
          </a:p>
          <a:p>
            <a:pPr indent="-342900" lvl="0" marL="400050" rtl="0" algn="l">
              <a:spcBef>
                <a:spcPts val="0"/>
              </a:spcBef>
              <a:spcAft>
                <a:spcPts val="0"/>
              </a:spcAft>
              <a:buSzPts val="1800"/>
              <a:buNone/>
            </a:pPr>
            <a:r>
              <a:rPr b="1" lang="en-US" sz="800">
                <a:solidFill>
                  <a:schemeClr val="accent4"/>
                </a:solidFill>
                <a:latin typeface="Courier New"/>
                <a:ea typeface="Courier New"/>
                <a:cs typeface="Courier New"/>
                <a:sym typeface="Courier New"/>
              </a:rPr>
              <a:t>Feature</a:t>
            </a:r>
            <a:r>
              <a:rPr lang="en-US" sz="800">
                <a:latin typeface="Courier New"/>
                <a:ea typeface="Courier New"/>
                <a:cs typeface="Courier New"/>
                <a:sym typeface="Courier New"/>
              </a:rPr>
              <a:t>: Login from the “Login block”</a:t>
            </a:r>
            <a:endParaRPr sz="800">
              <a:latin typeface="Courier New"/>
              <a:ea typeface="Courier New"/>
              <a:cs typeface="Courier New"/>
              <a:sym typeface="Courier New"/>
            </a:endParaRPr>
          </a:p>
          <a:p>
            <a:pPr indent="-342900" lvl="0" marL="400050" rtl="0" algn="l">
              <a:spcBef>
                <a:spcPts val="0"/>
              </a:spcBef>
              <a:spcAft>
                <a:spcPts val="0"/>
              </a:spcAft>
              <a:buClr>
                <a:schemeClr val="dk1"/>
              </a:buClr>
              <a:buSzPts val="1100"/>
              <a:buFont typeface="Arial"/>
              <a:buNone/>
            </a:pPr>
            <a:r>
              <a:rPr lang="en-US" sz="800">
                <a:latin typeface="Courier New"/>
                <a:ea typeface="Courier New"/>
                <a:cs typeface="Courier New"/>
                <a:sym typeface="Courier New"/>
              </a:rPr>
              <a:t>    In order to make it easier to login</a:t>
            </a:r>
            <a:endParaRPr sz="800">
              <a:latin typeface="Courier New"/>
              <a:ea typeface="Courier New"/>
              <a:cs typeface="Courier New"/>
              <a:sym typeface="Courier New"/>
            </a:endParaRPr>
          </a:p>
          <a:p>
            <a:pPr indent="-342900" lvl="0" marL="400050" rtl="0" algn="l">
              <a:spcBef>
                <a:spcPts val="0"/>
              </a:spcBef>
              <a:spcAft>
                <a:spcPts val="0"/>
              </a:spcAft>
              <a:buClr>
                <a:schemeClr val="dk1"/>
              </a:buClr>
              <a:buSzPts val="1100"/>
              <a:buFont typeface="Arial"/>
              <a:buNone/>
            </a:pPr>
            <a:r>
              <a:rPr lang="en-US" sz="800">
                <a:latin typeface="Courier New"/>
                <a:ea typeface="Courier New"/>
                <a:cs typeface="Courier New"/>
                <a:sym typeface="Courier New"/>
              </a:rPr>
              <a:t>    As an user</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In need to login through a block</a:t>
            </a:r>
            <a:endParaRPr sz="800">
              <a:latin typeface="Courier New"/>
              <a:ea typeface="Courier New"/>
              <a:cs typeface="Courier New"/>
              <a:sym typeface="Courier New"/>
            </a:endParaRPr>
          </a:p>
          <a:p>
            <a:pPr indent="-342900" lvl="0" marL="400050" rtl="0" algn="l">
              <a:spcBef>
                <a:spcPts val="0"/>
              </a:spcBef>
              <a:spcAft>
                <a:spcPts val="0"/>
              </a:spcAft>
              <a:buSzPts val="1800"/>
              <a:buNone/>
            </a:pPr>
            <a:r>
              <a:t/>
            </a:r>
            <a:endParaRPr sz="800">
              <a:latin typeface="Courier New"/>
              <a:ea typeface="Courier New"/>
              <a:cs typeface="Courier New"/>
              <a:sym typeface="Courier New"/>
            </a:endParaRPr>
          </a:p>
          <a:p>
            <a:pPr indent="-342900" lvl="0" marL="400050" rtl="0" algn="l">
              <a:spcBef>
                <a:spcPts val="0"/>
              </a:spcBef>
              <a:spcAft>
                <a:spcPts val="0"/>
              </a:spcAft>
              <a:buSzPts val="1800"/>
              <a:buNone/>
            </a:pPr>
            <a:r>
              <a:rPr lang="en-US" sz="800">
                <a:latin typeface="Courier New"/>
                <a:ea typeface="Courier New"/>
                <a:cs typeface="Courier New"/>
                <a:sym typeface="Courier New"/>
              </a:rPr>
              <a:t>    </a:t>
            </a:r>
            <a:r>
              <a:rPr b="1" lang="en-US" sz="800">
                <a:solidFill>
                  <a:schemeClr val="accent4"/>
                </a:solidFill>
                <a:latin typeface="Courier New"/>
                <a:ea typeface="Courier New"/>
                <a:cs typeface="Courier New"/>
                <a:sym typeface="Courier New"/>
              </a:rPr>
              <a:t>Scenario</a:t>
            </a:r>
            <a:r>
              <a:rPr lang="en-US" sz="800">
                <a:latin typeface="Courier New"/>
                <a:ea typeface="Courier New"/>
                <a:cs typeface="Courier New"/>
                <a:sym typeface="Courier New"/>
              </a:rPr>
              <a:t>: </a:t>
            </a:r>
            <a:r>
              <a:rPr lang="en-US" sz="800">
                <a:latin typeface="Courier New"/>
                <a:ea typeface="Courier New"/>
                <a:cs typeface="Courier New"/>
                <a:sym typeface="Courier New"/>
              </a:rPr>
              <a:t>Login as student through login block</a:t>
            </a:r>
            <a:endParaRPr sz="800">
              <a:latin typeface="Courier New"/>
              <a:ea typeface="Courier New"/>
              <a:cs typeface="Courier New"/>
              <a:sym typeface="Courier New"/>
            </a:endParaRPr>
          </a:p>
          <a:p>
            <a:pPr indent="-342900" lvl="0" marL="400050" rtl="0" algn="l">
              <a:spcBef>
                <a:spcPts val="0"/>
              </a:spcBef>
              <a:spcAft>
                <a:spcPts val="0"/>
              </a:spcAft>
              <a:buSzPts val="1800"/>
              <a:buNone/>
            </a:pPr>
            <a:r>
              <a:rPr lang="en-US" sz="800">
                <a:latin typeface="Courier New"/>
                <a:ea typeface="Courier New"/>
                <a:cs typeface="Courier New"/>
                <a:sym typeface="Courier New"/>
              </a:rPr>
              <a:t>    </a:t>
            </a:r>
            <a:r>
              <a:rPr b="1" lang="en-US" sz="800">
                <a:solidFill>
                  <a:srgbClr val="6AA84F"/>
                </a:solidFill>
                <a:latin typeface="Courier New"/>
                <a:ea typeface="Courier New"/>
                <a:cs typeface="Courier New"/>
                <a:sym typeface="Courier New"/>
              </a:rPr>
              <a:t>Given</a:t>
            </a:r>
            <a:r>
              <a:rPr lang="en-US" sz="800">
                <a:latin typeface="Courier New"/>
                <a:ea typeface="Courier New"/>
                <a:cs typeface="Courier New"/>
                <a:sym typeface="Courier New"/>
              </a:rPr>
              <a:t> </a:t>
            </a:r>
            <a:r>
              <a:rPr lang="en-US" sz="800">
                <a:latin typeface="Courier New"/>
                <a:ea typeface="Courier New"/>
                <a:cs typeface="Courier New"/>
                <a:sym typeface="Courier New"/>
              </a:rPr>
              <a:t>the following "users" exist:</a:t>
            </a:r>
            <a:endParaRPr sz="800">
              <a:latin typeface="Courier New"/>
              <a:ea typeface="Courier New"/>
              <a:cs typeface="Courier New"/>
              <a:sym typeface="Courier New"/>
            </a:endParaRPr>
          </a:p>
          <a:p>
            <a:pPr indent="-342900" lvl="0" marL="400050" rtl="0" algn="l">
              <a:spcBef>
                <a:spcPts val="0"/>
              </a:spcBef>
              <a:spcAft>
                <a:spcPts val="0"/>
              </a:spcAft>
              <a:buClr>
                <a:schemeClr val="dk1"/>
              </a:buClr>
              <a:buSzPts val="1100"/>
              <a:buFont typeface="Arial"/>
              <a:buNone/>
            </a:pPr>
            <a:r>
              <a:rPr lang="en-US" sz="800">
                <a:latin typeface="Courier New"/>
                <a:ea typeface="Courier New"/>
                <a:cs typeface="Courier New"/>
                <a:sym typeface="Courier New"/>
              </a:rPr>
              <a:t>      | username | password | firstname | lastname | email             |</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 julia    | tstpwd   | Júlia     | User     | julia@example.com |</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a:t>
            </a:r>
            <a:r>
              <a:rPr lang="en-US" sz="800">
                <a:solidFill>
                  <a:srgbClr val="674EA7"/>
                </a:solidFill>
                <a:latin typeface="Courier New"/>
                <a:ea typeface="Courier New"/>
                <a:cs typeface="Courier New"/>
                <a:sym typeface="Courier New"/>
              </a:rPr>
              <a:t> And</a:t>
            </a:r>
            <a:r>
              <a:rPr lang="en-US" sz="800">
                <a:latin typeface="Courier New"/>
                <a:ea typeface="Courier New"/>
                <a:cs typeface="Courier New"/>
                <a:sym typeface="Courier New"/>
              </a:rPr>
              <a:t> I log in as "admin"</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a:t>
            </a:r>
            <a:r>
              <a:rPr lang="en-US" sz="800">
                <a:solidFill>
                  <a:srgbClr val="674EA7"/>
                </a:solidFill>
                <a:latin typeface="Courier New"/>
                <a:ea typeface="Courier New"/>
                <a:cs typeface="Courier New"/>
                <a:sym typeface="Courier New"/>
              </a:rPr>
              <a:t> And</a:t>
            </a:r>
            <a:r>
              <a:rPr lang="en-US" sz="800">
                <a:latin typeface="Courier New"/>
                <a:ea typeface="Courier New"/>
                <a:cs typeface="Courier New"/>
                <a:sym typeface="Courier New"/>
              </a:rPr>
              <a:t> I am on site homepage</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a:t>
            </a:r>
            <a:r>
              <a:rPr lang="en-US" sz="800">
                <a:solidFill>
                  <a:srgbClr val="674EA7"/>
                </a:solidFill>
                <a:latin typeface="Courier New"/>
                <a:ea typeface="Courier New"/>
                <a:cs typeface="Courier New"/>
                <a:sym typeface="Courier New"/>
              </a:rPr>
              <a:t>And</a:t>
            </a:r>
            <a:r>
              <a:rPr lang="en-US" sz="800">
                <a:latin typeface="Courier New"/>
                <a:ea typeface="Courier New"/>
                <a:cs typeface="Courier New"/>
                <a:sym typeface="Courier New"/>
              </a:rPr>
              <a:t> I turn editing mode on</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a:t>
            </a:r>
            <a:r>
              <a:rPr lang="en-US" sz="800">
                <a:solidFill>
                  <a:srgbClr val="674EA7"/>
                </a:solidFill>
                <a:latin typeface="Courier New"/>
                <a:ea typeface="Courier New"/>
                <a:cs typeface="Courier New"/>
                <a:sym typeface="Courier New"/>
              </a:rPr>
              <a:t>And</a:t>
            </a:r>
            <a:r>
              <a:rPr lang="en-US" sz="800">
                <a:latin typeface="Courier New"/>
                <a:ea typeface="Courier New"/>
                <a:cs typeface="Courier New"/>
                <a:sym typeface="Courier New"/>
              </a:rPr>
              <a:t> I add the "Login" block</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a:t>
            </a:r>
            <a:r>
              <a:rPr lang="en-US" sz="800">
                <a:solidFill>
                  <a:srgbClr val="674EA7"/>
                </a:solidFill>
                <a:latin typeface="Courier New"/>
                <a:ea typeface="Courier New"/>
                <a:cs typeface="Courier New"/>
                <a:sym typeface="Courier New"/>
              </a:rPr>
              <a:t>And</a:t>
            </a:r>
            <a:r>
              <a:rPr lang="en-US" sz="800">
                <a:latin typeface="Courier New"/>
                <a:ea typeface="Courier New"/>
                <a:cs typeface="Courier New"/>
                <a:sym typeface="Courier New"/>
              </a:rPr>
              <a:t> I log out</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a:t>
            </a:r>
            <a:r>
              <a:rPr b="1" lang="en-US" sz="800">
                <a:solidFill>
                  <a:srgbClr val="6AA84F"/>
                </a:solidFill>
                <a:latin typeface="Courier New"/>
                <a:ea typeface="Courier New"/>
                <a:cs typeface="Courier New"/>
                <a:sym typeface="Courier New"/>
              </a:rPr>
              <a:t> When</a:t>
            </a:r>
            <a:r>
              <a:rPr lang="en-US" sz="800">
                <a:latin typeface="Courier New"/>
                <a:ea typeface="Courier New"/>
                <a:cs typeface="Courier New"/>
                <a:sym typeface="Courier New"/>
              </a:rPr>
              <a:t> I set the field "Username" to "julia"</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a:t>
            </a:r>
            <a:r>
              <a:rPr lang="en-US" sz="800">
                <a:solidFill>
                  <a:srgbClr val="674EA7"/>
                </a:solidFill>
                <a:latin typeface="Courier New"/>
                <a:ea typeface="Courier New"/>
                <a:cs typeface="Courier New"/>
                <a:sym typeface="Courier New"/>
              </a:rPr>
              <a:t>And</a:t>
            </a:r>
            <a:r>
              <a:rPr lang="en-US" sz="800">
                <a:latin typeface="Courier New"/>
                <a:ea typeface="Courier New"/>
                <a:cs typeface="Courier New"/>
                <a:sym typeface="Courier New"/>
              </a:rPr>
              <a:t> I set the field "Password" to "tstpwd"</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a:t>
            </a:r>
            <a:r>
              <a:rPr lang="en-US" sz="800">
                <a:solidFill>
                  <a:srgbClr val="674EA7"/>
                </a:solidFill>
                <a:latin typeface="Courier New"/>
                <a:ea typeface="Courier New"/>
                <a:cs typeface="Courier New"/>
                <a:sym typeface="Courier New"/>
              </a:rPr>
              <a:t>And</a:t>
            </a:r>
            <a:r>
              <a:rPr lang="en-US" sz="800">
                <a:latin typeface="Courier New"/>
                <a:ea typeface="Courier New"/>
                <a:cs typeface="Courier New"/>
                <a:sym typeface="Courier New"/>
              </a:rPr>
              <a:t> I click on "Log in" "button" in the "Login" "block"</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a:t>
            </a:r>
            <a:r>
              <a:rPr b="1" lang="en-US" sz="800">
                <a:solidFill>
                  <a:srgbClr val="6AA84F"/>
                </a:solidFill>
                <a:latin typeface="Courier New"/>
                <a:ea typeface="Courier New"/>
                <a:cs typeface="Courier New"/>
                <a:sym typeface="Courier New"/>
              </a:rPr>
              <a:t>Then</a:t>
            </a:r>
            <a:r>
              <a:rPr lang="en-US" sz="800">
                <a:latin typeface="Courier New"/>
                <a:ea typeface="Courier New"/>
                <a:cs typeface="Courier New"/>
                <a:sym typeface="Courier New"/>
              </a:rPr>
              <a:t> I should see "You are logged in as Júlia User"</a:t>
            </a:r>
            <a:endParaRPr sz="800">
              <a:latin typeface="Courier New"/>
              <a:ea typeface="Courier New"/>
              <a:cs typeface="Courier New"/>
              <a:sym typeface="Courier New"/>
            </a:endParaRPr>
          </a:p>
          <a:p>
            <a:pPr indent="-342900" lvl="0" marL="400050" rtl="0" algn="l">
              <a:spcBef>
                <a:spcPts val="0"/>
              </a:spcBef>
              <a:spcAft>
                <a:spcPts val="0"/>
              </a:spcAft>
              <a:buSzPts val="1100"/>
              <a:buNone/>
            </a:pPr>
            <a:r>
              <a:rPr lang="en-US" sz="800">
                <a:latin typeface="Courier New"/>
                <a:ea typeface="Courier New"/>
                <a:cs typeface="Courier New"/>
                <a:sym typeface="Courier New"/>
              </a:rPr>
              <a:t>    </a:t>
            </a:r>
            <a:r>
              <a:rPr lang="en-US" sz="800">
                <a:solidFill>
                  <a:srgbClr val="674EA7"/>
                </a:solidFill>
                <a:latin typeface="Courier New"/>
                <a:ea typeface="Courier New"/>
                <a:cs typeface="Courier New"/>
                <a:sym typeface="Courier New"/>
              </a:rPr>
              <a:t>And</a:t>
            </a:r>
            <a:r>
              <a:rPr lang="en-US" sz="800">
                <a:latin typeface="Courier New"/>
                <a:ea typeface="Courier New"/>
                <a:cs typeface="Courier New"/>
                <a:sym typeface="Courier New"/>
              </a:rPr>
              <a:t> "Login" "block" should not exist</a:t>
            </a:r>
            <a:endParaRPr sz="800">
              <a:latin typeface="Courier New"/>
              <a:ea typeface="Courier New"/>
              <a:cs typeface="Courier New"/>
              <a:sym typeface="Courier New"/>
            </a:endParaRPr>
          </a:p>
        </p:txBody>
      </p:sp>
      <p:pic>
        <p:nvPicPr>
          <p:cNvPr id="227" name="Google Shape;227;g15045e890b2_0_54"/>
          <p:cNvPicPr preferRelativeResize="0"/>
          <p:nvPr/>
        </p:nvPicPr>
        <p:blipFill>
          <a:blip r:embed="rId3">
            <a:alphaModFix/>
          </a:blip>
          <a:stretch>
            <a:fillRect/>
          </a:stretch>
        </p:blipFill>
        <p:spPr>
          <a:xfrm>
            <a:off x="7279600" y="346650"/>
            <a:ext cx="1796725" cy="2304850"/>
          </a:xfrm>
          <a:prstGeom prst="rect">
            <a:avLst/>
          </a:prstGeom>
          <a:noFill/>
          <a:ln>
            <a:noFill/>
          </a:ln>
        </p:spPr>
      </p:pic>
      <p:sp>
        <p:nvSpPr>
          <p:cNvPr id="228" name="Google Shape;228;g15045e890b2_0_54"/>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fec161c24c_0_123"/>
          <p:cNvSpPr txBox="1"/>
          <p:nvPr>
            <p:ph type="title"/>
          </p:nvPr>
        </p:nvSpPr>
        <p:spPr>
          <a:xfrm>
            <a:off x="306650" y="427950"/>
            <a:ext cx="3946200" cy="136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900">
                <a:latin typeface="Open Sans"/>
                <a:ea typeface="Open Sans"/>
                <a:cs typeface="Open Sans"/>
                <a:sym typeface="Open Sans"/>
              </a:rPr>
              <a:t>Who writes tests?</a:t>
            </a:r>
            <a:endParaRPr sz="2900">
              <a:latin typeface="Open Sans"/>
              <a:ea typeface="Open Sans"/>
              <a:cs typeface="Open Sans"/>
              <a:sym typeface="Open Sans"/>
            </a:endParaRPr>
          </a:p>
          <a:p>
            <a:pPr indent="0" lvl="0" marL="0" rtl="0" algn="l">
              <a:spcBef>
                <a:spcPts val="0"/>
              </a:spcBef>
              <a:spcAft>
                <a:spcPts val="0"/>
              </a:spcAft>
              <a:buNone/>
            </a:pPr>
            <a:r>
              <a:rPr lang="en-US" sz="3200"/>
              <a:t>The Three amigos</a:t>
            </a:r>
            <a:endParaRPr sz="3200"/>
          </a:p>
        </p:txBody>
      </p:sp>
      <p:sp>
        <p:nvSpPr>
          <p:cNvPr id="234" name="Google Shape;234;gfec161c24c_0_123"/>
          <p:cNvSpPr txBox="1"/>
          <p:nvPr>
            <p:ph idx="1" type="body"/>
          </p:nvPr>
        </p:nvSpPr>
        <p:spPr>
          <a:xfrm>
            <a:off x="4761075" y="2918300"/>
            <a:ext cx="3981600" cy="17583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US"/>
              <a:t>Defines scope</a:t>
            </a:r>
            <a:endParaRPr/>
          </a:p>
          <a:p>
            <a:pPr indent="-342900" lvl="0" marL="457200" rtl="0" algn="l">
              <a:spcBef>
                <a:spcPts val="1000"/>
              </a:spcBef>
              <a:spcAft>
                <a:spcPts val="1000"/>
              </a:spcAft>
              <a:buSzPts val="1800"/>
              <a:buChar char="●"/>
            </a:pPr>
            <a:r>
              <a:rPr lang="en-US"/>
              <a:t>Translate user stories into features</a:t>
            </a:r>
            <a:endParaRPr/>
          </a:p>
        </p:txBody>
      </p:sp>
      <p:sp>
        <p:nvSpPr>
          <p:cNvPr id="235" name="Google Shape;235;gfec161c24c_0_123"/>
          <p:cNvSpPr txBox="1"/>
          <p:nvPr>
            <p:ph idx="2" type="body"/>
          </p:nvPr>
        </p:nvSpPr>
        <p:spPr>
          <a:xfrm>
            <a:off x="510650" y="2226150"/>
            <a:ext cx="3686400" cy="266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2700"/>
              <a:t>BUSINESS ANALYST</a:t>
            </a:r>
            <a:br>
              <a:rPr b="1" lang="en-US" sz="2700"/>
            </a:br>
            <a:r>
              <a:rPr lang="en-US" sz="1400"/>
              <a:t>OR</a:t>
            </a:r>
            <a:endParaRPr sz="1400"/>
          </a:p>
          <a:p>
            <a:pPr indent="0" lvl="0" marL="0" rtl="0" algn="ctr">
              <a:spcBef>
                <a:spcPts val="0"/>
              </a:spcBef>
              <a:spcAft>
                <a:spcPts val="0"/>
              </a:spcAft>
              <a:buNone/>
            </a:pPr>
            <a:r>
              <a:rPr b="1" lang="en-US" sz="2700"/>
              <a:t>PRODUCT OWNER</a:t>
            </a:r>
            <a:endParaRPr b="1" sz="2700"/>
          </a:p>
        </p:txBody>
      </p:sp>
      <p:pic>
        <p:nvPicPr>
          <p:cNvPr id="236" name="Google Shape;236;gfec161c24c_0_123"/>
          <p:cNvPicPr preferRelativeResize="0"/>
          <p:nvPr/>
        </p:nvPicPr>
        <p:blipFill>
          <a:blip r:embed="rId3">
            <a:alphaModFix/>
          </a:blip>
          <a:stretch>
            <a:fillRect/>
          </a:stretch>
        </p:blipFill>
        <p:spPr>
          <a:xfrm>
            <a:off x="4572000" y="0"/>
            <a:ext cx="4572000" cy="2562225"/>
          </a:xfrm>
          <a:prstGeom prst="rect">
            <a:avLst/>
          </a:prstGeom>
          <a:noFill/>
          <a:ln>
            <a:noFill/>
          </a:ln>
        </p:spPr>
      </p:pic>
      <p:sp>
        <p:nvSpPr>
          <p:cNvPr id="237" name="Google Shape;237;gfec161c24c_0_123"/>
          <p:cNvSpPr txBox="1"/>
          <p:nvPr>
            <p:ph idx="12" type="sldNum"/>
          </p:nvPr>
        </p:nvSpPr>
        <p:spPr>
          <a:xfrm>
            <a:off x="8472458" y="43584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g149d853483f_0_150"/>
          <p:cNvSpPr txBox="1"/>
          <p:nvPr>
            <p:ph type="title"/>
          </p:nvPr>
        </p:nvSpPr>
        <p:spPr>
          <a:xfrm>
            <a:off x="612648" y="1078992"/>
            <a:ext cx="3933600" cy="244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None/>
            </a:pPr>
            <a:r>
              <a:rPr lang="en-US" sz="3000"/>
              <a:t>Why behat and automated testing are so important?</a:t>
            </a:r>
            <a:r>
              <a:rPr lang="en-US" sz="3000"/>
              <a:t> </a:t>
            </a:r>
            <a:r>
              <a:rPr lang="en-US" sz="1500"/>
              <a:t>Learning the basics!</a:t>
            </a:r>
            <a:endParaRPr sz="1500"/>
          </a:p>
        </p:txBody>
      </p:sp>
      <p:sp>
        <p:nvSpPr>
          <p:cNvPr id="88" name="Google Shape;88;g149d853483f_0_150"/>
          <p:cNvSpPr txBox="1"/>
          <p:nvPr/>
        </p:nvSpPr>
        <p:spPr>
          <a:xfrm>
            <a:off x="810225" y="3120600"/>
            <a:ext cx="3189000" cy="5595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Clr>
                <a:schemeClr val="dk1"/>
              </a:buClr>
              <a:buSzPts val="1100"/>
              <a:buFont typeface="Arial"/>
              <a:buNone/>
            </a:pPr>
            <a:r>
              <a:rPr b="1" lang="en-US" sz="1800">
                <a:solidFill>
                  <a:srgbClr val="FFFFFF"/>
                </a:solidFill>
                <a:latin typeface="Open Sans"/>
                <a:ea typeface="Open Sans"/>
                <a:cs typeface="Open Sans"/>
                <a:sym typeface="Open Sans"/>
              </a:rPr>
              <a:t>Sara Arjona &amp; Pau Ferrer</a:t>
            </a:r>
            <a:endParaRPr b="1" sz="1800">
              <a:solidFill>
                <a:srgbClr val="FFFFFF"/>
              </a:solidFill>
              <a:latin typeface="Open Sans"/>
              <a:ea typeface="Open Sans"/>
              <a:cs typeface="Open Sans"/>
              <a:sym typeface="Open Sans"/>
            </a:endParaRPr>
          </a:p>
          <a:p>
            <a:pPr indent="0" lvl="0" marL="12700" marR="0" rtl="0" algn="l">
              <a:lnSpc>
                <a:spcPct val="100000"/>
              </a:lnSpc>
              <a:spcBef>
                <a:spcPts val="0"/>
              </a:spcBef>
              <a:spcAft>
                <a:spcPts val="0"/>
              </a:spcAft>
              <a:buClr>
                <a:schemeClr val="dk1"/>
              </a:buClr>
              <a:buSzPts val="1100"/>
              <a:buFont typeface="Arial"/>
              <a:buNone/>
            </a:pPr>
            <a:r>
              <a:rPr lang="en-US" sz="1800">
                <a:solidFill>
                  <a:srgbClr val="FFFFFF"/>
                </a:solidFill>
                <a:latin typeface="Open Sans"/>
                <a:ea typeface="Open Sans"/>
                <a:cs typeface="Open Sans"/>
                <a:sym typeface="Open Sans"/>
              </a:rPr>
              <a:t>Super devs</a:t>
            </a:r>
            <a:endParaRPr b="1" sz="1800">
              <a:solidFill>
                <a:srgbClr val="FFFFFF"/>
              </a:solidFill>
              <a:latin typeface="Open Sans"/>
              <a:ea typeface="Open Sans"/>
              <a:cs typeface="Open Sans"/>
              <a:sym typeface="Open Sans"/>
            </a:endParaRPr>
          </a:p>
        </p:txBody>
      </p:sp>
      <p:pic>
        <p:nvPicPr>
          <p:cNvPr id="89" name="Google Shape;89;g149d853483f_0_150"/>
          <p:cNvPicPr preferRelativeResize="0"/>
          <p:nvPr/>
        </p:nvPicPr>
        <p:blipFill rotWithShape="1">
          <a:blip r:embed="rId3">
            <a:alphaModFix/>
          </a:blip>
          <a:srcRect b="21291" l="0" r="0" t="13954"/>
          <a:stretch/>
        </p:blipFill>
        <p:spPr>
          <a:xfrm>
            <a:off x="5511875" y="737000"/>
            <a:ext cx="2721900" cy="3133500"/>
          </a:xfrm>
          <a:prstGeom prst="roundRect">
            <a:avLst>
              <a:gd fmla="val 16667" name="adj"/>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fec161c24c_0_132"/>
          <p:cNvSpPr txBox="1"/>
          <p:nvPr>
            <p:ph idx="1" type="body"/>
          </p:nvPr>
        </p:nvSpPr>
        <p:spPr>
          <a:xfrm>
            <a:off x="4761075" y="2918300"/>
            <a:ext cx="3981600" cy="1758300"/>
          </a:xfrm>
          <a:prstGeom prst="rect">
            <a:avLst/>
          </a:prstGeom>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a:t>Add steps to scenarios</a:t>
            </a:r>
            <a:endParaRPr/>
          </a:p>
          <a:p>
            <a:pPr indent="-342900" lvl="0" marL="457200" rtl="0" algn="l">
              <a:lnSpc>
                <a:spcPct val="115000"/>
              </a:lnSpc>
              <a:spcBef>
                <a:spcPts val="1000"/>
              </a:spcBef>
              <a:spcAft>
                <a:spcPts val="1000"/>
              </a:spcAft>
              <a:buSzPts val="1800"/>
              <a:buChar char="●"/>
            </a:pPr>
            <a:r>
              <a:rPr lang="en-US"/>
              <a:t>Think about how it works</a:t>
            </a:r>
            <a:endParaRPr/>
          </a:p>
        </p:txBody>
      </p:sp>
      <p:sp>
        <p:nvSpPr>
          <p:cNvPr id="243" name="Google Shape;243;gfec161c24c_0_132"/>
          <p:cNvSpPr txBox="1"/>
          <p:nvPr>
            <p:ph idx="2" type="body"/>
          </p:nvPr>
        </p:nvSpPr>
        <p:spPr>
          <a:xfrm>
            <a:off x="510650" y="2226150"/>
            <a:ext cx="3686400" cy="266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t>DEVELOPER</a:t>
            </a:r>
            <a:endParaRPr b="1" sz="3000"/>
          </a:p>
        </p:txBody>
      </p:sp>
      <p:pic>
        <p:nvPicPr>
          <p:cNvPr id="244" name="Google Shape;244;gfec161c24c_0_132"/>
          <p:cNvPicPr preferRelativeResize="0"/>
          <p:nvPr/>
        </p:nvPicPr>
        <p:blipFill>
          <a:blip r:embed="rId3">
            <a:alphaModFix/>
          </a:blip>
          <a:stretch>
            <a:fillRect/>
          </a:stretch>
        </p:blipFill>
        <p:spPr>
          <a:xfrm>
            <a:off x="4565450" y="0"/>
            <a:ext cx="4578550" cy="2575431"/>
          </a:xfrm>
          <a:prstGeom prst="rect">
            <a:avLst/>
          </a:prstGeom>
          <a:noFill/>
          <a:ln>
            <a:noFill/>
          </a:ln>
        </p:spPr>
      </p:pic>
      <p:sp>
        <p:nvSpPr>
          <p:cNvPr id="245" name="Google Shape;245;gfec161c24c_0_132"/>
          <p:cNvSpPr txBox="1"/>
          <p:nvPr>
            <p:ph type="title"/>
          </p:nvPr>
        </p:nvSpPr>
        <p:spPr>
          <a:xfrm>
            <a:off x="306650" y="427950"/>
            <a:ext cx="3946200" cy="136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900">
                <a:latin typeface="Open Sans"/>
                <a:ea typeface="Open Sans"/>
                <a:cs typeface="Open Sans"/>
                <a:sym typeface="Open Sans"/>
              </a:rPr>
              <a:t>Who writes tests?</a:t>
            </a:r>
            <a:endParaRPr sz="2900">
              <a:latin typeface="Open Sans"/>
              <a:ea typeface="Open Sans"/>
              <a:cs typeface="Open Sans"/>
              <a:sym typeface="Open Sans"/>
            </a:endParaRPr>
          </a:p>
          <a:p>
            <a:pPr indent="0" lvl="0" marL="0" rtl="0" algn="l">
              <a:spcBef>
                <a:spcPts val="0"/>
              </a:spcBef>
              <a:spcAft>
                <a:spcPts val="0"/>
              </a:spcAft>
              <a:buNone/>
            </a:pPr>
            <a:r>
              <a:rPr lang="en-US" sz="3200"/>
              <a:t>The Three amigos</a:t>
            </a:r>
            <a:endParaRPr sz="3200"/>
          </a:p>
        </p:txBody>
      </p:sp>
      <p:sp>
        <p:nvSpPr>
          <p:cNvPr id="246" name="Google Shape;246;gfec161c24c_0_132"/>
          <p:cNvSpPr txBox="1"/>
          <p:nvPr>
            <p:ph idx="12" type="sldNum"/>
          </p:nvPr>
        </p:nvSpPr>
        <p:spPr>
          <a:xfrm>
            <a:off x="8472458" y="43584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fec161c24c_0_141"/>
          <p:cNvSpPr txBox="1"/>
          <p:nvPr>
            <p:ph idx="1" type="body"/>
          </p:nvPr>
        </p:nvSpPr>
        <p:spPr>
          <a:xfrm>
            <a:off x="4761075" y="2918300"/>
            <a:ext cx="3981600" cy="17583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US"/>
              <a:t>Generate scenarios</a:t>
            </a:r>
            <a:endParaRPr/>
          </a:p>
          <a:p>
            <a:pPr indent="-342900" lvl="0" marL="457200" rtl="0" algn="l">
              <a:spcBef>
                <a:spcPts val="1000"/>
              </a:spcBef>
              <a:spcAft>
                <a:spcPts val="0"/>
              </a:spcAft>
              <a:buSzPts val="1800"/>
              <a:buChar char="●"/>
            </a:pPr>
            <a:r>
              <a:rPr lang="en-US"/>
              <a:t>Think edge cases</a:t>
            </a:r>
            <a:endParaRPr/>
          </a:p>
          <a:p>
            <a:pPr indent="-342900" lvl="0" marL="457200" rtl="0" algn="l">
              <a:spcBef>
                <a:spcPts val="1000"/>
              </a:spcBef>
              <a:spcAft>
                <a:spcPts val="1000"/>
              </a:spcAft>
              <a:buSzPts val="1800"/>
              <a:buChar char="●"/>
            </a:pPr>
            <a:r>
              <a:rPr lang="en-US"/>
              <a:t>Break the application</a:t>
            </a:r>
            <a:endParaRPr/>
          </a:p>
        </p:txBody>
      </p:sp>
      <p:sp>
        <p:nvSpPr>
          <p:cNvPr id="252" name="Google Shape;252;gfec161c24c_0_141"/>
          <p:cNvSpPr txBox="1"/>
          <p:nvPr>
            <p:ph idx="2" type="body"/>
          </p:nvPr>
        </p:nvSpPr>
        <p:spPr>
          <a:xfrm>
            <a:off x="510650" y="2226150"/>
            <a:ext cx="3686400" cy="266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t>TESTER</a:t>
            </a:r>
            <a:endParaRPr b="1" sz="3000"/>
          </a:p>
        </p:txBody>
      </p:sp>
      <p:pic>
        <p:nvPicPr>
          <p:cNvPr id="253" name="Google Shape;253;gfec161c24c_0_141"/>
          <p:cNvPicPr preferRelativeResize="0"/>
          <p:nvPr/>
        </p:nvPicPr>
        <p:blipFill>
          <a:blip r:embed="rId3">
            <a:alphaModFix/>
          </a:blip>
          <a:stretch>
            <a:fillRect/>
          </a:stretch>
        </p:blipFill>
        <p:spPr>
          <a:xfrm>
            <a:off x="4572000" y="0"/>
            <a:ext cx="4572000" cy="2571750"/>
          </a:xfrm>
          <a:prstGeom prst="rect">
            <a:avLst/>
          </a:prstGeom>
          <a:noFill/>
          <a:ln>
            <a:noFill/>
          </a:ln>
        </p:spPr>
      </p:pic>
      <p:sp>
        <p:nvSpPr>
          <p:cNvPr id="254" name="Google Shape;254;gfec161c24c_0_141"/>
          <p:cNvSpPr txBox="1"/>
          <p:nvPr>
            <p:ph type="title"/>
          </p:nvPr>
        </p:nvSpPr>
        <p:spPr>
          <a:xfrm>
            <a:off x="306650" y="427950"/>
            <a:ext cx="3946200" cy="136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900">
                <a:latin typeface="Open Sans"/>
                <a:ea typeface="Open Sans"/>
                <a:cs typeface="Open Sans"/>
                <a:sym typeface="Open Sans"/>
              </a:rPr>
              <a:t>Who writes tests?</a:t>
            </a:r>
            <a:endParaRPr sz="2900">
              <a:latin typeface="Open Sans"/>
              <a:ea typeface="Open Sans"/>
              <a:cs typeface="Open Sans"/>
              <a:sym typeface="Open Sans"/>
            </a:endParaRPr>
          </a:p>
          <a:p>
            <a:pPr indent="0" lvl="0" marL="0" rtl="0" algn="l">
              <a:spcBef>
                <a:spcPts val="0"/>
              </a:spcBef>
              <a:spcAft>
                <a:spcPts val="0"/>
              </a:spcAft>
              <a:buNone/>
            </a:pPr>
            <a:r>
              <a:rPr lang="en-US" sz="3200"/>
              <a:t>The Three amigos</a:t>
            </a:r>
            <a:endParaRPr sz="3200"/>
          </a:p>
        </p:txBody>
      </p:sp>
      <p:sp>
        <p:nvSpPr>
          <p:cNvPr id="255" name="Google Shape;255;gfec161c24c_0_141"/>
          <p:cNvSpPr txBox="1"/>
          <p:nvPr>
            <p:ph idx="12" type="sldNum"/>
          </p:nvPr>
        </p:nvSpPr>
        <p:spPr>
          <a:xfrm>
            <a:off x="8472458" y="43584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fec161c24c_0_158"/>
          <p:cNvSpPr txBox="1"/>
          <p:nvPr>
            <p:ph idx="1" type="body"/>
          </p:nvPr>
        </p:nvSpPr>
        <p:spPr>
          <a:xfrm>
            <a:off x="499900" y="1460175"/>
            <a:ext cx="5215200" cy="314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US"/>
              <a:t>Research to find improvements, not bugs.</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Char char="●"/>
            </a:pPr>
            <a:r>
              <a:rPr lang="en-US"/>
              <a:t>UX Researcher in Product Experience team.</a:t>
            </a:r>
            <a:endParaRPr/>
          </a:p>
          <a:p>
            <a:pPr indent="-317500" lvl="1" marL="914400" rtl="0" algn="l">
              <a:spcBef>
                <a:spcPts val="0"/>
              </a:spcBef>
              <a:spcAft>
                <a:spcPts val="0"/>
              </a:spcAft>
              <a:buSzPts val="1400"/>
              <a:buChar char="○"/>
            </a:pPr>
            <a:r>
              <a:rPr lang="en-US"/>
              <a:t>How to participate?</a:t>
            </a:r>
            <a:endParaRPr/>
          </a:p>
          <a:p>
            <a:pPr indent="-317500" lvl="2" marL="1371600" rtl="0" algn="l">
              <a:spcBef>
                <a:spcPts val="0"/>
              </a:spcBef>
              <a:spcAft>
                <a:spcPts val="0"/>
              </a:spcAft>
              <a:buSzPts val="1400"/>
              <a:buChar char="■"/>
            </a:pPr>
            <a:r>
              <a:rPr lang="en-US"/>
              <a:t>Subscribe to the forum in </a:t>
            </a:r>
            <a:r>
              <a:rPr lang="en-US" u="sng">
                <a:solidFill>
                  <a:schemeClr val="hlink"/>
                </a:solidFill>
                <a:hlinkClick r:id="rId3"/>
              </a:rPr>
              <a:t>https://moodle.org/ux</a:t>
            </a:r>
            <a:r>
              <a:rPr lang="en-US"/>
              <a:t> </a:t>
            </a:r>
            <a:endParaRPr/>
          </a:p>
          <a:p>
            <a:pPr indent="-317500" lvl="2" marL="1371600" rtl="0" algn="l">
              <a:spcBef>
                <a:spcPts val="0"/>
              </a:spcBef>
              <a:spcAft>
                <a:spcPts val="0"/>
              </a:spcAft>
              <a:buSzPts val="1400"/>
              <a:buChar char="■"/>
            </a:pPr>
            <a:r>
              <a:rPr lang="en-US"/>
              <a:t>Visit the </a:t>
            </a:r>
            <a:r>
              <a:rPr b="1" lang="en-US"/>
              <a:t>Product bar</a:t>
            </a:r>
            <a:r>
              <a:rPr lang="en-US"/>
              <a:t> and contact to any of the UX members in the Moot:</a:t>
            </a:r>
            <a:endParaRPr/>
          </a:p>
          <a:p>
            <a:pPr indent="-317500" lvl="3" marL="1828800" rtl="0" algn="l">
              <a:spcBef>
                <a:spcPts val="0"/>
              </a:spcBef>
              <a:spcAft>
                <a:spcPts val="0"/>
              </a:spcAft>
              <a:buSzPts val="1400"/>
              <a:buChar char="●"/>
            </a:pPr>
            <a:r>
              <a:rPr lang="en-US"/>
              <a:t>Database activity project - Sabina</a:t>
            </a:r>
            <a:endParaRPr/>
          </a:p>
          <a:p>
            <a:pPr indent="-317500" lvl="3" marL="1828800" rtl="0" algn="l">
              <a:spcBef>
                <a:spcPts val="0"/>
              </a:spcBef>
              <a:spcAft>
                <a:spcPts val="0"/>
              </a:spcAft>
              <a:buSzPts val="1400"/>
              <a:buChar char="●"/>
            </a:pPr>
            <a:r>
              <a:rPr lang="en-US"/>
              <a:t>Moodle App - Edu</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61" name="Google Shape;261;gfec161c24c_0_158"/>
          <p:cNvPicPr preferRelativeResize="0"/>
          <p:nvPr/>
        </p:nvPicPr>
        <p:blipFill>
          <a:blip r:embed="rId4">
            <a:alphaModFix/>
          </a:blip>
          <a:stretch>
            <a:fillRect/>
          </a:stretch>
        </p:blipFill>
        <p:spPr>
          <a:xfrm>
            <a:off x="5954050" y="1831725"/>
            <a:ext cx="2772150" cy="2772150"/>
          </a:xfrm>
          <a:prstGeom prst="rect">
            <a:avLst/>
          </a:prstGeom>
          <a:noFill/>
          <a:ln>
            <a:noFill/>
          </a:ln>
        </p:spPr>
      </p:pic>
      <p:sp>
        <p:nvSpPr>
          <p:cNvPr id="262" name="Google Shape;262;gfec161c24c_0_158"/>
          <p:cNvSpPr txBox="1"/>
          <p:nvPr>
            <p:ph type="title"/>
          </p:nvPr>
        </p:nvSpPr>
        <p:spPr>
          <a:xfrm>
            <a:off x="360823" y="295650"/>
            <a:ext cx="813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Usability testing</a:t>
            </a:r>
            <a:endParaRPr/>
          </a:p>
        </p:txBody>
      </p:sp>
      <p:sp>
        <p:nvSpPr>
          <p:cNvPr id="263" name="Google Shape;263;gfec161c24c_0_158"/>
          <p:cNvSpPr txBox="1"/>
          <p:nvPr/>
        </p:nvSpPr>
        <p:spPr>
          <a:xfrm>
            <a:off x="360825" y="102575"/>
            <a:ext cx="6686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F3F3F3"/>
                </a:solidFill>
                <a:latin typeface="Open Sans"/>
                <a:ea typeface="Open Sans"/>
                <a:cs typeface="Open Sans"/>
                <a:sym typeface="Open Sans"/>
              </a:rPr>
              <a:t>Types of </a:t>
            </a:r>
            <a:r>
              <a:rPr lang="en-US" sz="1600" strike="sngStrike">
                <a:solidFill>
                  <a:srgbClr val="F3F3F3"/>
                </a:solidFill>
                <a:latin typeface="Open Sans"/>
                <a:ea typeface="Open Sans"/>
                <a:cs typeface="Open Sans"/>
                <a:sym typeface="Open Sans"/>
              </a:rPr>
              <a:t>automated</a:t>
            </a:r>
            <a:r>
              <a:rPr lang="en-US" sz="1600">
                <a:solidFill>
                  <a:srgbClr val="F3F3F3"/>
                </a:solidFill>
                <a:latin typeface="Open Sans"/>
                <a:ea typeface="Open Sans"/>
                <a:cs typeface="Open Sans"/>
                <a:sym typeface="Open Sans"/>
              </a:rPr>
              <a:t> </a:t>
            </a:r>
            <a:r>
              <a:rPr lang="en-US" sz="1600">
                <a:solidFill>
                  <a:srgbClr val="F3F3F3"/>
                </a:solidFill>
                <a:latin typeface="Open Sans"/>
                <a:ea typeface="Open Sans"/>
                <a:cs typeface="Open Sans"/>
                <a:sym typeface="Open Sans"/>
              </a:rPr>
              <a:t>testing</a:t>
            </a:r>
            <a:endParaRPr sz="1600">
              <a:solidFill>
                <a:srgbClr val="F3F3F3"/>
              </a:solidFill>
              <a:latin typeface="Open Sans"/>
              <a:ea typeface="Open Sans"/>
              <a:cs typeface="Open Sans"/>
              <a:sym typeface="Open Sans"/>
            </a:endParaRPr>
          </a:p>
        </p:txBody>
      </p:sp>
      <p:sp>
        <p:nvSpPr>
          <p:cNvPr id="264" name="Google Shape;264;gfec161c24c_0_158"/>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fec161c24c_0_6"/>
          <p:cNvSpPr txBox="1"/>
          <p:nvPr/>
        </p:nvSpPr>
        <p:spPr>
          <a:xfrm>
            <a:off x="4689225" y="3925325"/>
            <a:ext cx="4278900" cy="1018500"/>
          </a:xfrm>
          <a:prstGeom prst="rect">
            <a:avLst/>
          </a:prstGeom>
          <a:noFill/>
          <a:ln>
            <a:noFill/>
          </a:ln>
        </p:spPr>
        <p:txBody>
          <a:bodyPr anchorCtr="0" anchor="t" bIns="0" lIns="0" spcFirstLastPara="1" rIns="0" wrap="square" tIns="0">
            <a:noAutofit/>
          </a:bodyPr>
          <a:lstStyle/>
          <a:p>
            <a:pPr indent="0" lvl="0" marL="12700" marR="162560" rtl="0" algn="ctr">
              <a:lnSpc>
                <a:spcPct val="100000"/>
              </a:lnSpc>
              <a:spcBef>
                <a:spcPts val="0"/>
              </a:spcBef>
              <a:spcAft>
                <a:spcPts val="0"/>
              </a:spcAft>
              <a:buClr>
                <a:schemeClr val="dk1"/>
              </a:buClr>
              <a:buSzPts val="1100"/>
              <a:buFont typeface="Arial"/>
              <a:buNone/>
            </a:pPr>
            <a:r>
              <a:rPr lang="en-US" sz="1500">
                <a:solidFill>
                  <a:srgbClr val="434343"/>
                </a:solidFill>
                <a:latin typeface="Open Sans"/>
                <a:ea typeface="Open Sans"/>
                <a:cs typeface="Open Sans"/>
                <a:sym typeface="Open Sans"/>
              </a:rPr>
              <a:t>Get involved! </a:t>
            </a:r>
            <a:endParaRPr sz="1500">
              <a:solidFill>
                <a:srgbClr val="434343"/>
              </a:solidFill>
              <a:latin typeface="Open Sans"/>
              <a:ea typeface="Open Sans"/>
              <a:cs typeface="Open Sans"/>
              <a:sym typeface="Open Sans"/>
            </a:endParaRPr>
          </a:p>
          <a:p>
            <a:pPr indent="0" lvl="0" marL="12700" marR="162560" rtl="0" algn="l">
              <a:lnSpc>
                <a:spcPct val="100000"/>
              </a:lnSpc>
              <a:spcBef>
                <a:spcPts val="0"/>
              </a:spcBef>
              <a:spcAft>
                <a:spcPts val="0"/>
              </a:spcAft>
              <a:buClr>
                <a:schemeClr val="dk1"/>
              </a:buClr>
              <a:buSzPts val="1100"/>
              <a:buFont typeface="Arial"/>
              <a:buNone/>
            </a:pPr>
            <a:r>
              <a:t/>
            </a:r>
            <a:endParaRPr sz="1500">
              <a:solidFill>
                <a:srgbClr val="434343"/>
              </a:solidFill>
              <a:latin typeface="Open Sans"/>
              <a:ea typeface="Open Sans"/>
              <a:cs typeface="Open Sans"/>
              <a:sym typeface="Open Sans"/>
            </a:endParaRPr>
          </a:p>
          <a:p>
            <a:pPr indent="0" lvl="0" marL="12700" marR="162560" rtl="0" algn="l">
              <a:lnSpc>
                <a:spcPct val="100000"/>
              </a:lnSpc>
              <a:spcBef>
                <a:spcPts val="0"/>
              </a:spcBef>
              <a:spcAft>
                <a:spcPts val="0"/>
              </a:spcAft>
              <a:buClr>
                <a:schemeClr val="dk1"/>
              </a:buClr>
              <a:buSzPts val="1100"/>
              <a:buFont typeface="Arial"/>
              <a:buNone/>
            </a:pPr>
            <a:r>
              <a:rPr lang="en-US" sz="1100" u="sng">
                <a:solidFill>
                  <a:schemeClr val="hlink"/>
                </a:solidFill>
                <a:latin typeface="Open Sans"/>
                <a:ea typeface="Open Sans"/>
                <a:cs typeface="Open Sans"/>
                <a:sym typeface="Open Sans"/>
                <a:hlinkClick r:id="rId3"/>
              </a:rPr>
              <a:t>https://moodledev.io/general/development/process/testing/qa</a:t>
            </a:r>
            <a:r>
              <a:rPr lang="en-US" sz="1100">
                <a:solidFill>
                  <a:srgbClr val="434343"/>
                </a:solidFill>
                <a:latin typeface="Open Sans"/>
                <a:ea typeface="Open Sans"/>
                <a:cs typeface="Open Sans"/>
                <a:sym typeface="Open Sans"/>
              </a:rPr>
              <a:t> </a:t>
            </a:r>
            <a:endParaRPr sz="1100">
              <a:solidFill>
                <a:srgbClr val="434343"/>
              </a:solidFill>
              <a:latin typeface="Open Sans"/>
              <a:ea typeface="Open Sans"/>
              <a:cs typeface="Open Sans"/>
              <a:sym typeface="Open Sans"/>
            </a:endParaRPr>
          </a:p>
          <a:p>
            <a:pPr indent="0" lvl="0" marL="12700" marR="162560" rtl="0" algn="l">
              <a:lnSpc>
                <a:spcPct val="100000"/>
              </a:lnSpc>
              <a:spcBef>
                <a:spcPts val="0"/>
              </a:spcBef>
              <a:spcAft>
                <a:spcPts val="0"/>
              </a:spcAft>
              <a:buClr>
                <a:srgbClr val="000000"/>
              </a:buClr>
              <a:buSzPts val="1800"/>
              <a:buFont typeface="Arial"/>
              <a:buNone/>
            </a:pPr>
            <a:r>
              <a:t/>
            </a:r>
            <a:endParaRPr sz="1300">
              <a:solidFill>
                <a:srgbClr val="434343"/>
              </a:solidFill>
              <a:latin typeface="Open Sans"/>
              <a:ea typeface="Open Sans"/>
              <a:cs typeface="Open Sans"/>
              <a:sym typeface="Open Sans"/>
            </a:endParaRPr>
          </a:p>
          <a:p>
            <a:pPr indent="0" lvl="0" marL="12700" marR="5080" rtl="0" algn="l">
              <a:lnSpc>
                <a:spcPct val="100000"/>
              </a:lnSpc>
              <a:spcBef>
                <a:spcPts val="0"/>
              </a:spcBef>
              <a:spcAft>
                <a:spcPts val="0"/>
              </a:spcAft>
              <a:buClr>
                <a:srgbClr val="000000"/>
              </a:buClr>
              <a:buSzPts val="1400"/>
              <a:buFont typeface="Arial"/>
              <a:buNone/>
            </a:pPr>
            <a:r>
              <a:t/>
            </a:r>
            <a:endParaRPr b="0" i="0" sz="900" u="none" cap="none" strike="noStrike">
              <a:solidFill>
                <a:srgbClr val="434343"/>
              </a:solidFill>
              <a:latin typeface="Open Sans"/>
              <a:ea typeface="Open Sans"/>
              <a:cs typeface="Open Sans"/>
              <a:sym typeface="Open Sans"/>
            </a:endParaRPr>
          </a:p>
        </p:txBody>
      </p:sp>
      <p:sp>
        <p:nvSpPr>
          <p:cNvPr id="270" name="Google Shape;270;gfec161c24c_0_6"/>
          <p:cNvSpPr txBox="1"/>
          <p:nvPr>
            <p:ph idx="2" type="body"/>
          </p:nvPr>
        </p:nvSpPr>
        <p:spPr>
          <a:xfrm>
            <a:off x="510650" y="2226150"/>
            <a:ext cx="3686400" cy="266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a:t>Dedicated team in Moodle for manual testing:</a:t>
            </a:r>
            <a:endParaRPr/>
          </a:p>
          <a:p>
            <a:pPr indent="0" lvl="0" marL="0" rtl="0" algn="l">
              <a:lnSpc>
                <a:spcPct val="115000"/>
              </a:lnSpc>
              <a:spcBef>
                <a:spcPts val="0"/>
              </a:spcBef>
              <a:spcAft>
                <a:spcPts val="0"/>
              </a:spcAft>
              <a:buClr>
                <a:schemeClr val="dk1"/>
              </a:buClr>
              <a:buSzPts val="1100"/>
              <a:buFont typeface="Arial"/>
              <a:buNone/>
            </a:pPr>
            <a:r>
              <a:t/>
            </a:r>
            <a:endParaRPr/>
          </a:p>
          <a:p>
            <a:pPr indent="-330200" lvl="0" marL="457200" rtl="0" algn="l">
              <a:lnSpc>
                <a:spcPct val="115000"/>
              </a:lnSpc>
              <a:spcBef>
                <a:spcPts val="0"/>
              </a:spcBef>
              <a:spcAft>
                <a:spcPts val="0"/>
              </a:spcAft>
              <a:buSzPts val="1600"/>
              <a:buChar char="●"/>
            </a:pPr>
            <a:r>
              <a:rPr lang="en-US" sz="1600"/>
              <a:t>Weekly testing, for integrated issues</a:t>
            </a:r>
            <a:endParaRPr sz="1600"/>
          </a:p>
          <a:p>
            <a:pPr indent="-330200" lvl="0" marL="457200" rtl="0" algn="l">
              <a:lnSpc>
                <a:spcPct val="115000"/>
              </a:lnSpc>
              <a:spcBef>
                <a:spcPts val="0"/>
              </a:spcBef>
              <a:spcAft>
                <a:spcPts val="0"/>
              </a:spcAft>
              <a:buSzPts val="1600"/>
              <a:buChar char="●"/>
            </a:pPr>
            <a:r>
              <a:rPr lang="en-US" sz="1600"/>
              <a:t>Release QA cycle → The </a:t>
            </a:r>
            <a:r>
              <a:rPr b="1" lang="en-US" sz="1600"/>
              <a:t>community</a:t>
            </a:r>
            <a:r>
              <a:rPr lang="en-US" sz="1600"/>
              <a:t> also participates in!</a:t>
            </a:r>
            <a:endParaRPr sz="1600"/>
          </a:p>
          <a:p>
            <a:pPr indent="0" lvl="0" marL="0" rtl="0" algn="l">
              <a:lnSpc>
                <a:spcPct val="115000"/>
              </a:lnSpc>
              <a:spcBef>
                <a:spcPts val="0"/>
              </a:spcBef>
              <a:spcAft>
                <a:spcPts val="0"/>
              </a:spcAft>
              <a:buSzPts val="1800"/>
              <a:buNone/>
            </a:pPr>
            <a:r>
              <a:t/>
            </a:r>
            <a:endParaRPr/>
          </a:p>
        </p:txBody>
      </p:sp>
      <p:sp>
        <p:nvSpPr>
          <p:cNvPr id="271" name="Google Shape;271;gfec161c24c_0_6"/>
          <p:cNvSpPr txBox="1"/>
          <p:nvPr>
            <p:ph type="title"/>
          </p:nvPr>
        </p:nvSpPr>
        <p:spPr>
          <a:xfrm>
            <a:off x="306650" y="427950"/>
            <a:ext cx="3946200" cy="192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lang="en-US" sz="3400"/>
              <a:t>Quality Assurance (QA)</a:t>
            </a:r>
            <a:endParaRPr sz="3400"/>
          </a:p>
          <a:p>
            <a:pPr indent="0" lvl="0" marL="0" rtl="0" algn="l">
              <a:lnSpc>
                <a:spcPct val="100000"/>
              </a:lnSpc>
              <a:spcBef>
                <a:spcPts val="0"/>
              </a:spcBef>
              <a:spcAft>
                <a:spcPts val="0"/>
              </a:spcAft>
              <a:buSzPts val="3500"/>
              <a:buNone/>
            </a:pPr>
            <a:r>
              <a:rPr lang="en-US" sz="3400"/>
              <a:t>testing</a:t>
            </a:r>
            <a:endParaRPr sz="3400"/>
          </a:p>
        </p:txBody>
      </p:sp>
      <p:pic>
        <p:nvPicPr>
          <p:cNvPr id="272" name="Google Shape;272;gfec161c24c_0_6"/>
          <p:cNvPicPr preferRelativeResize="0"/>
          <p:nvPr/>
        </p:nvPicPr>
        <p:blipFill>
          <a:blip r:embed="rId4">
            <a:alphaModFix/>
          </a:blip>
          <a:stretch>
            <a:fillRect/>
          </a:stretch>
        </p:blipFill>
        <p:spPr>
          <a:xfrm>
            <a:off x="5182375" y="666800"/>
            <a:ext cx="3454500" cy="2878750"/>
          </a:xfrm>
          <a:prstGeom prst="rect">
            <a:avLst/>
          </a:prstGeom>
          <a:noFill/>
          <a:ln>
            <a:noFill/>
          </a:ln>
        </p:spPr>
      </p:pic>
      <p:sp>
        <p:nvSpPr>
          <p:cNvPr id="273" name="Google Shape;273;gfec161c24c_0_6"/>
          <p:cNvSpPr txBox="1"/>
          <p:nvPr>
            <p:ph idx="12" type="sldNum"/>
          </p:nvPr>
        </p:nvSpPr>
        <p:spPr>
          <a:xfrm>
            <a:off x="8472458" y="43584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151024698d5_0_54"/>
          <p:cNvSpPr txBox="1"/>
          <p:nvPr>
            <p:ph type="title"/>
          </p:nvPr>
        </p:nvSpPr>
        <p:spPr>
          <a:xfrm>
            <a:off x="360823" y="295650"/>
            <a:ext cx="813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Add a QA team to your life</a:t>
            </a:r>
            <a:endParaRPr/>
          </a:p>
        </p:txBody>
      </p:sp>
      <p:sp>
        <p:nvSpPr>
          <p:cNvPr id="279" name="Google Shape;279;g151024698d5_0_54"/>
          <p:cNvSpPr txBox="1"/>
          <p:nvPr>
            <p:ph idx="1" type="body"/>
          </p:nvPr>
        </p:nvSpPr>
        <p:spPr>
          <a:xfrm>
            <a:off x="499900" y="1460175"/>
            <a:ext cx="8226300" cy="314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US">
                <a:extLst>
                  <a:ext uri="http://customooxmlschemas.google.com/">
                    <go:slidesCustomData xmlns:go="http://customooxmlschemas.google.com/" textRoundtripDataId="6"/>
                  </a:ext>
                </a:extLst>
              </a:rPr>
              <a:t>Functional / Manual QA</a:t>
            </a:r>
            <a:endParaRPr>
              <a:extLst>
                <a:ext uri="http://customooxmlschemas.google.com/">
                  <go:slidesCustomData xmlns:go="http://customooxmlschemas.google.com/" textRoundtripDataId="7"/>
                </a:ext>
              </a:extLst>
            </a:endParaRPr>
          </a:p>
          <a:p>
            <a:pPr indent="-317500" lvl="1" marL="914400" rtl="0" algn="l">
              <a:spcBef>
                <a:spcPts val="0"/>
              </a:spcBef>
              <a:spcAft>
                <a:spcPts val="0"/>
              </a:spcAft>
              <a:buSzPts val="1400"/>
              <a:buChar char="○"/>
            </a:pPr>
            <a:r>
              <a:rPr lang="en-US">
                <a:extLst>
                  <a:ext uri="http://customooxmlschemas.google.com/">
                    <go:slidesCustomData xmlns:go="http://customooxmlschemas.google.com/" textRoundtripDataId="8"/>
                  </a:ext>
                </a:extLst>
              </a:rPr>
              <a:t>Analyse, writes tests to detect usability, performance and issues</a:t>
            </a:r>
            <a:endParaRPr>
              <a:extLst>
                <a:ext uri="http://customooxmlschemas.google.com/">
                  <go:slidesCustomData xmlns:go="http://customooxmlschemas.google.com/" textRoundtripDataId="9"/>
                </a:ext>
              </a:extLst>
            </a:endParaRPr>
          </a:p>
          <a:p>
            <a:pPr indent="-317500" lvl="1" marL="914400" rtl="0" algn="l">
              <a:spcBef>
                <a:spcPts val="0"/>
              </a:spcBef>
              <a:spcAft>
                <a:spcPts val="0"/>
              </a:spcAft>
              <a:buSzPts val="1400"/>
              <a:buChar char="○"/>
            </a:pPr>
            <a:r>
              <a:rPr lang="en-US">
                <a:extLst>
                  <a:ext uri="http://customooxmlschemas.google.com/">
                    <go:slidesCustomData xmlns:go="http://customooxmlschemas.google.com/" textRoundtripDataId="10"/>
                  </a:ext>
                </a:extLst>
              </a:rPr>
              <a:t>Exploratory tests</a:t>
            </a:r>
            <a:endParaRPr>
              <a:extLst>
                <a:ext uri="http://customooxmlschemas.google.com/">
                  <go:slidesCustomData xmlns:go="http://customooxmlschemas.google.com/" textRoundtripDataId="11"/>
                </a:ext>
              </a:extLst>
            </a:endParaRPr>
          </a:p>
          <a:p>
            <a:pPr indent="-317500" lvl="1" marL="914400" rtl="0" algn="l">
              <a:spcBef>
                <a:spcPts val="0"/>
              </a:spcBef>
              <a:spcAft>
                <a:spcPts val="0"/>
              </a:spcAft>
              <a:buSzPts val="1400"/>
              <a:buChar char="○"/>
            </a:pPr>
            <a:r>
              <a:rPr lang="en-US">
                <a:extLst>
                  <a:ext uri="http://customooxmlschemas.google.com/">
                    <go:slidesCustomData xmlns:go="http://customooxmlschemas.google.com/" textRoundtripDataId="12"/>
                  </a:ext>
                </a:extLst>
              </a:rPr>
              <a:t>Executes manual tests</a:t>
            </a:r>
            <a:endParaRPr>
              <a:extLst>
                <a:ext uri="http://customooxmlschemas.google.com/">
                  <go:slidesCustomData xmlns:go="http://customooxmlschemas.google.com/" textRoundtripDataId="13"/>
                </a:ext>
              </a:extLst>
            </a:endParaRPr>
          </a:p>
          <a:p>
            <a:pPr indent="-317500" lvl="1" marL="914400" rtl="0" algn="l">
              <a:spcBef>
                <a:spcPts val="0"/>
              </a:spcBef>
              <a:spcAft>
                <a:spcPts val="0"/>
              </a:spcAft>
              <a:buSzPts val="1400"/>
              <a:buChar char="○"/>
            </a:pPr>
            <a:r>
              <a:rPr lang="en-US">
                <a:extLst>
                  <a:ext uri="http://customooxmlschemas.google.com/">
                    <go:slidesCustomData xmlns:go="http://customooxmlschemas.google.com/" textRoundtripDataId="14"/>
                  </a:ext>
                </a:extLst>
              </a:rPr>
              <a:t>Multiplatform/browser coherence</a:t>
            </a:r>
            <a:endParaRPr>
              <a:extLst>
                <a:ext uri="http://customooxmlschemas.google.com/">
                  <go:slidesCustomData xmlns:go="http://customooxmlschemas.google.com/" textRoundtripDataId="15"/>
                </a:ext>
              </a:extLst>
            </a:endParaRPr>
          </a:p>
          <a:p>
            <a:pPr indent="-317500" lvl="1" marL="914400" rtl="0" algn="l">
              <a:spcBef>
                <a:spcPts val="0"/>
              </a:spcBef>
              <a:spcAft>
                <a:spcPts val="0"/>
              </a:spcAft>
              <a:buSzPts val="1400"/>
              <a:buChar char="○"/>
            </a:pPr>
            <a:r>
              <a:rPr lang="en-US">
                <a:extLst>
                  <a:ext uri="http://customooxmlschemas.google.com/">
                    <go:slidesCustomData xmlns:go="http://customooxmlschemas.google.com/" textRoundtripDataId="16"/>
                  </a:ext>
                </a:extLst>
              </a:rPr>
              <a:t>Creates a report and a list of improvements</a:t>
            </a:r>
            <a:endParaRPr>
              <a:extLst>
                <a:ext uri="http://customooxmlschemas.google.com/">
                  <go:slidesCustomData xmlns:go="http://customooxmlschemas.google.com/" textRoundtripDataId="17"/>
                </a:ext>
              </a:extLst>
            </a:endParaRPr>
          </a:p>
          <a:p>
            <a:pPr indent="0" lvl="0" marL="0" rtl="0" algn="l">
              <a:spcBef>
                <a:spcPts val="0"/>
              </a:spcBef>
              <a:spcAft>
                <a:spcPts val="0"/>
              </a:spcAft>
              <a:buNone/>
            </a:pPr>
            <a:r>
              <a:t/>
            </a:r>
            <a:endParaRPr>
              <a:extLst>
                <a:ext uri="http://customooxmlschemas.google.com/">
                  <go:slidesCustomData xmlns:go="http://customooxmlschemas.google.com/" textRoundtripDataId="18"/>
                </a:ext>
              </a:extLst>
            </a:endParaRPr>
          </a:p>
          <a:p>
            <a:pPr indent="-342900" lvl="0" marL="457200" rtl="0" algn="l">
              <a:spcBef>
                <a:spcPts val="0"/>
              </a:spcBef>
              <a:spcAft>
                <a:spcPts val="0"/>
              </a:spcAft>
              <a:buSzPts val="1800"/>
              <a:buChar char="●"/>
            </a:pPr>
            <a:r>
              <a:rPr lang="en-US">
                <a:extLst>
                  <a:ext uri="http://customooxmlschemas.google.com/">
                    <go:slidesCustomData xmlns:go="http://customooxmlschemas.google.com/" textRoundtripDataId="19"/>
                  </a:ext>
                </a:extLst>
              </a:rPr>
              <a:t>Non functional / Automation QA</a:t>
            </a:r>
            <a:endParaRPr>
              <a:extLst>
                <a:ext uri="http://customooxmlschemas.google.com/">
                  <go:slidesCustomData xmlns:go="http://customooxmlschemas.google.com/" textRoundtripDataId="20"/>
                </a:ext>
              </a:extLst>
            </a:endParaRPr>
          </a:p>
          <a:p>
            <a:pPr indent="-317500" lvl="1" marL="914400" rtl="0" algn="l">
              <a:spcBef>
                <a:spcPts val="0"/>
              </a:spcBef>
              <a:spcAft>
                <a:spcPts val="0"/>
              </a:spcAft>
              <a:buSzPts val="1400"/>
              <a:buChar char="○"/>
            </a:pPr>
            <a:r>
              <a:rPr lang="en-US">
                <a:extLst>
                  <a:ext uri="http://customooxmlschemas.google.com/">
                    <go:slidesCustomData xmlns:go="http://customooxmlschemas.google.com/" textRoundtripDataId="21"/>
                  </a:ext>
                </a:extLst>
              </a:rPr>
              <a:t>Write Test plan: What to test, How (tools) and when</a:t>
            </a:r>
            <a:endParaRPr>
              <a:extLst>
                <a:ext uri="http://customooxmlschemas.google.com/">
                  <go:slidesCustomData xmlns:go="http://customooxmlschemas.google.com/" textRoundtripDataId="22"/>
                </a:ext>
              </a:extLst>
            </a:endParaRPr>
          </a:p>
          <a:p>
            <a:pPr indent="-317500" lvl="1" marL="914400" rtl="0" algn="l">
              <a:spcBef>
                <a:spcPts val="0"/>
              </a:spcBef>
              <a:spcAft>
                <a:spcPts val="0"/>
              </a:spcAft>
              <a:buSzPts val="1400"/>
              <a:buChar char="○"/>
            </a:pPr>
            <a:r>
              <a:rPr lang="en-US">
                <a:extLst>
                  <a:ext uri="http://customooxmlschemas.google.com/">
                    <go:slidesCustomData xmlns:go="http://customooxmlschemas.google.com/" textRoundtripDataId="23"/>
                  </a:ext>
                </a:extLst>
              </a:rPr>
              <a:t>Run tests: regression, performance…</a:t>
            </a:r>
            <a:endParaRPr>
              <a:extLst>
                <a:ext uri="http://customooxmlschemas.google.com/">
                  <go:slidesCustomData xmlns:go="http://customooxmlschemas.google.com/" textRoundtripDataId="24"/>
                </a:ext>
              </a:extLst>
            </a:endParaRPr>
          </a:p>
          <a:p>
            <a:pPr indent="-317500" lvl="1" marL="914400" rtl="0" algn="l">
              <a:spcBef>
                <a:spcPts val="0"/>
              </a:spcBef>
              <a:spcAft>
                <a:spcPts val="0"/>
              </a:spcAft>
              <a:buSzPts val="1400"/>
              <a:buChar char="○"/>
            </a:pPr>
            <a:r>
              <a:rPr lang="en-US">
                <a:extLst>
                  <a:ext uri="http://customooxmlschemas.google.com/">
                    <go:slidesCustomData xmlns:go="http://customooxmlschemas.google.com/" textRoundtripDataId="25"/>
                  </a:ext>
                </a:extLst>
              </a:rPr>
              <a:t>Sets a priority for automation scenarios</a:t>
            </a:r>
            <a:endParaRPr>
              <a:extLst>
                <a:ext uri="http://customooxmlschemas.google.com/">
                  <go:slidesCustomData xmlns:go="http://customooxmlschemas.google.com/" textRoundtripDataId="26"/>
                </a:ext>
              </a:extLst>
            </a:endParaRPr>
          </a:p>
          <a:p>
            <a:pPr indent="-317500" lvl="1" marL="914400" rtl="0" algn="l">
              <a:spcBef>
                <a:spcPts val="0"/>
              </a:spcBef>
              <a:spcAft>
                <a:spcPts val="0"/>
              </a:spcAft>
              <a:buSzPts val="1400"/>
              <a:buChar char="○"/>
            </a:pPr>
            <a:r>
              <a:rPr lang="en-US">
                <a:extLst>
                  <a:ext uri="http://customooxmlschemas.google.com/">
                    <go:slidesCustomData xmlns:go="http://customooxmlschemas.google.com/" textRoundtripDataId="27"/>
                  </a:ext>
                </a:extLst>
              </a:rPr>
              <a:t>Write documentation on selected tests and tool</a:t>
            </a:r>
            <a:r>
              <a:rPr lang="en-US"/>
              <a:t>s</a:t>
            </a:r>
            <a:endParaRPr/>
          </a:p>
        </p:txBody>
      </p:sp>
      <p:pic>
        <p:nvPicPr>
          <p:cNvPr id="280" name="Google Shape;280;g151024698d5_0_54"/>
          <p:cNvPicPr preferRelativeResize="0"/>
          <p:nvPr/>
        </p:nvPicPr>
        <p:blipFill>
          <a:blip r:embed="rId3">
            <a:alphaModFix/>
          </a:blip>
          <a:stretch>
            <a:fillRect/>
          </a:stretch>
        </p:blipFill>
        <p:spPr>
          <a:xfrm>
            <a:off x="5750125" y="2307952"/>
            <a:ext cx="3020200" cy="1868750"/>
          </a:xfrm>
          <a:prstGeom prst="rect">
            <a:avLst/>
          </a:prstGeom>
          <a:noFill/>
          <a:ln>
            <a:noFill/>
          </a:ln>
        </p:spPr>
      </p:pic>
      <p:sp>
        <p:nvSpPr>
          <p:cNvPr id="281" name="Google Shape;281;g151024698d5_0_54"/>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151024698d5_0_20"/>
          <p:cNvSpPr txBox="1"/>
          <p:nvPr>
            <p:ph type="title"/>
          </p:nvPr>
        </p:nvSpPr>
        <p:spPr>
          <a:xfrm>
            <a:off x="360823" y="295650"/>
            <a:ext cx="813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Invert the pyramid</a:t>
            </a:r>
            <a:endParaRPr/>
          </a:p>
        </p:txBody>
      </p:sp>
      <p:pic>
        <p:nvPicPr>
          <p:cNvPr id="287" name="Google Shape;287;g151024698d5_0_20"/>
          <p:cNvPicPr preferRelativeResize="0"/>
          <p:nvPr/>
        </p:nvPicPr>
        <p:blipFill>
          <a:blip r:embed="rId3">
            <a:alphaModFix/>
          </a:blip>
          <a:stretch>
            <a:fillRect/>
          </a:stretch>
        </p:blipFill>
        <p:spPr>
          <a:xfrm>
            <a:off x="853962" y="1911575"/>
            <a:ext cx="2954240" cy="2325400"/>
          </a:xfrm>
          <a:prstGeom prst="rect">
            <a:avLst/>
          </a:prstGeom>
          <a:noFill/>
          <a:ln>
            <a:noFill/>
          </a:ln>
        </p:spPr>
      </p:pic>
      <p:pic>
        <p:nvPicPr>
          <p:cNvPr id="288" name="Google Shape;288;g151024698d5_0_20"/>
          <p:cNvPicPr preferRelativeResize="0"/>
          <p:nvPr/>
        </p:nvPicPr>
        <p:blipFill>
          <a:blip r:embed="rId4">
            <a:alphaModFix/>
          </a:blip>
          <a:stretch>
            <a:fillRect/>
          </a:stretch>
        </p:blipFill>
        <p:spPr>
          <a:xfrm>
            <a:off x="5050338" y="1835368"/>
            <a:ext cx="2954250" cy="2325407"/>
          </a:xfrm>
          <a:prstGeom prst="rect">
            <a:avLst/>
          </a:prstGeom>
          <a:noFill/>
          <a:ln>
            <a:noFill/>
          </a:ln>
        </p:spPr>
      </p:pic>
      <p:sp>
        <p:nvSpPr>
          <p:cNvPr id="289" name="Google Shape;289;g151024698d5_0_20"/>
          <p:cNvSpPr/>
          <p:nvPr/>
        </p:nvSpPr>
        <p:spPr>
          <a:xfrm>
            <a:off x="3565013" y="2867350"/>
            <a:ext cx="1507500" cy="591300"/>
          </a:xfrm>
          <a:prstGeom prst="rightArrow">
            <a:avLst>
              <a:gd fmla="val 50000" name="adj1"/>
              <a:gd fmla="val 50000"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151024698d5_0_20"/>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15045e890b2_0_30"/>
          <p:cNvSpPr txBox="1"/>
          <p:nvPr>
            <p:ph idx="1" type="body"/>
          </p:nvPr>
        </p:nvSpPr>
        <p:spPr>
          <a:xfrm>
            <a:off x="499900" y="1460175"/>
            <a:ext cx="8028600" cy="314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t>Run tests on every integration</a:t>
            </a:r>
            <a:endParaRPr/>
          </a:p>
          <a:p>
            <a:pPr indent="-330200" lvl="0" marL="457200" rtl="0" algn="l">
              <a:lnSpc>
                <a:spcPct val="115000"/>
              </a:lnSpc>
              <a:spcBef>
                <a:spcPts val="0"/>
              </a:spcBef>
              <a:spcAft>
                <a:spcPts val="0"/>
              </a:spcAft>
              <a:buSzPts val="1600"/>
              <a:buChar char="●"/>
            </a:pPr>
            <a:r>
              <a:rPr lang="en-US" sz="1600"/>
              <a:t>Github actions</a:t>
            </a:r>
            <a:endParaRPr sz="1600"/>
          </a:p>
          <a:p>
            <a:pPr indent="-330200" lvl="0" marL="457200" rtl="0" algn="l">
              <a:lnSpc>
                <a:spcPct val="115000"/>
              </a:lnSpc>
              <a:spcBef>
                <a:spcPts val="0"/>
              </a:spcBef>
              <a:spcAft>
                <a:spcPts val="0"/>
              </a:spcAft>
              <a:buSzPts val="1600"/>
              <a:buChar char="●"/>
            </a:pPr>
            <a:r>
              <a:rPr lang="en-US" sz="1600"/>
              <a:t>Cibot</a:t>
            </a:r>
            <a:endParaRPr sz="1600"/>
          </a:p>
          <a:p>
            <a:pPr indent="-330200" lvl="0" marL="457200" rtl="0" algn="l">
              <a:lnSpc>
                <a:spcPct val="115000"/>
              </a:lnSpc>
              <a:spcBef>
                <a:spcPts val="0"/>
              </a:spcBef>
              <a:spcAft>
                <a:spcPts val="0"/>
              </a:spcAft>
              <a:buSzPts val="1600"/>
              <a:buChar char="●"/>
            </a:pPr>
            <a:r>
              <a:rPr lang="en-US" sz="1600"/>
              <a:t>Jenkins</a:t>
            </a:r>
            <a:endParaRPr sz="1600"/>
          </a:p>
        </p:txBody>
      </p:sp>
      <p:sp>
        <p:nvSpPr>
          <p:cNvPr id="296" name="Google Shape;296;g15045e890b2_0_30"/>
          <p:cNvSpPr txBox="1"/>
          <p:nvPr>
            <p:ph type="title"/>
          </p:nvPr>
        </p:nvSpPr>
        <p:spPr>
          <a:xfrm>
            <a:off x="360823" y="295650"/>
            <a:ext cx="8136900" cy="755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lang="en-US"/>
              <a:t>Continuous Integration</a:t>
            </a:r>
            <a:endParaRPr/>
          </a:p>
        </p:txBody>
      </p:sp>
      <p:sp>
        <p:nvSpPr>
          <p:cNvPr id="297" name="Google Shape;297;g15045e890b2_0_30"/>
          <p:cNvSpPr txBox="1"/>
          <p:nvPr/>
        </p:nvSpPr>
        <p:spPr>
          <a:xfrm>
            <a:off x="4923700" y="1761725"/>
            <a:ext cx="3573900" cy="2800200"/>
          </a:xfrm>
          <a:prstGeom prst="rect">
            <a:avLst/>
          </a:prstGeom>
          <a:noFill/>
          <a:ln>
            <a:noFill/>
          </a:ln>
        </p:spPr>
        <p:txBody>
          <a:bodyPr anchorCtr="0" anchor="ctr" bIns="0" lIns="0" spcFirstLastPara="1" rIns="0" wrap="square" tIns="0">
            <a:noAutofit/>
          </a:bodyPr>
          <a:lstStyle/>
          <a:p>
            <a:pPr indent="0" lvl="0" marL="0" marR="5080" rtl="0" algn="l">
              <a:lnSpc>
                <a:spcPct val="150000"/>
              </a:lnSpc>
              <a:spcBef>
                <a:spcPts val="0"/>
              </a:spcBef>
              <a:spcAft>
                <a:spcPts val="0"/>
              </a:spcAft>
              <a:buClr>
                <a:srgbClr val="000000"/>
              </a:buClr>
              <a:buSzPts val="1800"/>
              <a:buFont typeface="Arial"/>
              <a:buNone/>
            </a:pPr>
            <a:r>
              <a:rPr lang="en-US" sz="1800">
                <a:solidFill>
                  <a:schemeClr val="accent5"/>
                </a:solidFill>
                <a:latin typeface="Open Sans"/>
                <a:ea typeface="Open Sans"/>
                <a:cs typeface="Open Sans"/>
                <a:sym typeface="Open Sans"/>
              </a:rPr>
              <a:t>Automated testing </a:t>
            </a:r>
            <a:r>
              <a:rPr b="1" lang="en-US" sz="1800">
                <a:solidFill>
                  <a:schemeClr val="accent5"/>
                </a:solidFill>
                <a:latin typeface="Open Sans"/>
                <a:ea typeface="Open Sans"/>
                <a:cs typeface="Open Sans"/>
                <a:sym typeface="Open Sans"/>
              </a:rPr>
              <a:t>ensures quality</a:t>
            </a:r>
            <a:r>
              <a:rPr lang="en-US" sz="1800">
                <a:solidFill>
                  <a:schemeClr val="accent5"/>
                </a:solidFill>
                <a:latin typeface="Open Sans"/>
                <a:ea typeface="Open Sans"/>
                <a:cs typeface="Open Sans"/>
                <a:sym typeface="Open Sans"/>
              </a:rPr>
              <a:t> at </a:t>
            </a:r>
            <a:r>
              <a:rPr lang="en-US" sz="1800" u="sng">
                <a:solidFill>
                  <a:schemeClr val="accent5"/>
                </a:solidFill>
                <a:latin typeface="Open Sans"/>
                <a:ea typeface="Open Sans"/>
                <a:cs typeface="Open Sans"/>
                <a:sym typeface="Open Sans"/>
              </a:rPr>
              <a:t>every stage</a:t>
            </a:r>
            <a:r>
              <a:rPr lang="en-US" sz="1800">
                <a:solidFill>
                  <a:schemeClr val="accent5"/>
                </a:solidFill>
                <a:latin typeface="Open Sans"/>
                <a:ea typeface="Open Sans"/>
                <a:cs typeface="Open Sans"/>
                <a:sym typeface="Open Sans"/>
              </a:rPr>
              <a:t> of development by ensuring </a:t>
            </a:r>
            <a:r>
              <a:rPr b="1" lang="en-US" sz="1800">
                <a:solidFill>
                  <a:schemeClr val="accent5"/>
                </a:solidFill>
                <a:latin typeface="Open Sans"/>
                <a:ea typeface="Open Sans"/>
                <a:cs typeface="Open Sans"/>
                <a:sym typeface="Open Sans"/>
              </a:rPr>
              <a:t>changes</a:t>
            </a:r>
            <a:r>
              <a:rPr lang="en-US" sz="1800">
                <a:solidFill>
                  <a:schemeClr val="accent5"/>
                </a:solidFill>
                <a:latin typeface="Open Sans"/>
                <a:ea typeface="Open Sans"/>
                <a:cs typeface="Open Sans"/>
                <a:sym typeface="Open Sans"/>
              </a:rPr>
              <a:t> do not introduce any </a:t>
            </a:r>
            <a:r>
              <a:rPr lang="en-US" sz="1800" u="sng">
                <a:solidFill>
                  <a:schemeClr val="accent5"/>
                </a:solidFill>
                <a:latin typeface="Open Sans"/>
                <a:ea typeface="Open Sans"/>
                <a:cs typeface="Open Sans"/>
                <a:sym typeface="Open Sans"/>
              </a:rPr>
              <a:t>issues</a:t>
            </a:r>
            <a:r>
              <a:rPr lang="en-US" sz="1800">
                <a:solidFill>
                  <a:schemeClr val="accent5"/>
                </a:solidFill>
                <a:latin typeface="Open Sans"/>
                <a:ea typeface="Open Sans"/>
                <a:cs typeface="Open Sans"/>
                <a:sym typeface="Open Sans"/>
              </a:rPr>
              <a:t>, so the software remains deployment ready at all times.</a:t>
            </a:r>
            <a:endParaRPr b="0" i="0" sz="1800" u="none" cap="none" strike="noStrike">
              <a:solidFill>
                <a:schemeClr val="accent5"/>
              </a:solidFill>
              <a:latin typeface="Open Sans"/>
              <a:ea typeface="Open Sans"/>
              <a:cs typeface="Open Sans"/>
              <a:sym typeface="Open Sans"/>
            </a:endParaRPr>
          </a:p>
        </p:txBody>
      </p:sp>
      <p:pic>
        <p:nvPicPr>
          <p:cNvPr id="298" name="Google Shape;298;g15045e890b2_0_30"/>
          <p:cNvPicPr preferRelativeResize="0"/>
          <p:nvPr/>
        </p:nvPicPr>
        <p:blipFill>
          <a:blip r:embed="rId3">
            <a:alphaModFix/>
          </a:blip>
          <a:stretch>
            <a:fillRect/>
          </a:stretch>
        </p:blipFill>
        <p:spPr>
          <a:xfrm>
            <a:off x="452775" y="2831458"/>
            <a:ext cx="4103501" cy="2053888"/>
          </a:xfrm>
          <a:prstGeom prst="rect">
            <a:avLst/>
          </a:prstGeom>
          <a:noFill/>
          <a:ln>
            <a:noFill/>
          </a:ln>
        </p:spPr>
      </p:pic>
      <p:sp>
        <p:nvSpPr>
          <p:cNvPr id="299" name="Google Shape;299;g15045e890b2_0_30"/>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15045e890b2_0_62"/>
          <p:cNvSpPr txBox="1"/>
          <p:nvPr>
            <p:ph type="title"/>
          </p:nvPr>
        </p:nvSpPr>
        <p:spPr>
          <a:xfrm>
            <a:off x="360823" y="295650"/>
            <a:ext cx="8136900" cy="755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Our testing</a:t>
            </a:r>
            <a:endParaRPr/>
          </a:p>
        </p:txBody>
      </p:sp>
      <p:graphicFrame>
        <p:nvGraphicFramePr>
          <p:cNvPr id="305" name="Google Shape;305;g15045e890b2_0_62"/>
          <p:cNvGraphicFramePr/>
          <p:nvPr/>
        </p:nvGraphicFramePr>
        <p:xfrm>
          <a:off x="952500" y="2323875"/>
          <a:ext cx="3000000" cy="3000000"/>
        </p:xfrm>
        <a:graphic>
          <a:graphicData uri="http://schemas.openxmlformats.org/drawingml/2006/table">
            <a:tbl>
              <a:tblPr>
                <a:noFill/>
                <a:tableStyleId>{DF4BCAC3-64E0-48ED-A4DF-12B9FDA67A7C}</a:tableStyleId>
              </a:tblPr>
              <a:tblGrid>
                <a:gridCol w="3619500"/>
                <a:gridCol w="3619500"/>
              </a:tblGrid>
              <a:tr h="584025">
                <a:tc>
                  <a:txBody>
                    <a:bodyPr/>
                    <a:lstStyle/>
                    <a:p>
                      <a:pPr indent="0" lvl="0" marL="0" rtl="0" algn="l">
                        <a:spcBef>
                          <a:spcPts val="0"/>
                        </a:spcBef>
                        <a:spcAft>
                          <a:spcPts val="0"/>
                        </a:spcAft>
                        <a:buNone/>
                      </a:pPr>
                      <a:r>
                        <a:rPr b="1" lang="en-US">
                          <a:solidFill>
                            <a:srgbClr val="434343"/>
                          </a:solidFill>
                        </a:rPr>
                        <a:t>Moodle LMS</a:t>
                      </a:r>
                      <a:endParaRPr b="1">
                        <a:solidFill>
                          <a:srgbClr val="434343"/>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c>
                  <a:txBody>
                    <a:bodyPr/>
                    <a:lstStyle/>
                    <a:p>
                      <a:pPr indent="0" lvl="0" marL="0" rtl="0" algn="l">
                        <a:spcBef>
                          <a:spcPts val="0"/>
                        </a:spcBef>
                        <a:spcAft>
                          <a:spcPts val="0"/>
                        </a:spcAft>
                        <a:buNone/>
                      </a:pPr>
                      <a:r>
                        <a:rPr b="1" lang="en-US">
                          <a:solidFill>
                            <a:srgbClr val="434343"/>
                          </a:solidFill>
                        </a:rPr>
                        <a:t>Moodle App</a:t>
                      </a:r>
                      <a:endParaRPr b="1">
                        <a:solidFill>
                          <a:srgbClr val="434343"/>
                        </a:solidFill>
                      </a:endParaRPr>
                    </a:p>
                  </a:txBody>
                  <a:tcPr marT="91425" marB="91425" marR="91425" marL="91425" anchor="ctr">
                    <a:lnL cap="flat" cmpd="sng" w="9525">
                      <a:solidFill>
                        <a:schemeClr val="accent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r>
              <a:tr h="584025">
                <a:tc>
                  <a:txBody>
                    <a:bodyPr/>
                    <a:lstStyle/>
                    <a:p>
                      <a:pPr indent="0" lvl="0" marL="0" rtl="0" algn="l">
                        <a:spcBef>
                          <a:spcPts val="0"/>
                        </a:spcBef>
                        <a:spcAft>
                          <a:spcPts val="0"/>
                        </a:spcAft>
                        <a:buNone/>
                      </a:pPr>
                      <a:r>
                        <a:rPr lang="en-US">
                          <a:solidFill>
                            <a:srgbClr val="434343"/>
                          </a:solidFill>
                        </a:rPr>
                        <a:t>CiBoT + Github Actions + Jenkins</a:t>
                      </a:r>
                      <a:endParaRPr>
                        <a:solidFill>
                          <a:srgbClr val="434343"/>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434343"/>
                          </a:solidFill>
                        </a:rPr>
                        <a:t>Github Actions + Travis (builds)</a:t>
                      </a:r>
                      <a:endParaRPr>
                        <a:solidFill>
                          <a:srgbClr val="434343"/>
                        </a:solidFill>
                      </a:endParaRPr>
                    </a:p>
                  </a:txBody>
                  <a:tcPr marT="91425" marB="91425" marR="91425" marL="91425">
                    <a:lnL cap="flat" cmpd="sng" w="9525">
                      <a:solidFill>
                        <a:schemeClr val="accent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888888"/>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213000">
                <a:tc>
                  <a:txBody>
                    <a:bodyPr/>
                    <a:lstStyle/>
                    <a:p>
                      <a:pPr indent="0" lvl="0" marL="0" rtl="0" algn="l">
                        <a:spcBef>
                          <a:spcPts val="0"/>
                        </a:spcBef>
                        <a:spcAft>
                          <a:spcPts val="0"/>
                        </a:spcAft>
                        <a:buClr>
                          <a:schemeClr val="dk1"/>
                        </a:buClr>
                        <a:buSzPts val="1100"/>
                        <a:buFont typeface="Arial"/>
                        <a:buNone/>
                      </a:pPr>
                      <a:r>
                        <a:rPr lang="en-US">
                          <a:solidFill>
                            <a:srgbClr val="434343"/>
                          </a:solidFill>
                        </a:rPr>
                        <a:t>Unit tests - PHPUnit</a:t>
                      </a:r>
                      <a:endParaRPr>
                        <a:solidFill>
                          <a:srgbClr val="434343"/>
                        </a:solidFill>
                      </a:endParaRPr>
                    </a:p>
                    <a:p>
                      <a:pPr indent="0" lvl="0" marL="0" rtl="0" algn="l">
                        <a:spcBef>
                          <a:spcPts val="0"/>
                        </a:spcBef>
                        <a:spcAft>
                          <a:spcPts val="0"/>
                        </a:spcAft>
                        <a:buClr>
                          <a:schemeClr val="dk1"/>
                        </a:buClr>
                        <a:buSzPts val="1100"/>
                        <a:buFont typeface="Arial"/>
                        <a:buNone/>
                      </a:pPr>
                      <a:r>
                        <a:t/>
                      </a:r>
                      <a:endParaRPr>
                        <a:solidFill>
                          <a:srgbClr val="434343"/>
                        </a:solidFill>
                      </a:endParaRPr>
                    </a:p>
                    <a:p>
                      <a:pPr indent="0" lvl="0" marL="0" rtl="0" algn="l">
                        <a:spcBef>
                          <a:spcPts val="0"/>
                        </a:spcBef>
                        <a:spcAft>
                          <a:spcPts val="0"/>
                        </a:spcAft>
                        <a:buClr>
                          <a:schemeClr val="dk1"/>
                        </a:buClr>
                        <a:buSzPts val="1100"/>
                        <a:buFont typeface="Arial"/>
                        <a:buNone/>
                      </a:pPr>
                      <a:r>
                        <a:rPr lang="en-US">
                          <a:solidFill>
                            <a:srgbClr val="434343"/>
                          </a:solidFill>
                        </a:rPr>
                        <a:t>Behaviour Tests - Behat </a:t>
                      </a:r>
                      <a:endParaRPr>
                        <a:solidFill>
                          <a:srgbClr val="434343"/>
                        </a:solidFill>
                      </a:endParaRPr>
                    </a:p>
                    <a:p>
                      <a:pPr indent="0" lvl="0" marL="0" rtl="0" algn="l">
                        <a:spcBef>
                          <a:spcPts val="0"/>
                        </a:spcBef>
                        <a:spcAft>
                          <a:spcPts val="0"/>
                        </a:spcAft>
                        <a:buClr>
                          <a:schemeClr val="dk1"/>
                        </a:buClr>
                        <a:buSzPts val="1100"/>
                        <a:buFont typeface="Arial"/>
                        <a:buNone/>
                      </a:pPr>
                      <a:r>
                        <a:t/>
                      </a:r>
                      <a:endParaRPr>
                        <a:solidFill>
                          <a:srgbClr val="434343"/>
                        </a:solidFill>
                      </a:endParaRPr>
                    </a:p>
                    <a:p>
                      <a:pPr indent="0" lvl="0" marL="0" rtl="0" algn="l">
                        <a:spcBef>
                          <a:spcPts val="0"/>
                        </a:spcBef>
                        <a:spcAft>
                          <a:spcPts val="0"/>
                        </a:spcAft>
                        <a:buClr>
                          <a:schemeClr val="dk1"/>
                        </a:buClr>
                        <a:buSzPts val="1100"/>
                        <a:buFont typeface="Arial"/>
                        <a:buNone/>
                      </a:pPr>
                      <a:r>
                        <a:rPr lang="en-US">
                          <a:solidFill>
                            <a:srgbClr val="434343"/>
                          </a:solidFill>
                        </a:rPr>
                        <a:t>QA Manual Cycle</a:t>
                      </a:r>
                      <a:endParaRPr>
                        <a:solidFill>
                          <a:srgbClr val="434343"/>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accent3"/>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a:solidFill>
                            <a:srgbClr val="434343"/>
                          </a:solidFill>
                        </a:rPr>
                        <a:t>Unit tests - Jest</a:t>
                      </a:r>
                      <a:endParaRPr>
                        <a:solidFill>
                          <a:srgbClr val="434343"/>
                        </a:solidFill>
                      </a:endParaRPr>
                    </a:p>
                    <a:p>
                      <a:pPr indent="0" lvl="0" marL="0" rtl="0" algn="l">
                        <a:spcBef>
                          <a:spcPts val="0"/>
                        </a:spcBef>
                        <a:spcAft>
                          <a:spcPts val="0"/>
                        </a:spcAft>
                        <a:buClr>
                          <a:schemeClr val="dk1"/>
                        </a:buClr>
                        <a:buSzPts val="1100"/>
                        <a:buFont typeface="Arial"/>
                        <a:buNone/>
                      </a:pPr>
                      <a:r>
                        <a:t/>
                      </a:r>
                      <a:endParaRPr>
                        <a:solidFill>
                          <a:srgbClr val="434343"/>
                        </a:solidFill>
                      </a:endParaRPr>
                    </a:p>
                    <a:p>
                      <a:pPr indent="0" lvl="0" marL="0" rtl="0" algn="l">
                        <a:spcBef>
                          <a:spcPts val="0"/>
                        </a:spcBef>
                        <a:spcAft>
                          <a:spcPts val="0"/>
                        </a:spcAft>
                        <a:buNone/>
                      </a:pPr>
                      <a:r>
                        <a:rPr lang="en-US">
                          <a:solidFill>
                            <a:srgbClr val="434343"/>
                          </a:solidFill>
                        </a:rPr>
                        <a:t>Behaviour Tests - Behat. </a:t>
                      </a:r>
                      <a:r>
                        <a:rPr lang="en-US" sz="1200">
                          <a:solidFill>
                            <a:srgbClr val="434343"/>
                          </a:solidFill>
                        </a:rPr>
                        <a:t>Adapted for the App </a:t>
                      </a:r>
                      <a:endParaRPr sz="1200">
                        <a:solidFill>
                          <a:srgbClr val="434343"/>
                        </a:solidFill>
                      </a:endParaRPr>
                    </a:p>
                    <a:p>
                      <a:pPr indent="0" lvl="0" marL="0" rtl="0" algn="l">
                        <a:spcBef>
                          <a:spcPts val="0"/>
                        </a:spcBef>
                        <a:spcAft>
                          <a:spcPts val="0"/>
                        </a:spcAft>
                        <a:buNone/>
                      </a:pPr>
                      <a:r>
                        <a:t/>
                      </a:r>
                      <a:endParaRPr sz="1200">
                        <a:solidFill>
                          <a:srgbClr val="434343"/>
                        </a:solidFill>
                      </a:endParaRPr>
                    </a:p>
                    <a:p>
                      <a:pPr indent="0" lvl="0" marL="0" rtl="0" algn="l">
                        <a:spcBef>
                          <a:spcPts val="0"/>
                        </a:spcBef>
                        <a:spcAft>
                          <a:spcPts val="0"/>
                        </a:spcAft>
                        <a:buClr>
                          <a:schemeClr val="dk1"/>
                        </a:buClr>
                        <a:buSzPts val="1100"/>
                        <a:buFont typeface="Arial"/>
                        <a:buNone/>
                      </a:pPr>
                      <a:r>
                        <a:rPr lang="en-US">
                          <a:solidFill>
                            <a:srgbClr val="434343"/>
                          </a:solidFill>
                        </a:rPr>
                        <a:t>QA Manual Cycle</a:t>
                      </a:r>
                      <a:endParaRPr>
                        <a:solidFill>
                          <a:srgbClr val="434343"/>
                        </a:solidFill>
                      </a:endParaRPr>
                    </a:p>
                  </a:txBody>
                  <a:tcPr marT="91425" marB="91425" marR="91425" marL="91425">
                    <a:lnL cap="flat" cmpd="sng" w="9525">
                      <a:solidFill>
                        <a:schemeClr val="accent3"/>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306" name="Google Shape;306;g15045e890b2_0_62"/>
          <p:cNvPicPr preferRelativeResize="0"/>
          <p:nvPr/>
        </p:nvPicPr>
        <p:blipFill>
          <a:blip r:embed="rId3">
            <a:alphaModFix/>
          </a:blip>
          <a:stretch>
            <a:fillRect/>
          </a:stretch>
        </p:blipFill>
        <p:spPr>
          <a:xfrm>
            <a:off x="3096466" y="1359945"/>
            <a:ext cx="2951050" cy="755100"/>
          </a:xfrm>
          <a:prstGeom prst="rect">
            <a:avLst/>
          </a:prstGeom>
          <a:noFill/>
          <a:ln>
            <a:noFill/>
          </a:ln>
        </p:spPr>
      </p:pic>
      <p:sp>
        <p:nvSpPr>
          <p:cNvPr id="307" name="Google Shape;307;g15045e890b2_0_62"/>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139875bfedb_0_7"/>
          <p:cNvSpPr txBox="1"/>
          <p:nvPr>
            <p:ph type="title"/>
          </p:nvPr>
        </p:nvSpPr>
        <p:spPr>
          <a:xfrm>
            <a:off x="877700" y="546175"/>
            <a:ext cx="7444500" cy="66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 Tomorrow more with Davo!!</a:t>
            </a:r>
            <a:endParaRPr/>
          </a:p>
        </p:txBody>
      </p:sp>
      <p:pic>
        <p:nvPicPr>
          <p:cNvPr id="313" name="Google Shape;313;g139875bfedb_0_7"/>
          <p:cNvPicPr preferRelativeResize="0"/>
          <p:nvPr/>
        </p:nvPicPr>
        <p:blipFill rotWithShape="1">
          <a:blip r:embed="rId3">
            <a:alphaModFix/>
          </a:blip>
          <a:srcRect b="0" l="0" r="0" t="43120"/>
          <a:stretch/>
        </p:blipFill>
        <p:spPr>
          <a:xfrm>
            <a:off x="1157288" y="1495650"/>
            <a:ext cx="6829425" cy="2925574"/>
          </a:xfrm>
          <a:prstGeom prst="rect">
            <a:avLst/>
          </a:prstGeom>
          <a:noFill/>
          <a:ln>
            <a:noFill/>
          </a:ln>
        </p:spPr>
      </p:pic>
      <p:pic>
        <p:nvPicPr>
          <p:cNvPr id="314" name="Google Shape;314;g139875bfedb_0_7"/>
          <p:cNvPicPr preferRelativeResize="0"/>
          <p:nvPr/>
        </p:nvPicPr>
        <p:blipFill>
          <a:blip r:embed="rId4">
            <a:alphaModFix/>
          </a:blip>
          <a:stretch>
            <a:fillRect/>
          </a:stretch>
        </p:blipFill>
        <p:spPr>
          <a:xfrm flipH="1">
            <a:off x="7245450" y="1349700"/>
            <a:ext cx="1319725" cy="1113500"/>
          </a:xfrm>
          <a:prstGeom prst="rect">
            <a:avLst/>
          </a:prstGeom>
          <a:noFill/>
          <a:ln>
            <a:noFill/>
          </a:ln>
        </p:spPr>
      </p:pic>
      <p:sp>
        <p:nvSpPr>
          <p:cNvPr id="315" name="Google Shape;315;g139875bfedb_0_7"/>
          <p:cNvSpPr txBox="1"/>
          <p:nvPr>
            <p:ph idx="12" type="sldNum"/>
          </p:nvPr>
        </p:nvSpPr>
        <p:spPr>
          <a:xfrm>
            <a:off x="8556784" y="4368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
          <p:cNvSpPr txBox="1"/>
          <p:nvPr>
            <p:ph type="title"/>
          </p:nvPr>
        </p:nvSpPr>
        <p:spPr>
          <a:xfrm>
            <a:off x="204216" y="292608"/>
            <a:ext cx="7117200" cy="69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lang="en-US" sz="3000"/>
              <a:t>Pau &amp; Sara series…</a:t>
            </a:r>
            <a:r>
              <a:rPr lang="en-US"/>
              <a:t> What’s next?</a:t>
            </a:r>
            <a:endParaRPr/>
          </a:p>
        </p:txBody>
      </p:sp>
      <p:pic>
        <p:nvPicPr>
          <p:cNvPr id="321" name="Google Shape;321;p5"/>
          <p:cNvPicPr preferRelativeResize="0"/>
          <p:nvPr/>
        </p:nvPicPr>
        <p:blipFill>
          <a:blip r:embed="rId3">
            <a:alphaModFix/>
          </a:blip>
          <a:stretch>
            <a:fillRect/>
          </a:stretch>
        </p:blipFill>
        <p:spPr>
          <a:xfrm>
            <a:off x="1451800" y="985912"/>
            <a:ext cx="5431774" cy="4063726"/>
          </a:xfrm>
          <a:prstGeom prst="rect">
            <a:avLst/>
          </a:prstGeom>
          <a:noFill/>
          <a:ln>
            <a:noFill/>
          </a:ln>
        </p:spPr>
      </p:pic>
      <p:pic>
        <p:nvPicPr>
          <p:cNvPr id="322" name="Google Shape;322;p5"/>
          <p:cNvPicPr preferRelativeResize="0"/>
          <p:nvPr/>
        </p:nvPicPr>
        <p:blipFill>
          <a:blip r:embed="rId4">
            <a:alphaModFix/>
          </a:blip>
          <a:stretch>
            <a:fillRect/>
          </a:stretch>
        </p:blipFill>
        <p:spPr>
          <a:xfrm>
            <a:off x="2036050" y="2922725"/>
            <a:ext cx="2779150" cy="2126925"/>
          </a:xfrm>
          <a:prstGeom prst="rect">
            <a:avLst/>
          </a:prstGeom>
          <a:noFill/>
          <a:ln>
            <a:noFill/>
          </a:ln>
        </p:spPr>
      </p:pic>
      <p:sp>
        <p:nvSpPr>
          <p:cNvPr id="323" name="Google Shape;323;p5"/>
          <p:cNvSpPr/>
          <p:nvPr/>
        </p:nvSpPr>
        <p:spPr>
          <a:xfrm>
            <a:off x="1714500" y="2852625"/>
            <a:ext cx="379500" cy="2196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
          <p:cNvSpPr txBox="1"/>
          <p:nvPr>
            <p:ph idx="12" type="sldNum"/>
          </p:nvPr>
        </p:nvSpPr>
        <p:spPr>
          <a:xfrm>
            <a:off x="8556784" y="44450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15521aabe91_0_68"/>
          <p:cNvSpPr/>
          <p:nvPr/>
        </p:nvSpPr>
        <p:spPr>
          <a:xfrm>
            <a:off x="1137750" y="-663675"/>
            <a:ext cx="6868500" cy="6868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15521aabe91_0_68"/>
          <p:cNvSpPr txBox="1"/>
          <p:nvPr>
            <p:ph type="title"/>
          </p:nvPr>
        </p:nvSpPr>
        <p:spPr>
          <a:xfrm>
            <a:off x="1519050" y="898875"/>
            <a:ext cx="6105900" cy="37434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US" sz="2900">
                <a:solidFill>
                  <a:srgbClr val="434343"/>
                </a:solidFill>
              </a:rPr>
              <a:t>What do you think</a:t>
            </a:r>
            <a:br>
              <a:rPr b="1" lang="en-US" sz="2900">
                <a:solidFill>
                  <a:srgbClr val="434343"/>
                </a:solidFill>
              </a:rPr>
            </a:br>
            <a:r>
              <a:rPr b="1" lang="en-US" sz="2900">
                <a:solidFill>
                  <a:srgbClr val="434343"/>
                </a:solidFill>
              </a:rPr>
              <a:t>about MANUAL testing?</a:t>
            </a:r>
            <a:br>
              <a:rPr b="1" lang="en-US" sz="2900">
                <a:solidFill>
                  <a:srgbClr val="434343"/>
                </a:solidFill>
              </a:rPr>
            </a:br>
            <a:endParaRPr b="1" sz="2900">
              <a:solidFill>
                <a:srgbClr val="434343"/>
              </a:solidFill>
            </a:endParaRPr>
          </a:p>
          <a:p>
            <a:pPr indent="0" lvl="0" marL="0" rtl="0" algn="ctr">
              <a:lnSpc>
                <a:spcPct val="115000"/>
              </a:lnSpc>
              <a:spcBef>
                <a:spcPts val="1900"/>
              </a:spcBef>
              <a:spcAft>
                <a:spcPts val="0"/>
              </a:spcAft>
              <a:buNone/>
            </a:pPr>
            <a:r>
              <a:rPr lang="en-US" sz="3000">
                <a:solidFill>
                  <a:srgbClr val="434343"/>
                </a:solidFill>
              </a:rPr>
              <a:t>😍 I love it! </a:t>
            </a:r>
            <a:endParaRPr sz="3000">
              <a:solidFill>
                <a:srgbClr val="434343"/>
              </a:solidFill>
            </a:endParaRPr>
          </a:p>
          <a:p>
            <a:pPr indent="0" lvl="0" marL="0" rtl="0" algn="ctr">
              <a:lnSpc>
                <a:spcPct val="115000"/>
              </a:lnSpc>
              <a:spcBef>
                <a:spcPts val="0"/>
              </a:spcBef>
              <a:spcAft>
                <a:spcPts val="0"/>
              </a:spcAft>
              <a:buNone/>
            </a:pPr>
            <a:r>
              <a:rPr lang="en-US" sz="3000">
                <a:solidFill>
                  <a:srgbClr val="434343"/>
                </a:solidFill>
              </a:rPr>
              <a:t>🤮 I hate it!</a:t>
            </a:r>
            <a:endParaRPr sz="3000">
              <a:solidFill>
                <a:srgbClr val="434343"/>
              </a:solidFill>
            </a:endParaRPr>
          </a:p>
          <a:p>
            <a:pPr indent="0" lvl="0" marL="0" rtl="0" algn="ctr">
              <a:lnSpc>
                <a:spcPct val="115000"/>
              </a:lnSpc>
              <a:spcBef>
                <a:spcPts val="0"/>
              </a:spcBef>
              <a:spcAft>
                <a:spcPts val="0"/>
              </a:spcAft>
              <a:buNone/>
            </a:pPr>
            <a:r>
              <a:rPr lang="en-US" sz="3000">
                <a:solidFill>
                  <a:srgbClr val="434343"/>
                </a:solidFill>
              </a:rPr>
              <a:t>🤷 I don’t care</a:t>
            </a:r>
            <a:endParaRPr sz="3000">
              <a:solidFill>
                <a:srgbClr val="434343"/>
              </a:solidFill>
            </a:endParaRPr>
          </a:p>
        </p:txBody>
      </p:sp>
      <p:sp>
        <p:nvSpPr>
          <p:cNvPr id="96" name="Google Shape;96;g15521aabe91_0_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149d853483f_0_105"/>
          <p:cNvSpPr txBox="1"/>
          <p:nvPr>
            <p:ph type="title"/>
          </p:nvPr>
        </p:nvSpPr>
        <p:spPr>
          <a:xfrm>
            <a:off x="1098100" y="2239800"/>
            <a:ext cx="6367800" cy="223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400"/>
              <a:buNone/>
            </a:pPr>
            <a:r>
              <a:rPr lang="en-US"/>
              <a:t>Questions ?</a:t>
            </a:r>
            <a:endParaRPr/>
          </a:p>
          <a:p>
            <a:pPr indent="0" lvl="0" marL="0" rtl="0" algn="l">
              <a:lnSpc>
                <a:spcPct val="100000"/>
              </a:lnSpc>
              <a:spcBef>
                <a:spcPts val="0"/>
              </a:spcBef>
              <a:spcAft>
                <a:spcPts val="0"/>
              </a:spcAft>
              <a:buSzPts val="4400"/>
              <a:buNone/>
            </a:pPr>
            <a:r>
              <a:t/>
            </a:r>
            <a:endParaRPr/>
          </a:p>
          <a:p>
            <a:pPr indent="0" lvl="0" marL="0" rtl="0" algn="l">
              <a:spcBef>
                <a:spcPts val="0"/>
              </a:spcBef>
              <a:spcAft>
                <a:spcPts val="0"/>
              </a:spcAft>
              <a:buClr>
                <a:schemeClr val="dk1"/>
              </a:buClr>
              <a:buSzPts val="4400"/>
              <a:buFont typeface="Arial"/>
              <a:buNone/>
            </a:pPr>
            <a:r>
              <a:rPr lang="en-US" sz="3500">
                <a:solidFill>
                  <a:schemeClr val="lt1"/>
                </a:solidFill>
                <a:latin typeface="Open Sans"/>
                <a:ea typeface="Open Sans"/>
                <a:cs typeface="Open Sans"/>
                <a:sym typeface="Open Sans"/>
              </a:rPr>
              <a:t>Thanks for your attention! 😘</a:t>
            </a:r>
            <a:endParaRPr sz="3500">
              <a:latin typeface="Open Sans"/>
              <a:ea typeface="Open Sans"/>
              <a:cs typeface="Open Sans"/>
              <a:sym typeface="Open Sans"/>
            </a:endParaRPr>
          </a:p>
        </p:txBody>
      </p:sp>
      <p:pic>
        <p:nvPicPr>
          <p:cNvPr id="330" name="Google Shape;330;g149d853483f_0_105"/>
          <p:cNvPicPr preferRelativeResize="0"/>
          <p:nvPr/>
        </p:nvPicPr>
        <p:blipFill>
          <a:blip r:embed="rId3">
            <a:alphaModFix/>
          </a:blip>
          <a:stretch>
            <a:fillRect/>
          </a:stretch>
        </p:blipFill>
        <p:spPr>
          <a:xfrm>
            <a:off x="6025475" y="385875"/>
            <a:ext cx="2580000" cy="1935000"/>
          </a:xfrm>
          <a:prstGeom prst="rect">
            <a:avLst/>
          </a:prstGeom>
          <a:noFill/>
          <a:ln>
            <a:noFill/>
          </a:ln>
        </p:spPr>
      </p:pic>
      <p:sp>
        <p:nvSpPr>
          <p:cNvPr id="331" name="Google Shape;331;g149d853483f_0_10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8"/>
          <p:cNvSpPr txBox="1"/>
          <p:nvPr/>
        </p:nvSpPr>
        <p:spPr>
          <a:xfrm>
            <a:off x="728775" y="4524300"/>
            <a:ext cx="2706600" cy="466800"/>
          </a:xfrm>
          <a:prstGeom prst="rect">
            <a:avLst/>
          </a:prstGeom>
          <a:noFill/>
          <a:ln>
            <a:noFill/>
          </a:ln>
        </p:spPr>
        <p:txBody>
          <a:bodyPr anchorCtr="0" anchor="b" bIns="0" lIns="0" spcFirstLastPara="1" rIns="0" wrap="square" tIns="41900">
            <a:noAutofit/>
          </a:bodyPr>
          <a:lstStyle/>
          <a:p>
            <a:pPr indent="0" lvl="0" marL="12700" marR="0" rtl="0" algn="l">
              <a:lnSpc>
                <a:spcPct val="100000"/>
              </a:lnSpc>
              <a:spcBef>
                <a:spcPts val="0"/>
              </a:spcBef>
              <a:spcAft>
                <a:spcPts val="0"/>
              </a:spcAft>
              <a:buClr>
                <a:srgbClr val="000000"/>
              </a:buClr>
              <a:buSzPts val="1800"/>
              <a:buFont typeface="Arial"/>
              <a:buNone/>
            </a:pPr>
            <a:r>
              <a:rPr b="1" lang="en-US">
                <a:solidFill>
                  <a:srgbClr val="434343"/>
                </a:solidFill>
                <a:latin typeface="Open Sans"/>
                <a:ea typeface="Open Sans"/>
                <a:cs typeface="Open Sans"/>
                <a:sym typeface="Open Sans"/>
              </a:rPr>
              <a:t>Pau Ferrer</a:t>
            </a:r>
            <a:r>
              <a:rPr lang="en-US">
                <a:solidFill>
                  <a:srgbClr val="434343"/>
                </a:solidFill>
                <a:latin typeface="Open Sans"/>
                <a:ea typeface="Open Sans"/>
                <a:cs typeface="Open Sans"/>
                <a:sym typeface="Open Sans"/>
              </a:rPr>
              <a:t> - @crazyserver</a:t>
            </a:r>
            <a:endParaRPr>
              <a:solidFill>
                <a:srgbClr val="434343"/>
              </a:solidFill>
              <a:latin typeface="Open Sans"/>
              <a:ea typeface="Open Sans"/>
              <a:cs typeface="Open Sans"/>
              <a:sym typeface="Open Sans"/>
            </a:endParaRPr>
          </a:p>
          <a:p>
            <a:pPr indent="0" lvl="0" marL="12700" marR="0" rtl="0" algn="l">
              <a:lnSpc>
                <a:spcPct val="100000"/>
              </a:lnSpc>
              <a:spcBef>
                <a:spcPts val="0"/>
              </a:spcBef>
              <a:spcAft>
                <a:spcPts val="0"/>
              </a:spcAft>
              <a:buClr>
                <a:srgbClr val="000000"/>
              </a:buClr>
              <a:buSzPts val="1800"/>
              <a:buFont typeface="Arial"/>
              <a:buNone/>
            </a:pPr>
            <a:r>
              <a:rPr lang="en-US" u="sng">
                <a:solidFill>
                  <a:schemeClr val="hlink"/>
                </a:solidFill>
                <a:latin typeface="Open Sans"/>
                <a:ea typeface="Open Sans"/>
                <a:cs typeface="Open Sans"/>
                <a:sym typeface="Open Sans"/>
                <a:hlinkClick r:id="rId3"/>
              </a:rPr>
              <a:t>pau@moodle.com</a:t>
            </a:r>
            <a:r>
              <a:rPr lang="en-US">
                <a:solidFill>
                  <a:srgbClr val="434343"/>
                </a:solidFill>
                <a:latin typeface="Open Sans"/>
                <a:ea typeface="Open Sans"/>
                <a:cs typeface="Open Sans"/>
                <a:sym typeface="Open Sans"/>
              </a:rPr>
              <a:t> </a:t>
            </a:r>
            <a:endParaRPr>
              <a:solidFill>
                <a:srgbClr val="434343"/>
              </a:solidFill>
              <a:latin typeface="Open Sans"/>
              <a:ea typeface="Open Sans"/>
              <a:cs typeface="Open Sans"/>
              <a:sym typeface="Open Sans"/>
            </a:endParaRPr>
          </a:p>
        </p:txBody>
      </p:sp>
      <p:sp>
        <p:nvSpPr>
          <p:cNvPr id="337" name="Google Shape;337;p8"/>
          <p:cNvSpPr txBox="1"/>
          <p:nvPr/>
        </p:nvSpPr>
        <p:spPr>
          <a:xfrm>
            <a:off x="4075897" y="4524350"/>
            <a:ext cx="2411100" cy="466800"/>
          </a:xfrm>
          <a:prstGeom prst="rect">
            <a:avLst/>
          </a:prstGeom>
          <a:noFill/>
          <a:ln>
            <a:noFill/>
          </a:ln>
        </p:spPr>
        <p:txBody>
          <a:bodyPr anchorCtr="0" anchor="b" bIns="0" lIns="0" spcFirstLastPara="1" rIns="0" wrap="square" tIns="41900">
            <a:noAutofit/>
          </a:bodyPr>
          <a:lstStyle/>
          <a:p>
            <a:pPr indent="0" lvl="0" marL="12700" marR="0" rtl="0" algn="l">
              <a:lnSpc>
                <a:spcPct val="100000"/>
              </a:lnSpc>
              <a:spcBef>
                <a:spcPts val="0"/>
              </a:spcBef>
              <a:spcAft>
                <a:spcPts val="0"/>
              </a:spcAft>
              <a:buClr>
                <a:srgbClr val="000000"/>
              </a:buClr>
              <a:buSzPts val="1800"/>
              <a:buFont typeface="Arial"/>
              <a:buNone/>
            </a:pPr>
            <a:r>
              <a:rPr b="1" lang="en-US">
                <a:solidFill>
                  <a:srgbClr val="434343"/>
                </a:solidFill>
                <a:latin typeface="Open Sans"/>
                <a:ea typeface="Open Sans"/>
                <a:cs typeface="Open Sans"/>
                <a:sym typeface="Open Sans"/>
              </a:rPr>
              <a:t>Sara Arjona</a:t>
            </a:r>
            <a:r>
              <a:rPr lang="en-US">
                <a:solidFill>
                  <a:srgbClr val="434343"/>
                </a:solidFill>
                <a:latin typeface="Open Sans"/>
                <a:ea typeface="Open Sans"/>
                <a:cs typeface="Open Sans"/>
                <a:sym typeface="Open Sans"/>
              </a:rPr>
              <a:t> - @sara_arjona</a:t>
            </a:r>
            <a:endParaRPr>
              <a:solidFill>
                <a:srgbClr val="434343"/>
              </a:solidFill>
              <a:latin typeface="Open Sans"/>
              <a:ea typeface="Open Sans"/>
              <a:cs typeface="Open Sans"/>
              <a:sym typeface="Open Sans"/>
            </a:endParaRPr>
          </a:p>
          <a:p>
            <a:pPr indent="0" lvl="0" marL="12700" marR="0" rtl="0" algn="l">
              <a:lnSpc>
                <a:spcPct val="100000"/>
              </a:lnSpc>
              <a:spcBef>
                <a:spcPts val="0"/>
              </a:spcBef>
              <a:spcAft>
                <a:spcPts val="0"/>
              </a:spcAft>
              <a:buClr>
                <a:srgbClr val="000000"/>
              </a:buClr>
              <a:buSzPts val="1800"/>
              <a:buFont typeface="Arial"/>
              <a:buNone/>
            </a:pPr>
            <a:r>
              <a:rPr lang="en-US" u="sng">
                <a:solidFill>
                  <a:schemeClr val="hlink"/>
                </a:solidFill>
                <a:latin typeface="Open Sans"/>
                <a:ea typeface="Open Sans"/>
                <a:cs typeface="Open Sans"/>
                <a:sym typeface="Open Sans"/>
                <a:hlinkClick r:id="rId4"/>
              </a:rPr>
              <a:t>sara@moodle.com</a:t>
            </a:r>
            <a:r>
              <a:rPr lang="en-US">
                <a:solidFill>
                  <a:srgbClr val="434343"/>
                </a:solidFill>
                <a:latin typeface="Open Sans"/>
                <a:ea typeface="Open Sans"/>
                <a:cs typeface="Open Sans"/>
                <a:sym typeface="Open Sans"/>
              </a:rPr>
              <a:t> </a:t>
            </a:r>
            <a:endParaRPr>
              <a:solidFill>
                <a:srgbClr val="434343"/>
              </a:solidFill>
              <a:latin typeface="Open Sans"/>
              <a:ea typeface="Open Sans"/>
              <a:cs typeface="Open Sans"/>
              <a:sym typeface="Open Sans"/>
            </a:endParaRPr>
          </a:p>
        </p:txBody>
      </p:sp>
      <p:sp>
        <p:nvSpPr>
          <p:cNvPr id="338" name="Google Shape;338;p8"/>
          <p:cNvSpPr txBox="1"/>
          <p:nvPr>
            <p:ph idx="4294967295" type="title"/>
          </p:nvPr>
        </p:nvSpPr>
        <p:spPr>
          <a:xfrm>
            <a:off x="0" y="-864575"/>
            <a:ext cx="6038100" cy="751800"/>
          </a:xfrm>
          <a:prstGeom prst="rect">
            <a:avLst/>
          </a:prstGeom>
          <a:noFill/>
          <a:ln>
            <a:noFill/>
          </a:ln>
        </p:spPr>
        <p:txBody>
          <a:bodyPr anchorCtr="0" anchor="t" bIns="0" lIns="0" spcFirstLastPara="1" rIns="0" wrap="square" tIns="0">
            <a:noAutofit/>
          </a:bodyPr>
          <a:lstStyle/>
          <a:p>
            <a:pPr indent="0" lvl="0" marL="12700" marR="0" rtl="0" algn="l">
              <a:lnSpc>
                <a:spcPct val="100000"/>
              </a:lnSpc>
              <a:spcBef>
                <a:spcPts val="0"/>
              </a:spcBef>
              <a:spcAft>
                <a:spcPts val="0"/>
              </a:spcAft>
              <a:buSzPts val="2800"/>
              <a:buNone/>
            </a:pPr>
            <a:r>
              <a:rPr lang="en-US" sz="3500">
                <a:solidFill>
                  <a:srgbClr val="01475D"/>
                </a:solidFill>
                <a:latin typeface="Open Sans ExtraBold"/>
                <a:ea typeface="Open Sans ExtraBold"/>
                <a:cs typeface="Open Sans ExtraBold"/>
                <a:sym typeface="Open Sans ExtraBold"/>
              </a:rPr>
              <a:t>Closing slide</a:t>
            </a:r>
            <a:endParaRPr i="0" sz="3500" u="none" cap="none" strike="noStrike">
              <a:solidFill>
                <a:srgbClr val="01475D"/>
              </a:solidFill>
              <a:latin typeface="Open Sans ExtraBold"/>
              <a:ea typeface="Open Sans ExtraBold"/>
              <a:cs typeface="Open Sans ExtraBold"/>
              <a:sym typeface="Open Sans ExtraBold"/>
            </a:endParaRPr>
          </a:p>
        </p:txBody>
      </p:sp>
      <p:pic>
        <p:nvPicPr>
          <p:cNvPr id="339" name="Google Shape;339;p8"/>
          <p:cNvPicPr preferRelativeResize="0"/>
          <p:nvPr/>
        </p:nvPicPr>
        <p:blipFill>
          <a:blip r:embed="rId5">
            <a:alphaModFix/>
          </a:blip>
          <a:stretch>
            <a:fillRect/>
          </a:stretch>
        </p:blipFill>
        <p:spPr>
          <a:xfrm>
            <a:off x="203475" y="4524299"/>
            <a:ext cx="525300" cy="516050"/>
          </a:xfrm>
          <a:prstGeom prst="rect">
            <a:avLst/>
          </a:prstGeom>
          <a:noFill/>
          <a:ln>
            <a:noFill/>
          </a:ln>
        </p:spPr>
      </p:pic>
      <p:pic>
        <p:nvPicPr>
          <p:cNvPr id="340" name="Google Shape;340;p8"/>
          <p:cNvPicPr preferRelativeResize="0"/>
          <p:nvPr/>
        </p:nvPicPr>
        <p:blipFill>
          <a:blip r:embed="rId6">
            <a:alphaModFix/>
          </a:blip>
          <a:stretch>
            <a:fillRect/>
          </a:stretch>
        </p:blipFill>
        <p:spPr>
          <a:xfrm>
            <a:off x="3487675" y="4519296"/>
            <a:ext cx="525299" cy="5260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15521aabe91_0_78"/>
          <p:cNvSpPr/>
          <p:nvPr/>
        </p:nvSpPr>
        <p:spPr>
          <a:xfrm>
            <a:off x="1137750" y="-663675"/>
            <a:ext cx="6868500" cy="6868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15521aabe91_0_78"/>
          <p:cNvSpPr txBox="1"/>
          <p:nvPr>
            <p:ph type="title"/>
          </p:nvPr>
        </p:nvSpPr>
        <p:spPr>
          <a:xfrm>
            <a:off x="1519050" y="898875"/>
            <a:ext cx="6105900" cy="37434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US" sz="2900">
                <a:solidFill>
                  <a:srgbClr val="434343"/>
                </a:solidFill>
              </a:rPr>
              <a:t>What do you think</a:t>
            </a:r>
            <a:br>
              <a:rPr b="1" lang="en-US" sz="2900">
                <a:solidFill>
                  <a:srgbClr val="434343"/>
                </a:solidFill>
              </a:rPr>
            </a:br>
            <a:r>
              <a:rPr b="1" lang="en-US" sz="2900">
                <a:solidFill>
                  <a:srgbClr val="434343"/>
                </a:solidFill>
              </a:rPr>
              <a:t>about AUTOMATED testing?</a:t>
            </a:r>
            <a:br>
              <a:rPr b="1" lang="en-US" sz="2900">
                <a:solidFill>
                  <a:srgbClr val="434343"/>
                </a:solidFill>
              </a:rPr>
            </a:br>
            <a:endParaRPr b="1" sz="2900">
              <a:solidFill>
                <a:srgbClr val="434343"/>
              </a:solidFill>
            </a:endParaRPr>
          </a:p>
          <a:p>
            <a:pPr indent="0" lvl="0" marL="0" rtl="0" algn="ctr">
              <a:lnSpc>
                <a:spcPct val="115000"/>
              </a:lnSpc>
              <a:spcBef>
                <a:spcPts val="1900"/>
              </a:spcBef>
              <a:spcAft>
                <a:spcPts val="0"/>
              </a:spcAft>
              <a:buNone/>
            </a:pPr>
            <a:r>
              <a:rPr lang="en-US" sz="3000">
                <a:solidFill>
                  <a:srgbClr val="434343"/>
                </a:solidFill>
              </a:rPr>
              <a:t>😍 I love it! </a:t>
            </a:r>
            <a:endParaRPr sz="3000">
              <a:solidFill>
                <a:srgbClr val="434343"/>
              </a:solidFill>
            </a:endParaRPr>
          </a:p>
          <a:p>
            <a:pPr indent="0" lvl="0" marL="0" rtl="0" algn="ctr">
              <a:lnSpc>
                <a:spcPct val="115000"/>
              </a:lnSpc>
              <a:spcBef>
                <a:spcPts val="0"/>
              </a:spcBef>
              <a:spcAft>
                <a:spcPts val="0"/>
              </a:spcAft>
              <a:buNone/>
            </a:pPr>
            <a:r>
              <a:rPr lang="en-US" sz="3000">
                <a:solidFill>
                  <a:srgbClr val="434343"/>
                </a:solidFill>
              </a:rPr>
              <a:t>🤮 I hate it!</a:t>
            </a:r>
            <a:endParaRPr sz="3000">
              <a:solidFill>
                <a:srgbClr val="434343"/>
              </a:solidFill>
            </a:endParaRPr>
          </a:p>
          <a:p>
            <a:pPr indent="0" lvl="0" marL="0" rtl="0" algn="ctr">
              <a:lnSpc>
                <a:spcPct val="115000"/>
              </a:lnSpc>
              <a:spcBef>
                <a:spcPts val="0"/>
              </a:spcBef>
              <a:spcAft>
                <a:spcPts val="0"/>
              </a:spcAft>
              <a:buNone/>
            </a:pPr>
            <a:r>
              <a:rPr lang="en-US" sz="3000">
                <a:solidFill>
                  <a:srgbClr val="434343"/>
                </a:solidFill>
              </a:rPr>
              <a:t>🤷 I don’t care</a:t>
            </a:r>
            <a:endParaRPr sz="3000">
              <a:solidFill>
                <a:srgbClr val="434343"/>
              </a:solidFill>
            </a:endParaRPr>
          </a:p>
        </p:txBody>
      </p:sp>
      <p:sp>
        <p:nvSpPr>
          <p:cNvPr id="103" name="Google Shape;103;g15521aabe91_0_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g15045e890b2_0_6"/>
          <p:cNvPicPr preferRelativeResize="0"/>
          <p:nvPr/>
        </p:nvPicPr>
        <p:blipFill>
          <a:blip r:embed="rId3">
            <a:alphaModFix/>
          </a:blip>
          <a:stretch>
            <a:fillRect/>
          </a:stretch>
        </p:blipFill>
        <p:spPr>
          <a:xfrm>
            <a:off x="0" y="5"/>
            <a:ext cx="9141107" cy="5143500"/>
          </a:xfrm>
          <a:prstGeom prst="rect">
            <a:avLst/>
          </a:prstGeom>
          <a:noFill/>
          <a:ln>
            <a:noFill/>
          </a:ln>
        </p:spPr>
      </p:pic>
      <p:sp>
        <p:nvSpPr>
          <p:cNvPr id="109" name="Google Shape;109;g15045e890b2_0_6"/>
          <p:cNvSpPr txBox="1"/>
          <p:nvPr>
            <p:ph idx="12" type="sldNum"/>
          </p:nvPr>
        </p:nvSpPr>
        <p:spPr>
          <a:xfrm>
            <a:off x="85567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solidFill>
                  <a:srgbClr val="FFFFFF"/>
                </a:solidFill>
              </a:rPr>
              <a:t>‹#›</a:t>
            </a:fld>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149d853483f_0_94"/>
          <p:cNvSpPr txBox="1"/>
          <p:nvPr/>
        </p:nvSpPr>
        <p:spPr>
          <a:xfrm>
            <a:off x="4734950" y="3545725"/>
            <a:ext cx="3933300" cy="1398000"/>
          </a:xfrm>
          <a:prstGeom prst="rect">
            <a:avLst/>
          </a:prstGeom>
          <a:noFill/>
          <a:ln>
            <a:noFill/>
          </a:ln>
        </p:spPr>
        <p:txBody>
          <a:bodyPr anchorCtr="0" anchor="ctr" bIns="0" lIns="0" spcFirstLastPara="1" rIns="0" wrap="square" tIns="0">
            <a:noAutofit/>
          </a:bodyPr>
          <a:lstStyle/>
          <a:p>
            <a:pPr indent="0" lvl="0" marL="0" marR="162560" rtl="0" algn="ctr">
              <a:lnSpc>
                <a:spcPct val="100000"/>
              </a:lnSpc>
              <a:spcBef>
                <a:spcPts val="0"/>
              </a:spcBef>
              <a:spcAft>
                <a:spcPts val="0"/>
              </a:spcAft>
              <a:buNone/>
            </a:pPr>
            <a:r>
              <a:rPr lang="en-US">
                <a:solidFill>
                  <a:srgbClr val="434343"/>
                </a:solidFill>
                <a:latin typeface="Open Sans"/>
                <a:ea typeface="Open Sans"/>
                <a:cs typeface="Open Sans"/>
                <a:sym typeface="Open Sans"/>
              </a:rPr>
              <a:t>Tests will prove that your code pass a defined quality threshold.</a:t>
            </a:r>
            <a:endParaRPr sz="1000">
              <a:solidFill>
                <a:srgbClr val="434343"/>
              </a:solidFill>
              <a:latin typeface="Open Sans"/>
              <a:ea typeface="Open Sans"/>
              <a:cs typeface="Open Sans"/>
              <a:sym typeface="Open Sans"/>
            </a:endParaRPr>
          </a:p>
        </p:txBody>
      </p:sp>
      <p:sp>
        <p:nvSpPr>
          <p:cNvPr id="115" name="Google Shape;115;g149d853483f_0_94"/>
          <p:cNvSpPr txBox="1"/>
          <p:nvPr>
            <p:ph idx="2" type="body"/>
          </p:nvPr>
        </p:nvSpPr>
        <p:spPr>
          <a:xfrm>
            <a:off x="510650" y="2226150"/>
            <a:ext cx="3686400" cy="266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i="1" sz="1600">
              <a:latin typeface="Courier New"/>
              <a:ea typeface="Courier New"/>
              <a:cs typeface="Courier New"/>
              <a:sym typeface="Courier New"/>
            </a:endParaRPr>
          </a:p>
          <a:p>
            <a:pPr indent="0" lvl="0" marL="0" rtl="0" algn="l">
              <a:lnSpc>
                <a:spcPct val="115000"/>
              </a:lnSpc>
              <a:spcBef>
                <a:spcPts val="0"/>
              </a:spcBef>
              <a:spcAft>
                <a:spcPts val="0"/>
              </a:spcAft>
              <a:buSzPts val="1800"/>
              <a:buNone/>
            </a:pPr>
            <a:r>
              <a:rPr i="1" lang="en-US" sz="1600">
                <a:latin typeface="Courier New"/>
                <a:ea typeface="Courier New"/>
                <a:cs typeface="Courier New"/>
                <a:sym typeface="Courier New"/>
              </a:rPr>
              <a:t>“</a:t>
            </a:r>
            <a:r>
              <a:rPr i="1" lang="en-US" sz="1600">
                <a:latin typeface="Courier New"/>
                <a:ea typeface="Courier New"/>
                <a:cs typeface="Courier New"/>
                <a:sym typeface="Courier New"/>
              </a:rPr>
              <a:t>Automated testing is the application of software tools to automate a human-driven manual process of reviewing and validating a software product”</a:t>
            </a:r>
            <a:endParaRPr i="1" sz="1600">
              <a:latin typeface="Courier New"/>
              <a:ea typeface="Courier New"/>
              <a:cs typeface="Courier New"/>
              <a:sym typeface="Courier New"/>
            </a:endParaRPr>
          </a:p>
        </p:txBody>
      </p:sp>
      <p:sp>
        <p:nvSpPr>
          <p:cNvPr id="116" name="Google Shape;116;g149d853483f_0_94"/>
          <p:cNvSpPr txBox="1"/>
          <p:nvPr>
            <p:ph type="title"/>
          </p:nvPr>
        </p:nvSpPr>
        <p:spPr>
          <a:xfrm>
            <a:off x="306650" y="427950"/>
            <a:ext cx="3946200" cy="60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What is automated testing?</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3500"/>
              <a:buNone/>
            </a:pPr>
            <a:r>
              <a:t/>
            </a:r>
            <a:endParaRPr/>
          </a:p>
        </p:txBody>
      </p:sp>
      <p:pic>
        <p:nvPicPr>
          <p:cNvPr id="117" name="Google Shape;117;g149d853483f_0_94"/>
          <p:cNvPicPr preferRelativeResize="0"/>
          <p:nvPr/>
        </p:nvPicPr>
        <p:blipFill rotWithShape="1">
          <a:blip r:embed="rId3">
            <a:alphaModFix/>
          </a:blip>
          <a:srcRect b="0" l="23838" r="0" t="0"/>
          <a:stretch/>
        </p:blipFill>
        <p:spPr>
          <a:xfrm>
            <a:off x="4734950" y="340900"/>
            <a:ext cx="4139250" cy="3057050"/>
          </a:xfrm>
          <a:prstGeom prst="rect">
            <a:avLst/>
          </a:prstGeom>
          <a:noFill/>
          <a:ln>
            <a:noFill/>
          </a:ln>
        </p:spPr>
      </p:pic>
      <p:sp>
        <p:nvSpPr>
          <p:cNvPr id="118" name="Google Shape;118;g149d853483f_0_94"/>
          <p:cNvSpPr txBox="1"/>
          <p:nvPr>
            <p:ph idx="12" type="sldNum"/>
          </p:nvPr>
        </p:nvSpPr>
        <p:spPr>
          <a:xfrm>
            <a:off x="8472458" y="43584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graphicFrame>
        <p:nvGraphicFramePr>
          <p:cNvPr id="123" name="Google Shape;123;g15045e890b2_0_0"/>
          <p:cNvGraphicFramePr/>
          <p:nvPr/>
        </p:nvGraphicFramePr>
        <p:xfrm>
          <a:off x="278550" y="295650"/>
          <a:ext cx="3000000" cy="3000000"/>
        </p:xfrm>
        <a:graphic>
          <a:graphicData uri="http://schemas.openxmlformats.org/drawingml/2006/table">
            <a:tbl>
              <a:tblPr>
                <a:noFill/>
                <a:tableStyleId>{DF4BCAC3-64E0-48ED-A4DF-12B9FDA67A7C}</a:tableStyleId>
              </a:tblPr>
              <a:tblGrid>
                <a:gridCol w="4309400"/>
                <a:gridCol w="4309400"/>
              </a:tblGrid>
              <a:tr h="1177825">
                <a:tc>
                  <a:txBody>
                    <a:bodyPr/>
                    <a:lstStyle/>
                    <a:p>
                      <a:pPr indent="0" lvl="0" marL="0" rtl="0" algn="l">
                        <a:spcBef>
                          <a:spcPts val="0"/>
                        </a:spcBef>
                        <a:spcAft>
                          <a:spcPts val="0"/>
                        </a:spcAft>
                        <a:buNone/>
                      </a:pPr>
                      <a:r>
                        <a:rPr lang="en-US" sz="3500">
                          <a:solidFill>
                            <a:schemeClr val="lt1"/>
                          </a:solidFill>
                          <a:latin typeface="Open Sans ExtraBold"/>
                          <a:ea typeface="Open Sans ExtraBold"/>
                          <a:cs typeface="Open Sans ExtraBold"/>
                          <a:sym typeface="Open Sans ExtraBold"/>
                        </a:rPr>
                        <a:t>Benefits</a:t>
                      </a:r>
                      <a:endParaRPr sz="3500">
                        <a:solidFill>
                          <a:schemeClr val="lt1"/>
                        </a:solidFill>
                        <a:latin typeface="Open Sans ExtraBold"/>
                        <a:ea typeface="Open Sans ExtraBold"/>
                        <a:cs typeface="Open Sans ExtraBold"/>
                        <a:sym typeface="Open Sans Extra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3500">
                          <a:solidFill>
                            <a:schemeClr val="lt1"/>
                          </a:solidFill>
                          <a:latin typeface="Open Sans ExtraBold"/>
                          <a:ea typeface="Open Sans ExtraBold"/>
                          <a:cs typeface="Open Sans ExtraBold"/>
                          <a:sym typeface="Open Sans ExtraBold"/>
                        </a:rPr>
                        <a:t>Drawbacks</a:t>
                      </a:r>
                      <a:endParaRPr sz="3500">
                        <a:solidFill>
                          <a:schemeClr val="lt1"/>
                        </a:solidFill>
                        <a:latin typeface="Open Sans ExtraBold"/>
                        <a:ea typeface="Open Sans ExtraBold"/>
                        <a:cs typeface="Open Sans ExtraBold"/>
                        <a:sym typeface="Open Sans ExtraBo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r>
              <a:tr h="3556050">
                <a:tc>
                  <a:txBody>
                    <a:bodyPr/>
                    <a:lstStyle/>
                    <a:p>
                      <a:pPr indent="-342900" lvl="0" marL="457200" rtl="0" algn="l">
                        <a:lnSpc>
                          <a:spcPct val="115000"/>
                        </a:lnSpc>
                        <a:spcBef>
                          <a:spcPts val="0"/>
                        </a:spcBef>
                        <a:spcAft>
                          <a:spcPts val="0"/>
                        </a:spcAft>
                        <a:buClr>
                          <a:schemeClr val="dk2"/>
                        </a:buClr>
                        <a:buSzPts val="1800"/>
                        <a:buChar char="●"/>
                      </a:pPr>
                      <a:r>
                        <a:rPr lang="en-US" sz="1800">
                          <a:solidFill>
                            <a:schemeClr val="dk2"/>
                          </a:solidFill>
                        </a:rPr>
                        <a:t>Manual testing is tedious and hence error-prone</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Early bug detection</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Few human resources</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Reliable in results</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Increases speed of test execution</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24h x 7 days</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Same test on different versions</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Fix a bug with a test and it’s fixed forever</a:t>
                      </a:r>
                      <a:endParaRPr sz="1800">
                        <a:solidFill>
                          <a:schemeClr val="dk2"/>
                        </a:solidFill>
                      </a:endParaRPr>
                    </a:p>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DF1CB">
                        <a:alpha val="77310"/>
                      </a:srgbClr>
                    </a:solidFill>
                  </a:tcPr>
                </a:tc>
                <a:tc>
                  <a:txBody>
                    <a:bodyPr/>
                    <a:lstStyle/>
                    <a:p>
                      <a:pPr indent="-342900" lvl="0" marL="457200" rtl="0" algn="l">
                        <a:lnSpc>
                          <a:spcPct val="115000"/>
                        </a:lnSpc>
                        <a:spcBef>
                          <a:spcPts val="0"/>
                        </a:spcBef>
                        <a:spcAft>
                          <a:spcPts val="0"/>
                        </a:spcAft>
                        <a:buClr>
                          <a:schemeClr val="dk2"/>
                        </a:buClr>
                        <a:buSzPts val="1800"/>
                        <a:buChar char="●"/>
                      </a:pPr>
                      <a:r>
                        <a:rPr lang="en-US" sz="1800">
                          <a:solidFill>
                            <a:schemeClr val="dk2"/>
                          </a:solidFill>
                        </a:rPr>
                        <a:t>Write automate tests is tedious</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Failures limited to tested cases</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More machine resources</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Manual testing introduces randomness</a:t>
                      </a:r>
                      <a:r>
                        <a:rPr lang="en-US" sz="1800">
                          <a:solidFill>
                            <a:schemeClr val="dk2"/>
                          </a:solidFill>
                          <a:extLst>
                            <a:ext uri="http://customooxmlschemas.google.com/">
                              <go:slidesCustomData xmlns:go="http://customooxmlschemas.google.com/" textRoundtripDataId="0"/>
                            </a:ext>
                          </a:extLst>
                        </a:rPr>
                        <a:t> that can help to find bugs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1CBCB">
                        <a:alpha val="77310"/>
                      </a:srgbClr>
                    </a:solidFill>
                  </a:tcPr>
                </a:tc>
              </a:tr>
            </a:tbl>
          </a:graphicData>
        </a:graphic>
      </p:graphicFrame>
      <p:sp>
        <p:nvSpPr>
          <p:cNvPr id="124" name="Google Shape;124;g15045e890b2_0_0"/>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fec161c24c_0_37"/>
          <p:cNvSpPr txBox="1"/>
          <p:nvPr>
            <p:ph type="title"/>
          </p:nvPr>
        </p:nvSpPr>
        <p:spPr>
          <a:xfrm>
            <a:off x="360825" y="295650"/>
            <a:ext cx="86568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100"/>
              <a:t>Misconceptions about automated testing</a:t>
            </a:r>
            <a:endParaRPr sz="3100"/>
          </a:p>
        </p:txBody>
      </p:sp>
      <p:sp>
        <p:nvSpPr>
          <p:cNvPr id="130" name="Google Shape;130;gfec161c24c_0_37"/>
          <p:cNvSpPr txBox="1"/>
          <p:nvPr>
            <p:ph idx="1" type="body"/>
          </p:nvPr>
        </p:nvSpPr>
        <p:spPr>
          <a:xfrm>
            <a:off x="499900" y="1460175"/>
            <a:ext cx="8226300" cy="314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US"/>
              <a:t>Automation is here to replace manual testers</a:t>
            </a:r>
            <a:endParaRPr/>
          </a:p>
          <a:p>
            <a:pPr indent="-317500" lvl="1" marL="800100" rtl="0" algn="l">
              <a:spcBef>
                <a:spcPts val="0"/>
              </a:spcBef>
              <a:spcAft>
                <a:spcPts val="0"/>
              </a:spcAft>
              <a:buSzPts val="1400"/>
              <a:buChar char="○"/>
            </a:pPr>
            <a:r>
              <a:rPr lang="en-US"/>
              <a:t>The goal is to reduce the number of test cases to be run manually, not to eliminate manual testing altogether.</a:t>
            </a:r>
            <a:endParaRPr/>
          </a:p>
          <a:p>
            <a:pPr indent="-342900" lvl="0" marL="457200" rtl="0" algn="l">
              <a:spcBef>
                <a:spcPts val="0"/>
              </a:spcBef>
              <a:spcAft>
                <a:spcPts val="0"/>
              </a:spcAft>
              <a:buSzPts val="1800"/>
              <a:buAutoNum type="arabicPeriod"/>
            </a:pPr>
            <a:r>
              <a:rPr lang="en-US"/>
              <a:t>Everything under the sun can be automated</a:t>
            </a:r>
            <a:endParaRPr/>
          </a:p>
          <a:p>
            <a:pPr indent="-317500" lvl="1" marL="800100" rtl="0" algn="l">
              <a:spcBef>
                <a:spcPts val="0"/>
              </a:spcBef>
              <a:spcAft>
                <a:spcPts val="0"/>
              </a:spcAft>
              <a:buSzPts val="1400"/>
              <a:buChar char="○"/>
            </a:pPr>
            <a:r>
              <a:rPr lang="en-US">
                <a:extLst>
                  <a:ext uri="http://customooxmlschemas.google.com/">
                    <go:slidesCustomData xmlns:go="http://customooxmlschemas.google.com/" textRoundtripDataId="1"/>
                  </a:ext>
                </a:extLst>
              </a:rPr>
              <a:t>No application can be 100% tested.</a:t>
            </a:r>
            <a:endParaRPr/>
          </a:p>
          <a:p>
            <a:pPr indent="-317500" lvl="1" marL="800100" rtl="0" algn="l">
              <a:spcBef>
                <a:spcPts val="0"/>
              </a:spcBef>
              <a:spcAft>
                <a:spcPts val="0"/>
              </a:spcAft>
              <a:buSzPts val="1400"/>
              <a:buChar char="○"/>
            </a:pPr>
            <a:r>
              <a:rPr lang="en-US"/>
              <a:t>Test cases to be automated:</a:t>
            </a:r>
            <a:endParaRPr/>
          </a:p>
          <a:p>
            <a:pPr indent="-317500" lvl="2" marL="1828800" rtl="0" algn="l">
              <a:spcBef>
                <a:spcPts val="0"/>
              </a:spcBef>
              <a:spcAft>
                <a:spcPts val="0"/>
              </a:spcAft>
              <a:buSzPts val="1400"/>
              <a:buAutoNum type="romanLcPeriod"/>
            </a:pPr>
            <a:r>
              <a:rPr lang="en-US"/>
              <a:t>Business critical (important scenarios)</a:t>
            </a:r>
            <a:endParaRPr/>
          </a:p>
          <a:p>
            <a:pPr indent="-317500" lvl="2" marL="1828800" rtl="0" algn="l">
              <a:spcBef>
                <a:spcPts val="0"/>
              </a:spcBef>
              <a:spcAft>
                <a:spcPts val="0"/>
              </a:spcAft>
              <a:buSzPts val="1400"/>
              <a:buAutoNum type="romanLcPeriod"/>
            </a:pPr>
            <a:r>
              <a:rPr lang="en-US"/>
              <a:t>Repeatedly executed</a:t>
            </a:r>
            <a:endParaRPr/>
          </a:p>
          <a:p>
            <a:pPr indent="-317500" lvl="2" marL="1828800" rtl="0" algn="l">
              <a:spcBef>
                <a:spcPts val="0"/>
              </a:spcBef>
              <a:spcAft>
                <a:spcPts val="0"/>
              </a:spcAft>
              <a:buSzPts val="1400"/>
              <a:buAutoNum type="romanLcPeriod"/>
            </a:pPr>
            <a:r>
              <a:rPr lang="en-US"/>
              <a:t>D</a:t>
            </a:r>
            <a:r>
              <a:rPr lang="en-US"/>
              <a:t>ifficult to perform manually</a:t>
            </a:r>
            <a:endParaRPr/>
          </a:p>
          <a:p>
            <a:pPr indent="-317500" lvl="2" marL="1828800" rtl="0" algn="l">
              <a:spcBef>
                <a:spcPts val="0"/>
              </a:spcBef>
              <a:spcAft>
                <a:spcPts val="0"/>
              </a:spcAft>
              <a:buSzPts val="1400"/>
              <a:buAutoNum type="romanLcPeriod"/>
            </a:pPr>
            <a:r>
              <a:rPr lang="en-US"/>
              <a:t>Time-consuming</a:t>
            </a:r>
            <a:endParaRPr/>
          </a:p>
          <a:p>
            <a:pPr indent="-342900" lvl="0" marL="457200" rtl="0" algn="l">
              <a:spcBef>
                <a:spcPts val="0"/>
              </a:spcBef>
              <a:spcAft>
                <a:spcPts val="0"/>
              </a:spcAft>
              <a:buSzPts val="1800"/>
              <a:buAutoNum type="arabicPeriod"/>
            </a:pPr>
            <a:r>
              <a:rPr lang="en-US"/>
              <a:t>Automation only involves recording and playback</a:t>
            </a:r>
            <a:endParaRPr/>
          </a:p>
          <a:p>
            <a:pPr indent="-317500" lvl="1" marL="800100" rtl="0" algn="l">
              <a:spcBef>
                <a:spcPts val="0"/>
              </a:spcBef>
              <a:spcAft>
                <a:spcPts val="0"/>
              </a:spcAft>
              <a:buSzPts val="1400"/>
              <a:buChar char="○"/>
            </a:pPr>
            <a:r>
              <a:rPr lang="en-US"/>
              <a:t>There are no magical tools for creating automated tests from recordings.</a:t>
            </a:r>
            <a:endParaRPr/>
          </a:p>
        </p:txBody>
      </p:sp>
      <p:sp>
        <p:nvSpPr>
          <p:cNvPr id="131" name="Google Shape;131;gfec161c24c_0_37"/>
          <p:cNvSpPr txBox="1"/>
          <p:nvPr/>
        </p:nvSpPr>
        <p:spPr>
          <a:xfrm>
            <a:off x="94850" y="4720325"/>
            <a:ext cx="7266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solidFill>
                  <a:srgbClr val="B7B7B7"/>
                </a:solidFill>
              </a:rPr>
              <a:t>Source: </a:t>
            </a:r>
            <a:r>
              <a:rPr lang="en-US" sz="1000" u="sng">
                <a:solidFill>
                  <a:srgbClr val="B7B7B7"/>
                </a:solidFill>
                <a:hlinkClick r:id="rId3">
                  <a:extLst>
                    <a:ext uri="{A12FA001-AC4F-418D-AE19-62706E023703}">
                      <ahyp:hlinkClr val="tx"/>
                    </a:ext>
                  </a:extLst>
                </a:hlinkClick>
              </a:rPr>
              <a:t>https://www.softwaretestinghelp.com/automation-testing-tutorial-2/</a:t>
            </a:r>
            <a:r>
              <a:rPr lang="en-US" sz="1000">
                <a:solidFill>
                  <a:srgbClr val="B7B7B7"/>
                </a:solidFill>
              </a:rPr>
              <a:t>  </a:t>
            </a:r>
            <a:endParaRPr sz="1000">
              <a:solidFill>
                <a:srgbClr val="B7B7B7"/>
              </a:solidFill>
            </a:endParaRPr>
          </a:p>
        </p:txBody>
      </p:sp>
      <p:pic>
        <p:nvPicPr>
          <p:cNvPr id="132" name="Google Shape;132;gfec161c24c_0_37"/>
          <p:cNvPicPr preferRelativeResize="0"/>
          <p:nvPr/>
        </p:nvPicPr>
        <p:blipFill>
          <a:blip r:embed="rId4">
            <a:alphaModFix/>
          </a:blip>
          <a:stretch>
            <a:fillRect/>
          </a:stretch>
        </p:blipFill>
        <p:spPr>
          <a:xfrm>
            <a:off x="6391750" y="2426250"/>
            <a:ext cx="2625875" cy="1892825"/>
          </a:xfrm>
          <a:prstGeom prst="rect">
            <a:avLst/>
          </a:prstGeom>
          <a:noFill/>
          <a:ln>
            <a:noFill/>
          </a:ln>
        </p:spPr>
      </p:pic>
      <p:sp>
        <p:nvSpPr>
          <p:cNvPr id="133" name="Google Shape;133;gfec161c24c_0_37"/>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fec161c24c_0_85"/>
          <p:cNvSpPr txBox="1"/>
          <p:nvPr>
            <p:ph type="title"/>
          </p:nvPr>
        </p:nvSpPr>
        <p:spPr>
          <a:xfrm>
            <a:off x="360823" y="295650"/>
            <a:ext cx="813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Testing challenges</a:t>
            </a:r>
            <a:endParaRPr/>
          </a:p>
        </p:txBody>
      </p:sp>
      <p:sp>
        <p:nvSpPr>
          <p:cNvPr id="139" name="Google Shape;139;gfec161c24c_0_85"/>
          <p:cNvSpPr txBox="1"/>
          <p:nvPr>
            <p:ph idx="1" type="body"/>
          </p:nvPr>
        </p:nvSpPr>
        <p:spPr>
          <a:xfrm>
            <a:off x="499900" y="1460175"/>
            <a:ext cx="8226300" cy="314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US"/>
              <a:t>Testing the complete application</a:t>
            </a:r>
            <a:endParaRPr/>
          </a:p>
          <a:p>
            <a:pPr indent="-342900" lvl="0" marL="457200" rtl="0" algn="l">
              <a:spcBef>
                <a:spcPts val="0"/>
              </a:spcBef>
              <a:spcAft>
                <a:spcPts val="0"/>
              </a:spcAft>
              <a:buSzPts val="1800"/>
              <a:buAutoNum type="arabicPeriod"/>
            </a:pPr>
            <a:r>
              <a:rPr lang="en-US"/>
              <a:t>Relationship between testers and developers</a:t>
            </a:r>
            <a:endParaRPr/>
          </a:p>
          <a:p>
            <a:pPr indent="-342900" lvl="0" marL="457200" rtl="0" algn="l">
              <a:spcBef>
                <a:spcPts val="0"/>
              </a:spcBef>
              <a:spcAft>
                <a:spcPts val="0"/>
              </a:spcAft>
              <a:buSzPts val="1800"/>
              <a:buAutoNum type="arabicPeriod"/>
            </a:pPr>
            <a:r>
              <a:rPr lang="en-US"/>
              <a:t>Regression testing</a:t>
            </a:r>
            <a:endParaRPr/>
          </a:p>
          <a:p>
            <a:pPr indent="-342900" lvl="0" marL="457200" rtl="0" algn="l">
              <a:spcBef>
                <a:spcPts val="0"/>
              </a:spcBef>
              <a:spcAft>
                <a:spcPts val="0"/>
              </a:spcAft>
              <a:buSzPts val="1800"/>
              <a:buAutoNum type="arabicPeriod"/>
            </a:pPr>
            <a:r>
              <a:rPr lang="en-US"/>
              <a:t>Lack of skilled testers</a:t>
            </a:r>
            <a:endParaRPr/>
          </a:p>
          <a:p>
            <a:pPr indent="-342900" lvl="0" marL="457200" rtl="0" algn="l">
              <a:spcBef>
                <a:spcPts val="0"/>
              </a:spcBef>
              <a:spcAft>
                <a:spcPts val="0"/>
              </a:spcAft>
              <a:buSzPts val="1800"/>
              <a:buAutoNum type="arabicPeriod"/>
            </a:pPr>
            <a:r>
              <a:rPr lang="en-US"/>
              <a:t>Testing always under time constraint</a:t>
            </a:r>
            <a:endParaRPr/>
          </a:p>
          <a:p>
            <a:pPr indent="-342900" lvl="0" marL="457200" rtl="0" algn="l">
              <a:spcBef>
                <a:spcPts val="0"/>
              </a:spcBef>
              <a:spcAft>
                <a:spcPts val="0"/>
              </a:spcAft>
              <a:buSzPts val="1800"/>
              <a:buAutoNum type="arabicPeriod"/>
            </a:pPr>
            <a:r>
              <a:rPr lang="en-US"/>
              <a:t>Which tests to execute first?</a:t>
            </a:r>
            <a:endParaRPr/>
          </a:p>
          <a:p>
            <a:pPr indent="-342900" lvl="0" marL="457200" rtl="0" algn="l">
              <a:spcBef>
                <a:spcPts val="0"/>
              </a:spcBef>
              <a:spcAft>
                <a:spcPts val="0"/>
              </a:spcAft>
              <a:buSzPts val="1800"/>
              <a:buAutoNum type="arabicPeriod"/>
            </a:pPr>
            <a:r>
              <a:rPr lang="en-US"/>
              <a:t>Understanding the requirements</a:t>
            </a:r>
            <a:endParaRPr/>
          </a:p>
          <a:p>
            <a:pPr indent="-342900" lvl="0" marL="457200" rtl="0" algn="l">
              <a:spcBef>
                <a:spcPts val="0"/>
              </a:spcBef>
              <a:spcAft>
                <a:spcPts val="0"/>
              </a:spcAft>
              <a:buSzPts val="1800"/>
              <a:buAutoNum type="arabicPeriod"/>
            </a:pPr>
            <a:r>
              <a:rPr lang="en-US"/>
              <a:t>One test team under multiple projects</a:t>
            </a:r>
            <a:endParaRPr/>
          </a:p>
        </p:txBody>
      </p:sp>
      <p:pic>
        <p:nvPicPr>
          <p:cNvPr id="140" name="Google Shape;140;gfec161c24c_0_85"/>
          <p:cNvPicPr preferRelativeResize="0"/>
          <p:nvPr/>
        </p:nvPicPr>
        <p:blipFill rotWithShape="1">
          <a:blip r:embed="rId3">
            <a:alphaModFix/>
          </a:blip>
          <a:srcRect b="10226" l="6717" r="43041" t="9818"/>
          <a:stretch/>
        </p:blipFill>
        <p:spPr>
          <a:xfrm>
            <a:off x="5818050" y="1381925"/>
            <a:ext cx="3110474" cy="2787200"/>
          </a:xfrm>
          <a:prstGeom prst="rect">
            <a:avLst/>
          </a:prstGeom>
          <a:noFill/>
          <a:ln>
            <a:noFill/>
          </a:ln>
        </p:spPr>
      </p:pic>
      <p:sp>
        <p:nvSpPr>
          <p:cNvPr id="141" name="Google Shape;141;gfec161c24c_0_85"/>
          <p:cNvSpPr txBox="1"/>
          <p:nvPr>
            <p:ph idx="12" type="sldNum"/>
          </p:nvPr>
        </p:nvSpPr>
        <p:spPr>
          <a:xfrm>
            <a:off x="8556784" y="4292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Jessica Gramp</dc:creator>
</cp:coreProperties>
</file>