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9144000" cy="5143500"/>
  <p:embeddedFontLst>
    <p:embeddedFont>
      <p:font typeface="Roboto"/>
      <p:regular r:id="rId36"/>
      <p:bold r:id="rId37"/>
      <p:italic r:id="rId38"/>
      <p:boldItalic r:id="rId39"/>
    </p:embeddedFont>
    <p:embeddedFont>
      <p:font typeface="Open Sans ExtraBold"/>
      <p:bold r:id="rId40"/>
      <p:boldItalic r:id="rId41"/>
    </p:embeddedFont>
    <p:embeddedFont>
      <p:font typeface="Open Sans Medium"/>
      <p:regular r:id="rId42"/>
      <p:bold r:id="rId43"/>
      <p:italic r:id="rId44"/>
      <p:boldItalic r:id="rId45"/>
    </p:embeddedFont>
    <p:embeddedFont>
      <p:font typeface="DM Serif Display"/>
      <p:regular r:id="rId46"/>
      <p:italic r:id="rId47"/>
    </p:embeddedFont>
    <p:embeddedFont>
      <p:font typeface="Open Sans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2" roundtripDataSignature="AMtx7mhiWMsDCmHXo1XPMigB5+FygG+m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ExtraBold-bold.fntdata"/><Relationship Id="rId42" Type="http://schemas.openxmlformats.org/officeDocument/2006/relationships/font" Target="fonts/OpenSansMedium-regular.fntdata"/><Relationship Id="rId41" Type="http://schemas.openxmlformats.org/officeDocument/2006/relationships/font" Target="fonts/OpenSansExtraBold-boldItalic.fntdata"/><Relationship Id="rId44" Type="http://schemas.openxmlformats.org/officeDocument/2006/relationships/font" Target="fonts/OpenSansMedium-italic.fntdata"/><Relationship Id="rId43" Type="http://schemas.openxmlformats.org/officeDocument/2006/relationships/font" Target="fonts/OpenSansMedium-bold.fntdata"/><Relationship Id="rId46" Type="http://schemas.openxmlformats.org/officeDocument/2006/relationships/font" Target="fonts/DMSerifDisplay-regular.fntdata"/><Relationship Id="rId45" Type="http://schemas.openxmlformats.org/officeDocument/2006/relationships/font" Target="fonts/OpenSansMedium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OpenSans-regular.fntdata"/><Relationship Id="rId47" Type="http://schemas.openxmlformats.org/officeDocument/2006/relationships/font" Target="fonts/DMSerifDisplay-italic.fntdata"/><Relationship Id="rId49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Roboto-bold.fntdata"/><Relationship Id="rId36" Type="http://schemas.openxmlformats.org/officeDocument/2006/relationships/font" Target="fonts/Roboto-regular.fntdata"/><Relationship Id="rId39" Type="http://schemas.openxmlformats.org/officeDocument/2006/relationships/font" Target="fonts/Roboto-boldItalic.fntdata"/><Relationship Id="rId38" Type="http://schemas.openxmlformats.org/officeDocument/2006/relationships/font" Target="fonts/Roboto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-boldItalic.fntdata"/><Relationship Id="rId50" Type="http://schemas.openxmlformats.org/officeDocument/2006/relationships/font" Target="fonts/OpenSans-italic.fntdata"/><Relationship Id="rId52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5a64c924c5_0_196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5a64c924c5_0_196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5a64c924c5_0_710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5a64c924c5_0_710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5a64c924c5_0_717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5a64c924c5_0_717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5a64c924c5_0_792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5a64c924c5_0_792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5a64c924c5_0_849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5a64c924c5_0_849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5a64c924c5_0_863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5a64c924c5_0_863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5a64c924c5_0_885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5a64c924c5_0_885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5a64c924c5_0_879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5a64c924c5_0_879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5a64c924c5_0_899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5a64c924c5_0_899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5a64c924c5_0_908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5a64c924c5_0_908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a64c924c5_0_920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5a64c924c5_0_920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5a64c924c5_0_367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5a64c924c5_0_367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5a64c924c5_0_935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5a64c924c5_0_935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5a64c924c5_0_943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5a64c924c5_0_943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5a64c924c5_0_950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5a64c924c5_0_950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5a64c924c5_0_959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5a64c924c5_0_959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5a64c924c5_0_977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5a64c924c5_0_977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5a64c924c5_0_992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5a64c924c5_0_992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5a64c924c5_0_1004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5a64c924c5_0_1004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5a64c924c5_0_1019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5a64c924c5_0_1019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5a64c924c5_0_1023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5a64c924c5_0_1023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5a64c924c5_0_310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5a64c924c5_0_310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5a64c924c5_0_488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5a64c924c5_0_488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5a64c924c5_0_1085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5a64c924c5_0_1085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5a64c924c5_0_557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5a64c924c5_0_557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5a64c924c5_0_612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5a64c924c5_0_612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5a64c924c5_0_676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5a64c924c5_0_676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5a64c924c5_0_695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5a64c924c5_0_695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5a64c924c5_0_702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5a64c924c5_0_702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1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49d853483f_0_147"/>
          <p:cNvSpPr txBox="1"/>
          <p:nvPr/>
        </p:nvSpPr>
        <p:spPr>
          <a:xfrm>
            <a:off x="7097700" y="4730475"/>
            <a:ext cx="1226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#MootGlobal22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g149d853483f_0_147"/>
          <p:cNvSpPr txBox="1"/>
          <p:nvPr>
            <p:ph type="title"/>
          </p:nvPr>
        </p:nvSpPr>
        <p:spPr>
          <a:xfrm>
            <a:off x="4955000" y="638325"/>
            <a:ext cx="39495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285"/>
            <a:ext cx="9144000" cy="514092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15"/>
          <p:cNvSpPr/>
          <p:nvPr/>
        </p:nvSpPr>
        <p:spPr>
          <a:xfrm>
            <a:off x="0" y="4476750"/>
            <a:ext cx="9144000" cy="6666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15"/>
          <p:cNvPicPr preferRelativeResize="0"/>
          <p:nvPr/>
        </p:nvPicPr>
        <p:blipFill rotWithShape="1">
          <a:blip r:embed="rId3">
            <a:alphaModFix/>
          </a:blip>
          <a:srcRect b="2015" l="0" r="0" t="2015"/>
          <a:stretch/>
        </p:blipFill>
        <p:spPr>
          <a:xfrm>
            <a:off x="2849095" y="1805582"/>
            <a:ext cx="3445798" cy="8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" name="Google Shape;65;p15" title="Moodle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 type="obj">
  <p:cSld name="OBJECT"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Moot intro slide" showMasterSp="0">
  <p:cSld name="OBJECT_1"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ducation for the future&#10;27 - 29 September 2022 | Barcelona, Spain&#10;MoodleMoot Global 2022" id="69" name="Google Shape;69;g149d853483f_0_3" title="MoodleMoot Global 2022: Education for the futur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g149d853483f_0_3"/>
          <p:cNvSpPr txBox="1"/>
          <p:nvPr/>
        </p:nvSpPr>
        <p:spPr>
          <a:xfrm>
            <a:off x="6624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49d853483f_0_1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g149d853483f_0_13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500"/>
              <a:buFont typeface="Open Sans ExtraBold"/>
              <a:buNone/>
              <a:defRPr sz="3500">
                <a:solidFill>
                  <a:srgbClr val="88888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4" name="Google Shape;74;g149d853483f_0_13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Medium"/>
              <a:buNone/>
              <a:defRPr sz="2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5" name="Google Shape;75;g149d853483f_0_13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g149d853483f_0_1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9d853483f_0_1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tx">
  <p:cSld name="TITLE_AND_BOD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5694333703_0_33"/>
          <p:cNvSpPr txBox="1"/>
          <p:nvPr>
            <p:ph idx="12" type="sldNum"/>
          </p:nvPr>
        </p:nvSpPr>
        <p:spPr>
          <a:xfrm>
            <a:off x="8419707" y="4783454"/>
            <a:ext cx="267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2_2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57aa9d93c8_0_133"/>
          <p:cNvSpPr/>
          <p:nvPr/>
        </p:nvSpPr>
        <p:spPr>
          <a:xfrm>
            <a:off x="855325" y="962390"/>
            <a:ext cx="576600" cy="69600"/>
          </a:xfrm>
          <a:prstGeom prst="rect">
            <a:avLst/>
          </a:prstGeom>
          <a:solidFill>
            <a:srgbClr val="005A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157aa9d93c8_0_133"/>
          <p:cNvSpPr txBox="1"/>
          <p:nvPr>
            <p:ph type="title"/>
          </p:nvPr>
        </p:nvSpPr>
        <p:spPr>
          <a:xfrm>
            <a:off x="740325" y="163275"/>
            <a:ext cx="7318200" cy="5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pen Sans"/>
              <a:buNone/>
              <a:defRPr b="1" sz="3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pen Sans"/>
              <a:buNone/>
              <a:defRPr b="1" sz="3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pen Sans"/>
              <a:buNone/>
              <a:defRPr b="1" sz="3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pen Sans"/>
              <a:buNone/>
              <a:defRPr b="1" sz="3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pen Sans"/>
              <a:buNone/>
              <a:defRPr b="1" sz="3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pen Sans"/>
              <a:buNone/>
              <a:defRPr b="1" sz="3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pen Sans"/>
              <a:buNone/>
              <a:defRPr b="1" sz="3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pen Sans"/>
              <a:buNone/>
              <a:defRPr b="1" sz="3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pen Sans"/>
              <a:buNone/>
              <a:defRPr b="1" sz="3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2">
  <p:cSld name="CUSTOM_9_2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57aa9d93c8_0_298"/>
          <p:cNvSpPr/>
          <p:nvPr/>
        </p:nvSpPr>
        <p:spPr>
          <a:xfrm>
            <a:off x="0" y="-50"/>
            <a:ext cx="4572000" cy="5143500"/>
          </a:xfrm>
          <a:prstGeom prst="rect">
            <a:avLst/>
          </a:prstGeom>
          <a:solidFill>
            <a:srgbClr val="FEEDDA">
              <a:alpha val="851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g157aa9d93c8_0_2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1700" y="4830123"/>
            <a:ext cx="666326" cy="1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orkplace" type="title">
  <p:cSld name="TITL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5a64c924c5_0_3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3" name="Google Shape;93;g15a64c924c5_0_321"/>
          <p:cNvPicPr preferRelativeResize="0"/>
          <p:nvPr/>
        </p:nvPicPr>
        <p:blipFill rotWithShape="1">
          <a:blip r:embed="rId2">
            <a:alphaModFix/>
          </a:blip>
          <a:srcRect b="5092" l="0" r="0" t="5092"/>
          <a:stretch/>
        </p:blipFill>
        <p:spPr>
          <a:xfrm>
            <a:off x="8063400" y="4758975"/>
            <a:ext cx="944624" cy="24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9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15a64c924c5_0_3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15a64c924c5_0_3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OBJECT_1_1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g149d853483f_0_9" title="MoodleMoot Global 20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85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g149d853483f_0_9"/>
          <p:cNvSpPr txBox="1"/>
          <p:nvPr/>
        </p:nvSpPr>
        <p:spPr>
          <a:xfrm>
            <a:off x="702200" y="4795000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5;g149d853483f_0_9"/>
          <p:cNvSpPr txBox="1"/>
          <p:nvPr>
            <p:ph type="title"/>
          </p:nvPr>
        </p:nvSpPr>
        <p:spPr>
          <a:xfrm>
            <a:off x="612648" y="1078992"/>
            <a:ext cx="3933600" cy="24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 1">
  <p:cSld name="CUSTOM_9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15a64c924c5_0_3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 1 1">
  <p:cSld name="CUSTOM_9_1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15a64c924c5_0_3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10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15a64c924c5_0_3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 1">
  <p:cSld name="CUSTOM_10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15a64c924c5_0_3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odle layout">
  <p:cSld name="CUSTOM_8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15a64c924c5_0_3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1700" y="4830123"/>
            <a:ext cx="666326" cy="1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15a64c924c5_0_3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15a64c924c5_0_337"/>
          <p:cNvPicPr preferRelativeResize="0"/>
          <p:nvPr/>
        </p:nvPicPr>
        <p:blipFill rotWithShape="1">
          <a:blip r:embed="rId3">
            <a:alphaModFix/>
          </a:blip>
          <a:srcRect b="5092" l="0" r="0" t="5092"/>
          <a:stretch/>
        </p:blipFill>
        <p:spPr>
          <a:xfrm>
            <a:off x="8063400" y="4758975"/>
            <a:ext cx="944624" cy="24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workplace" type="secHead">
  <p:cSld name="SECTION_HEAD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5a64c924c5_0_3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g15a64c924c5_0_340"/>
          <p:cNvSpPr/>
          <p:nvPr/>
        </p:nvSpPr>
        <p:spPr>
          <a:xfrm>
            <a:off x="0" y="-50"/>
            <a:ext cx="45720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g15a64c924c5_0_340"/>
          <p:cNvPicPr preferRelativeResize="0"/>
          <p:nvPr/>
        </p:nvPicPr>
        <p:blipFill rotWithShape="1">
          <a:blip r:embed="rId2">
            <a:alphaModFix/>
          </a:blip>
          <a:srcRect b="5092" l="0" r="0" t="5092"/>
          <a:stretch/>
        </p:blipFill>
        <p:spPr>
          <a:xfrm>
            <a:off x="8063400" y="4758975"/>
            <a:ext cx="944624" cy="24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workplace 1">
  <p:cSld name="SECTION_HEADER_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a64c924c5_0_6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g15a64c924c5_0_688"/>
          <p:cNvSpPr/>
          <p:nvPr/>
        </p:nvSpPr>
        <p:spPr>
          <a:xfrm>
            <a:off x="5871325" y="-50"/>
            <a:ext cx="32727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g15a64c924c5_0_688"/>
          <p:cNvPicPr preferRelativeResize="0"/>
          <p:nvPr/>
        </p:nvPicPr>
        <p:blipFill rotWithShape="1">
          <a:blip r:embed="rId2">
            <a:alphaModFix/>
          </a:blip>
          <a:srcRect b="5092" l="0" r="0" t="5092"/>
          <a:stretch/>
        </p:blipFill>
        <p:spPr>
          <a:xfrm>
            <a:off x="8063400" y="4758975"/>
            <a:ext cx="944624" cy="24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workplace 1 1">
  <p:cSld name="SECTION_HEADER_2_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5a64c924c5_0_9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g15a64c924c5_0_970"/>
          <p:cNvSpPr/>
          <p:nvPr/>
        </p:nvSpPr>
        <p:spPr>
          <a:xfrm>
            <a:off x="0" y="-50"/>
            <a:ext cx="35052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g15a64c924c5_0_970"/>
          <p:cNvPicPr preferRelativeResize="0"/>
          <p:nvPr/>
        </p:nvPicPr>
        <p:blipFill rotWithShape="1">
          <a:blip r:embed="rId2">
            <a:alphaModFix/>
          </a:blip>
          <a:srcRect b="5092" l="0" r="0" t="5092"/>
          <a:stretch/>
        </p:blipFill>
        <p:spPr>
          <a:xfrm>
            <a:off x="8063400" y="4758975"/>
            <a:ext cx="944624" cy="24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moodle">
  <p:cSld name="SECTION_HEADER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5a64c924c5_0_3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g15a64c924c5_0_344"/>
          <p:cNvSpPr/>
          <p:nvPr/>
        </p:nvSpPr>
        <p:spPr>
          <a:xfrm>
            <a:off x="0" y="-50"/>
            <a:ext cx="4572000" cy="5143500"/>
          </a:xfrm>
          <a:prstGeom prst="rect">
            <a:avLst/>
          </a:prstGeom>
          <a:solidFill>
            <a:srgbClr val="EEEEEE">
              <a:alpha val="854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g15a64c924c5_0_3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1700" y="4830123"/>
            <a:ext cx="666326" cy="1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49d853483f_0_125"/>
          <p:cNvSpPr txBox="1"/>
          <p:nvPr>
            <p:ph type="title"/>
          </p:nvPr>
        </p:nvSpPr>
        <p:spPr>
          <a:xfrm>
            <a:off x="1090800" y="1572600"/>
            <a:ext cx="6367800" cy="144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 ExtraBold"/>
              <a:buNone/>
              <a:defRPr sz="4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8" name="Google Shape;18;g149d853483f_0_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" name="Google Shape;19;g149d853483f_0_125"/>
          <p:cNvCxnSpPr/>
          <p:nvPr/>
        </p:nvCxnSpPr>
        <p:spPr>
          <a:xfrm>
            <a:off x="1288975" y="3098500"/>
            <a:ext cx="6779400" cy="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4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5a64c924c5_0_348"/>
          <p:cNvSpPr/>
          <p:nvPr/>
        </p:nvSpPr>
        <p:spPr>
          <a:xfrm>
            <a:off x="0" y="-50"/>
            <a:ext cx="9144000" cy="5143500"/>
          </a:xfrm>
          <a:prstGeom prst="rect">
            <a:avLst/>
          </a:prstGeom>
          <a:solidFill>
            <a:srgbClr val="EEEEEE">
              <a:alpha val="854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g15a64c924c5_0_348"/>
          <p:cNvPicPr preferRelativeResize="0"/>
          <p:nvPr/>
        </p:nvPicPr>
        <p:blipFill rotWithShape="1">
          <a:blip r:embed="rId2">
            <a:alphaModFix/>
          </a:blip>
          <a:srcRect b="5092" l="0" r="0" t="5092"/>
          <a:stretch/>
        </p:blipFill>
        <p:spPr>
          <a:xfrm>
            <a:off x="8063400" y="4758975"/>
            <a:ext cx="944624" cy="24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5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5a64c924c5_0_351"/>
          <p:cNvSpPr/>
          <p:nvPr/>
        </p:nvSpPr>
        <p:spPr>
          <a:xfrm>
            <a:off x="0" y="-3675"/>
            <a:ext cx="9144000" cy="2179800"/>
          </a:xfrm>
          <a:prstGeom prst="rect">
            <a:avLst/>
          </a:prstGeom>
          <a:solidFill>
            <a:srgbClr val="005A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g15a64c924c5_0_351"/>
          <p:cNvPicPr preferRelativeResize="0"/>
          <p:nvPr/>
        </p:nvPicPr>
        <p:blipFill rotWithShape="1">
          <a:blip r:embed="rId2">
            <a:alphaModFix/>
          </a:blip>
          <a:srcRect b="5092" l="0" r="0" t="5092"/>
          <a:stretch/>
        </p:blipFill>
        <p:spPr>
          <a:xfrm>
            <a:off x="8063400" y="4758975"/>
            <a:ext cx="944624" cy="24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6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5a64c924c5_0_354"/>
          <p:cNvSpPr/>
          <p:nvPr/>
        </p:nvSpPr>
        <p:spPr>
          <a:xfrm>
            <a:off x="0" y="-12300"/>
            <a:ext cx="9187800" cy="5168100"/>
          </a:xfrm>
          <a:prstGeom prst="rect">
            <a:avLst/>
          </a:prstGeom>
          <a:solidFill>
            <a:srgbClr val="005A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2 workplace">
  <p:cSld name="CUSTOM_7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a64c924c5_0_356"/>
          <p:cNvSpPr/>
          <p:nvPr/>
        </p:nvSpPr>
        <p:spPr>
          <a:xfrm>
            <a:off x="0" y="-3675"/>
            <a:ext cx="9144000" cy="2509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g15a64c924c5_0_356"/>
          <p:cNvPicPr preferRelativeResize="0"/>
          <p:nvPr/>
        </p:nvPicPr>
        <p:blipFill rotWithShape="1">
          <a:blip r:embed="rId2">
            <a:alphaModFix/>
          </a:blip>
          <a:srcRect b="5092" l="0" r="0" t="5092"/>
          <a:stretch/>
        </p:blipFill>
        <p:spPr>
          <a:xfrm>
            <a:off x="8063400" y="4758975"/>
            <a:ext cx="944624" cy="24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2 moodle">
  <p:cSld name="CUSTOM_7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5a64c924c5_0_359"/>
          <p:cNvSpPr/>
          <p:nvPr/>
        </p:nvSpPr>
        <p:spPr>
          <a:xfrm>
            <a:off x="0" y="-3675"/>
            <a:ext cx="9144000" cy="2509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g15a64c924c5_0_3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1700" y="4830123"/>
            <a:ext cx="666326" cy="1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Full Page">
  <p:cSld name="CUSTOM_1_1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15a64c924c5_0_3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1700" y="4830123"/>
            <a:ext cx="666326" cy="1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4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4"/>
          <p:cNvPicPr preferRelativeResize="0"/>
          <p:nvPr/>
        </p:nvPicPr>
        <p:blipFill rotWithShape="1">
          <a:blip r:embed="rId2">
            <a:alphaModFix/>
          </a:blip>
          <a:srcRect b="0" l="0" r="0" t="75430"/>
          <a:stretch/>
        </p:blipFill>
        <p:spPr>
          <a:xfrm>
            <a:off x="-94275" y="-31925"/>
            <a:ext cx="9314475" cy="12866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4"/>
          <p:cNvSpPr txBox="1"/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" name="Google Shape;24;p14" title="Moodle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4"/>
          <p:cNvSpPr txBox="1"/>
          <p:nvPr>
            <p:ph idx="1" type="body"/>
          </p:nvPr>
        </p:nvSpPr>
        <p:spPr>
          <a:xfrm>
            <a:off x="499900" y="1460175"/>
            <a:ext cx="8226300" cy="3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3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1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" name="Google Shape;29;p11" title="Moodle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5075" y="48875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1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Open Sans ExtraBold"/>
              <a:buNone/>
              <a:defRPr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12"/>
          <p:cNvSpPr/>
          <p:nvPr/>
        </p:nvSpPr>
        <p:spPr>
          <a:xfrm>
            <a:off x="0" y="-50"/>
            <a:ext cx="4572000" cy="5143500"/>
          </a:xfrm>
          <a:prstGeom prst="rect">
            <a:avLst/>
          </a:prstGeom>
          <a:solidFill>
            <a:srgbClr val="0147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12" title="Moodl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2"/>
          <p:cNvSpPr txBox="1"/>
          <p:nvPr>
            <p:ph type="title"/>
          </p:nvPr>
        </p:nvSpPr>
        <p:spPr>
          <a:xfrm>
            <a:off x="306650" y="427950"/>
            <a:ext cx="39462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12"/>
          <p:cNvSpPr txBox="1"/>
          <p:nvPr>
            <p:ph idx="1" type="body"/>
          </p:nvPr>
        </p:nvSpPr>
        <p:spPr>
          <a:xfrm>
            <a:off x="4761075" y="470775"/>
            <a:ext cx="3981600" cy="38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2" type="body"/>
          </p:nvPr>
        </p:nvSpPr>
        <p:spPr>
          <a:xfrm>
            <a:off x="510650" y="2226150"/>
            <a:ext cx="3686400" cy="26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5695fad77f_0_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g15695fad77f_0_24"/>
          <p:cNvSpPr/>
          <p:nvPr/>
        </p:nvSpPr>
        <p:spPr>
          <a:xfrm>
            <a:off x="-256375" y="0"/>
            <a:ext cx="3802800" cy="5143500"/>
          </a:xfrm>
          <a:prstGeom prst="rect">
            <a:avLst/>
          </a:prstGeom>
          <a:solidFill>
            <a:srgbClr val="0147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g15695fad77f_0_24" title="Moodl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g15695fad77f_0_24"/>
          <p:cNvSpPr txBox="1"/>
          <p:nvPr>
            <p:ph type="title"/>
          </p:nvPr>
        </p:nvSpPr>
        <p:spPr>
          <a:xfrm>
            <a:off x="239275" y="427950"/>
            <a:ext cx="32388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" name="Google Shape;44;g15695fad77f_0_24"/>
          <p:cNvSpPr txBox="1"/>
          <p:nvPr>
            <p:ph idx="1" type="body"/>
          </p:nvPr>
        </p:nvSpPr>
        <p:spPr>
          <a:xfrm>
            <a:off x="4761075" y="470775"/>
            <a:ext cx="3981600" cy="38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g15695fad77f_0_24"/>
          <p:cNvSpPr txBox="1"/>
          <p:nvPr>
            <p:ph idx="2" type="body"/>
          </p:nvPr>
        </p:nvSpPr>
        <p:spPr>
          <a:xfrm>
            <a:off x="239275" y="2226150"/>
            <a:ext cx="3196200" cy="26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56e8f5d4f5_0_74"/>
          <p:cNvSpPr/>
          <p:nvPr/>
        </p:nvSpPr>
        <p:spPr>
          <a:xfrm>
            <a:off x="-256375" y="0"/>
            <a:ext cx="9476700" cy="1254600"/>
          </a:xfrm>
          <a:prstGeom prst="rect">
            <a:avLst/>
          </a:prstGeom>
          <a:solidFill>
            <a:srgbClr val="0147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56e8f5d4f5_0_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g156e8f5d4f5_0_74" title="Moodl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g156e8f5d4f5_0_74"/>
          <p:cNvSpPr txBox="1"/>
          <p:nvPr>
            <p:ph idx="1" type="body"/>
          </p:nvPr>
        </p:nvSpPr>
        <p:spPr>
          <a:xfrm>
            <a:off x="4772500" y="1370075"/>
            <a:ext cx="3970200" cy="3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g156e8f5d4f5_0_74"/>
          <p:cNvSpPr txBox="1"/>
          <p:nvPr>
            <p:ph idx="2" type="body"/>
          </p:nvPr>
        </p:nvSpPr>
        <p:spPr>
          <a:xfrm>
            <a:off x="239275" y="2226150"/>
            <a:ext cx="3196200" cy="26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g156e8f5d4f5_0_74"/>
          <p:cNvSpPr txBox="1"/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" name="Google Shape;56;p13" title="Moodle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Open Sans ExtraBold"/>
              <a:buNone/>
              <a:defRPr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6.xml"/><Relationship Id="rId6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5a64c924c5_0_3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g15a64c924c5_0_3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0" name="Google Shape;90;g15a64c924c5_0_3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8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35.png"/><Relationship Id="rId13" Type="http://schemas.openxmlformats.org/officeDocument/2006/relationships/image" Target="../media/image36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43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0.png"/><Relationship Id="rId4" Type="http://schemas.openxmlformats.org/officeDocument/2006/relationships/image" Target="../media/image7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Relationship Id="rId4" Type="http://schemas.openxmlformats.org/officeDocument/2006/relationships/hyperlink" Target="https://moodle.com/workplace4" TargetMode="External"/><Relationship Id="rId5" Type="http://schemas.openxmlformats.org/officeDocument/2006/relationships/hyperlink" Target="https://moodle.com/workplace4" TargetMode="Externa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png"/><Relationship Id="rId10" Type="http://schemas.openxmlformats.org/officeDocument/2006/relationships/image" Target="../media/image47.png"/><Relationship Id="rId13" Type="http://schemas.openxmlformats.org/officeDocument/2006/relationships/image" Target="../media/image52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Relationship Id="rId15" Type="http://schemas.openxmlformats.org/officeDocument/2006/relationships/image" Target="../media/image53.jpg"/><Relationship Id="rId14" Type="http://schemas.openxmlformats.org/officeDocument/2006/relationships/image" Target="../media/image48.png"/><Relationship Id="rId16" Type="http://schemas.openxmlformats.org/officeDocument/2006/relationships/image" Target="../media/image50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Relationship Id="rId7" Type="http://schemas.openxmlformats.org/officeDocument/2006/relationships/image" Target="../media/image37.png"/><Relationship Id="rId8" Type="http://schemas.openxmlformats.org/officeDocument/2006/relationships/image" Target="../media/image3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49.png"/><Relationship Id="rId5" Type="http://schemas.openxmlformats.org/officeDocument/2006/relationships/image" Target="../media/image42.png"/><Relationship Id="rId6" Type="http://schemas.openxmlformats.org/officeDocument/2006/relationships/image" Target="../media/image5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g15a64c924c5_0_196"/>
          <p:cNvPicPr preferRelativeResize="0"/>
          <p:nvPr/>
        </p:nvPicPr>
        <p:blipFill rotWithShape="1">
          <a:blip r:embed="rId3">
            <a:alphaModFix/>
          </a:blip>
          <a:srcRect b="-33671" l="-6190" r="-3578" t="0"/>
          <a:stretch/>
        </p:blipFill>
        <p:spPr>
          <a:xfrm>
            <a:off x="1508100" y="1184325"/>
            <a:ext cx="2441073" cy="8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15a64c924c5_0_196"/>
          <p:cNvSpPr txBox="1"/>
          <p:nvPr/>
        </p:nvSpPr>
        <p:spPr>
          <a:xfrm>
            <a:off x="1570600" y="2197775"/>
            <a:ext cx="5781600" cy="15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Introducing</a:t>
            </a:r>
            <a:endParaRPr b="1" sz="4400">
              <a:solidFill>
                <a:srgbClr val="FFFFFF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Moodle Workplace 4</a:t>
            </a:r>
            <a:endParaRPr b="1" sz="4400">
              <a:solidFill>
                <a:srgbClr val="FFFFFF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49" name="Google Shape;149;g15a64c924c5_0_196"/>
          <p:cNvPicPr preferRelativeResize="0"/>
          <p:nvPr/>
        </p:nvPicPr>
        <p:blipFill rotWithShape="1">
          <a:blip r:embed="rId4">
            <a:alphaModFix/>
          </a:blip>
          <a:srcRect b="0" l="0" r="40652" t="0"/>
          <a:stretch/>
        </p:blipFill>
        <p:spPr>
          <a:xfrm>
            <a:off x="7024673" y="207525"/>
            <a:ext cx="1933051" cy="168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5a64c924c5_0_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83950" y="3762875"/>
            <a:ext cx="4060948" cy="18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15a64c924c5_0_196"/>
          <p:cNvSpPr txBox="1"/>
          <p:nvPr/>
        </p:nvSpPr>
        <p:spPr>
          <a:xfrm>
            <a:off x="174700" y="4485350"/>
            <a:ext cx="31890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Presented by </a:t>
            </a:r>
            <a:r>
              <a:rPr b="1"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Emilio Lozano</a:t>
            </a:r>
            <a:endParaRPr b="1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Head of Workplace Solutions</a:t>
            </a:r>
            <a:endParaRPr b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g15a64c924c5_0_196"/>
          <p:cNvSpPr txBox="1"/>
          <p:nvPr/>
        </p:nvSpPr>
        <p:spPr>
          <a:xfrm>
            <a:off x="7352200" y="4743450"/>
            <a:ext cx="17073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5a64c924c5_0_710"/>
          <p:cNvSpPr txBox="1"/>
          <p:nvPr/>
        </p:nvSpPr>
        <p:spPr>
          <a:xfrm>
            <a:off x="6028500" y="2735900"/>
            <a:ext cx="3042900" cy="21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Final version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g15a64c924c5_0_710"/>
          <p:cNvSpPr txBox="1"/>
          <p:nvPr/>
        </p:nvSpPr>
        <p:spPr>
          <a:xfrm>
            <a:off x="6001975" y="361900"/>
            <a:ext cx="30429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 journey through </a:t>
            </a: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dashboard design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77" name="Google Shape;277;g15a64c924c5_0_7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675" y="126663"/>
            <a:ext cx="5062675" cy="49118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5a64c924c5_0_717"/>
          <p:cNvSpPr txBox="1"/>
          <p:nvPr/>
        </p:nvSpPr>
        <p:spPr>
          <a:xfrm>
            <a:off x="618075" y="1832225"/>
            <a:ext cx="34860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From the first sign-in, the Moodle Workplace new design language is established through spacing, images, graphics, and colours</a:t>
            </a:r>
            <a:endParaRPr sz="17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Fully multi-tenant support, including authentication</a:t>
            </a:r>
            <a:endParaRPr sz="17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g15a64c924c5_0_717"/>
          <p:cNvSpPr txBox="1"/>
          <p:nvPr/>
        </p:nvSpPr>
        <p:spPr>
          <a:xfrm>
            <a:off x="547600" y="442600"/>
            <a:ext cx="39702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Streamlined</a:t>
            </a:r>
            <a:b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</a:b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login</a:t>
            </a: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page</a:t>
            </a:r>
            <a:endParaRPr b="1" sz="3300">
              <a:solidFill>
                <a:srgbClr val="138B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84" name="Google Shape;284;g15a64c924c5_0_717"/>
          <p:cNvPicPr preferRelativeResize="0"/>
          <p:nvPr/>
        </p:nvPicPr>
        <p:blipFill rotWithShape="1">
          <a:blip r:embed="rId3">
            <a:alphaModFix/>
          </a:blip>
          <a:srcRect b="0" l="9919" r="30214" t="0"/>
          <a:stretch/>
        </p:blipFill>
        <p:spPr>
          <a:xfrm>
            <a:off x="4231200" y="491625"/>
            <a:ext cx="3285350" cy="4043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85" name="Google Shape;285;g15a64c924c5_0_717"/>
          <p:cNvPicPr preferRelativeResize="0"/>
          <p:nvPr/>
        </p:nvPicPr>
        <p:blipFill rotWithShape="1">
          <a:blip r:embed="rId4">
            <a:alphaModFix/>
          </a:blip>
          <a:srcRect b="-800" l="9578" r="30555" t="800"/>
          <a:stretch/>
        </p:blipFill>
        <p:spPr>
          <a:xfrm>
            <a:off x="5796525" y="997250"/>
            <a:ext cx="3285350" cy="40435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5a64c924c5_0_792"/>
          <p:cNvSpPr txBox="1"/>
          <p:nvPr/>
        </p:nvSpPr>
        <p:spPr>
          <a:xfrm>
            <a:off x="836300" y="695275"/>
            <a:ext cx="29943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My Courses</a:t>
            </a:r>
            <a:endParaRPr b="1" sz="3300">
              <a:solidFill>
                <a:srgbClr val="138B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page</a:t>
            </a:r>
            <a:endParaRPr b="1" sz="3300">
              <a:solidFill>
                <a:srgbClr val="138B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91" name="Google Shape;291;g15a64c924c5_0_792"/>
          <p:cNvSpPr txBox="1"/>
          <p:nvPr/>
        </p:nvSpPr>
        <p:spPr>
          <a:xfrm>
            <a:off x="850526" y="2240325"/>
            <a:ext cx="2994300" cy="27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Revamped My Courses page that summarises all the learning assigned to a user in a learning hub, including enrolled, available or past courses and programs.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It allows us to simplify the Dashboard by reducing the cognitive load for the learners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2" name="Google Shape;292;g15a64c924c5_0_7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775" y="877650"/>
            <a:ext cx="4579827" cy="41896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5a64c924c5_0_849"/>
          <p:cNvSpPr txBox="1"/>
          <p:nvPr/>
        </p:nvSpPr>
        <p:spPr>
          <a:xfrm>
            <a:off x="836300" y="695275"/>
            <a:ext cx="39702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New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dashboard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98" name="Google Shape;298;g15a64c924c5_0_849"/>
          <p:cNvSpPr txBox="1"/>
          <p:nvPr/>
        </p:nvSpPr>
        <p:spPr>
          <a:xfrm>
            <a:off x="850525" y="2240325"/>
            <a:ext cx="2377800" cy="27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13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implified to show Learners completion status at a glance.</a:t>
            </a:r>
            <a:endParaRPr sz="13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Improved to make it easier for employees to prioritise their learning</a:t>
            </a:r>
            <a:r>
              <a:rPr lang="en-US" sz="13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with the “In progress courses” and “New available courses” blocks.</a:t>
            </a:r>
            <a:endParaRPr sz="13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Fully multi-tenant</a:t>
            </a:r>
            <a:endParaRPr sz="13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9" name="Google Shape;299;g15a64c924c5_0_8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5050" y="782275"/>
            <a:ext cx="5234575" cy="42658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5a64c924c5_0_863"/>
          <p:cNvSpPr txBox="1"/>
          <p:nvPr/>
        </p:nvSpPr>
        <p:spPr>
          <a:xfrm>
            <a:off x="836300" y="695275"/>
            <a:ext cx="39702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page</a:t>
            </a:r>
            <a:endParaRPr b="1" sz="3300">
              <a:solidFill>
                <a:srgbClr val="138B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05" name="Google Shape;305;g15a64c924c5_0_863"/>
          <p:cNvSpPr txBox="1"/>
          <p:nvPr/>
        </p:nvSpPr>
        <p:spPr>
          <a:xfrm>
            <a:off x="850525" y="2240325"/>
            <a:ext cx="3076800" cy="27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5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Programs now have their own place in the learner workflow in Workplace: the Program page</a:t>
            </a:r>
            <a:endParaRPr sz="15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6" name="Google Shape;306;g15a64c924c5_0_863"/>
          <p:cNvPicPr preferRelativeResize="0"/>
          <p:nvPr/>
        </p:nvPicPr>
        <p:blipFill rotWithShape="1">
          <a:blip r:embed="rId3">
            <a:alphaModFix/>
          </a:blip>
          <a:srcRect b="2219" l="0" r="0" t="0"/>
          <a:stretch/>
        </p:blipFill>
        <p:spPr>
          <a:xfrm>
            <a:off x="4135613" y="928838"/>
            <a:ext cx="3382176" cy="31314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7" name="Google Shape;307;g15a64c924c5_0_8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5550" y="1852825"/>
            <a:ext cx="3076687" cy="31314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5a64c924c5_0_885"/>
          <p:cNvSpPr txBox="1"/>
          <p:nvPr/>
        </p:nvSpPr>
        <p:spPr>
          <a:xfrm>
            <a:off x="6001975" y="361900"/>
            <a:ext cx="31419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</a:t>
            </a: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cover</a:t>
            </a: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page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13" name="Google Shape;313;g15a64c924c5_0_885"/>
          <p:cNvSpPr txBox="1"/>
          <p:nvPr/>
        </p:nvSpPr>
        <p:spPr>
          <a:xfrm>
            <a:off x="6028500" y="2735900"/>
            <a:ext cx="3042900" cy="21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Program cover page shows the user the information they need to know before they get into the program.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4" name="Google Shape;314;g15a64c924c5_0_8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175" y="99550"/>
            <a:ext cx="5246474" cy="49677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5a64c924c5_0_879"/>
          <p:cNvSpPr txBox="1"/>
          <p:nvPr/>
        </p:nvSpPr>
        <p:spPr>
          <a:xfrm>
            <a:off x="6001975" y="361900"/>
            <a:ext cx="30429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page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20" name="Google Shape;320;g15a64c924c5_0_879"/>
          <p:cNvSpPr txBox="1"/>
          <p:nvPr/>
        </p:nvSpPr>
        <p:spPr>
          <a:xfrm>
            <a:off x="6028500" y="2735900"/>
            <a:ext cx="3042900" cy="21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Program page focus on the navigation through the sets and courses within the Program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Navigation though sets and courses is quick and intuitive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1" name="Google Shape;321;g15a64c924c5_0_8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50" y="93275"/>
            <a:ext cx="4888125" cy="49751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5a64c924c5_0_899"/>
          <p:cNvSpPr txBox="1"/>
          <p:nvPr/>
        </p:nvSpPr>
        <p:spPr>
          <a:xfrm>
            <a:off x="836300" y="695275"/>
            <a:ext cx="39702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Course cover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page</a:t>
            </a:r>
            <a:endParaRPr b="1" sz="3300">
              <a:solidFill>
                <a:srgbClr val="138B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27" name="Google Shape;327;g15a64c924c5_0_899"/>
          <p:cNvSpPr txBox="1"/>
          <p:nvPr/>
        </p:nvSpPr>
        <p:spPr>
          <a:xfrm>
            <a:off x="850525" y="2240325"/>
            <a:ext cx="3076800" cy="27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Course cover is responsible of showing the user all the relevant information about the course before they get into it.</a:t>
            </a:r>
            <a:endParaRPr sz="15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Later on, this information will be available in the “Information” tab.</a:t>
            </a:r>
            <a:endParaRPr sz="15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8" name="Google Shape;328;g15a64c924c5_0_8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7250" y="570350"/>
            <a:ext cx="4233350" cy="44969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5a64c924c5_0_908"/>
          <p:cNvSpPr txBox="1"/>
          <p:nvPr/>
        </p:nvSpPr>
        <p:spPr>
          <a:xfrm>
            <a:off x="836300" y="695275"/>
            <a:ext cx="39702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Custom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pages</a:t>
            </a:r>
            <a:endParaRPr b="1" sz="3300">
              <a:solidFill>
                <a:srgbClr val="138B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334" name="Google Shape;334;g15a64c924c5_0_9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2950" y="1375000"/>
            <a:ext cx="4779899" cy="32861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5" name="Google Shape;335;g15a64c924c5_0_908"/>
          <p:cNvSpPr txBox="1"/>
          <p:nvPr/>
        </p:nvSpPr>
        <p:spPr>
          <a:xfrm>
            <a:off x="850525" y="2240325"/>
            <a:ext cx="2816700" cy="27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Admins can create pages that work like extra dashboards where they can add blocks, and then make them available to specific audiences.</a:t>
            </a:r>
            <a:endParaRPr sz="15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5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Report block helps maximise Custom pages’ flexibility</a:t>
            </a:r>
            <a:endParaRPr sz="15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5a64c924c5_0_920"/>
          <p:cNvSpPr txBox="1"/>
          <p:nvPr/>
        </p:nvSpPr>
        <p:spPr>
          <a:xfrm>
            <a:off x="6001975" y="361900"/>
            <a:ext cx="30429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Global and tenant </a:t>
            </a: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pages</a:t>
            </a:r>
            <a:endParaRPr b="1" sz="3300">
              <a:solidFill>
                <a:srgbClr val="138B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41" name="Google Shape;341;g15a64c924c5_0_920"/>
          <p:cNvSpPr txBox="1"/>
          <p:nvPr/>
        </p:nvSpPr>
        <p:spPr>
          <a:xfrm>
            <a:off x="6028500" y="2735900"/>
            <a:ext cx="3042900" cy="21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Admins can create custom pages at a site level or for a tenant only.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2" name="Google Shape;342;g15a64c924c5_0_9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75" y="276225"/>
            <a:ext cx="5716024" cy="4638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15a64c924c5_0_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0975" y="3796230"/>
            <a:ext cx="1553677" cy="12014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8" name="Google Shape;158;g15a64c924c5_0_3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199" y="1259450"/>
            <a:ext cx="1553677" cy="12014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9" name="Google Shape;159;g15a64c924c5_0_3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8073" y="1259457"/>
            <a:ext cx="1553677" cy="12014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0" name="Google Shape;160;g15a64c924c5_0_3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9959" y="1259461"/>
            <a:ext cx="1553677" cy="12014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1" name="Google Shape;161;g15a64c924c5_0_3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91825" y="1278750"/>
            <a:ext cx="1553677" cy="11628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2" name="Google Shape;162;g15a64c924c5_0_3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6199" y="2549549"/>
            <a:ext cx="1553677" cy="11580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3" name="Google Shape;163;g15a64c924c5_0_3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78423" y="2554373"/>
            <a:ext cx="1553677" cy="11483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4" name="Google Shape;164;g15a64c924c5_0_36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70634" y="2554382"/>
            <a:ext cx="1534377" cy="11483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5" name="Google Shape;165;g15a64c924c5_0_36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01475" y="2544713"/>
            <a:ext cx="1534379" cy="11483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6" name="Google Shape;166;g15a64c924c5_0_36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86199" y="3796225"/>
            <a:ext cx="1534379" cy="11483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7" name="Google Shape;167;g15a64c924c5_0_36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878423" y="3796226"/>
            <a:ext cx="1534379" cy="11483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8" name="Google Shape;168;g15a64c924c5_0_367"/>
          <p:cNvSpPr txBox="1"/>
          <p:nvPr/>
        </p:nvSpPr>
        <p:spPr>
          <a:xfrm>
            <a:off x="995325" y="488687"/>
            <a:ext cx="69594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Kudos to the</a:t>
            </a: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Workplace </a:t>
            </a: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team!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5a64c924c5_0_935"/>
          <p:cNvSpPr txBox="1"/>
          <p:nvPr/>
        </p:nvSpPr>
        <p:spPr>
          <a:xfrm>
            <a:off x="6028500" y="2735900"/>
            <a:ext cx="3042900" cy="21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blocks are added to Custom pages just like in the Dashboards. Just turn the edit more on and select the block to add.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8" name="Google Shape;348;g15a64c924c5_0_935"/>
          <p:cNvSpPr txBox="1"/>
          <p:nvPr/>
        </p:nvSpPr>
        <p:spPr>
          <a:xfrm>
            <a:off x="6001975" y="361900"/>
            <a:ext cx="30429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Adding 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blocks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349" name="Google Shape;349;g15a64c924c5_0_9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133350"/>
            <a:ext cx="5697172" cy="44091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5a64c924c5_0_943"/>
          <p:cNvSpPr txBox="1"/>
          <p:nvPr/>
        </p:nvSpPr>
        <p:spPr>
          <a:xfrm>
            <a:off x="6001975" y="361900"/>
            <a:ext cx="30429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Custom page</a:t>
            </a: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endParaRPr b="1" sz="3300">
              <a:solidFill>
                <a:srgbClr val="138B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audiences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355" name="Google Shape;355;g15a64c924c5_0_9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25" y="257175"/>
            <a:ext cx="5697178" cy="460113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6" name="Google Shape;356;g15a64c924c5_0_943"/>
          <p:cNvSpPr txBox="1"/>
          <p:nvPr/>
        </p:nvSpPr>
        <p:spPr>
          <a:xfrm>
            <a:off x="6028500" y="2735900"/>
            <a:ext cx="3042900" cy="21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Using audiences </a:t>
            </a: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Custom pages can be targeted to specific groups of users.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5a64c924c5_0_950"/>
          <p:cNvSpPr txBox="1"/>
          <p:nvPr/>
        </p:nvSpPr>
        <p:spPr>
          <a:xfrm>
            <a:off x="836300" y="695275"/>
            <a:ext cx="39702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My Team</a:t>
            </a: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page</a:t>
            </a:r>
            <a:endParaRPr b="1" sz="3300">
              <a:solidFill>
                <a:srgbClr val="138B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362" name="Google Shape;362;g15a64c924c5_0_9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025" y="1146175"/>
            <a:ext cx="4448948" cy="3768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63" name="Google Shape;363;g15a64c924c5_0_950"/>
          <p:cNvSpPr txBox="1"/>
          <p:nvPr/>
        </p:nvSpPr>
        <p:spPr>
          <a:xfrm>
            <a:off x="850525" y="2240325"/>
            <a:ext cx="2959500" cy="27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It is the best example of what Custom pages are for.</a:t>
            </a:r>
            <a:endParaRPr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My teams page provides managers visibility into team members, including tracking employee roles, learning path progress, course completion status and certifications.</a:t>
            </a:r>
            <a:endParaRPr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5a64c924c5_0_959"/>
          <p:cNvSpPr txBox="1"/>
          <p:nvPr/>
        </p:nvSpPr>
        <p:spPr>
          <a:xfrm>
            <a:off x="153625" y="361900"/>
            <a:ext cx="42843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Team Overview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block</a:t>
            </a:r>
            <a:endParaRPr b="1" sz="3300">
              <a:solidFill>
                <a:srgbClr val="138B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369" name="Google Shape;369;g15a64c924c5_0_959"/>
          <p:cNvPicPr preferRelativeResize="0"/>
          <p:nvPr/>
        </p:nvPicPr>
        <p:blipFill rotWithShape="1">
          <a:blip r:embed="rId3">
            <a:alphaModFix/>
          </a:blip>
          <a:srcRect b="14748" l="0" r="0" t="0"/>
          <a:stretch/>
        </p:blipFill>
        <p:spPr>
          <a:xfrm>
            <a:off x="4706450" y="437538"/>
            <a:ext cx="4284299" cy="4268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70" name="Google Shape;370;g15a64c924c5_0_959"/>
          <p:cNvSpPr txBox="1"/>
          <p:nvPr/>
        </p:nvSpPr>
        <p:spPr>
          <a:xfrm>
            <a:off x="240925" y="1611675"/>
            <a:ext cx="4197000" cy="3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This block has been completely redesigned to focus on learning path progress and course completion status</a:t>
            </a:r>
            <a:endParaRPr sz="16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For managers </a:t>
            </a:r>
            <a:r>
              <a:rPr lang="en-US"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now it is easy to see if any of their team members has overdue learning, at a glance</a:t>
            </a:r>
            <a:endParaRPr sz="16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g15a64c924c5_0_9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50" y="76125"/>
            <a:ext cx="5702449" cy="47625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76" name="Google Shape;376;g15a64c924c5_0_977"/>
          <p:cNvPicPr preferRelativeResize="0"/>
          <p:nvPr/>
        </p:nvPicPr>
        <p:blipFill rotWithShape="1">
          <a:blip r:embed="rId4">
            <a:alphaModFix/>
          </a:blip>
          <a:srcRect b="12319" l="0" r="0" t="0"/>
          <a:stretch/>
        </p:blipFill>
        <p:spPr>
          <a:xfrm>
            <a:off x="1640600" y="3228125"/>
            <a:ext cx="4217277" cy="1820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77" name="Google Shape;377;g15a64c924c5_0_977"/>
          <p:cNvSpPr txBox="1"/>
          <p:nvPr/>
        </p:nvSpPr>
        <p:spPr>
          <a:xfrm>
            <a:off x="6001975" y="361900"/>
            <a:ext cx="30429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New</a:t>
            </a: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progress reports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78" name="Google Shape;378;g15a64c924c5_0_977"/>
          <p:cNvSpPr txBox="1"/>
          <p:nvPr/>
        </p:nvSpPr>
        <p:spPr>
          <a:xfrm>
            <a:off x="6028500" y="2735900"/>
            <a:ext cx="3042900" cy="21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We have added a brand new Course progress reports and completely redesigned the Programs and Certifications progress reports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5a64c924c5_0_992"/>
          <p:cNvSpPr txBox="1"/>
          <p:nvPr/>
        </p:nvSpPr>
        <p:spPr>
          <a:xfrm>
            <a:off x="850525" y="2240325"/>
            <a:ext cx="2959500" cy="27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Support for multi-tenancy has been </a:t>
            </a:r>
            <a:r>
              <a:rPr lang="en-US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improved</a:t>
            </a:r>
            <a:r>
              <a:rPr lang="en-US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in the Workplace App</a:t>
            </a:r>
            <a:endParaRPr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Not it is possible to have a branded App for a specific tenant within a multi-tenant site</a:t>
            </a:r>
            <a:endParaRPr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g15a64c924c5_0_992"/>
          <p:cNvSpPr txBox="1"/>
          <p:nvPr/>
        </p:nvSpPr>
        <p:spPr>
          <a:xfrm>
            <a:off x="836300" y="695275"/>
            <a:ext cx="29595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Per-tenant </a:t>
            </a: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Apps</a:t>
            </a:r>
            <a:endParaRPr b="1" sz="3300">
              <a:solidFill>
                <a:srgbClr val="138B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385" name="Google Shape;385;g15a64c924c5_0_9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9699" y="922450"/>
            <a:ext cx="1914950" cy="4043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86" name="Google Shape;386;g15a64c924c5_0_9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4700" y="693837"/>
            <a:ext cx="1914950" cy="404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5a64c924c5_0_1004"/>
          <p:cNvSpPr txBox="1"/>
          <p:nvPr/>
        </p:nvSpPr>
        <p:spPr>
          <a:xfrm>
            <a:off x="836300" y="695275"/>
            <a:ext cx="32214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Report Builder</a:t>
            </a: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in Moodle LMS</a:t>
            </a:r>
            <a:endParaRPr b="1" sz="3300">
              <a:solidFill>
                <a:srgbClr val="138B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392" name="Google Shape;392;g15a64c924c5_0_1004"/>
          <p:cNvPicPr preferRelativeResize="0"/>
          <p:nvPr/>
        </p:nvPicPr>
        <p:blipFill rotWithShape="1">
          <a:blip r:embed="rId3">
            <a:alphaModFix/>
          </a:blip>
          <a:srcRect b="11059" l="4742" r="4742" t="11059"/>
          <a:stretch/>
        </p:blipFill>
        <p:spPr>
          <a:xfrm>
            <a:off x="3929150" y="1628775"/>
            <a:ext cx="4648051" cy="34296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93" name="Google Shape;393;g15a64c924c5_0_1004"/>
          <p:cNvSpPr txBox="1"/>
          <p:nvPr/>
        </p:nvSpPr>
        <p:spPr>
          <a:xfrm>
            <a:off x="850525" y="2240325"/>
            <a:ext cx="2959500" cy="27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We rolled it out to Moodle LMS to make reporting more consistent across Moodle</a:t>
            </a:r>
            <a:endParaRPr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Developers can use system reports to add more reports into their plugins</a:t>
            </a:r>
            <a:endParaRPr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5a64c924c5_0_1019"/>
          <p:cNvSpPr txBox="1"/>
          <p:nvPr/>
        </p:nvSpPr>
        <p:spPr>
          <a:xfrm>
            <a:off x="1570600" y="2197775"/>
            <a:ext cx="66180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What’s next</a:t>
            </a:r>
            <a:endParaRPr b="1" sz="3900">
              <a:solidFill>
                <a:srgbClr val="0694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g15a64c924c5_0_10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326" y="541301"/>
            <a:ext cx="6245075" cy="46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g15a64c924c5_0_310"/>
          <p:cNvPicPr preferRelativeResize="0"/>
          <p:nvPr/>
        </p:nvPicPr>
        <p:blipFill rotWithShape="1">
          <a:blip r:embed="rId3">
            <a:alphaModFix/>
          </a:blip>
          <a:srcRect b="-33671" l="-6190" r="-3578" t="0"/>
          <a:stretch/>
        </p:blipFill>
        <p:spPr>
          <a:xfrm>
            <a:off x="2284200" y="925025"/>
            <a:ext cx="2441073" cy="8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15a64c924c5_0_310"/>
          <p:cNvSpPr txBox="1"/>
          <p:nvPr/>
        </p:nvSpPr>
        <p:spPr>
          <a:xfrm>
            <a:off x="2374450" y="1750800"/>
            <a:ext cx="6297300" cy="21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Get a demo</a:t>
            </a:r>
            <a:endParaRPr b="1" sz="3300">
              <a:solidFill>
                <a:srgbClr val="FFFFFF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Get in touch with a </a:t>
            </a:r>
            <a:r>
              <a:rPr b="1" lang="en-US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Moodle Certified Service Provider</a:t>
            </a:r>
            <a:r>
              <a:rPr lang="en-US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to access Moodle Workplace and get a demo of our latest release.</a:t>
            </a: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0" name="Google Shape;410;g15a64c924c5_0_310"/>
          <p:cNvSpPr txBox="1"/>
          <p:nvPr/>
        </p:nvSpPr>
        <p:spPr>
          <a:xfrm>
            <a:off x="2562725" y="3456075"/>
            <a:ext cx="254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15a64c924c5_0_310"/>
          <p:cNvSpPr/>
          <p:nvPr/>
        </p:nvSpPr>
        <p:spPr>
          <a:xfrm>
            <a:off x="2465900" y="3388975"/>
            <a:ext cx="2686500" cy="370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694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EEEEEE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moodle.com/</a:t>
            </a:r>
            <a:r>
              <a:rPr b="1" lang="en-US" sz="1600">
                <a:solidFill>
                  <a:srgbClr val="EEEEEE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workplace4</a:t>
            </a:r>
            <a:endParaRPr b="1" sz="1600">
              <a:solidFill>
                <a:srgbClr val="EEEEE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15a64c924c5_0_488"/>
          <p:cNvPicPr preferRelativeResize="0"/>
          <p:nvPr/>
        </p:nvPicPr>
        <p:blipFill rotWithShape="1">
          <a:blip r:embed="rId3">
            <a:alphaModFix/>
          </a:blip>
          <a:srcRect b="0" l="19" r="19" t="0"/>
          <a:stretch/>
        </p:blipFill>
        <p:spPr>
          <a:xfrm>
            <a:off x="1168774" y="1073398"/>
            <a:ext cx="2733952" cy="7003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g15a64c924c5_0_488"/>
          <p:cNvGrpSpPr/>
          <p:nvPr/>
        </p:nvGrpSpPr>
        <p:grpSpPr>
          <a:xfrm>
            <a:off x="6099636" y="1073389"/>
            <a:ext cx="824508" cy="802500"/>
            <a:chOff x="6005574" y="3241762"/>
            <a:chExt cx="824508" cy="802500"/>
          </a:xfrm>
        </p:grpSpPr>
        <p:sp>
          <p:nvSpPr>
            <p:cNvPr id="175" name="Google Shape;175;g15a64c924c5_0_488"/>
            <p:cNvSpPr/>
            <p:nvPr/>
          </p:nvSpPr>
          <p:spPr>
            <a:xfrm>
              <a:off x="6024115" y="3241762"/>
              <a:ext cx="802500" cy="802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6" name="Google Shape;176;g15a64c924c5_0_488"/>
            <p:cNvGrpSpPr/>
            <p:nvPr/>
          </p:nvGrpSpPr>
          <p:grpSpPr>
            <a:xfrm>
              <a:off x="6005574" y="3259010"/>
              <a:ext cx="824508" cy="770376"/>
              <a:chOff x="6318241" y="1915237"/>
              <a:chExt cx="1149300" cy="1073695"/>
            </a:xfrm>
          </p:grpSpPr>
          <p:pic>
            <p:nvPicPr>
              <p:cNvPr id="177" name="Google Shape;177;g15a64c924c5_0_488"/>
              <p:cNvPicPr preferRelativeResize="0"/>
              <p:nvPr/>
            </p:nvPicPr>
            <p:blipFill rotWithShape="1">
              <a:blip r:embed="rId4">
                <a:alphaModFix/>
              </a:blip>
              <a:srcRect b="-18930" l="-23769" r="-14104" t="-18943"/>
              <a:stretch/>
            </p:blipFill>
            <p:spPr>
              <a:xfrm>
                <a:off x="6476637" y="1915237"/>
                <a:ext cx="832626" cy="8326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8" name="Google Shape;178;g15a64c924c5_0_488"/>
              <p:cNvSpPr txBox="1"/>
              <p:nvPr/>
            </p:nvSpPr>
            <p:spPr>
              <a:xfrm>
                <a:off x="6318241" y="2622332"/>
                <a:ext cx="1149300" cy="36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rgbClr val="005A7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Dynamic Rules</a:t>
                </a:r>
                <a:endParaRPr sz="800">
                  <a:solidFill>
                    <a:srgbClr val="005A7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179" name="Google Shape;179;g15a64c924c5_0_488"/>
          <p:cNvGrpSpPr/>
          <p:nvPr/>
        </p:nvGrpSpPr>
        <p:grpSpPr>
          <a:xfrm>
            <a:off x="7141774" y="2058800"/>
            <a:ext cx="824508" cy="802500"/>
            <a:chOff x="6995386" y="2328266"/>
            <a:chExt cx="824508" cy="802500"/>
          </a:xfrm>
        </p:grpSpPr>
        <p:sp>
          <p:nvSpPr>
            <p:cNvPr id="180" name="Google Shape;180;g15a64c924c5_0_488"/>
            <p:cNvSpPr/>
            <p:nvPr/>
          </p:nvSpPr>
          <p:spPr>
            <a:xfrm>
              <a:off x="7005221" y="2328266"/>
              <a:ext cx="802500" cy="802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1" name="Google Shape;181;g15a64c924c5_0_488"/>
            <p:cNvGrpSpPr/>
            <p:nvPr/>
          </p:nvGrpSpPr>
          <p:grpSpPr>
            <a:xfrm>
              <a:off x="6995386" y="2383143"/>
              <a:ext cx="824508" cy="730342"/>
              <a:chOff x="5891566" y="3671749"/>
              <a:chExt cx="1149300" cy="1017899"/>
            </a:xfrm>
          </p:grpSpPr>
          <p:pic>
            <p:nvPicPr>
              <p:cNvPr id="182" name="Google Shape;182;g15a64c924c5_0_488"/>
              <p:cNvPicPr preferRelativeResize="0"/>
              <p:nvPr/>
            </p:nvPicPr>
            <p:blipFill rotWithShape="1">
              <a:blip r:embed="rId5">
                <a:alphaModFix/>
              </a:blip>
              <a:srcRect b="-19952" l="-19952" r="-19966" t="-19966"/>
              <a:stretch/>
            </p:blipFill>
            <p:spPr>
              <a:xfrm>
                <a:off x="6049962" y="3671749"/>
                <a:ext cx="832626" cy="83258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3" name="Google Shape;183;g15a64c924c5_0_488"/>
              <p:cNvSpPr txBox="1"/>
              <p:nvPr/>
            </p:nvSpPr>
            <p:spPr>
              <a:xfrm>
                <a:off x="5891566" y="4323048"/>
                <a:ext cx="1149300" cy="36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rgbClr val="005A7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Certificates</a:t>
                </a:r>
                <a:endParaRPr sz="800">
                  <a:solidFill>
                    <a:srgbClr val="005A7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184" name="Google Shape;184;g15a64c924c5_0_488"/>
          <p:cNvGrpSpPr/>
          <p:nvPr/>
        </p:nvGrpSpPr>
        <p:grpSpPr>
          <a:xfrm>
            <a:off x="6099636" y="3044205"/>
            <a:ext cx="809310" cy="802500"/>
            <a:chOff x="7005221" y="3239604"/>
            <a:chExt cx="809310" cy="802500"/>
          </a:xfrm>
        </p:grpSpPr>
        <p:sp>
          <p:nvSpPr>
            <p:cNvPr id="185" name="Google Shape;185;g15a64c924c5_0_488"/>
            <p:cNvSpPr/>
            <p:nvPr/>
          </p:nvSpPr>
          <p:spPr>
            <a:xfrm>
              <a:off x="7005221" y="3239604"/>
              <a:ext cx="802500" cy="802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6" name="Google Shape;186;g15a64c924c5_0_488"/>
            <p:cNvGrpSpPr/>
            <p:nvPr/>
          </p:nvGrpSpPr>
          <p:grpSpPr>
            <a:xfrm>
              <a:off x="7011976" y="3333724"/>
              <a:ext cx="802555" cy="668262"/>
              <a:chOff x="3844851" y="3846316"/>
              <a:chExt cx="1118700" cy="931376"/>
            </a:xfrm>
          </p:grpSpPr>
          <p:sp>
            <p:nvSpPr>
              <p:cNvPr id="187" name="Google Shape;187;g15a64c924c5_0_488"/>
              <p:cNvSpPr txBox="1"/>
              <p:nvPr/>
            </p:nvSpPr>
            <p:spPr>
              <a:xfrm>
                <a:off x="3844851" y="4411092"/>
                <a:ext cx="1118700" cy="36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rgbClr val="005A7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Appointments Booking</a:t>
                </a:r>
                <a:endParaRPr sz="800">
                  <a:solidFill>
                    <a:srgbClr val="005A7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pic>
            <p:nvPicPr>
              <p:cNvPr id="188" name="Google Shape;188;g15a64c924c5_0_488"/>
              <p:cNvPicPr preferRelativeResize="0"/>
              <p:nvPr/>
            </p:nvPicPr>
            <p:blipFill rotWithShape="1">
              <a:blip r:embed="rId6">
                <a:alphaModFix/>
              </a:blip>
              <a:srcRect b="-23942" l="-23942" r="-23942" t="-23942"/>
              <a:stretch/>
            </p:blipFill>
            <p:spPr>
              <a:xfrm>
                <a:off x="4042518" y="3846316"/>
                <a:ext cx="723300" cy="6557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9" name="Google Shape;189;g15a64c924c5_0_488"/>
          <p:cNvGrpSpPr/>
          <p:nvPr/>
        </p:nvGrpSpPr>
        <p:grpSpPr>
          <a:xfrm>
            <a:off x="7141774" y="3044205"/>
            <a:ext cx="802500" cy="802500"/>
            <a:chOff x="5069440" y="3239604"/>
            <a:chExt cx="802500" cy="802500"/>
          </a:xfrm>
        </p:grpSpPr>
        <p:sp>
          <p:nvSpPr>
            <p:cNvPr id="190" name="Google Shape;190;g15a64c924c5_0_488"/>
            <p:cNvSpPr/>
            <p:nvPr/>
          </p:nvSpPr>
          <p:spPr>
            <a:xfrm>
              <a:off x="5069440" y="3239604"/>
              <a:ext cx="802500" cy="802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1" name="Google Shape;191;g15a64c924c5_0_488"/>
            <p:cNvGrpSpPr/>
            <p:nvPr/>
          </p:nvGrpSpPr>
          <p:grpSpPr>
            <a:xfrm>
              <a:off x="5069452" y="3343889"/>
              <a:ext cx="789857" cy="652847"/>
              <a:chOff x="7538555" y="2946375"/>
              <a:chExt cx="1101000" cy="909891"/>
            </a:xfrm>
          </p:grpSpPr>
          <p:pic>
            <p:nvPicPr>
              <p:cNvPr id="192" name="Google Shape;192;g15a64c924c5_0_48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7791975" y="2946375"/>
                <a:ext cx="594125" cy="5941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3" name="Google Shape;193;g15a64c924c5_0_488"/>
              <p:cNvSpPr txBox="1"/>
              <p:nvPr/>
            </p:nvSpPr>
            <p:spPr>
              <a:xfrm>
                <a:off x="7538555" y="3489666"/>
                <a:ext cx="1101000" cy="36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rgbClr val="005A7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Migration</a:t>
                </a:r>
                <a:endParaRPr sz="800">
                  <a:solidFill>
                    <a:srgbClr val="005A7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194" name="Google Shape;194;g15a64c924c5_0_488"/>
          <p:cNvGrpSpPr/>
          <p:nvPr/>
        </p:nvGrpSpPr>
        <p:grpSpPr>
          <a:xfrm>
            <a:off x="7141774" y="1073389"/>
            <a:ext cx="811810" cy="802500"/>
            <a:chOff x="6022937" y="1435314"/>
            <a:chExt cx="811810" cy="802500"/>
          </a:xfrm>
        </p:grpSpPr>
        <p:sp>
          <p:nvSpPr>
            <p:cNvPr id="195" name="Google Shape;195;g15a64c924c5_0_488"/>
            <p:cNvSpPr/>
            <p:nvPr/>
          </p:nvSpPr>
          <p:spPr>
            <a:xfrm>
              <a:off x="6024115" y="1435314"/>
              <a:ext cx="802500" cy="802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6" name="Google Shape;196;g15a64c924c5_0_488"/>
            <p:cNvGrpSpPr/>
            <p:nvPr/>
          </p:nvGrpSpPr>
          <p:grpSpPr>
            <a:xfrm>
              <a:off x="6022937" y="1462957"/>
              <a:ext cx="811810" cy="738403"/>
              <a:chOff x="3862932" y="182300"/>
              <a:chExt cx="1131600" cy="1029134"/>
            </a:xfrm>
          </p:grpSpPr>
          <p:pic>
            <p:nvPicPr>
              <p:cNvPr id="197" name="Google Shape;197;g15a64c924c5_0_488"/>
              <p:cNvPicPr preferRelativeResize="0"/>
              <p:nvPr/>
            </p:nvPicPr>
            <p:blipFill rotWithShape="1">
              <a:blip r:embed="rId8">
                <a:alphaModFix/>
              </a:blip>
              <a:srcRect b="-23183" l="-23271" r="-23183" t="-23271"/>
              <a:stretch/>
            </p:blipFill>
            <p:spPr>
              <a:xfrm>
                <a:off x="4012487" y="182300"/>
                <a:ext cx="832104" cy="8321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" name="Google Shape;198;g15a64c924c5_0_488"/>
              <p:cNvSpPr txBox="1"/>
              <p:nvPr/>
            </p:nvSpPr>
            <p:spPr>
              <a:xfrm>
                <a:off x="3862932" y="844834"/>
                <a:ext cx="1131600" cy="36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rgbClr val="005A7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Organisation Structure</a:t>
                </a:r>
                <a:endParaRPr sz="800">
                  <a:solidFill>
                    <a:srgbClr val="005A7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199" name="Google Shape;199;g15a64c924c5_0_488"/>
          <p:cNvGrpSpPr/>
          <p:nvPr/>
        </p:nvGrpSpPr>
        <p:grpSpPr>
          <a:xfrm>
            <a:off x="5057424" y="1073389"/>
            <a:ext cx="811810" cy="802500"/>
            <a:chOff x="5069449" y="1433155"/>
            <a:chExt cx="811810" cy="802500"/>
          </a:xfrm>
        </p:grpSpPr>
        <p:sp>
          <p:nvSpPr>
            <p:cNvPr id="200" name="Google Shape;200;g15a64c924c5_0_488"/>
            <p:cNvSpPr/>
            <p:nvPr/>
          </p:nvSpPr>
          <p:spPr>
            <a:xfrm>
              <a:off x="5070890" y="1433155"/>
              <a:ext cx="802500" cy="802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1" name="Google Shape;201;g15a64c924c5_0_488"/>
            <p:cNvGrpSpPr/>
            <p:nvPr/>
          </p:nvGrpSpPr>
          <p:grpSpPr>
            <a:xfrm>
              <a:off x="5069449" y="1478371"/>
              <a:ext cx="811810" cy="738414"/>
              <a:chOff x="2291647" y="635826"/>
              <a:chExt cx="1131600" cy="1029149"/>
            </a:xfrm>
          </p:grpSpPr>
          <p:pic>
            <p:nvPicPr>
              <p:cNvPr id="202" name="Google Shape;202;g15a64c924c5_0_488"/>
              <p:cNvPicPr preferRelativeResize="0"/>
              <p:nvPr/>
            </p:nvPicPr>
            <p:blipFill rotWithShape="1">
              <a:blip r:embed="rId9">
                <a:alphaModFix/>
              </a:blip>
              <a:srcRect b="-22530" l="-22547" r="-22547" t="-22544"/>
              <a:stretch/>
            </p:blipFill>
            <p:spPr>
              <a:xfrm>
                <a:off x="2441087" y="635826"/>
                <a:ext cx="832626" cy="83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3" name="Google Shape;203;g15a64c924c5_0_488"/>
              <p:cNvSpPr txBox="1"/>
              <p:nvPr/>
            </p:nvSpPr>
            <p:spPr>
              <a:xfrm>
                <a:off x="2291647" y="1298375"/>
                <a:ext cx="1131600" cy="36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rgbClr val="005A7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Multi-tenancy</a:t>
                </a:r>
                <a:endParaRPr sz="800">
                  <a:solidFill>
                    <a:srgbClr val="005A7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204" name="Google Shape;204;g15a64c924c5_0_488"/>
          <p:cNvGrpSpPr/>
          <p:nvPr/>
        </p:nvGrpSpPr>
        <p:grpSpPr>
          <a:xfrm>
            <a:off x="5057424" y="2058800"/>
            <a:ext cx="824591" cy="802500"/>
            <a:chOff x="5047349" y="2338541"/>
            <a:chExt cx="824591" cy="802500"/>
          </a:xfrm>
        </p:grpSpPr>
        <p:sp>
          <p:nvSpPr>
            <p:cNvPr id="205" name="Google Shape;205;g15a64c924c5_0_488"/>
            <p:cNvSpPr/>
            <p:nvPr/>
          </p:nvSpPr>
          <p:spPr>
            <a:xfrm>
              <a:off x="5069440" y="2338541"/>
              <a:ext cx="802500" cy="802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6" name="Google Shape;206;g15a64c924c5_0_488"/>
            <p:cNvGrpSpPr/>
            <p:nvPr/>
          </p:nvGrpSpPr>
          <p:grpSpPr>
            <a:xfrm>
              <a:off x="5047349" y="2370963"/>
              <a:ext cx="811810" cy="747623"/>
              <a:chOff x="2431460" y="3567402"/>
              <a:chExt cx="1131600" cy="1041983"/>
            </a:xfrm>
          </p:grpSpPr>
          <p:sp>
            <p:nvSpPr>
              <p:cNvPr id="207" name="Google Shape;207;g15a64c924c5_0_488"/>
              <p:cNvSpPr txBox="1"/>
              <p:nvPr/>
            </p:nvSpPr>
            <p:spPr>
              <a:xfrm>
                <a:off x="2431460" y="4242785"/>
                <a:ext cx="1131600" cy="36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rgbClr val="005A7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Programs</a:t>
                </a:r>
                <a:endParaRPr sz="800">
                  <a:solidFill>
                    <a:srgbClr val="005A7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pic>
            <p:nvPicPr>
              <p:cNvPr id="208" name="Google Shape;208;g15a64c924c5_0_488"/>
              <p:cNvPicPr preferRelativeResize="0"/>
              <p:nvPr/>
            </p:nvPicPr>
            <p:blipFill rotWithShape="1">
              <a:blip r:embed="rId10">
                <a:alphaModFix/>
              </a:blip>
              <a:srcRect b="-26824" l="-26824" r="-26809" t="-26809"/>
              <a:stretch/>
            </p:blipFill>
            <p:spPr>
              <a:xfrm>
                <a:off x="2580937" y="3567402"/>
                <a:ext cx="832626" cy="8325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09" name="Google Shape;209;g15a64c924c5_0_488"/>
          <p:cNvGrpSpPr/>
          <p:nvPr/>
        </p:nvGrpSpPr>
        <p:grpSpPr>
          <a:xfrm>
            <a:off x="6099636" y="2058800"/>
            <a:ext cx="811810" cy="802500"/>
            <a:chOff x="6022888" y="2330424"/>
            <a:chExt cx="811810" cy="802500"/>
          </a:xfrm>
        </p:grpSpPr>
        <p:sp>
          <p:nvSpPr>
            <p:cNvPr id="210" name="Google Shape;210;g15a64c924c5_0_488"/>
            <p:cNvSpPr/>
            <p:nvPr/>
          </p:nvSpPr>
          <p:spPr>
            <a:xfrm>
              <a:off x="6024115" y="2330424"/>
              <a:ext cx="802500" cy="802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1" name="Google Shape;211;g15a64c924c5_0_488"/>
            <p:cNvGrpSpPr/>
            <p:nvPr/>
          </p:nvGrpSpPr>
          <p:grpSpPr>
            <a:xfrm>
              <a:off x="6022888" y="2365048"/>
              <a:ext cx="811810" cy="759713"/>
              <a:chOff x="1577179" y="2221125"/>
              <a:chExt cx="1131600" cy="1058833"/>
            </a:xfrm>
          </p:grpSpPr>
          <p:pic>
            <p:nvPicPr>
              <p:cNvPr id="212" name="Google Shape;212;g15a64c924c5_0_488"/>
              <p:cNvPicPr preferRelativeResize="0"/>
              <p:nvPr/>
            </p:nvPicPr>
            <p:blipFill rotWithShape="1">
              <a:blip r:embed="rId11">
                <a:alphaModFix/>
              </a:blip>
              <a:srcRect b="-28661" l="-28661" r="-28645" t="-28645"/>
              <a:stretch/>
            </p:blipFill>
            <p:spPr>
              <a:xfrm>
                <a:off x="1726662" y="2221125"/>
                <a:ext cx="832626" cy="832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3" name="Google Shape;213;g15a64c924c5_0_488"/>
              <p:cNvSpPr txBox="1"/>
              <p:nvPr/>
            </p:nvSpPr>
            <p:spPr>
              <a:xfrm>
                <a:off x="1577179" y="2913358"/>
                <a:ext cx="1131600" cy="36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rgbClr val="005A7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Certifications</a:t>
                </a:r>
                <a:endParaRPr sz="800">
                  <a:solidFill>
                    <a:srgbClr val="005A7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214" name="Google Shape;214;g15a64c924c5_0_488"/>
          <p:cNvGrpSpPr/>
          <p:nvPr/>
        </p:nvGrpSpPr>
        <p:grpSpPr>
          <a:xfrm>
            <a:off x="5057413" y="4029600"/>
            <a:ext cx="2886900" cy="802500"/>
            <a:chOff x="1136100" y="1856349"/>
            <a:chExt cx="2886900" cy="802500"/>
          </a:xfrm>
        </p:grpSpPr>
        <p:sp>
          <p:nvSpPr>
            <p:cNvPr id="215" name="Google Shape;215;g15a64c924c5_0_488"/>
            <p:cNvSpPr/>
            <p:nvPr/>
          </p:nvSpPr>
          <p:spPr>
            <a:xfrm>
              <a:off x="1136100" y="1856349"/>
              <a:ext cx="2886900" cy="802500"/>
            </a:xfrm>
            <a:prstGeom prst="roundRect">
              <a:avLst>
                <a:gd fmla="val 16667" name="adj"/>
              </a:avLst>
            </a:prstGeom>
            <a:solidFill>
              <a:srgbClr val="F98012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6" name="Google Shape;216;g15a64c924c5_0_488"/>
            <p:cNvPicPr preferRelativeResize="0"/>
            <p:nvPr/>
          </p:nvPicPr>
          <p:blipFill rotWithShape="1">
            <a:blip r:embed="rId12">
              <a:alphaModFix/>
            </a:blip>
            <a:srcRect b="19540" l="0" r="15583" t="19546"/>
            <a:stretch/>
          </p:blipFill>
          <p:spPr>
            <a:xfrm>
              <a:off x="2119409" y="1917576"/>
              <a:ext cx="942341" cy="6800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7" name="Google Shape;217;g15a64c924c5_0_488"/>
          <p:cNvGrpSpPr/>
          <p:nvPr/>
        </p:nvGrpSpPr>
        <p:grpSpPr>
          <a:xfrm>
            <a:off x="5057424" y="3044205"/>
            <a:ext cx="802500" cy="802500"/>
            <a:chOff x="4420452" y="3687404"/>
            <a:chExt cx="802500" cy="802500"/>
          </a:xfrm>
        </p:grpSpPr>
        <p:sp>
          <p:nvSpPr>
            <p:cNvPr id="218" name="Google Shape;218;g15a64c924c5_0_488"/>
            <p:cNvSpPr/>
            <p:nvPr/>
          </p:nvSpPr>
          <p:spPr>
            <a:xfrm>
              <a:off x="4420452" y="3687404"/>
              <a:ext cx="802500" cy="802500"/>
            </a:xfrm>
            <a:prstGeom prst="roundRect">
              <a:avLst>
                <a:gd fmla="val 16667" name="adj"/>
              </a:avLst>
            </a:prstGeom>
            <a:solidFill>
              <a:srgbClr val="FFF2CC"/>
            </a:solidFill>
            <a:ln cap="flat" cmpd="sng" w="19050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9" name="Google Shape;219;g15a64c924c5_0_48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602268" y="3791718"/>
              <a:ext cx="426226" cy="426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g15a64c924c5_0_488"/>
            <p:cNvSpPr txBox="1"/>
            <p:nvPr/>
          </p:nvSpPr>
          <p:spPr>
            <a:xfrm>
              <a:off x="4420464" y="4181500"/>
              <a:ext cx="789900" cy="26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005A75"/>
                  </a:solidFill>
                  <a:latin typeface="Open Sans"/>
                  <a:ea typeface="Open Sans"/>
                  <a:cs typeface="Open Sans"/>
                  <a:sym typeface="Open Sans"/>
                </a:rPr>
                <a:t>Custom Pages</a:t>
              </a:r>
              <a:endParaRPr sz="800">
                <a:solidFill>
                  <a:srgbClr val="005A7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21" name="Google Shape;221;g15a64c924c5_0_488"/>
          <p:cNvSpPr txBox="1"/>
          <p:nvPr>
            <p:ph idx="4294967295" type="body"/>
          </p:nvPr>
        </p:nvSpPr>
        <p:spPr>
          <a:xfrm>
            <a:off x="1168800" y="1773800"/>
            <a:ext cx="33927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Moodle Workplace is a flexible enterprise learning management platform that streamlines employee learning, onboarding, and compliance training.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" name="Google Shape;222;g15a64c924c5_0_488"/>
          <p:cNvSpPr txBox="1"/>
          <p:nvPr>
            <p:ph idx="4294967295" type="body"/>
          </p:nvPr>
        </p:nvSpPr>
        <p:spPr>
          <a:xfrm>
            <a:off x="1168800" y="4180544"/>
            <a:ext cx="2733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latin typeface="Open Sans ExtraBold"/>
                <a:ea typeface="Open Sans ExtraBold"/>
                <a:cs typeface="Open Sans ExtraBold"/>
                <a:sym typeface="Open Sans ExtraBold"/>
              </a:rPr>
              <a:t>Available through</a:t>
            </a:r>
            <a:endParaRPr sz="12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23" name="Google Shape;223;g15a64c924c5_0_48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700124" y="4518650"/>
            <a:ext cx="1108698" cy="28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15a64c924c5_0_48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481920" y="4523707"/>
            <a:ext cx="1108706" cy="27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5a64c924c5_0_48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63724" y="4536284"/>
            <a:ext cx="1108697" cy="24823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5a64c924c5_0_488"/>
          <p:cNvSpPr/>
          <p:nvPr/>
        </p:nvSpPr>
        <p:spPr>
          <a:xfrm>
            <a:off x="1262475" y="2861300"/>
            <a:ext cx="2174100" cy="312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moodle.com/workplace4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"/>
          <p:cNvSpPr txBox="1"/>
          <p:nvPr/>
        </p:nvSpPr>
        <p:spPr>
          <a:xfrm>
            <a:off x="381000" y="4629856"/>
            <a:ext cx="20055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Emilio Lozano</a:t>
            </a:r>
            <a:endParaRPr b="1" i="0" sz="1400" u="none" cap="none" strike="noStrik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7" name="Google Shape;417;p8"/>
          <p:cNvSpPr txBox="1"/>
          <p:nvPr/>
        </p:nvSpPr>
        <p:spPr>
          <a:xfrm>
            <a:off x="2730713" y="4629906"/>
            <a:ext cx="32991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emilio@moodle.com</a:t>
            </a:r>
            <a:endParaRPr b="1" i="0" sz="1400" u="none" cap="none" strike="noStrik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8" name="Google Shape;418;p8"/>
          <p:cNvSpPr txBox="1"/>
          <p:nvPr>
            <p:ph idx="4294967295" type="title"/>
          </p:nvPr>
        </p:nvSpPr>
        <p:spPr>
          <a:xfrm>
            <a:off x="0" y="-864575"/>
            <a:ext cx="60381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500">
                <a:solidFill>
                  <a:srgbClr val="0147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Closing slide</a:t>
            </a:r>
            <a:endParaRPr i="0" sz="3500" u="none" cap="none" strike="noStrike">
              <a:solidFill>
                <a:srgbClr val="0147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5a64c924c5_0_1085"/>
          <p:cNvSpPr txBox="1"/>
          <p:nvPr/>
        </p:nvSpPr>
        <p:spPr>
          <a:xfrm>
            <a:off x="1046325" y="887500"/>
            <a:ext cx="56517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7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Contribution </a:t>
            </a:r>
            <a:r>
              <a:rPr b="1" lang="en-US" sz="37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to </a:t>
            </a:r>
            <a:br>
              <a:rPr b="1" lang="en-US" sz="37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</a:br>
            <a:r>
              <a:rPr b="1" lang="en-US" sz="37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open source Moodle LMS</a:t>
            </a:r>
            <a:endParaRPr b="1" sz="37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32" name="Google Shape;232;g15a64c924c5_0_1085"/>
          <p:cNvSpPr txBox="1"/>
          <p:nvPr/>
        </p:nvSpPr>
        <p:spPr>
          <a:xfrm>
            <a:off x="1076175" y="2462900"/>
            <a:ext cx="70215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Moodle Workplace helps improve Moodle LMS in two ways: by contributing to the whole platform’s sustainability and also by rolling our features into Moodle LMS from time to time.</a:t>
            </a:r>
            <a:endParaRPr sz="1700">
              <a:solidFill>
                <a:srgbClr val="434343"/>
              </a:solidFill>
            </a:endParaRPr>
          </a:p>
        </p:txBody>
      </p:sp>
      <p:pic>
        <p:nvPicPr>
          <p:cNvPr id="233" name="Google Shape;233;g15a64c924c5_0_10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1075" y="1173450"/>
            <a:ext cx="979700" cy="9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5a64c924c5_0_1085"/>
          <p:cNvPicPr preferRelativeResize="0"/>
          <p:nvPr/>
        </p:nvPicPr>
        <p:blipFill rotWithShape="1">
          <a:blip r:embed="rId4">
            <a:alphaModFix/>
          </a:blip>
          <a:srcRect b="0" l="-5250" r="5250" t="0"/>
          <a:stretch/>
        </p:blipFill>
        <p:spPr>
          <a:xfrm>
            <a:off x="2050058" y="3492057"/>
            <a:ext cx="393625" cy="39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15a64c924c5_0_10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96048" y="3492073"/>
            <a:ext cx="393625" cy="39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15a64c924c5_0_10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062" y="3492073"/>
            <a:ext cx="393625" cy="393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5a64c924c5_0_557"/>
          <p:cNvSpPr txBox="1"/>
          <p:nvPr/>
        </p:nvSpPr>
        <p:spPr>
          <a:xfrm>
            <a:off x="1570600" y="2197775"/>
            <a:ext cx="66180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Moodle Workplace 4</a:t>
            </a:r>
            <a:endParaRPr b="1" sz="3900">
              <a:solidFill>
                <a:srgbClr val="0694B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5a64c924c5_0_612"/>
          <p:cNvSpPr txBox="1"/>
          <p:nvPr/>
        </p:nvSpPr>
        <p:spPr>
          <a:xfrm>
            <a:off x="5262625" y="577550"/>
            <a:ext cx="34860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Moodle Workplace 4.0 is fresh and intuitive in line with Moodle LMS 4.0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Access to the most commonly used items is simplified through tabbed navigation and consistent sitewide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g15a64c924c5_0_612"/>
          <p:cNvSpPr txBox="1"/>
          <p:nvPr/>
        </p:nvSpPr>
        <p:spPr>
          <a:xfrm>
            <a:off x="547600" y="442600"/>
            <a:ext cx="39702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Fresh and intuitive</a:t>
            </a: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interface and navigation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48" name="Google Shape;248;g15a64c924c5_0_6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00" y="2274275"/>
            <a:ext cx="4492324" cy="28098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9" name="Google Shape;249;g15a64c924c5_0_6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6525" y="2700150"/>
            <a:ext cx="3910200" cy="21498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5a64c924c5_0_676"/>
          <p:cNvSpPr txBox="1"/>
          <p:nvPr/>
        </p:nvSpPr>
        <p:spPr>
          <a:xfrm>
            <a:off x="6028500" y="2735900"/>
            <a:ext cx="3042900" cy="21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Workplace 3.11 dashboard, the starting point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g15a64c924c5_0_676"/>
          <p:cNvSpPr txBox="1"/>
          <p:nvPr/>
        </p:nvSpPr>
        <p:spPr>
          <a:xfrm>
            <a:off x="6001975" y="361900"/>
            <a:ext cx="30429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 journey through </a:t>
            </a: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dashboard design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56" name="Google Shape;256;g15a64c924c5_0_6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975" y="66025"/>
            <a:ext cx="5098225" cy="50334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5a64c924c5_0_695"/>
          <p:cNvSpPr txBox="1"/>
          <p:nvPr/>
        </p:nvSpPr>
        <p:spPr>
          <a:xfrm>
            <a:off x="6028500" y="2735900"/>
            <a:ext cx="3042900" cy="21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One of the first Workplace 4 prototypes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g15a64c924c5_0_695"/>
          <p:cNvSpPr txBox="1"/>
          <p:nvPr/>
        </p:nvSpPr>
        <p:spPr>
          <a:xfrm>
            <a:off x="6001975" y="361900"/>
            <a:ext cx="30429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 journey through </a:t>
            </a: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dashboard design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63" name="Google Shape;263;g15a64c924c5_0_6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200" y="129225"/>
            <a:ext cx="5632302" cy="47964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5a64c924c5_0_702"/>
          <p:cNvSpPr txBox="1"/>
          <p:nvPr/>
        </p:nvSpPr>
        <p:spPr>
          <a:xfrm>
            <a:off x="6028500" y="2735900"/>
            <a:ext cx="3042900" cy="21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This is when it started to become less busy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g15a64c924c5_0_702"/>
          <p:cNvSpPr txBox="1"/>
          <p:nvPr/>
        </p:nvSpPr>
        <p:spPr>
          <a:xfrm>
            <a:off x="6001975" y="361900"/>
            <a:ext cx="30429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138BB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 journey through </a:t>
            </a:r>
            <a:r>
              <a:rPr b="1" lang="en-US" sz="3300">
                <a:solidFill>
                  <a:srgbClr val="19486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dashboard design</a:t>
            </a:r>
            <a:endParaRPr b="1" sz="3300">
              <a:solidFill>
                <a:srgbClr val="19486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70" name="Google Shape;270;g15a64c924c5_0_7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5" y="45250"/>
            <a:ext cx="5752627" cy="3395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Jessica Gramp</dc:creator>
</cp:coreProperties>
</file>