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9144000" cy="5143500"/>
  <p:embeddedFontLst>
    <p:embeddedFont>
      <p:font typeface="Roboto"/>
      <p:regular r:id="rId26"/>
      <p:bold r:id="rId27"/>
      <p:italic r:id="rId28"/>
      <p:boldItalic r:id="rId29"/>
    </p:embeddedFont>
    <p:embeddedFont>
      <p:font typeface="Open Sans ExtraBold"/>
      <p:bold r:id="rId30"/>
      <p:boldItalic r:id="rId31"/>
    </p:embeddedFont>
    <p:embeddedFont>
      <p:font typeface="Open Sans Medium"/>
      <p:regular r:id="rId32"/>
      <p:bold r:id="rId33"/>
      <p:italic r:id="rId34"/>
      <p:boldItalic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0" roundtripDataSignature="AMtx7miL2+YVTyfKRy1mUy6gLAiAvAIM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regular.fntdata"/><Relationship Id="rId25" Type="http://schemas.openxmlformats.org/officeDocument/2006/relationships/slide" Target="slides/slide21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ExtraBold-boldItalic.fntdata"/><Relationship Id="rId30" Type="http://schemas.openxmlformats.org/officeDocument/2006/relationships/font" Target="fonts/OpenSansExtraBold-bold.fntdata"/><Relationship Id="rId11" Type="http://schemas.openxmlformats.org/officeDocument/2006/relationships/slide" Target="slides/slide7.xml"/><Relationship Id="rId33" Type="http://schemas.openxmlformats.org/officeDocument/2006/relationships/font" Target="fonts/OpenSansMedium-bold.fntdata"/><Relationship Id="rId10" Type="http://schemas.openxmlformats.org/officeDocument/2006/relationships/slide" Target="slides/slide6.xml"/><Relationship Id="rId32" Type="http://schemas.openxmlformats.org/officeDocument/2006/relationships/font" Target="fonts/OpenSansMedium-regular.fntdata"/><Relationship Id="rId13" Type="http://schemas.openxmlformats.org/officeDocument/2006/relationships/slide" Target="slides/slide9.xml"/><Relationship Id="rId35" Type="http://schemas.openxmlformats.org/officeDocument/2006/relationships/font" Target="fonts/OpenSansMedium-boldItalic.fntdata"/><Relationship Id="rId12" Type="http://schemas.openxmlformats.org/officeDocument/2006/relationships/slide" Target="slides/slide8.xml"/><Relationship Id="rId34" Type="http://schemas.openxmlformats.org/officeDocument/2006/relationships/font" Target="fonts/OpenSansMedium-italic.fntdata"/><Relationship Id="rId15" Type="http://schemas.openxmlformats.org/officeDocument/2006/relationships/slide" Target="slides/slide11.xml"/><Relationship Id="rId37" Type="http://schemas.openxmlformats.org/officeDocument/2006/relationships/font" Target="fonts/OpenSans-bold.fntdata"/><Relationship Id="rId14" Type="http://schemas.openxmlformats.org/officeDocument/2006/relationships/slide" Target="slides/slide10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3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2.xml"/><Relationship Id="rId38" Type="http://schemas.openxmlformats.org/officeDocument/2006/relationships/font" Target="fonts/OpenSans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2857500" y="385763"/>
            <a:ext cx="3429000" cy="19288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5776f935e_1_19:notes"/>
          <p:cNvSpPr/>
          <p:nvPr>
            <p:ph idx="2" type="sldImg"/>
          </p:nvPr>
        </p:nvSpPr>
        <p:spPr>
          <a:xfrm>
            <a:off x="2857500" y="385763"/>
            <a:ext cx="3429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155776f935e_1_19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it was a first time for many taking an online course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Covid brought </a:t>
            </a:r>
            <a:r>
              <a:rPr lang="en-US"/>
              <a:t>opportunities</a:t>
            </a:r>
            <a:r>
              <a:rPr lang="en-US"/>
              <a:t> for edutab to support development of these courses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5776f935e_1_27:notes"/>
          <p:cNvSpPr/>
          <p:nvPr>
            <p:ph idx="2" type="sldImg"/>
          </p:nvPr>
        </p:nvSpPr>
        <p:spPr>
          <a:xfrm>
            <a:off x="2857500" y="385763"/>
            <a:ext cx="3429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155776f935e_1_27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Saying </a:t>
            </a:r>
            <a:r>
              <a:rPr lang="en-US"/>
              <a:t>about</a:t>
            </a:r>
            <a:r>
              <a:rPr lang="en-US"/>
              <a:t> the costs of the the internet???  - investment in infrastructure by the </a:t>
            </a:r>
            <a:r>
              <a:rPr lang="en-US"/>
              <a:t>govt</a:t>
            </a:r>
            <a:r>
              <a:rPr lang="en-US"/>
              <a:t> and private institutions - </a:t>
            </a:r>
            <a:r>
              <a:rPr lang="en-US"/>
              <a:t>govt</a:t>
            </a:r>
            <a:r>
              <a:rPr lang="en-US"/>
              <a:t> </a:t>
            </a:r>
            <a:r>
              <a:rPr lang="en-US"/>
              <a:t>providing</a:t>
            </a:r>
            <a:r>
              <a:rPr lang="en-US"/>
              <a:t> </a:t>
            </a:r>
            <a:r>
              <a:rPr lang="en-US"/>
              <a:t>environment</a:t>
            </a:r>
            <a:r>
              <a:rPr lang="en-US"/>
              <a:t> for this growth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Internet</a:t>
            </a:r>
            <a:r>
              <a:rPr lang="en-US"/>
              <a:t> connectivity and </a:t>
            </a:r>
            <a:r>
              <a:rPr lang="en-US"/>
              <a:t>infrastructure</a:t>
            </a:r>
            <a:r>
              <a:rPr lang="en-US"/>
              <a:t> in Kenya.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55d04da6e9_0_5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155d04da6e9_0_5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Why scorm and pdf - provide diversity for people who would like to print etc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5776f935e_1_35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155776f935e_1_35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While most of the learners were new to elearning I made a video to </a:t>
            </a:r>
            <a:r>
              <a:rPr lang="en-US"/>
              <a:t>demonstrate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58d355add9_0_53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158d355add9_0_53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Mastery </a:t>
            </a:r>
            <a:r>
              <a:rPr lang="en-US"/>
              <a:t>quizzes</a:t>
            </a:r>
            <a:r>
              <a:rPr lang="en-US"/>
              <a:t> - could be made out of random questions, done multiple times, highest grade recorded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Anonymous</a:t>
            </a:r>
            <a:r>
              <a:rPr lang="en-US"/>
              <a:t> feedback to improve honesty.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3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Comics - teaching with relatable </a:t>
            </a:r>
            <a:r>
              <a:rPr lang="en-US"/>
              <a:t>material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591deb6fb1_0_2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1591deb6fb1_0_2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/>
          <p:nvPr>
            <p:ph idx="2" type="sldImg"/>
          </p:nvPr>
        </p:nvSpPr>
        <p:spPr>
          <a:xfrm>
            <a:off x="2857500" y="385763"/>
            <a:ext cx="3429000" cy="19288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4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55e00bf66b_0_11:notes"/>
          <p:cNvSpPr/>
          <p:nvPr>
            <p:ph idx="2" type="sldImg"/>
          </p:nvPr>
        </p:nvSpPr>
        <p:spPr>
          <a:xfrm>
            <a:off x="2857500" y="385763"/>
            <a:ext cx="3429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155e00bf66b_0_11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5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55d04da6e9_0_0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g155d04da6e9_0_0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Start reflecting about first use of moodle as a </a:t>
            </a:r>
            <a:r>
              <a:rPr lang="en-US"/>
              <a:t>student</a:t>
            </a:r>
            <a:r>
              <a:rPr lang="en-US"/>
              <a:t>  taking PHT 112, user </a:t>
            </a:r>
            <a:r>
              <a:rPr lang="en-US"/>
              <a:t>emails</a:t>
            </a:r>
            <a:r>
              <a:rPr lang="en-US"/>
              <a:t> for use at the, PGDE  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Reflect about being a moodle </a:t>
            </a:r>
            <a:r>
              <a:rPr lang="en-US"/>
              <a:t>administrator</a:t>
            </a:r>
            <a:r>
              <a:rPr lang="en-US"/>
              <a:t> at AMI  - Setting up moodle for low resource areas using PIs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Reflect</a:t>
            </a:r>
            <a:r>
              <a:rPr lang="en-US"/>
              <a:t> about ID at Edutab while </a:t>
            </a:r>
            <a:r>
              <a:rPr lang="en-US"/>
              <a:t>offering</a:t>
            </a:r>
            <a:r>
              <a:rPr lang="en-US"/>
              <a:t> support to Inclusiv education and save the children, HE - AAU, Maseno, Kisii, RIAT - Working with SMEs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Leveraged on  above </a:t>
            </a:r>
            <a:r>
              <a:rPr lang="en-US"/>
              <a:t>experience to </a:t>
            </a:r>
            <a:r>
              <a:rPr lang="en-US"/>
              <a:t>work with learners as a tutor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591deb6fb1_0_23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1591deb6fb1_0_23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8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5bb29a9165_0_6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15bb29a9165_0_6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Start reflecting about first use of moodle as a student  taking PHT 112, user emails for use at the, PGDE  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Reflect about being a moodle administrator at AMI  - Setting up moodle for low resource areas using PIs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Reflect about ID at Edutab while offering support to Inclusiv education and save the children, HE - AAU, Maseno, Kisii, RIAT - Working with SMEs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Leveraged on  above experience to work with learners as a tutor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bb29a9165_0_0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15bb29a9165_0_0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Start reflecting about first use of moodle as a student  taking PHT 112, user emails for use at the, PGDE  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Reflect about being a moodle administrator at AMI  - Setting up moodle for low resource areas using PIs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Reflect about ID at Edutab while offering support to Inclusiv education and save the children, HE - AAU, Maseno, Kisii, RIAT - Working with SMEs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Leveraged on  above experience to work with learners as a tutor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6e49d4be0_0_0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156e49d4be0_0_0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Start reflecting about first use of moodle as a student  taking PHT 112, user emails for use at the, PGDE  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Reflect about being a moodle administrator at AMI  - Setting up moodle for low resource areas using PIs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Reflect about ID at Edutab while offering support to Inclusiv education and save the children, HE - AAU, Maseno, Kisii, RIAT - Working with SMEs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Leveraged on  above experience to work with learners as a tutor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55776f935e_1_0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155776f935e_1_0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-US" sz="1400">
                <a:solidFill>
                  <a:srgbClr val="595959"/>
                </a:solidFill>
              </a:rPr>
              <a:t>Precourse survey  - To assess online learning readiness for the learners, done prior to </a:t>
            </a:r>
            <a:endParaRPr sz="1400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-US" sz="1400">
                <a:solidFill>
                  <a:srgbClr val="595959"/>
                </a:solidFill>
              </a:rPr>
              <a:t>Materials development - Rise, videos - Edutab supported in development and delivery of the course materials  </a:t>
            </a:r>
            <a:endParaRPr sz="1400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-US" sz="1400">
                <a:solidFill>
                  <a:srgbClr val="595959"/>
                </a:solidFill>
              </a:rPr>
              <a:t>Website - info about the course even before it starts, and after the course  - Linked to edutabs</a:t>
            </a:r>
            <a:endParaRPr sz="1400">
              <a:solidFill>
                <a:srgbClr val="595959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5776f935e_1_5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155776f935e_1_5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pre course </a:t>
            </a:r>
            <a:r>
              <a:rPr lang="en-US"/>
              <a:t>survey</a:t>
            </a:r>
            <a:r>
              <a:rPr lang="en-US"/>
              <a:t> was on the course website, 37 students took part in survey, 30 male and 7 female.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5776f935e_1_11:notes"/>
          <p:cNvSpPr/>
          <p:nvPr>
            <p:ph idx="2" type="sldImg"/>
          </p:nvPr>
        </p:nvSpPr>
        <p:spPr>
          <a:xfrm>
            <a:off x="2857500" y="385763"/>
            <a:ext cx="3429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155776f935e_1_11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Sort to find out what devices they owned to inform how the course is delivered.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While they had phones they </a:t>
            </a:r>
            <a:r>
              <a:rPr lang="en-US"/>
              <a:t>didn't</a:t>
            </a:r>
            <a:r>
              <a:rPr lang="en-US"/>
              <a:t> have like high end phones  - not high end phones but still good enough for use. I </a:t>
            </a:r>
            <a:r>
              <a:rPr lang="en-US"/>
              <a:t>remember</a:t>
            </a:r>
            <a:r>
              <a:rPr lang="en-US"/>
              <a:t> some students had to delete some course materials to update their courses weekly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Desktops and laptops </a:t>
            </a:r>
            <a:r>
              <a:rPr lang="en-US"/>
              <a:t>available</a:t>
            </a:r>
            <a:r>
              <a:rPr lang="en-US"/>
              <a:t> - second hand making them affordable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49d853483f_0_83:notes"/>
          <p:cNvSpPr/>
          <p:nvPr>
            <p:ph idx="2" type="sldImg"/>
          </p:nvPr>
        </p:nvSpPr>
        <p:spPr>
          <a:xfrm>
            <a:off x="2857500" y="385763"/>
            <a:ext cx="3429000" cy="19288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149d853483f_0_83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Most chose whatsapp as a means of communication - Can be attributed to behaviour + not engaged in elearning </a:t>
            </a:r>
            <a:r>
              <a:rPr lang="en-US"/>
              <a:t>previously</a:t>
            </a:r>
            <a:r>
              <a:rPr lang="en-US"/>
              <a:t> so not  being aware of communication tools in moodle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Whatsapp </a:t>
            </a:r>
            <a:r>
              <a:rPr lang="en-US"/>
              <a:t>group</a:t>
            </a:r>
            <a:r>
              <a:rPr lang="en-US"/>
              <a:t> was created for the class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Whatsapp used  moodle communication tools to support during the course - messagings, forums, </a:t>
            </a:r>
            <a:r>
              <a:rPr lang="en-US"/>
              <a:t>announcements</a:t>
            </a:r>
            <a:r>
              <a:rPr lang="en-US"/>
              <a:t> etc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49d853483f_0_147"/>
          <p:cNvSpPr txBox="1"/>
          <p:nvPr/>
        </p:nvSpPr>
        <p:spPr>
          <a:xfrm>
            <a:off x="7097700" y="4730475"/>
            <a:ext cx="1226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#MootGlobal22 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149d853483f_0_147"/>
          <p:cNvSpPr txBox="1"/>
          <p:nvPr>
            <p:ph type="title"/>
          </p:nvPr>
        </p:nvSpPr>
        <p:spPr>
          <a:xfrm>
            <a:off x="4955000" y="638325"/>
            <a:ext cx="39495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3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l Moot intro slide" showMasterSp="0">
  <p:cSld name="OBJECT_1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ducation for the future&#10;27 - 29 September 2022 | Barcelona, Spain&#10;MoodleMoot Global 2022" id="55" name="Google Shape;55;g149d853483f_0_3" title="MoodleMoot Global 2022: Education for the futur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149d853483f_0_3"/>
          <p:cNvSpPr txBox="1"/>
          <p:nvPr/>
        </p:nvSpPr>
        <p:spPr>
          <a:xfrm>
            <a:off x="6624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1900">
            <a:no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49d853483f_0_1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149d853483f_0_13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0"/>
              <a:buFont typeface="Open Sans ExtraBold"/>
              <a:buNone/>
              <a:defRPr sz="3500">
                <a:solidFill>
                  <a:srgbClr val="88888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0" name="Google Shape;60;g149d853483f_0_13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 Medium"/>
              <a:buNone/>
              <a:defRPr sz="2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1" name="Google Shape;61;g149d853483f_0_13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g149d853483f_0_1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49d853483f_0_1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OBJECT_1_1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g149d853483f_0_9" title="MoodleMoot Global 20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85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g149d853483f_0_9"/>
          <p:cNvSpPr txBox="1"/>
          <p:nvPr/>
        </p:nvSpPr>
        <p:spPr>
          <a:xfrm>
            <a:off x="702200" y="4795000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1900">
            <a:no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5;g149d853483f_0_9"/>
          <p:cNvSpPr txBox="1"/>
          <p:nvPr>
            <p:ph type="title"/>
          </p:nvPr>
        </p:nvSpPr>
        <p:spPr>
          <a:xfrm>
            <a:off x="612648" y="1078992"/>
            <a:ext cx="39336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49d853483f_0_125"/>
          <p:cNvSpPr txBox="1"/>
          <p:nvPr>
            <p:ph type="title"/>
          </p:nvPr>
        </p:nvSpPr>
        <p:spPr>
          <a:xfrm>
            <a:off x="1090800" y="1572600"/>
            <a:ext cx="6367800" cy="144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Open Sans ExtraBold"/>
              <a:buNone/>
              <a:defRPr sz="44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Google Shape;18;g149d853483f_0_1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Google Shape;19;g149d853483f_0_125"/>
          <p:cNvCxnSpPr/>
          <p:nvPr/>
        </p:nvCxnSpPr>
        <p:spPr>
          <a:xfrm>
            <a:off x="1288975" y="3098500"/>
            <a:ext cx="6779400" cy="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4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4"/>
          <p:cNvPicPr preferRelativeResize="0"/>
          <p:nvPr/>
        </p:nvPicPr>
        <p:blipFill rotWithShape="1">
          <a:blip r:embed="rId2">
            <a:alphaModFix/>
          </a:blip>
          <a:srcRect b="0" l="0" r="0" t="75430"/>
          <a:stretch/>
        </p:blipFill>
        <p:spPr>
          <a:xfrm>
            <a:off x="-94275" y="-31925"/>
            <a:ext cx="9314475" cy="128665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4"/>
          <p:cNvSpPr txBox="1"/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3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1900">
            <a:no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" name="Google Shape;24;p14" title="Moodl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499900" y="1460175"/>
            <a:ext cx="8226300" cy="31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3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1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1900">
            <a:no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" name="Google Shape;29;p11" title="Moodl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5075" y="48875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1"/>
          <p:cNvSpPr txBox="1"/>
          <p:nvPr>
            <p:ph type="title"/>
          </p:nvPr>
        </p:nvSpPr>
        <p:spPr>
          <a:xfrm>
            <a:off x="204216" y="292608"/>
            <a:ext cx="71172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 ExtraBold"/>
              <a:buNone/>
              <a:defRPr sz="3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271300" y="1138750"/>
            <a:ext cx="6686400" cy="3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12"/>
          <p:cNvSpPr/>
          <p:nvPr/>
        </p:nvSpPr>
        <p:spPr>
          <a:xfrm>
            <a:off x="0" y="-50"/>
            <a:ext cx="4572000" cy="5143500"/>
          </a:xfrm>
          <a:prstGeom prst="rect">
            <a:avLst/>
          </a:prstGeom>
          <a:solidFill>
            <a:srgbClr val="0147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12" title="Moodl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2"/>
          <p:cNvSpPr txBox="1"/>
          <p:nvPr>
            <p:ph type="title"/>
          </p:nvPr>
        </p:nvSpPr>
        <p:spPr>
          <a:xfrm>
            <a:off x="306650" y="427950"/>
            <a:ext cx="39462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3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" type="body"/>
          </p:nvPr>
        </p:nvSpPr>
        <p:spPr>
          <a:xfrm>
            <a:off x="4761075" y="470775"/>
            <a:ext cx="3981600" cy="38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2" type="body"/>
          </p:nvPr>
        </p:nvSpPr>
        <p:spPr>
          <a:xfrm>
            <a:off x="510650" y="2226150"/>
            <a:ext cx="3686400" cy="26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3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1900">
            <a:no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" name="Google Shape;42;p13" title="Moodl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1005350" y="1396325"/>
            <a:ext cx="6901800" cy="31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 ExtraBold"/>
              <a:buNone/>
              <a:defRPr sz="3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285"/>
            <a:ext cx="9144000" cy="51409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5"/>
          <p:cNvSpPr/>
          <p:nvPr/>
        </p:nvSpPr>
        <p:spPr>
          <a:xfrm>
            <a:off x="0" y="4476750"/>
            <a:ext cx="9144000" cy="666600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5"/>
          <p:cNvPicPr preferRelativeResize="0"/>
          <p:nvPr/>
        </p:nvPicPr>
        <p:blipFill rotWithShape="1">
          <a:blip r:embed="rId3">
            <a:alphaModFix/>
          </a:blip>
          <a:srcRect b="2015" l="0" r="0" t="2015"/>
          <a:stretch/>
        </p:blipFill>
        <p:spPr>
          <a:xfrm>
            <a:off x="2849095" y="1805582"/>
            <a:ext cx="3445798" cy="8655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5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1900">
            <a:no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1" name="Google Shape;51;p15" title="Moodle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showMasterSp="0" type="obj">
  <p:cSld name="OBJECT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34.png"/><Relationship Id="rId6" Type="http://schemas.openxmlformats.org/officeDocument/2006/relationships/image" Target="../media/image4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Relationship Id="rId4" Type="http://schemas.openxmlformats.org/officeDocument/2006/relationships/image" Target="../media/image4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>
            <p:ph type="title"/>
          </p:nvPr>
        </p:nvSpPr>
        <p:spPr>
          <a:xfrm>
            <a:off x="3943200" y="203725"/>
            <a:ext cx="50388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600"/>
              <a:t>Using Moodle to Empower Learners through a Hybrid Learner-Centred Course at Maseno University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 sz="2000"/>
          </a:p>
        </p:txBody>
      </p:sp>
      <p:sp>
        <p:nvSpPr>
          <p:cNvPr id="70" name="Google Shape;70;p2"/>
          <p:cNvSpPr txBox="1"/>
          <p:nvPr/>
        </p:nvSpPr>
        <p:spPr>
          <a:xfrm>
            <a:off x="5239900" y="3061700"/>
            <a:ext cx="31890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Maxwell Fundi</a:t>
            </a:r>
            <a:endParaRPr b="1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Director, Edutab Africa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MSc IT, Maseno University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Kenya. 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55776f935e_1_19"/>
          <p:cNvSpPr txBox="1"/>
          <p:nvPr/>
        </p:nvSpPr>
        <p:spPr>
          <a:xfrm>
            <a:off x="2966000" y="1774800"/>
            <a:ext cx="34362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81.1 %  not </a:t>
            </a: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taken</a:t>
            </a: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online course previously. 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g155776f935e_1_19"/>
          <p:cNvSpPr txBox="1"/>
          <p:nvPr>
            <p:ph type="title"/>
          </p:nvPr>
        </p:nvSpPr>
        <p:spPr>
          <a:xfrm>
            <a:off x="204226" y="305300"/>
            <a:ext cx="69750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Previous</a:t>
            </a:r>
            <a:r>
              <a:rPr lang="en-US"/>
              <a:t> online learning experience</a:t>
            </a:r>
            <a:endParaRPr/>
          </a:p>
        </p:txBody>
      </p:sp>
      <p:pic>
        <p:nvPicPr>
          <p:cNvPr id="146" name="Google Shape;146;g155776f935e_1_19"/>
          <p:cNvPicPr preferRelativeResize="0"/>
          <p:nvPr/>
        </p:nvPicPr>
        <p:blipFill rotWithShape="1">
          <a:blip r:embed="rId3">
            <a:alphaModFix/>
          </a:blip>
          <a:srcRect b="4883" l="7253" r="49596" t="7604"/>
          <a:stretch/>
        </p:blipFill>
        <p:spPr>
          <a:xfrm>
            <a:off x="2403850" y="2840725"/>
            <a:ext cx="2138725" cy="22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55776f935e_1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5425" y="1665375"/>
            <a:ext cx="1219200" cy="121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g155776f935e_1_19"/>
          <p:cNvCxnSpPr/>
          <p:nvPr/>
        </p:nvCxnSpPr>
        <p:spPr>
          <a:xfrm flipH="1" rot="10800000">
            <a:off x="3542525" y="2485050"/>
            <a:ext cx="736800" cy="1006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5776f935e_1_27"/>
          <p:cNvSpPr txBox="1"/>
          <p:nvPr/>
        </p:nvSpPr>
        <p:spPr>
          <a:xfrm>
            <a:off x="1931725" y="3075875"/>
            <a:ext cx="4941000" cy="16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-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Dropping</a:t>
            </a: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c</a:t>
            </a: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ost of </a:t>
            </a: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internet </a:t>
            </a: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 Kenya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-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ubsidized offers by telcos for this demographic 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g155776f935e_1_27"/>
          <p:cNvSpPr txBox="1"/>
          <p:nvPr>
            <p:ph type="title"/>
          </p:nvPr>
        </p:nvSpPr>
        <p:spPr>
          <a:xfrm>
            <a:off x="204226" y="305300"/>
            <a:ext cx="69750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Internet Access</a:t>
            </a:r>
            <a:endParaRPr/>
          </a:p>
        </p:txBody>
      </p:sp>
      <p:pic>
        <p:nvPicPr>
          <p:cNvPr id="155" name="Google Shape;155;g155776f935e_1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50" y="932125"/>
            <a:ext cx="1005600" cy="10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55776f935e_1_27"/>
          <p:cNvSpPr txBox="1"/>
          <p:nvPr/>
        </p:nvSpPr>
        <p:spPr>
          <a:xfrm>
            <a:off x="1070450" y="1198825"/>
            <a:ext cx="2491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508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-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72% </a:t>
            </a: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no access to Public Wifi </a:t>
            </a:r>
            <a:endParaRPr/>
          </a:p>
        </p:txBody>
      </p:sp>
      <p:pic>
        <p:nvPicPr>
          <p:cNvPr id="157" name="Google Shape;157;g155776f935e_1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9600" y="925513"/>
            <a:ext cx="1018825" cy="101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155776f935e_1_27"/>
          <p:cNvSpPr txBox="1"/>
          <p:nvPr/>
        </p:nvSpPr>
        <p:spPr>
          <a:xfrm>
            <a:off x="4858425" y="998600"/>
            <a:ext cx="2491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508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-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86.5 % used &gt; 50MB 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508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-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51% used &gt; 1GB 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9" name="Google Shape;159;g155776f935e_1_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025" y="3156137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55d04da6e9_0_5"/>
          <p:cNvSpPr txBox="1"/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The Course delivery  </a:t>
            </a:r>
            <a:endParaRPr/>
          </a:p>
        </p:txBody>
      </p:sp>
      <p:pic>
        <p:nvPicPr>
          <p:cNvPr id="165" name="Google Shape;165;g155d04da6e9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50" y="1352125"/>
            <a:ext cx="850200" cy="8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155d04da6e9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2800" y="2943200"/>
            <a:ext cx="850200" cy="8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55d04da6e9_0_5"/>
          <p:cNvSpPr txBox="1"/>
          <p:nvPr>
            <p:ph idx="1" type="body"/>
          </p:nvPr>
        </p:nvSpPr>
        <p:spPr>
          <a:xfrm>
            <a:off x="0" y="2943200"/>
            <a:ext cx="33597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Interactive learning content in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55d04da6e9_0_5"/>
          <p:cNvSpPr txBox="1"/>
          <p:nvPr>
            <p:ph idx="1" type="body"/>
          </p:nvPr>
        </p:nvSpPr>
        <p:spPr>
          <a:xfrm>
            <a:off x="799675" y="1352125"/>
            <a:ext cx="33597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10 weeks hybrid course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2 physical meetings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g155d04da6e9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0300" y="2742613"/>
            <a:ext cx="1143000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155d04da6e9_0_5"/>
          <p:cNvSpPr txBox="1"/>
          <p:nvPr>
            <p:ph idx="1" type="body"/>
          </p:nvPr>
        </p:nvSpPr>
        <p:spPr>
          <a:xfrm>
            <a:off x="4777000" y="3123213"/>
            <a:ext cx="10458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55776f935e_1_35"/>
          <p:cNvSpPr txBox="1"/>
          <p:nvPr>
            <p:ph idx="1" type="body"/>
          </p:nvPr>
        </p:nvSpPr>
        <p:spPr>
          <a:xfrm>
            <a:off x="5815807" y="1520374"/>
            <a:ext cx="30270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Logging in to the LMS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55776f935e_1_35"/>
          <p:cNvSpPr txBox="1"/>
          <p:nvPr>
            <p:ph type="title"/>
          </p:nvPr>
        </p:nvSpPr>
        <p:spPr>
          <a:xfrm>
            <a:off x="360825" y="295650"/>
            <a:ext cx="86133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000"/>
              <a:t>Enrolment and Orientation to elearning </a:t>
            </a:r>
            <a:endParaRPr sz="3000"/>
          </a:p>
        </p:txBody>
      </p:sp>
      <p:pic>
        <p:nvPicPr>
          <p:cNvPr id="177" name="Google Shape;177;g155776f935e_1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496" y="3316550"/>
            <a:ext cx="1533950" cy="11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55776f935e_1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6400" y="1380928"/>
            <a:ext cx="986875" cy="927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155776f935e_1_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818" y="3316558"/>
            <a:ext cx="986886" cy="76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155776f935e_1_35"/>
          <p:cNvSpPr txBox="1"/>
          <p:nvPr>
            <p:ph idx="1" type="body"/>
          </p:nvPr>
        </p:nvSpPr>
        <p:spPr>
          <a:xfrm>
            <a:off x="1469410" y="3452003"/>
            <a:ext cx="335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Navigating  the web version </a:t>
            </a:r>
            <a:endParaRPr/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81" name="Google Shape;181;g155776f935e_1_35"/>
          <p:cNvSpPr txBox="1"/>
          <p:nvPr>
            <p:ph idx="1" type="body"/>
          </p:nvPr>
        </p:nvSpPr>
        <p:spPr>
          <a:xfrm>
            <a:off x="5898875" y="3097700"/>
            <a:ext cx="3075300" cy="16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Downloading, setting up, navigating  the app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Downloading content for offline use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82" name="Google Shape;182;g155776f935e_1_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333" y="1313950"/>
            <a:ext cx="1160002" cy="89742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155776f935e_1_35"/>
          <p:cNvSpPr txBox="1"/>
          <p:nvPr>
            <p:ph idx="1" type="body"/>
          </p:nvPr>
        </p:nvSpPr>
        <p:spPr>
          <a:xfrm>
            <a:off x="1262329" y="1520383"/>
            <a:ext cx="36756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Bulk student enrollment</a:t>
            </a:r>
            <a:r>
              <a:rPr lang="en-US"/>
              <a:t>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58d355add9_0_53"/>
          <p:cNvSpPr txBox="1"/>
          <p:nvPr>
            <p:ph idx="1" type="body"/>
          </p:nvPr>
        </p:nvSpPr>
        <p:spPr>
          <a:xfrm>
            <a:off x="1565500" y="1613400"/>
            <a:ext cx="6456900" cy="11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Weekly mixed assessment included - Mastery Quizzes, Timed Quizzes, Forums, groupworks/peer to peer assessments, presentations, case studies. </a:t>
            </a:r>
            <a:endParaRPr/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89" name="Google Shape;189;g158d355add9_0_53"/>
          <p:cNvSpPr txBox="1"/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The Course delivery  </a:t>
            </a:r>
            <a:endParaRPr/>
          </a:p>
        </p:txBody>
      </p:sp>
      <p:pic>
        <p:nvPicPr>
          <p:cNvPr id="190" name="Google Shape;190;g158d355add9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981" y="3406675"/>
            <a:ext cx="1139525" cy="113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158d355add9_0_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975" y="1509550"/>
            <a:ext cx="1139525" cy="113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158d355add9_0_53"/>
          <p:cNvSpPr txBox="1"/>
          <p:nvPr>
            <p:ph idx="1" type="body"/>
          </p:nvPr>
        </p:nvSpPr>
        <p:spPr>
          <a:xfrm>
            <a:off x="1800650" y="3632175"/>
            <a:ext cx="6456900" cy="11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F</a:t>
            </a:r>
            <a:r>
              <a:rPr lang="en-US"/>
              <a:t>eedback was anonymously collected on Padlets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 </a:t>
            </a:r>
            <a:r>
              <a:rPr i="1" lang="en-US" sz="1100"/>
              <a:t>“</a:t>
            </a:r>
            <a:r>
              <a:rPr i="1" lang="en-US" sz="1100"/>
              <a:t>Then just wanted an improvement on the chapter update.It doesn't reflect on everyone's immediately” - Student</a:t>
            </a:r>
            <a:endParaRPr i="1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"/>
          <p:cNvSpPr txBox="1"/>
          <p:nvPr>
            <p:ph idx="1" type="body"/>
          </p:nvPr>
        </p:nvSpPr>
        <p:spPr>
          <a:xfrm>
            <a:off x="3420975" y="1075225"/>
            <a:ext cx="3706500" cy="14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Discussion forums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/>
              <a:t>“I liked the discussion forum because of the activeness from fellow students who mentioned the errors and commented on my work” - Student </a:t>
            </a:r>
            <a:endParaRPr i="1" sz="11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/>
              <a:t>“Discussion forum because it gave us opportunity to share ideas” - Student </a:t>
            </a:r>
            <a:endParaRPr i="1" sz="11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Timed </a:t>
            </a:r>
            <a:r>
              <a:rPr lang="en-US"/>
              <a:t>quizzes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/>
              <a:t>“I liked the timed quiz because it helped me and gave me confidence that I understood the topics”</a:t>
            </a:r>
            <a:endParaRPr i="1" sz="11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"/>
          <p:cNvSpPr txBox="1"/>
          <p:nvPr>
            <p:ph type="title"/>
          </p:nvPr>
        </p:nvSpPr>
        <p:spPr>
          <a:xfrm>
            <a:off x="204216" y="292608"/>
            <a:ext cx="71172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What was enjoyed most </a:t>
            </a:r>
            <a:endParaRPr/>
          </a:p>
        </p:txBody>
      </p:sp>
      <p:pic>
        <p:nvPicPr>
          <p:cNvPr id="199" name="Google Shape;19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2025"/>
            <a:ext cx="3706526" cy="263537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"/>
          <p:cNvSpPr txBox="1"/>
          <p:nvPr>
            <p:ph idx="1" type="body"/>
          </p:nvPr>
        </p:nvSpPr>
        <p:spPr>
          <a:xfrm>
            <a:off x="204225" y="3646200"/>
            <a:ext cx="6843600" cy="14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Data security, privacy and protection 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Had comics as a teaching material  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591deb6fb1_0_2"/>
          <p:cNvSpPr txBox="1"/>
          <p:nvPr>
            <p:ph type="title"/>
          </p:nvPr>
        </p:nvSpPr>
        <p:spPr>
          <a:xfrm>
            <a:off x="204216" y="292608"/>
            <a:ext cx="71172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What topic was meaningful</a:t>
            </a:r>
            <a:endParaRPr/>
          </a:p>
        </p:txBody>
      </p:sp>
      <p:pic>
        <p:nvPicPr>
          <p:cNvPr id="206" name="Google Shape;206;g1591deb6fb1_0_2"/>
          <p:cNvPicPr preferRelativeResize="0"/>
          <p:nvPr/>
        </p:nvPicPr>
        <p:blipFill rotWithShape="1">
          <a:blip r:embed="rId3">
            <a:alphaModFix/>
          </a:blip>
          <a:srcRect b="2425" l="19461" r="13545" t="13356"/>
          <a:stretch/>
        </p:blipFill>
        <p:spPr>
          <a:xfrm>
            <a:off x="258950" y="1062250"/>
            <a:ext cx="2725250" cy="27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1591deb6fb1_0_2"/>
          <p:cNvSpPr txBox="1"/>
          <p:nvPr>
            <p:ph idx="1" type="body"/>
          </p:nvPr>
        </p:nvSpPr>
        <p:spPr>
          <a:xfrm>
            <a:off x="3036300" y="1231850"/>
            <a:ext cx="40227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43.5%  -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Data security, privacy, protection was most meaningful topic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8" name="Google Shape;208;g1591deb6fb1_0_2"/>
          <p:cNvCxnSpPr/>
          <p:nvPr/>
        </p:nvCxnSpPr>
        <p:spPr>
          <a:xfrm flipH="1" rot="10800000">
            <a:off x="1582400" y="1488725"/>
            <a:ext cx="1967700" cy="83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09" name="Google Shape;209;g1591deb6fb1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7065" y="2419250"/>
            <a:ext cx="3621175" cy="289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/>
          <p:cNvSpPr txBox="1"/>
          <p:nvPr>
            <p:ph idx="1" type="body"/>
          </p:nvPr>
        </p:nvSpPr>
        <p:spPr>
          <a:xfrm>
            <a:off x="4761075" y="470775"/>
            <a:ext cx="3981600" cy="8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4889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100"/>
              <a:buChar char="-"/>
            </a:pPr>
            <a:r>
              <a:rPr lang="en-US" sz="4100"/>
              <a:t>Flexibility</a:t>
            </a:r>
            <a:endParaRPr sz="4100"/>
          </a:p>
        </p:txBody>
      </p:sp>
      <p:sp>
        <p:nvSpPr>
          <p:cNvPr id="215" name="Google Shape;215;p4"/>
          <p:cNvSpPr txBox="1"/>
          <p:nvPr>
            <p:ph idx="2" type="body"/>
          </p:nvPr>
        </p:nvSpPr>
        <p:spPr>
          <a:xfrm>
            <a:off x="206725" y="2905325"/>
            <a:ext cx="3686400" cy="16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Everyone </a:t>
            </a:r>
            <a:r>
              <a:rPr lang="en-US" sz="2400"/>
              <a:t>said </a:t>
            </a:r>
            <a:endParaRPr sz="2400"/>
          </a:p>
        </p:txBody>
      </p:sp>
      <p:sp>
        <p:nvSpPr>
          <p:cNvPr id="216" name="Google Shape;216;p4"/>
          <p:cNvSpPr txBox="1"/>
          <p:nvPr>
            <p:ph type="title"/>
          </p:nvPr>
        </p:nvSpPr>
        <p:spPr>
          <a:xfrm>
            <a:off x="306650" y="427950"/>
            <a:ext cx="39462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Would you take another online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course?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217" name="Google Shape;217;p4"/>
          <p:cNvSpPr txBox="1"/>
          <p:nvPr>
            <p:ph idx="1" type="body"/>
          </p:nvPr>
        </p:nvSpPr>
        <p:spPr>
          <a:xfrm>
            <a:off x="4596900" y="1503900"/>
            <a:ext cx="45471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i="1" lang="en-US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It was a very flexible course compared to previous ones” - Student</a:t>
            </a:r>
            <a:endParaRPr i="1"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“I'd prefer online because of the easy time to access the notes and even read freely. Mobility available” - Student </a:t>
            </a:r>
            <a:endParaRPr i="1"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“You can pursue other things as you learn..it also enables flexibility of learning anywhere” - Student </a:t>
            </a:r>
            <a:endParaRPr i="1"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“It's flexible and does not restrict you from doing your business and also saves money on transport to the school for face to face learning” - Student </a:t>
            </a:r>
            <a:endParaRPr i="1"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“Due to its flexibility and time efficiency”- Student </a:t>
            </a:r>
            <a:endParaRPr i="1"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“One is able to balance academic and work” - Student</a:t>
            </a:r>
            <a:endParaRPr i="1"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8" name="Google Shape;21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650" y="24860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55e00bf66b_0_11"/>
          <p:cNvSpPr txBox="1"/>
          <p:nvPr/>
        </p:nvSpPr>
        <p:spPr>
          <a:xfrm>
            <a:off x="2811500" y="1079000"/>
            <a:ext cx="4435500" cy="40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</a:rPr>
              <a:t>What was useful? </a:t>
            </a:r>
            <a:endParaRPr b="1" sz="16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b="1" lang="en-US" sz="1600">
                <a:solidFill>
                  <a:schemeClr val="dk2"/>
                </a:solidFill>
              </a:rPr>
              <a:t>Free, easy to use</a:t>
            </a:r>
            <a:endParaRPr b="1" sz="16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2"/>
                </a:solidFill>
              </a:rPr>
              <a:t>“</a:t>
            </a:r>
            <a:r>
              <a:rPr i="1" lang="en-US">
                <a:solidFill>
                  <a:schemeClr val="dk2"/>
                </a:solidFill>
              </a:rPr>
              <a:t>It provides </a:t>
            </a:r>
            <a:r>
              <a:rPr b="1" i="1" lang="en-US">
                <a:solidFill>
                  <a:schemeClr val="dk2"/>
                </a:solidFill>
              </a:rPr>
              <a:t>easy to use menu</a:t>
            </a:r>
            <a:r>
              <a:rPr i="1" lang="en-US">
                <a:solidFill>
                  <a:schemeClr val="dk2"/>
                </a:solidFill>
              </a:rPr>
              <a:t> interface and </a:t>
            </a:r>
            <a:r>
              <a:rPr b="1" i="1" lang="en-US">
                <a:solidFill>
                  <a:schemeClr val="dk2"/>
                </a:solidFill>
              </a:rPr>
              <a:t>less data costly</a:t>
            </a:r>
            <a:r>
              <a:rPr i="1" lang="en-US">
                <a:solidFill>
                  <a:schemeClr val="dk2"/>
                </a:solidFill>
              </a:rPr>
              <a:t>”</a:t>
            </a:r>
            <a:endParaRPr i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dk2"/>
                </a:solidFill>
              </a:rPr>
              <a:t>“You can </a:t>
            </a:r>
            <a:r>
              <a:rPr b="1" i="1" lang="en-US">
                <a:solidFill>
                  <a:schemeClr val="dk2"/>
                </a:solidFill>
              </a:rPr>
              <a:t>download</a:t>
            </a:r>
            <a:r>
              <a:rPr i="1" lang="en-US">
                <a:solidFill>
                  <a:schemeClr val="dk2"/>
                </a:solidFill>
              </a:rPr>
              <a:t> notes while </a:t>
            </a:r>
            <a:r>
              <a:rPr b="1" i="1" lang="en-US">
                <a:solidFill>
                  <a:schemeClr val="dk2"/>
                </a:solidFill>
              </a:rPr>
              <a:t>online </a:t>
            </a:r>
            <a:r>
              <a:rPr i="1" lang="en-US">
                <a:solidFill>
                  <a:schemeClr val="dk2"/>
                </a:solidFill>
              </a:rPr>
              <a:t>and study </a:t>
            </a:r>
            <a:r>
              <a:rPr b="1" i="1" lang="en-US">
                <a:solidFill>
                  <a:schemeClr val="dk2"/>
                </a:solidFill>
              </a:rPr>
              <a:t>offline</a:t>
            </a:r>
            <a:r>
              <a:rPr i="1" lang="en-US">
                <a:solidFill>
                  <a:schemeClr val="dk2"/>
                </a:solidFill>
              </a:rPr>
              <a:t>”</a:t>
            </a:r>
            <a:endParaRPr i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dk2"/>
                </a:solidFill>
              </a:rPr>
              <a:t>“It made work easier by </a:t>
            </a:r>
            <a:r>
              <a:rPr b="1" i="1" lang="en-US">
                <a:solidFill>
                  <a:schemeClr val="dk2"/>
                </a:solidFill>
              </a:rPr>
              <a:t>accessing </a:t>
            </a:r>
            <a:r>
              <a:rPr i="1" lang="en-US">
                <a:solidFill>
                  <a:schemeClr val="dk2"/>
                </a:solidFill>
              </a:rPr>
              <a:t>notes </a:t>
            </a:r>
            <a:r>
              <a:rPr b="1" i="1" lang="en-US">
                <a:solidFill>
                  <a:schemeClr val="dk2"/>
                </a:solidFill>
              </a:rPr>
              <a:t>offline</a:t>
            </a:r>
            <a:r>
              <a:rPr i="1" lang="en-US">
                <a:solidFill>
                  <a:schemeClr val="dk2"/>
                </a:solidFill>
              </a:rPr>
              <a:t>”</a:t>
            </a:r>
            <a:endParaRPr i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dk2"/>
                </a:solidFill>
              </a:rPr>
              <a:t>“The resources were readily available when one wanted to study”</a:t>
            </a:r>
            <a:endParaRPr i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dk2"/>
                </a:solidFill>
              </a:rPr>
              <a:t>“........and also good notes that are available </a:t>
            </a:r>
            <a:r>
              <a:rPr b="1" i="1" lang="en-US">
                <a:solidFill>
                  <a:schemeClr val="dk2"/>
                </a:solidFill>
              </a:rPr>
              <a:t>offline</a:t>
            </a:r>
            <a:r>
              <a:rPr i="1" lang="en-US">
                <a:solidFill>
                  <a:schemeClr val="dk2"/>
                </a:solidFill>
              </a:rPr>
              <a:t>”</a:t>
            </a:r>
            <a:endParaRPr i="1">
              <a:solidFill>
                <a:schemeClr val="dk2"/>
              </a:solidFill>
            </a:endParaRPr>
          </a:p>
          <a:p>
            <a:pPr indent="0" lvl="0" marL="9144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4" name="Google Shape;224;g155e00bf66b_0_11"/>
          <p:cNvPicPr preferRelativeResize="0"/>
          <p:nvPr/>
        </p:nvPicPr>
        <p:blipFill rotWithShape="1">
          <a:blip r:embed="rId3">
            <a:alphaModFix/>
          </a:blip>
          <a:srcRect b="4208" l="6466" r="12298" t="9368"/>
          <a:stretch/>
        </p:blipFill>
        <p:spPr>
          <a:xfrm>
            <a:off x="62750" y="1239700"/>
            <a:ext cx="2550925" cy="263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155e00bf66b_0_11"/>
          <p:cNvSpPr txBox="1"/>
          <p:nvPr>
            <p:ph type="title"/>
          </p:nvPr>
        </p:nvSpPr>
        <p:spPr>
          <a:xfrm>
            <a:off x="204076" y="305300"/>
            <a:ext cx="69750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/>
              <a:t>Use of Moodle App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226" name="Google Shape;226;g155e00bf66b_0_11"/>
          <p:cNvSpPr txBox="1"/>
          <p:nvPr>
            <p:ph idx="1" type="body"/>
          </p:nvPr>
        </p:nvSpPr>
        <p:spPr>
          <a:xfrm>
            <a:off x="62750" y="4297700"/>
            <a:ext cx="20169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91.3% Used Moodle App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7" name="Google Shape;227;g155e00bf66b_0_11"/>
          <p:cNvCxnSpPr/>
          <p:nvPr/>
        </p:nvCxnSpPr>
        <p:spPr>
          <a:xfrm>
            <a:off x="963375" y="3403675"/>
            <a:ext cx="20400" cy="1068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"/>
          <p:cNvSpPr txBox="1"/>
          <p:nvPr>
            <p:ph idx="1" type="body"/>
          </p:nvPr>
        </p:nvSpPr>
        <p:spPr>
          <a:xfrm>
            <a:off x="2254650" y="1614688"/>
            <a:ext cx="42516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Initial weeks were </a:t>
            </a:r>
            <a:r>
              <a:rPr lang="en-US"/>
              <a:t>challenging</a:t>
            </a:r>
            <a:r>
              <a:rPr lang="en-US"/>
              <a:t>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5"/>
          <p:cNvSpPr txBox="1"/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Challenges </a:t>
            </a:r>
            <a:endParaRPr/>
          </a:p>
        </p:txBody>
      </p:sp>
      <p:pic>
        <p:nvPicPr>
          <p:cNvPr id="234" name="Google Shape;23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425" y="2844133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9213" y="1363075"/>
            <a:ext cx="1165625" cy="116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"/>
          <p:cNvSpPr txBox="1"/>
          <p:nvPr>
            <p:ph idx="1" type="body"/>
          </p:nvPr>
        </p:nvSpPr>
        <p:spPr>
          <a:xfrm>
            <a:off x="2254650" y="3211725"/>
            <a:ext cx="4251600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Most students had devices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5d04da6e9_0_0"/>
          <p:cNvSpPr txBox="1"/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Background</a:t>
            </a:r>
            <a:endParaRPr/>
          </a:p>
        </p:txBody>
      </p:sp>
      <p:pic>
        <p:nvPicPr>
          <p:cNvPr id="76" name="Google Shape;76;g155d04da6e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225" y="1291750"/>
            <a:ext cx="2813575" cy="30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155d04da6e9_0_0"/>
          <p:cNvPicPr preferRelativeResize="0"/>
          <p:nvPr/>
        </p:nvPicPr>
        <p:blipFill rotWithShape="1">
          <a:blip r:embed="rId4">
            <a:alphaModFix/>
          </a:blip>
          <a:srcRect b="-11123" l="0" r="0" t="0"/>
          <a:stretch/>
        </p:blipFill>
        <p:spPr>
          <a:xfrm>
            <a:off x="4461950" y="1291750"/>
            <a:ext cx="4315075" cy="31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155d04da6e9_0_0"/>
          <p:cNvSpPr txBox="1"/>
          <p:nvPr/>
        </p:nvSpPr>
        <p:spPr>
          <a:xfrm>
            <a:off x="2166275" y="4453950"/>
            <a:ext cx="467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508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Lies on the Equator 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g1591deb6fb1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725" y="535100"/>
            <a:ext cx="6638774" cy="373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"/>
          <p:cNvSpPr txBox="1"/>
          <p:nvPr/>
        </p:nvSpPr>
        <p:spPr>
          <a:xfrm>
            <a:off x="381000" y="4524300"/>
            <a:ext cx="2005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19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Maxwell Fundi</a:t>
            </a:r>
            <a:endParaRPr b="0"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2730713" y="4524350"/>
            <a:ext cx="32991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19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maxwell@edutab.africa</a:t>
            </a:r>
            <a:endParaRPr b="0"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8" name="Google Shape;248;p8"/>
          <p:cNvSpPr txBox="1"/>
          <p:nvPr>
            <p:ph idx="4294967295" type="title"/>
          </p:nvPr>
        </p:nvSpPr>
        <p:spPr>
          <a:xfrm>
            <a:off x="0" y="-864575"/>
            <a:ext cx="60381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500">
                <a:solidFill>
                  <a:srgbClr val="01475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Closing slide</a:t>
            </a:r>
            <a:endParaRPr i="0" sz="3500" u="none" cap="none" strike="noStrike">
              <a:solidFill>
                <a:srgbClr val="01475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5bb29a9165_0_6"/>
          <p:cNvSpPr txBox="1"/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Background</a:t>
            </a:r>
            <a:endParaRPr/>
          </a:p>
        </p:txBody>
      </p:sp>
      <p:pic>
        <p:nvPicPr>
          <p:cNvPr id="84" name="Google Shape;84;g15bb29a9165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75" y="1588900"/>
            <a:ext cx="3765675" cy="28878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15bb29a9165_0_6"/>
          <p:cNvSpPr txBox="1"/>
          <p:nvPr/>
        </p:nvSpPr>
        <p:spPr>
          <a:xfrm>
            <a:off x="3885250" y="2429400"/>
            <a:ext cx="467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508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Enabler of better use </a:t>
            </a: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technology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6" name="Google Shape;86;g15bb29a9165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7625" y="3666125"/>
            <a:ext cx="1368750" cy="13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15bb29a9165_0_6"/>
          <p:cNvSpPr txBox="1"/>
          <p:nvPr/>
        </p:nvSpPr>
        <p:spPr>
          <a:xfrm>
            <a:off x="5258750" y="4119650"/>
            <a:ext cx="351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508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Moodle service provider. 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bb29a9165_0_0"/>
          <p:cNvSpPr txBox="1"/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Background</a:t>
            </a:r>
            <a:endParaRPr/>
          </a:p>
        </p:txBody>
      </p:sp>
      <p:pic>
        <p:nvPicPr>
          <p:cNvPr id="93" name="Google Shape;93;g15bb29a916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75" y="1315400"/>
            <a:ext cx="6622752" cy="372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6e49d4be0_0_0"/>
          <p:cNvSpPr txBox="1"/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Background</a:t>
            </a:r>
            <a:endParaRPr/>
          </a:p>
        </p:txBody>
      </p:sp>
      <p:pic>
        <p:nvPicPr>
          <p:cNvPr id="99" name="Google Shape;99;g156e49d4be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725" y="1280700"/>
            <a:ext cx="6734131" cy="378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5776f935e_1_0"/>
          <p:cNvSpPr txBox="1"/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Pre course activities </a:t>
            </a:r>
            <a:endParaRPr/>
          </a:p>
        </p:txBody>
      </p:sp>
      <p:pic>
        <p:nvPicPr>
          <p:cNvPr id="105" name="Google Shape;105;g155776f935e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625" y="1238350"/>
            <a:ext cx="6734131" cy="378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5776f935e_1_5"/>
          <p:cNvSpPr txBox="1"/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Pre course survey </a:t>
            </a:r>
            <a:endParaRPr/>
          </a:p>
        </p:txBody>
      </p:sp>
      <p:pic>
        <p:nvPicPr>
          <p:cNvPr id="111" name="Google Shape;111;g155776f935e_1_5"/>
          <p:cNvPicPr preferRelativeResize="0"/>
          <p:nvPr/>
        </p:nvPicPr>
        <p:blipFill rotWithShape="1">
          <a:blip r:embed="rId3">
            <a:alphaModFix/>
          </a:blip>
          <a:srcRect b="12257" l="0" r="0" t="0"/>
          <a:stretch/>
        </p:blipFill>
        <p:spPr>
          <a:xfrm>
            <a:off x="1268975" y="1342625"/>
            <a:ext cx="6734126" cy="332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5776f935e_1_11"/>
          <p:cNvSpPr txBox="1"/>
          <p:nvPr/>
        </p:nvSpPr>
        <p:spPr>
          <a:xfrm>
            <a:off x="2254675" y="1236450"/>
            <a:ext cx="28185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50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All the course participants </a:t>
            </a: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had a smartphone 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g155776f935e_1_11"/>
          <p:cNvSpPr txBox="1"/>
          <p:nvPr>
            <p:ph type="title"/>
          </p:nvPr>
        </p:nvSpPr>
        <p:spPr>
          <a:xfrm>
            <a:off x="204216" y="305308"/>
            <a:ext cx="71172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Device ownership</a:t>
            </a:r>
            <a:endParaRPr/>
          </a:p>
        </p:txBody>
      </p:sp>
      <p:pic>
        <p:nvPicPr>
          <p:cNvPr id="118" name="Google Shape;118;g155776f935e_1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975" y="1140058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155776f935e_1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4525" y="2529883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155776f935e_1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5525" y="2529883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155776f935e_1_11"/>
          <p:cNvSpPr txBox="1"/>
          <p:nvPr/>
        </p:nvSpPr>
        <p:spPr>
          <a:xfrm>
            <a:off x="2265575" y="4071750"/>
            <a:ext cx="3961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508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-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94.6 % - Had a laptop/desktop computer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49d853483f_0_83"/>
          <p:cNvSpPr txBox="1"/>
          <p:nvPr/>
        </p:nvSpPr>
        <p:spPr>
          <a:xfrm>
            <a:off x="204225" y="1071350"/>
            <a:ext cx="26634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Preferred</a:t>
            </a:r>
            <a:r>
              <a:rPr b="1"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mode of communication </a:t>
            </a:r>
            <a:endParaRPr b="1"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g149d853483f_0_83"/>
          <p:cNvSpPr txBox="1"/>
          <p:nvPr>
            <p:ph type="title"/>
          </p:nvPr>
        </p:nvSpPr>
        <p:spPr>
          <a:xfrm>
            <a:off x="204216" y="305308"/>
            <a:ext cx="71172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Communication in the course</a:t>
            </a:r>
            <a:endParaRPr/>
          </a:p>
        </p:txBody>
      </p:sp>
      <p:pic>
        <p:nvPicPr>
          <p:cNvPr id="128" name="Google Shape;128;g149d853483f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8450" y="1444050"/>
            <a:ext cx="3108000" cy="29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49d853483f_0_83"/>
          <p:cNvPicPr preferRelativeResize="0"/>
          <p:nvPr/>
        </p:nvPicPr>
        <p:blipFill rotWithShape="1">
          <a:blip r:embed="rId4">
            <a:alphaModFix/>
          </a:blip>
          <a:srcRect b="23036" l="16538" r="22567" t="25358"/>
          <a:stretch/>
        </p:blipFill>
        <p:spPr>
          <a:xfrm>
            <a:off x="155356" y="1839200"/>
            <a:ext cx="981425" cy="8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49d853483f_0_83"/>
          <p:cNvPicPr preferRelativeResize="0"/>
          <p:nvPr/>
        </p:nvPicPr>
        <p:blipFill rotWithShape="1">
          <a:blip r:embed="rId5">
            <a:alphaModFix/>
          </a:blip>
          <a:srcRect b="12370" l="17418" r="16600" t="22317"/>
          <a:stretch/>
        </p:blipFill>
        <p:spPr>
          <a:xfrm>
            <a:off x="204225" y="2787500"/>
            <a:ext cx="840268" cy="8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149d853483f_0_83"/>
          <p:cNvSpPr txBox="1"/>
          <p:nvPr/>
        </p:nvSpPr>
        <p:spPr>
          <a:xfrm>
            <a:off x="1185650" y="1929425"/>
            <a:ext cx="26634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Whatsapp - 91.9% 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g149d853483f_0_83"/>
          <p:cNvSpPr txBox="1"/>
          <p:nvPr/>
        </p:nvSpPr>
        <p:spPr>
          <a:xfrm>
            <a:off x="1116000" y="2877725"/>
            <a:ext cx="26634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eMail - 8.1 % 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g149d853483f_0_83"/>
          <p:cNvSpPr txBox="1"/>
          <p:nvPr>
            <p:ph idx="1" type="body"/>
          </p:nvPr>
        </p:nvSpPr>
        <p:spPr>
          <a:xfrm>
            <a:off x="5805950" y="1374400"/>
            <a:ext cx="17265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Mobile Phones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4" name="Google Shape;134;g149d853483f_0_83"/>
          <p:cNvCxnSpPr/>
          <p:nvPr/>
        </p:nvCxnSpPr>
        <p:spPr>
          <a:xfrm flipH="1" rot="10800000">
            <a:off x="5127325" y="1644350"/>
            <a:ext cx="722400" cy="1089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5" name="Google Shape;135;g149d853483f_0_83"/>
          <p:cNvSpPr txBox="1"/>
          <p:nvPr>
            <p:ph idx="1" type="body"/>
          </p:nvPr>
        </p:nvSpPr>
        <p:spPr>
          <a:xfrm>
            <a:off x="5964175" y="3913975"/>
            <a:ext cx="14976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Laptops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6" name="Google Shape;136;g149d853483f_0_83"/>
          <p:cNvCxnSpPr/>
          <p:nvPr/>
        </p:nvCxnSpPr>
        <p:spPr>
          <a:xfrm>
            <a:off x="5345375" y="3797650"/>
            <a:ext cx="641100" cy="460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7" name="Google Shape;137;g149d853483f_0_83"/>
          <p:cNvSpPr txBox="1"/>
          <p:nvPr/>
        </p:nvSpPr>
        <p:spPr>
          <a:xfrm>
            <a:off x="3699200" y="1057293"/>
            <a:ext cx="31080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Devices used in the course</a:t>
            </a:r>
            <a:endParaRPr b="1"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8" name="Google Shape;138;g149d853483f_0_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6625" y="3797656"/>
            <a:ext cx="1883325" cy="134281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149d853483f_0_83"/>
          <p:cNvSpPr txBox="1"/>
          <p:nvPr/>
        </p:nvSpPr>
        <p:spPr>
          <a:xfrm>
            <a:off x="87550" y="4051700"/>
            <a:ext cx="26634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Other tools used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Jessica Gramp</dc:creator>
</cp:coreProperties>
</file>