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6" r:id="rId11"/>
  </p:sldIdLst>
  <p:sldSz cx="9144000" cy="5143500" type="screen16x9"/>
  <p:notesSz cx="9144000" cy="5143500"/>
  <p:embeddedFontLst>
    <p:embeddedFont>
      <p:font typeface="Helvetica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ExtraBold" panose="020B0606030504020204" pitchFamily="34" charset="0"/>
      <p:bold r:id="rId22"/>
      <p:italic r:id="rId23"/>
      <p:boldItalic r:id="rId24"/>
    </p:embeddedFont>
    <p:embeddedFont>
      <p:font typeface="Open Sans Medium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308"/>
    <a:srgbClr val="C41901"/>
    <a:srgbClr val="EA7B1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8" autoAdjust="0"/>
  </p:normalViewPr>
  <p:slideViewPr>
    <p:cSldViewPr snapToGrid="0">
      <p:cViewPr varScale="1">
        <p:scale>
          <a:sx n="117" d="100"/>
          <a:sy n="117" d="100"/>
        </p:scale>
        <p:origin x="184" y="7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7" d="100"/>
          <a:sy n="147" d="100"/>
        </p:scale>
        <p:origin x="84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AC7F7-841C-DB1D-1106-B06FD3BCC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ABDFD-4EE2-F557-FF44-E7BB817DB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EF6C-8F6F-49A3-93E0-6C2F1EAC552C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BCD63-8E32-0249-A19F-8DE33324B4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93FC4-2A6E-6708-CD97-B2F1004C17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DD97-DE3D-4CDB-AEA7-37EE0D65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72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4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97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85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30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25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84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 preserve="1" userDrawn="1">
  <p:cSld name="1_Custom Layout 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85237" y="1557959"/>
            <a:ext cx="9314475" cy="202758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9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61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955000" y="1317338"/>
            <a:ext cx="3949500" cy="625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Presentation</a:t>
            </a:r>
            <a:endParaRPr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50" y="2958324"/>
            <a:ext cx="3189000" cy="115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Raju Ganapathy </a:t>
            </a: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Chief eXperience Designer, </a:t>
            </a:r>
            <a:r>
              <a:rPr lang="en-US" sz="15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MyLearnerJourney</a:t>
            </a:r>
            <a:endParaRPr lang="en-US" sz="15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52400" y="4524300"/>
            <a:ext cx="1343891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0" indent="0"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Raju Ganapathy</a:t>
            </a:r>
          </a:p>
        </p:txBody>
      </p:sp>
      <p:sp>
        <p:nvSpPr>
          <p:cNvPr id="140" name="Google Shape;140;p8"/>
          <p:cNvSpPr txBox="1"/>
          <p:nvPr/>
        </p:nvSpPr>
        <p:spPr>
          <a:xfrm>
            <a:off x="2873465" y="4524350"/>
            <a:ext cx="339707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raju.ganapathy@mylearnerjourney.com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7;p14">
            <a:extLst>
              <a:ext uri="{FF2B5EF4-FFF2-40B4-BE49-F238E27FC236}">
                <a16:creationId xmlns:a16="http://schemas.microsoft.com/office/drawing/2014/main" id="{B9C73983-B6BC-21D8-25B7-354E801EE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430" r="277"/>
          <a:stretch/>
        </p:blipFill>
        <p:spPr>
          <a:xfrm>
            <a:off x="498765" y="1557959"/>
            <a:ext cx="8156285" cy="2027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4;p5">
            <a:extLst>
              <a:ext uri="{FF2B5EF4-FFF2-40B4-BE49-F238E27FC236}">
                <a16:creationId xmlns:a16="http://schemas.microsoft.com/office/drawing/2014/main" id="{08E0583E-5925-2241-8140-5FEC1E26BF49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</a:t>
            </a:r>
          </a:p>
        </p:txBody>
      </p:sp>
      <p:pic>
        <p:nvPicPr>
          <p:cNvPr id="9" name="Google Shape;47;p14">
            <a:extLst>
              <a:ext uri="{FF2B5EF4-FFF2-40B4-BE49-F238E27FC236}">
                <a16:creationId xmlns:a16="http://schemas.microsoft.com/office/drawing/2014/main" id="{4CA8484B-0239-FDCC-AE13-041C24D587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" t="75430" r="48102"/>
          <a:stretch/>
        </p:blipFill>
        <p:spPr>
          <a:xfrm rot="10800000">
            <a:off x="4413249" y="1557958"/>
            <a:ext cx="4244685" cy="20275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182450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284421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058B9EE-7566-BF97-8A0E-9A864DB1C86D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8" name="Google Shape;47;p14">
              <a:extLst>
                <a:ext uri="{FF2B5EF4-FFF2-40B4-BE49-F238E27FC236}">
                  <a16:creationId xmlns:a16="http://schemas.microsoft.com/office/drawing/2014/main" id="{B9C73983-B6BC-21D8-25B7-354E801EEDC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7;p14">
              <a:extLst>
                <a:ext uri="{FF2B5EF4-FFF2-40B4-BE49-F238E27FC236}">
                  <a16:creationId xmlns:a16="http://schemas.microsoft.com/office/drawing/2014/main" id="{4CA8484B-0239-FDCC-AE13-041C24D587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6970D-EE0B-6134-8330-871CCFB37F9F}"/>
              </a:ext>
            </a:extLst>
          </p:cNvPr>
          <p:cNvGrpSpPr/>
          <p:nvPr/>
        </p:nvGrpSpPr>
        <p:grpSpPr>
          <a:xfrm>
            <a:off x="252855" y="2349920"/>
            <a:ext cx="4464976" cy="1783768"/>
            <a:chOff x="151254" y="1986081"/>
            <a:chExt cx="4932553" cy="197056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BF1F8F8-E4E6-6819-99DB-CD7803BF10E8}"/>
                </a:ext>
              </a:extLst>
            </p:cNvPr>
            <p:cNvSpPr/>
            <p:nvPr/>
          </p:nvSpPr>
          <p:spPr>
            <a:xfrm>
              <a:off x="1388807" y="2335368"/>
              <a:ext cx="2473960" cy="1447800"/>
            </a:xfrm>
            <a:prstGeom prst="triangl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oogle Shape;124;p5">
              <a:extLst>
                <a:ext uri="{FF2B5EF4-FFF2-40B4-BE49-F238E27FC236}">
                  <a16:creationId xmlns:a16="http://schemas.microsoft.com/office/drawing/2014/main" id="{37145D18-6256-9C6D-86CB-7E113D80D24E}"/>
                </a:ext>
              </a:extLst>
            </p:cNvPr>
            <p:cNvSpPr txBox="1">
              <a:spLocks/>
            </p:cNvSpPr>
            <p:nvPr/>
          </p:nvSpPr>
          <p:spPr>
            <a:xfrm>
              <a:off x="1776854" y="1986081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i="0" dirty="0">
                  <a:solidFill>
                    <a:schemeClr val="accent5">
                      <a:lumMod val="75000"/>
                    </a:schemeClr>
                  </a:solidFill>
                  <a:effectLst/>
                  <a:latin typeface="Helvetica" pitchFamily="2" charset="0"/>
                </a:rPr>
                <a:t>Institution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Google Shape;124;p5">
              <a:extLst>
                <a:ext uri="{FF2B5EF4-FFF2-40B4-BE49-F238E27FC236}">
                  <a16:creationId xmlns:a16="http://schemas.microsoft.com/office/drawing/2014/main" id="{D59C8C07-3613-CA9C-B80A-D13BA1ACE5D9}"/>
                </a:ext>
              </a:extLst>
            </p:cNvPr>
            <p:cNvSpPr txBox="1">
              <a:spLocks/>
            </p:cNvSpPr>
            <p:nvPr/>
          </p:nvSpPr>
          <p:spPr>
            <a:xfrm>
              <a:off x="1776853" y="3059268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Helvetica" pitchFamily="2" charset="0"/>
                </a:rPr>
                <a:t>I</a:t>
              </a:r>
              <a:r>
                <a:rPr lang="en-US" sz="1200" b="1" i="0" dirty="0">
                  <a:solidFill>
                    <a:srgbClr val="C00000"/>
                  </a:solidFill>
                  <a:effectLst/>
                  <a:latin typeface="Helvetica" pitchFamily="2" charset="0"/>
                </a:rPr>
                <a:t>nstructor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" name="Google Shape;124;p5">
              <a:extLst>
                <a:ext uri="{FF2B5EF4-FFF2-40B4-BE49-F238E27FC236}">
                  <a16:creationId xmlns:a16="http://schemas.microsoft.com/office/drawing/2014/main" id="{6F0417AF-B478-F6A3-4D73-15E245D5A56B}"/>
                </a:ext>
              </a:extLst>
            </p:cNvPr>
            <p:cNvSpPr txBox="1">
              <a:spLocks/>
            </p:cNvSpPr>
            <p:nvPr/>
          </p:nvSpPr>
          <p:spPr>
            <a:xfrm>
              <a:off x="151254" y="3579706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i="0" dirty="0">
                  <a:solidFill>
                    <a:srgbClr val="EA7B16"/>
                  </a:solidFill>
                  <a:effectLst/>
                  <a:latin typeface="Helvetica" pitchFamily="2" charset="0"/>
                </a:rPr>
                <a:t>Learner</a:t>
              </a:r>
              <a:endParaRPr lang="en-US" sz="1200" dirty="0">
                <a:solidFill>
                  <a:srgbClr val="EA7B16"/>
                </a:solidFill>
              </a:endParaRPr>
            </a:p>
          </p:txBody>
        </p:sp>
        <p:sp>
          <p:nvSpPr>
            <p:cNvPr id="10" name="Google Shape;124;p5">
              <a:extLst>
                <a:ext uri="{FF2B5EF4-FFF2-40B4-BE49-F238E27FC236}">
                  <a16:creationId xmlns:a16="http://schemas.microsoft.com/office/drawing/2014/main" id="{8A12E4F2-F965-DEF2-7F20-1DA775844FA4}"/>
                </a:ext>
              </a:extLst>
            </p:cNvPr>
            <p:cNvSpPr txBox="1">
              <a:spLocks/>
            </p:cNvSpPr>
            <p:nvPr/>
          </p:nvSpPr>
          <p:spPr>
            <a:xfrm>
              <a:off x="3385942" y="3579706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i="0" dirty="0">
                  <a:solidFill>
                    <a:srgbClr val="FFC000"/>
                  </a:solidFill>
                  <a:effectLst/>
                  <a:latin typeface="Helvetica" pitchFamily="2" charset="0"/>
                </a:rPr>
                <a:t>Content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DB253F-E641-0A26-BA82-8169DA0DA1A3}"/>
              </a:ext>
            </a:extLst>
          </p:cNvPr>
          <p:cNvGrpSpPr/>
          <p:nvPr/>
        </p:nvGrpSpPr>
        <p:grpSpPr>
          <a:xfrm>
            <a:off x="4423535" y="2349920"/>
            <a:ext cx="4464976" cy="1783768"/>
            <a:chOff x="151254" y="1986081"/>
            <a:chExt cx="4932553" cy="1970566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7577E8A-F870-1BC5-30D8-4DA087EEF5D0}"/>
                </a:ext>
              </a:extLst>
            </p:cNvPr>
            <p:cNvSpPr/>
            <p:nvPr/>
          </p:nvSpPr>
          <p:spPr>
            <a:xfrm>
              <a:off x="1388807" y="2335368"/>
              <a:ext cx="2473960" cy="1447800"/>
            </a:xfrm>
            <a:prstGeom prst="triangl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Google Shape;124;p5">
              <a:extLst>
                <a:ext uri="{FF2B5EF4-FFF2-40B4-BE49-F238E27FC236}">
                  <a16:creationId xmlns:a16="http://schemas.microsoft.com/office/drawing/2014/main" id="{202F4E2A-6937-D373-2752-93FF494747E5}"/>
                </a:ext>
              </a:extLst>
            </p:cNvPr>
            <p:cNvSpPr txBox="1">
              <a:spLocks/>
            </p:cNvSpPr>
            <p:nvPr/>
          </p:nvSpPr>
          <p:spPr>
            <a:xfrm>
              <a:off x="1776854" y="1986081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i="0" dirty="0">
                  <a:solidFill>
                    <a:schemeClr val="accent5">
                      <a:lumMod val="75000"/>
                    </a:schemeClr>
                  </a:solidFill>
                  <a:effectLst/>
                  <a:latin typeface="Helvetica" pitchFamily="2" charset="0"/>
                </a:rPr>
                <a:t>Institution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Google Shape;124;p5">
              <a:extLst>
                <a:ext uri="{FF2B5EF4-FFF2-40B4-BE49-F238E27FC236}">
                  <a16:creationId xmlns:a16="http://schemas.microsoft.com/office/drawing/2014/main" id="{69FA74F6-06D9-C278-6188-810E50A66D3A}"/>
                </a:ext>
              </a:extLst>
            </p:cNvPr>
            <p:cNvSpPr txBox="1">
              <a:spLocks/>
            </p:cNvSpPr>
            <p:nvPr/>
          </p:nvSpPr>
          <p:spPr>
            <a:xfrm>
              <a:off x="1776853" y="3059268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dirty="0">
                  <a:solidFill>
                    <a:srgbClr val="EA7B16"/>
                  </a:solidFill>
                  <a:latin typeface="Helvetica" pitchFamily="2" charset="0"/>
                </a:rPr>
                <a:t>Learner</a:t>
              </a:r>
              <a:endParaRPr lang="en-US" sz="1200" dirty="0">
                <a:solidFill>
                  <a:srgbClr val="EA7B16"/>
                </a:solidFill>
              </a:endParaRPr>
            </a:p>
          </p:txBody>
        </p:sp>
        <p:sp>
          <p:nvSpPr>
            <p:cNvPr id="29" name="Google Shape;124;p5">
              <a:extLst>
                <a:ext uri="{FF2B5EF4-FFF2-40B4-BE49-F238E27FC236}">
                  <a16:creationId xmlns:a16="http://schemas.microsoft.com/office/drawing/2014/main" id="{86860E16-69FC-C843-71AF-37661389E0C0}"/>
                </a:ext>
              </a:extLst>
            </p:cNvPr>
            <p:cNvSpPr txBox="1">
              <a:spLocks/>
            </p:cNvSpPr>
            <p:nvPr/>
          </p:nvSpPr>
          <p:spPr>
            <a:xfrm>
              <a:off x="151254" y="3579706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Helvetica" pitchFamily="2" charset="0"/>
                </a:rPr>
                <a:t>I</a:t>
              </a:r>
              <a:r>
                <a:rPr lang="en-US" sz="1200" b="1" i="0" dirty="0">
                  <a:solidFill>
                    <a:srgbClr val="C00000"/>
                  </a:solidFill>
                  <a:effectLst/>
                  <a:latin typeface="Helvetica" pitchFamily="2" charset="0"/>
                </a:rPr>
                <a:t>nstructor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30" name="Google Shape;124;p5">
              <a:extLst>
                <a:ext uri="{FF2B5EF4-FFF2-40B4-BE49-F238E27FC236}">
                  <a16:creationId xmlns:a16="http://schemas.microsoft.com/office/drawing/2014/main" id="{45F16C7D-E8BF-707D-C001-7AF9F46ADF71}"/>
                </a:ext>
              </a:extLst>
            </p:cNvPr>
            <p:cNvSpPr txBox="1">
              <a:spLocks/>
            </p:cNvSpPr>
            <p:nvPr/>
          </p:nvSpPr>
          <p:spPr>
            <a:xfrm>
              <a:off x="3385942" y="3579706"/>
              <a:ext cx="1697865" cy="376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b="1" i="0" dirty="0">
                  <a:solidFill>
                    <a:srgbClr val="FFC000"/>
                  </a:solidFill>
                  <a:effectLst/>
                  <a:latin typeface="Helvetica" pitchFamily="2" charset="0"/>
                </a:rPr>
                <a:t>Content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2" name="Google Shape;124;p5">
            <a:extLst>
              <a:ext uri="{FF2B5EF4-FFF2-40B4-BE49-F238E27FC236}">
                <a16:creationId xmlns:a16="http://schemas.microsoft.com/office/drawing/2014/main" id="{61FAC2D2-AEF6-AC93-C3FF-7D34EA9A9487}"/>
              </a:ext>
            </a:extLst>
          </p:cNvPr>
          <p:cNvSpPr txBox="1">
            <a:spLocks/>
          </p:cNvSpPr>
          <p:nvPr/>
        </p:nvSpPr>
        <p:spPr>
          <a:xfrm>
            <a:off x="3281639" y="2227092"/>
            <a:ext cx="2580723" cy="59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The Shifting Epicenter.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AC1299-EB14-2C73-82C9-E18D5AB72962}"/>
              </a:ext>
            </a:extLst>
          </p:cNvPr>
          <p:cNvSpPr/>
          <p:nvPr/>
        </p:nvSpPr>
        <p:spPr>
          <a:xfrm>
            <a:off x="3344334" y="3392495"/>
            <a:ext cx="2372978" cy="249865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sp>
        <p:nvSpPr>
          <p:cNvPr id="7" name="Google Shape;124;p5">
            <a:extLst>
              <a:ext uri="{FF2B5EF4-FFF2-40B4-BE49-F238E27FC236}">
                <a16:creationId xmlns:a16="http://schemas.microsoft.com/office/drawing/2014/main" id="{C14AC74A-C2C9-DDB0-528C-047898A0646E}"/>
              </a:ext>
            </a:extLst>
          </p:cNvPr>
          <p:cNvSpPr txBox="1">
            <a:spLocks/>
          </p:cNvSpPr>
          <p:nvPr/>
        </p:nvSpPr>
        <p:spPr>
          <a:xfrm>
            <a:off x="1934335" y="2926759"/>
            <a:ext cx="5275330" cy="58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Instructional Design </a:t>
            </a:r>
          </a:p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versus </a:t>
            </a:r>
          </a:p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Structural Design.</a:t>
            </a:r>
          </a:p>
        </p:txBody>
      </p:sp>
    </p:spTree>
    <p:extLst>
      <p:ext uri="{BB962C8B-B14F-4D97-AF65-F5344CB8AC3E}">
        <p14:creationId xmlns:p14="http://schemas.microsoft.com/office/powerpoint/2010/main" val="6780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sp>
        <p:nvSpPr>
          <p:cNvPr id="7" name="Google Shape;124;p5">
            <a:extLst>
              <a:ext uri="{FF2B5EF4-FFF2-40B4-BE49-F238E27FC236}">
                <a16:creationId xmlns:a16="http://schemas.microsoft.com/office/drawing/2014/main" id="{C14AC74A-C2C9-DDB0-528C-047898A0646E}"/>
              </a:ext>
            </a:extLst>
          </p:cNvPr>
          <p:cNvSpPr txBox="1">
            <a:spLocks/>
          </p:cNvSpPr>
          <p:nvPr/>
        </p:nvSpPr>
        <p:spPr>
          <a:xfrm>
            <a:off x="1332928" y="2779439"/>
            <a:ext cx="6478145" cy="8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Didactic Instruction, Page Paradigm versus </a:t>
            </a:r>
          </a:p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Adaptive &amp; Personalized Learning. </a:t>
            </a:r>
          </a:p>
        </p:txBody>
      </p:sp>
    </p:spTree>
    <p:extLst>
      <p:ext uri="{BB962C8B-B14F-4D97-AF65-F5344CB8AC3E}">
        <p14:creationId xmlns:p14="http://schemas.microsoft.com/office/powerpoint/2010/main" val="102377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sp>
        <p:nvSpPr>
          <p:cNvPr id="4" name="Google Shape;124;p5">
            <a:extLst>
              <a:ext uri="{FF2B5EF4-FFF2-40B4-BE49-F238E27FC236}">
                <a16:creationId xmlns:a16="http://schemas.microsoft.com/office/drawing/2014/main" id="{6EC181FF-C369-5A9F-7DA8-08657CA9E5F9}"/>
              </a:ext>
            </a:extLst>
          </p:cNvPr>
          <p:cNvSpPr txBox="1">
            <a:spLocks/>
          </p:cNvSpPr>
          <p:nvPr/>
        </p:nvSpPr>
        <p:spPr>
          <a:xfrm>
            <a:off x="1332928" y="2779439"/>
            <a:ext cx="6478145" cy="8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Experience, through the eyes of the Beholder! </a:t>
            </a:r>
          </a:p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More online, more blended and more hybrid.</a:t>
            </a:r>
          </a:p>
        </p:txBody>
      </p:sp>
    </p:spTree>
    <p:extLst>
      <p:ext uri="{BB962C8B-B14F-4D97-AF65-F5344CB8AC3E}">
        <p14:creationId xmlns:p14="http://schemas.microsoft.com/office/powerpoint/2010/main" val="19619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sp>
        <p:nvSpPr>
          <p:cNvPr id="3" name="Google Shape;124;p5">
            <a:extLst>
              <a:ext uri="{FF2B5EF4-FFF2-40B4-BE49-F238E27FC236}">
                <a16:creationId xmlns:a16="http://schemas.microsoft.com/office/drawing/2014/main" id="{B2751CA1-EB11-D40D-517B-1BD949D6B0AA}"/>
              </a:ext>
            </a:extLst>
          </p:cNvPr>
          <p:cNvSpPr txBox="1">
            <a:spLocks/>
          </p:cNvSpPr>
          <p:nvPr/>
        </p:nvSpPr>
        <p:spPr>
          <a:xfrm>
            <a:off x="1934335" y="2926759"/>
            <a:ext cx="5275330" cy="58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The Hub (and its countless) Spokes!</a:t>
            </a:r>
          </a:p>
        </p:txBody>
      </p:sp>
      <p:pic>
        <p:nvPicPr>
          <p:cNvPr id="6" name="Picture 5" descr="A picture containing star, night sky&#10;&#10;Description automatically generated">
            <a:extLst>
              <a:ext uri="{FF2B5EF4-FFF2-40B4-BE49-F238E27FC236}">
                <a16:creationId xmlns:a16="http://schemas.microsoft.com/office/drawing/2014/main" id="{D096E136-3EF5-80DF-F3B8-879074B53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5889" t="40295" r="6000" b="8052"/>
          <a:stretch/>
        </p:blipFill>
        <p:spPr>
          <a:xfrm>
            <a:off x="538480" y="2083520"/>
            <a:ext cx="8056880" cy="26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Raju Ganapathy, September 27, 2022.</a:t>
            </a:r>
          </a:p>
        </p:txBody>
      </p:sp>
      <p:sp>
        <p:nvSpPr>
          <p:cNvPr id="3" name="Google Shape;124;p5">
            <a:extLst>
              <a:ext uri="{FF2B5EF4-FFF2-40B4-BE49-F238E27FC236}">
                <a16:creationId xmlns:a16="http://schemas.microsoft.com/office/drawing/2014/main" id="{B2751CA1-EB11-D40D-517B-1BD949D6B0AA}"/>
              </a:ext>
            </a:extLst>
          </p:cNvPr>
          <p:cNvSpPr txBox="1">
            <a:spLocks/>
          </p:cNvSpPr>
          <p:nvPr/>
        </p:nvSpPr>
        <p:spPr>
          <a:xfrm>
            <a:off x="1934335" y="2926759"/>
            <a:ext cx="5275330" cy="58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Design for Analytics.</a:t>
            </a:r>
          </a:p>
        </p:txBody>
      </p:sp>
    </p:spTree>
    <p:extLst>
      <p:ext uri="{BB962C8B-B14F-4D97-AF65-F5344CB8AC3E}">
        <p14:creationId xmlns:p14="http://schemas.microsoft.com/office/powerpoint/2010/main" val="9149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715C0-E636-772A-A0DA-9AAE90AAD534}"/>
              </a:ext>
            </a:extLst>
          </p:cNvPr>
          <p:cNvGrpSpPr/>
          <p:nvPr/>
        </p:nvGrpSpPr>
        <p:grpSpPr>
          <a:xfrm>
            <a:off x="498765" y="463547"/>
            <a:ext cx="8159166" cy="1609092"/>
            <a:chOff x="498765" y="463547"/>
            <a:chExt cx="8159166" cy="1609092"/>
          </a:xfrm>
        </p:grpSpPr>
        <p:pic>
          <p:nvPicPr>
            <p:cNvPr id="12" name="Google Shape;47;p14">
              <a:extLst>
                <a:ext uri="{FF2B5EF4-FFF2-40B4-BE49-F238E27FC236}">
                  <a16:creationId xmlns:a16="http://schemas.microsoft.com/office/drawing/2014/main" id="{BF6E17D9-26AA-AD9F-C05D-066548F46D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5430" r="277"/>
            <a:stretch/>
          </p:blipFill>
          <p:spPr>
            <a:xfrm>
              <a:off x="498765" y="463550"/>
              <a:ext cx="8156285" cy="1609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;p14">
              <a:extLst>
                <a:ext uri="{FF2B5EF4-FFF2-40B4-BE49-F238E27FC236}">
                  <a16:creationId xmlns:a16="http://schemas.microsoft.com/office/drawing/2014/main" id="{41B7BC89-649F-BE8F-4DAC-04B2C52E6B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" t="75430" r="48102"/>
            <a:stretch/>
          </p:blipFill>
          <p:spPr>
            <a:xfrm rot="10800000">
              <a:off x="4413246" y="463547"/>
              <a:ext cx="4244685" cy="1609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24;p5">
            <a:extLst>
              <a:ext uri="{FF2B5EF4-FFF2-40B4-BE49-F238E27FC236}">
                <a16:creationId xmlns:a16="http://schemas.microsoft.com/office/drawing/2014/main" id="{28F00DB2-BD52-70DD-633B-94BD22B96E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477" y="535452"/>
            <a:ext cx="4501046" cy="1045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What Is It That Worked for 150 years, Now Changed In Under 5? Everything!</a:t>
            </a:r>
          </a:p>
        </p:txBody>
      </p:sp>
      <p:sp>
        <p:nvSpPr>
          <p:cNvPr id="15" name="Google Shape;124;p5">
            <a:extLst>
              <a:ext uri="{FF2B5EF4-FFF2-40B4-BE49-F238E27FC236}">
                <a16:creationId xmlns:a16="http://schemas.microsoft.com/office/drawing/2014/main" id="{477B883C-E936-1203-BB8D-B718161E2054}"/>
              </a:ext>
            </a:extLst>
          </p:cNvPr>
          <p:cNvSpPr txBox="1">
            <a:spLocks/>
          </p:cNvSpPr>
          <p:nvPr/>
        </p:nvSpPr>
        <p:spPr>
          <a:xfrm>
            <a:off x="1934335" y="1478962"/>
            <a:ext cx="5275330" cy="3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Learner centered education: empowering learners</a:t>
            </a:r>
          </a:p>
        </p:txBody>
      </p:sp>
      <p:sp>
        <p:nvSpPr>
          <p:cNvPr id="2" name="Google Shape;124;p5">
            <a:extLst>
              <a:ext uri="{FF2B5EF4-FFF2-40B4-BE49-F238E27FC236}">
                <a16:creationId xmlns:a16="http://schemas.microsoft.com/office/drawing/2014/main" id="{E06AC02D-7E34-8680-E507-865C5409C698}"/>
              </a:ext>
            </a:extLst>
          </p:cNvPr>
          <p:cNvSpPr txBox="1">
            <a:spLocks/>
          </p:cNvSpPr>
          <p:nvPr/>
        </p:nvSpPr>
        <p:spPr>
          <a:xfrm>
            <a:off x="1934335" y="4314762"/>
            <a:ext cx="5275330" cy="41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September 29, 2022.</a:t>
            </a:r>
          </a:p>
        </p:txBody>
      </p:sp>
      <p:sp>
        <p:nvSpPr>
          <p:cNvPr id="3" name="Google Shape;124;p5">
            <a:extLst>
              <a:ext uri="{FF2B5EF4-FFF2-40B4-BE49-F238E27FC236}">
                <a16:creationId xmlns:a16="http://schemas.microsoft.com/office/drawing/2014/main" id="{B2751CA1-EB11-D40D-517B-1BD949D6B0AA}"/>
              </a:ext>
            </a:extLst>
          </p:cNvPr>
          <p:cNvSpPr txBox="1">
            <a:spLocks/>
          </p:cNvSpPr>
          <p:nvPr/>
        </p:nvSpPr>
        <p:spPr>
          <a:xfrm>
            <a:off x="1934335" y="2951439"/>
            <a:ext cx="5275330" cy="58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Thank You!</a:t>
            </a:r>
          </a:p>
        </p:txBody>
      </p:sp>
      <p:sp>
        <p:nvSpPr>
          <p:cNvPr id="4" name="Google Shape;70;p2">
            <a:extLst>
              <a:ext uri="{FF2B5EF4-FFF2-40B4-BE49-F238E27FC236}">
                <a16:creationId xmlns:a16="http://schemas.microsoft.com/office/drawing/2014/main" id="{F629D346-573F-7708-62B1-0DC108FD7514}"/>
              </a:ext>
            </a:extLst>
          </p:cNvPr>
          <p:cNvSpPr txBox="1"/>
          <p:nvPr/>
        </p:nvSpPr>
        <p:spPr>
          <a:xfrm>
            <a:off x="1268546" y="3363685"/>
            <a:ext cx="6606907" cy="10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3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Raju Ganapathy </a:t>
            </a:r>
          </a:p>
          <a:p>
            <a:pPr marL="127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Chief eXperience Designer, </a:t>
            </a:r>
            <a:r>
              <a:rPr lang="en-US" sz="13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MyLearnerJourney</a:t>
            </a:r>
            <a:endParaRPr lang="en-US" sz="1300" b="1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71917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389</Words>
  <Application>Microsoft Macintosh PowerPoint</Application>
  <PresentationFormat>On-screen Show (16:9)</PresentationFormat>
  <Paragraphs>60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Open Sans ExtraBold</vt:lpstr>
      <vt:lpstr>Open Sans</vt:lpstr>
      <vt:lpstr>Helvetica</vt:lpstr>
      <vt:lpstr>Roboto</vt:lpstr>
      <vt:lpstr>Open Sans Medium</vt:lpstr>
      <vt:lpstr>Simple Light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Raju Ganapathy (Conscience)</cp:lastModifiedBy>
  <cp:revision>15</cp:revision>
  <dcterms:modified xsi:type="dcterms:W3CDTF">2022-09-12T14:43:55Z</dcterms:modified>
</cp:coreProperties>
</file>