
<file path=[Content_Types].xml><?xml version="1.0" encoding="utf-8"?>
<Types xmlns="http://schemas.openxmlformats.org/package/2006/content-types">
  <Default Extension="emf" ContentType="image/x-emf"/>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6"/>
  </p:notesMasterIdLst>
  <p:sldIdLst>
    <p:sldId id="256" r:id="rId2"/>
    <p:sldId id="257" r:id="rId3"/>
    <p:sldId id="258" r:id="rId4"/>
    <p:sldId id="276" r:id="rId5"/>
    <p:sldId id="277" r:id="rId6"/>
    <p:sldId id="265" r:id="rId7"/>
    <p:sldId id="267" r:id="rId8"/>
    <p:sldId id="268" r:id="rId9"/>
    <p:sldId id="269" r:id="rId10"/>
    <p:sldId id="270" r:id="rId11"/>
    <p:sldId id="271" r:id="rId12"/>
    <p:sldId id="272" r:id="rId13"/>
    <p:sldId id="273" r:id="rId14"/>
    <p:sldId id="274" r:id="rId15"/>
    <p:sldId id="275" r:id="rId16"/>
    <p:sldId id="259" r:id="rId17"/>
    <p:sldId id="263" r:id="rId18"/>
    <p:sldId id="260" r:id="rId19"/>
    <p:sldId id="278" r:id="rId20"/>
    <p:sldId id="264" r:id="rId21"/>
    <p:sldId id="266" r:id="rId22"/>
    <p:sldId id="279" r:id="rId23"/>
    <p:sldId id="261" r:id="rId24"/>
    <p:sldId id="262" r:id="rId25"/>
  </p:sldIdLst>
  <p:sldSz cx="9144000" cy="5143500" type="screen16x9"/>
  <p:notesSz cx="9144000" cy="5143500"/>
  <p:embeddedFontLst>
    <p:embeddedFont>
      <p:font typeface="Calibri" panose="020F0502020204030204" pitchFamily="34" charset="0"/>
      <p:regular r:id="rId27"/>
      <p:bold r:id="rId28"/>
      <p:italic r:id="rId29"/>
      <p:boldItalic r:id="rId30"/>
    </p:embeddedFont>
    <p:embeddedFont>
      <p:font typeface="Open Sans" panose="020B0606030504020204" pitchFamily="34" charset="0"/>
      <p:regular r:id="rId31"/>
      <p:bold r:id="rId32"/>
      <p:italic r:id="rId33"/>
      <p:boldItalic r:id="rId34"/>
    </p:embeddedFont>
    <p:embeddedFont>
      <p:font typeface="Open Sans ExtraBold" panose="020F0502020204030204" pitchFamily="34" charset="0"/>
      <p:bold r:id="rId35"/>
      <p:italic r:id="rId36"/>
      <p:boldItalic r:id="rId37"/>
    </p:embeddedFont>
    <p:embeddedFont>
      <p:font typeface="Open Sans Medium" pitchFamily="2" charset="0"/>
      <p:regular r:id="rId38"/>
      <p:bold r:id="rId39"/>
      <p:italic r:id="rId40"/>
      <p:boldItalic r:id="rId41"/>
    </p:embeddedFont>
    <p:embeddedFont>
      <p:font typeface="Roboto" panose="02000000000000000000" pitchFamily="2"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6" roundtripDataSignature="AMtx7mitV35A7YXOD8FDtPt62j2da1gGw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47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178" autoAdjust="0"/>
    <p:restoredTop sz="86395" autoAdjust="0"/>
  </p:normalViewPr>
  <p:slideViewPr>
    <p:cSldViewPr snapToGrid="0">
      <p:cViewPr varScale="1">
        <p:scale>
          <a:sx n="134" d="100"/>
          <a:sy n="134" d="100"/>
        </p:scale>
        <p:origin x="184" y="376"/>
      </p:cViewPr>
      <p:guideLst/>
    </p:cSldViewPr>
  </p:slideViewPr>
  <p:outlineViewPr>
    <p:cViewPr>
      <p:scale>
        <a:sx n="33" d="100"/>
        <a:sy n="33" d="100"/>
      </p:scale>
      <p:origin x="0" y="-676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customschemas.google.com/relationships/presentationmetadata" Target="metadata"/><Relationship Id="rId20" Type="http://schemas.openxmlformats.org/officeDocument/2006/relationships/slide" Target="slides/slide19.xml"/><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524300" y="385750"/>
            <a:ext cx="6096300" cy="19288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14400" y="2443150"/>
            <a:ext cx="7315200" cy="2314575"/>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2: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 name="Google Shape;67;p2:notes"/>
          <p:cNvSpPr txBox="1">
            <a:spLocks noGrp="1"/>
          </p:cNvSpPr>
          <p:nvPr>
            <p:ph type="body" idx="1"/>
          </p:nvPr>
        </p:nvSpPr>
        <p:spPr>
          <a:xfrm>
            <a:off x="914400" y="2443150"/>
            <a:ext cx="7315200" cy="2314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49d853483f_0_74: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g149d853483f_0_74:notes"/>
          <p:cNvSpPr txBox="1">
            <a:spLocks noGrp="1"/>
          </p:cNvSpPr>
          <p:nvPr>
            <p:ph type="body" idx="1"/>
          </p:nvPr>
        </p:nvSpPr>
        <p:spPr>
          <a:xfrm>
            <a:off x="914400" y="2443150"/>
            <a:ext cx="7315200" cy="2314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dirty="0"/>
              <a:t>The criteria that make up a category can be weighted between each other. If I want one to be weighed more than the other, I would just increase the multiplier. A criterion with the multiplier set to 0 isn't displayed in the sheet. Once done with my customizations, I can preview the evaluation sheet or make it available right away. Then, a lecturer or multiple lecturers can go and grade a student who does a verbal presentation.</a:t>
            </a:r>
            <a:endParaRPr dirty="0"/>
          </a:p>
        </p:txBody>
      </p:sp>
    </p:spTree>
    <p:extLst>
      <p:ext uri="{BB962C8B-B14F-4D97-AF65-F5344CB8AC3E}">
        <p14:creationId xmlns:p14="http://schemas.microsoft.com/office/powerpoint/2010/main" val="612309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49d853483f_0_74: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g149d853483f_0_74:notes"/>
          <p:cNvSpPr txBox="1">
            <a:spLocks noGrp="1"/>
          </p:cNvSpPr>
          <p:nvPr>
            <p:ph type="body" idx="1"/>
          </p:nvPr>
        </p:nvSpPr>
        <p:spPr>
          <a:xfrm>
            <a:off x="914400" y="2443150"/>
            <a:ext cx="7315200" cy="2314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dirty="0"/>
              <a:t>This is the overview of the students about to do a presentation.</a:t>
            </a:r>
            <a:endParaRPr dirty="0"/>
          </a:p>
        </p:txBody>
      </p:sp>
    </p:spTree>
    <p:extLst>
      <p:ext uri="{BB962C8B-B14F-4D97-AF65-F5344CB8AC3E}">
        <p14:creationId xmlns:p14="http://schemas.microsoft.com/office/powerpoint/2010/main" val="2307159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49d853483f_0_74: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g149d853483f_0_74:notes"/>
          <p:cNvSpPr txBox="1">
            <a:spLocks noGrp="1"/>
          </p:cNvSpPr>
          <p:nvPr>
            <p:ph type="body" idx="1"/>
          </p:nvPr>
        </p:nvSpPr>
        <p:spPr>
          <a:xfrm>
            <a:off x="914400" y="2443150"/>
            <a:ext cx="7315200" cy="2314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de-CH" dirty="0" err="1"/>
              <a:t>During</a:t>
            </a:r>
            <a:r>
              <a:rPr lang="de-CH" dirty="0"/>
              <a:t> </a:t>
            </a:r>
            <a:r>
              <a:rPr lang="de-CH" dirty="0" err="1"/>
              <a:t>the</a:t>
            </a:r>
            <a:r>
              <a:rPr lang="de-CH" dirty="0"/>
              <a:t> </a:t>
            </a:r>
            <a:r>
              <a:rPr lang="de-CH" dirty="0" err="1"/>
              <a:t>presentation</a:t>
            </a:r>
            <a:r>
              <a:rPr lang="de-CH" dirty="0"/>
              <a:t>, a </a:t>
            </a:r>
            <a:r>
              <a:rPr lang="de-CH" dirty="0" err="1"/>
              <a:t>lecturer</a:t>
            </a:r>
            <a:r>
              <a:rPr lang="de-CH" dirty="0"/>
              <a:t> </a:t>
            </a:r>
            <a:r>
              <a:rPr lang="de-CH" dirty="0" err="1"/>
              <a:t>signs</a:t>
            </a:r>
            <a:r>
              <a:rPr lang="de-CH" dirty="0"/>
              <a:t> </a:t>
            </a:r>
            <a:r>
              <a:rPr lang="de-CH" dirty="0" err="1"/>
              <a:t>the</a:t>
            </a:r>
            <a:r>
              <a:rPr lang="de-CH" dirty="0"/>
              <a:t> grades </a:t>
            </a:r>
            <a:r>
              <a:rPr lang="de-CH" dirty="0" err="1"/>
              <a:t>which</a:t>
            </a:r>
            <a:r>
              <a:rPr lang="de-CH" dirty="0"/>
              <a:t> </a:t>
            </a:r>
            <a:r>
              <a:rPr lang="de-CH" dirty="0" err="1"/>
              <a:t>are</a:t>
            </a:r>
            <a:r>
              <a:rPr lang="de-CH" dirty="0"/>
              <a:t> on a </a:t>
            </a:r>
            <a:r>
              <a:rPr lang="de-CH" dirty="0" err="1"/>
              <a:t>six</a:t>
            </a:r>
            <a:r>
              <a:rPr lang="de-CH" dirty="0"/>
              <a:t> </a:t>
            </a:r>
            <a:r>
              <a:rPr lang="de-CH" dirty="0" err="1"/>
              <a:t>level</a:t>
            </a:r>
            <a:r>
              <a:rPr lang="de-CH" dirty="0"/>
              <a:t> </a:t>
            </a:r>
            <a:r>
              <a:rPr lang="de-CH" dirty="0" err="1"/>
              <a:t>scale</a:t>
            </a:r>
            <a:r>
              <a:rPr lang="de-CH" dirty="0"/>
              <a:t>. </a:t>
            </a:r>
            <a:r>
              <a:rPr lang="de-CH" dirty="0" err="1"/>
              <a:t>For</a:t>
            </a:r>
            <a:r>
              <a:rPr lang="de-CH" dirty="0"/>
              <a:t> </a:t>
            </a:r>
            <a:r>
              <a:rPr lang="de-CH" dirty="0" err="1"/>
              <a:t>the</a:t>
            </a:r>
            <a:r>
              <a:rPr lang="de-CH" dirty="0"/>
              <a:t> </a:t>
            </a:r>
            <a:r>
              <a:rPr lang="de-CH" dirty="0" err="1"/>
              <a:t>first</a:t>
            </a:r>
            <a:r>
              <a:rPr lang="de-CH" dirty="0"/>
              <a:t> </a:t>
            </a:r>
            <a:r>
              <a:rPr lang="de-CH" dirty="0" err="1"/>
              <a:t>times</a:t>
            </a:r>
            <a:r>
              <a:rPr lang="de-CH" dirty="0"/>
              <a:t> </a:t>
            </a:r>
            <a:r>
              <a:rPr lang="de-CH" dirty="0" err="1"/>
              <a:t>you</a:t>
            </a:r>
            <a:r>
              <a:rPr lang="de-CH" dirty="0"/>
              <a:t> do </a:t>
            </a:r>
            <a:r>
              <a:rPr lang="de-CH" dirty="0" err="1"/>
              <a:t>this</a:t>
            </a:r>
            <a:r>
              <a:rPr lang="de-CH" dirty="0"/>
              <a:t>, </a:t>
            </a:r>
            <a:r>
              <a:rPr lang="de-CH" dirty="0" err="1"/>
              <a:t>it</a:t>
            </a:r>
            <a:r>
              <a:rPr lang="de-CH" dirty="0"/>
              <a:t> </a:t>
            </a:r>
            <a:r>
              <a:rPr lang="de-CH" dirty="0" err="1"/>
              <a:t>is</a:t>
            </a:r>
            <a:r>
              <a:rPr lang="de-CH" dirty="0"/>
              <a:t> </a:t>
            </a:r>
            <a:r>
              <a:rPr lang="de-CH" dirty="0" err="1"/>
              <a:t>recommended</a:t>
            </a:r>
            <a:r>
              <a:rPr lang="de-CH" dirty="0"/>
              <a:t> </a:t>
            </a:r>
            <a:r>
              <a:rPr lang="de-CH" dirty="0" err="1"/>
              <a:t>to</a:t>
            </a:r>
            <a:r>
              <a:rPr lang="de-CH" dirty="0"/>
              <a:t> </a:t>
            </a:r>
            <a:r>
              <a:rPr lang="de-CH" dirty="0" err="1"/>
              <a:t>have</a:t>
            </a:r>
            <a:r>
              <a:rPr lang="de-CH" dirty="0"/>
              <a:t> a </a:t>
            </a:r>
            <a:r>
              <a:rPr lang="de-CH" dirty="0" err="1"/>
              <a:t>print</a:t>
            </a:r>
            <a:r>
              <a:rPr lang="de-CH" dirty="0"/>
              <a:t> out </a:t>
            </a:r>
            <a:r>
              <a:rPr lang="de-CH" dirty="0" err="1"/>
              <a:t>version</a:t>
            </a:r>
            <a:r>
              <a:rPr lang="de-CH" dirty="0"/>
              <a:t> </a:t>
            </a:r>
            <a:r>
              <a:rPr lang="de-CH" dirty="0" err="1"/>
              <a:t>of</a:t>
            </a:r>
            <a:r>
              <a:rPr lang="de-CH" dirty="0"/>
              <a:t> </a:t>
            </a:r>
            <a:r>
              <a:rPr lang="de-CH" dirty="0" err="1"/>
              <a:t>this</a:t>
            </a:r>
            <a:r>
              <a:rPr lang="de-CH" dirty="0"/>
              <a:t> </a:t>
            </a:r>
            <a:r>
              <a:rPr lang="de-CH" dirty="0" err="1"/>
              <a:t>evaluation</a:t>
            </a:r>
            <a:r>
              <a:rPr lang="de-CH" dirty="0"/>
              <a:t> </a:t>
            </a:r>
            <a:r>
              <a:rPr lang="de-CH" dirty="0" err="1"/>
              <a:t>sheet</a:t>
            </a:r>
            <a:r>
              <a:rPr lang="de-CH" dirty="0"/>
              <a:t>, </a:t>
            </a:r>
            <a:r>
              <a:rPr lang="de-CH" dirty="0" err="1"/>
              <a:t>too</a:t>
            </a:r>
            <a:r>
              <a:rPr lang="de-CH" dirty="0"/>
              <a:t>. But so </a:t>
            </a:r>
            <a:r>
              <a:rPr lang="de-CH" dirty="0" err="1"/>
              <a:t>far</a:t>
            </a:r>
            <a:r>
              <a:rPr lang="de-CH" dirty="0"/>
              <a:t> </a:t>
            </a:r>
            <a:r>
              <a:rPr lang="de-CH" dirty="0" err="1"/>
              <a:t>that</a:t>
            </a:r>
            <a:r>
              <a:rPr lang="de-CH" dirty="0"/>
              <a:t> </a:t>
            </a:r>
            <a:r>
              <a:rPr lang="de-CH" dirty="0" err="1"/>
              <a:t>wouldn't</a:t>
            </a:r>
            <a:r>
              <a:rPr lang="de-CH" dirty="0"/>
              <a:t> </a:t>
            </a:r>
            <a:r>
              <a:rPr lang="de-CH" dirty="0" err="1"/>
              <a:t>be</a:t>
            </a:r>
            <a:r>
              <a:rPr lang="de-CH" dirty="0"/>
              <a:t> </a:t>
            </a:r>
            <a:r>
              <a:rPr lang="de-CH" dirty="0" err="1"/>
              <a:t>very</a:t>
            </a:r>
            <a:r>
              <a:rPr lang="de-CH" dirty="0"/>
              <a:t> different </a:t>
            </a:r>
            <a:r>
              <a:rPr lang="de-CH" dirty="0" err="1"/>
              <a:t>from</a:t>
            </a:r>
            <a:r>
              <a:rPr lang="de-CH" dirty="0"/>
              <a:t> a </a:t>
            </a:r>
            <a:r>
              <a:rPr lang="de-CH" dirty="0" err="1"/>
              <a:t>usual</a:t>
            </a:r>
            <a:r>
              <a:rPr lang="de-CH" dirty="0"/>
              <a:t> </a:t>
            </a:r>
            <a:r>
              <a:rPr lang="de-CH" dirty="0" err="1"/>
              <a:t>rubric</a:t>
            </a:r>
            <a:r>
              <a:rPr lang="de-CH" dirty="0"/>
              <a:t>. </a:t>
            </a:r>
            <a:r>
              <a:rPr lang="de-CH" dirty="0" err="1"/>
              <a:t>Here's</a:t>
            </a:r>
            <a:r>
              <a:rPr lang="de-CH" dirty="0"/>
              <a:t> </a:t>
            </a:r>
            <a:r>
              <a:rPr lang="de-CH" dirty="0" err="1"/>
              <a:t>where</a:t>
            </a:r>
            <a:r>
              <a:rPr lang="de-CH" dirty="0"/>
              <a:t> </a:t>
            </a:r>
            <a:r>
              <a:rPr lang="de-CH" dirty="0" err="1"/>
              <a:t>the</a:t>
            </a:r>
            <a:r>
              <a:rPr lang="de-CH" dirty="0"/>
              <a:t> </a:t>
            </a:r>
            <a:r>
              <a:rPr lang="de-CH" dirty="0" err="1"/>
              <a:t>added</a:t>
            </a:r>
            <a:r>
              <a:rPr lang="de-CH" dirty="0"/>
              <a:t> </a:t>
            </a:r>
            <a:r>
              <a:rPr lang="de-CH" dirty="0" err="1"/>
              <a:t>value</a:t>
            </a:r>
            <a:r>
              <a:rPr lang="de-CH" dirty="0"/>
              <a:t> kicks in.</a:t>
            </a:r>
            <a:endParaRPr dirty="0"/>
          </a:p>
        </p:txBody>
      </p:sp>
    </p:spTree>
    <p:extLst>
      <p:ext uri="{BB962C8B-B14F-4D97-AF65-F5344CB8AC3E}">
        <p14:creationId xmlns:p14="http://schemas.microsoft.com/office/powerpoint/2010/main" val="3341509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49d853483f_0_74: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g149d853483f_0_74:notes"/>
          <p:cNvSpPr txBox="1">
            <a:spLocks noGrp="1"/>
          </p:cNvSpPr>
          <p:nvPr>
            <p:ph type="body" idx="1"/>
          </p:nvPr>
        </p:nvSpPr>
        <p:spPr>
          <a:xfrm>
            <a:off x="914400" y="2443150"/>
            <a:ext cx="7315200" cy="2314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de-CH" dirty="0"/>
              <a:t>This </a:t>
            </a:r>
            <a:r>
              <a:rPr lang="de-CH" dirty="0" err="1"/>
              <a:t>is</a:t>
            </a:r>
            <a:r>
              <a:rPr lang="de-CH" dirty="0"/>
              <a:t> </a:t>
            </a:r>
            <a:r>
              <a:rPr lang="de-CH" dirty="0" err="1"/>
              <a:t>the</a:t>
            </a:r>
            <a:r>
              <a:rPr lang="de-CH" dirty="0"/>
              <a:t> </a:t>
            </a:r>
            <a:r>
              <a:rPr lang="de-CH" dirty="0" err="1"/>
              <a:t>detail</a:t>
            </a:r>
            <a:r>
              <a:rPr lang="de-CH" dirty="0"/>
              <a:t> </a:t>
            </a:r>
            <a:r>
              <a:rPr lang="de-CH" dirty="0" err="1"/>
              <a:t>rating</a:t>
            </a:r>
            <a:r>
              <a:rPr lang="de-CH" dirty="0"/>
              <a:t>. </a:t>
            </a:r>
            <a:r>
              <a:rPr lang="de-CH" dirty="0" err="1"/>
              <a:t>For</a:t>
            </a:r>
            <a:r>
              <a:rPr lang="de-CH" dirty="0"/>
              <a:t> </a:t>
            </a:r>
            <a:r>
              <a:rPr lang="de-CH" dirty="0" err="1"/>
              <a:t>each</a:t>
            </a:r>
            <a:r>
              <a:rPr lang="de-CH" dirty="0"/>
              <a:t> </a:t>
            </a:r>
            <a:r>
              <a:rPr lang="de-CH" dirty="0" err="1"/>
              <a:t>criterion</a:t>
            </a:r>
            <a:r>
              <a:rPr lang="de-CH" dirty="0"/>
              <a:t> different </a:t>
            </a:r>
            <a:r>
              <a:rPr lang="de-CH" dirty="0" err="1"/>
              <a:t>feedback</a:t>
            </a:r>
            <a:r>
              <a:rPr lang="de-CH" dirty="0"/>
              <a:t> </a:t>
            </a:r>
            <a:r>
              <a:rPr lang="de-CH" dirty="0" err="1"/>
              <a:t>sentences</a:t>
            </a:r>
            <a:r>
              <a:rPr lang="de-CH" dirty="0"/>
              <a:t> </a:t>
            </a:r>
            <a:r>
              <a:rPr lang="de-CH" dirty="0" err="1"/>
              <a:t>are</a:t>
            </a:r>
            <a:r>
              <a:rPr lang="de-CH" dirty="0"/>
              <a:t> </a:t>
            </a:r>
            <a:r>
              <a:rPr lang="de-CH" dirty="0" err="1"/>
              <a:t>prepared</a:t>
            </a:r>
            <a:r>
              <a:rPr lang="de-CH" dirty="0"/>
              <a:t>. </a:t>
            </a:r>
            <a:r>
              <a:rPr lang="de-CH" dirty="0" err="1"/>
              <a:t>When</a:t>
            </a:r>
            <a:r>
              <a:rPr lang="de-CH" dirty="0"/>
              <a:t> </a:t>
            </a:r>
            <a:r>
              <a:rPr lang="de-CH" dirty="0" err="1"/>
              <a:t>clicking</a:t>
            </a:r>
            <a:r>
              <a:rPr lang="de-CH" dirty="0"/>
              <a:t> on </a:t>
            </a:r>
            <a:r>
              <a:rPr lang="de-CH" dirty="0" err="1"/>
              <a:t>the</a:t>
            </a:r>
            <a:r>
              <a:rPr lang="de-CH" dirty="0"/>
              <a:t> “Plus” </a:t>
            </a:r>
            <a:r>
              <a:rPr lang="de-CH" dirty="0" err="1"/>
              <a:t>button</a:t>
            </a:r>
            <a:r>
              <a:rPr lang="de-CH" dirty="0"/>
              <a:t> at </a:t>
            </a:r>
            <a:r>
              <a:rPr lang="de-CH" dirty="0" err="1"/>
              <a:t>the</a:t>
            </a:r>
            <a:r>
              <a:rPr lang="de-CH" dirty="0"/>
              <a:t> </a:t>
            </a:r>
            <a:r>
              <a:rPr lang="de-CH" dirty="0" err="1"/>
              <a:t>left</a:t>
            </a:r>
            <a:r>
              <a:rPr lang="de-CH" dirty="0"/>
              <a:t> </a:t>
            </a:r>
            <a:r>
              <a:rPr lang="de-CH" dirty="0" err="1"/>
              <a:t>hand</a:t>
            </a:r>
            <a:r>
              <a:rPr lang="de-CH" dirty="0"/>
              <a:t> </a:t>
            </a:r>
            <a:r>
              <a:rPr lang="de-CH" dirty="0" err="1"/>
              <a:t>side</a:t>
            </a:r>
            <a:r>
              <a:rPr lang="de-CH" dirty="0"/>
              <a:t> </a:t>
            </a:r>
            <a:r>
              <a:rPr lang="de-CH" dirty="0" err="1"/>
              <a:t>of</a:t>
            </a:r>
            <a:r>
              <a:rPr lang="de-CH" dirty="0"/>
              <a:t> </a:t>
            </a:r>
            <a:r>
              <a:rPr lang="de-CH" dirty="0" err="1"/>
              <a:t>criterion</a:t>
            </a:r>
            <a:r>
              <a:rPr lang="de-CH" dirty="0"/>
              <a:t> </a:t>
            </a:r>
            <a:r>
              <a:rPr lang="de-CH" dirty="0" err="1"/>
              <a:t>those</a:t>
            </a:r>
            <a:r>
              <a:rPr lang="de-CH" dirty="0"/>
              <a:t> </a:t>
            </a:r>
            <a:r>
              <a:rPr lang="de-CH" dirty="0" err="1"/>
              <a:t>sentences</a:t>
            </a:r>
            <a:r>
              <a:rPr lang="de-CH" dirty="0"/>
              <a:t> </a:t>
            </a:r>
            <a:r>
              <a:rPr lang="de-CH" dirty="0" err="1"/>
              <a:t>are</a:t>
            </a:r>
            <a:r>
              <a:rPr lang="de-CH" dirty="0"/>
              <a:t> </a:t>
            </a:r>
            <a:r>
              <a:rPr lang="de-CH" dirty="0" err="1"/>
              <a:t>presented</a:t>
            </a:r>
            <a:r>
              <a:rPr lang="de-CH" dirty="0"/>
              <a:t> upon </a:t>
            </a:r>
            <a:r>
              <a:rPr lang="de-CH" dirty="0" err="1"/>
              <a:t>hovering</a:t>
            </a:r>
            <a:r>
              <a:rPr lang="de-CH" dirty="0"/>
              <a:t> </a:t>
            </a:r>
            <a:r>
              <a:rPr lang="de-CH" dirty="0" err="1"/>
              <a:t>over</a:t>
            </a:r>
            <a:r>
              <a:rPr lang="de-CH" dirty="0"/>
              <a:t> </a:t>
            </a:r>
            <a:r>
              <a:rPr lang="de-CH" dirty="0" err="1"/>
              <a:t>the</a:t>
            </a:r>
            <a:r>
              <a:rPr lang="de-CH" dirty="0"/>
              <a:t> </a:t>
            </a:r>
            <a:r>
              <a:rPr lang="de-CH" dirty="0" err="1"/>
              <a:t>four</a:t>
            </a:r>
            <a:r>
              <a:rPr lang="de-CH" dirty="0"/>
              <a:t> </a:t>
            </a:r>
            <a:r>
              <a:rPr lang="de-CH" dirty="0" err="1"/>
              <a:t>buttons</a:t>
            </a:r>
            <a:r>
              <a:rPr lang="de-CH" dirty="0"/>
              <a:t>.</a:t>
            </a:r>
            <a:br>
              <a:rPr lang="de-CH" dirty="0"/>
            </a:br>
            <a:r>
              <a:rPr lang="de-CH" dirty="0" err="1"/>
              <a:t>When</a:t>
            </a:r>
            <a:r>
              <a:rPr lang="de-CH" dirty="0"/>
              <a:t> </a:t>
            </a:r>
            <a:r>
              <a:rPr lang="de-CH" dirty="0" err="1"/>
              <a:t>clicking</a:t>
            </a:r>
            <a:r>
              <a:rPr lang="de-CH" dirty="0"/>
              <a:t> </a:t>
            </a:r>
            <a:r>
              <a:rPr lang="de-CH" dirty="0" err="1"/>
              <a:t>one</a:t>
            </a:r>
            <a:r>
              <a:rPr lang="de-CH" dirty="0"/>
              <a:t> </a:t>
            </a:r>
            <a:r>
              <a:rPr lang="de-CH" dirty="0" err="1"/>
              <a:t>of</a:t>
            </a:r>
            <a:r>
              <a:rPr lang="de-CH" dirty="0"/>
              <a:t> </a:t>
            </a:r>
            <a:r>
              <a:rPr lang="de-CH" dirty="0" err="1"/>
              <a:t>the</a:t>
            </a:r>
            <a:r>
              <a:rPr lang="de-CH" dirty="0"/>
              <a:t> </a:t>
            </a:r>
            <a:r>
              <a:rPr lang="de-CH" dirty="0" err="1"/>
              <a:t>options</a:t>
            </a:r>
            <a:r>
              <a:rPr lang="de-CH" dirty="0"/>
              <a:t>, </a:t>
            </a:r>
            <a:r>
              <a:rPr lang="de-CH" dirty="0" err="1"/>
              <a:t>the</a:t>
            </a:r>
            <a:r>
              <a:rPr lang="de-CH" dirty="0"/>
              <a:t> </a:t>
            </a:r>
            <a:r>
              <a:rPr lang="de-CH" dirty="0" err="1"/>
              <a:t>phrase</a:t>
            </a:r>
            <a:r>
              <a:rPr lang="de-CH" dirty="0"/>
              <a:t> </a:t>
            </a:r>
            <a:r>
              <a:rPr lang="de-CH" dirty="0" err="1"/>
              <a:t>is</a:t>
            </a:r>
            <a:r>
              <a:rPr lang="de-CH" dirty="0"/>
              <a:t> </a:t>
            </a:r>
            <a:r>
              <a:rPr lang="de-CH" dirty="0" err="1"/>
              <a:t>added</a:t>
            </a:r>
            <a:r>
              <a:rPr lang="de-CH" dirty="0"/>
              <a:t> in </a:t>
            </a:r>
            <a:r>
              <a:rPr lang="de-CH" dirty="0" err="1"/>
              <a:t>the</a:t>
            </a:r>
            <a:r>
              <a:rPr lang="de-CH" dirty="0"/>
              <a:t> Student </a:t>
            </a:r>
            <a:r>
              <a:rPr lang="de-CH" dirty="0" err="1"/>
              <a:t>comment</a:t>
            </a:r>
            <a:r>
              <a:rPr lang="de-CH" dirty="0"/>
              <a:t> </a:t>
            </a:r>
            <a:r>
              <a:rPr lang="de-CH" dirty="0" err="1"/>
              <a:t>field</a:t>
            </a:r>
            <a:r>
              <a:rPr lang="de-CH" dirty="0"/>
              <a:t>. </a:t>
            </a:r>
            <a:r>
              <a:rPr lang="de-CH" dirty="0" err="1"/>
              <a:t>That</a:t>
            </a:r>
            <a:r>
              <a:rPr lang="de-CH" dirty="0"/>
              <a:t> </a:t>
            </a:r>
            <a:r>
              <a:rPr lang="de-CH" dirty="0" err="1"/>
              <a:t>comment</a:t>
            </a:r>
            <a:r>
              <a:rPr lang="de-CH" dirty="0"/>
              <a:t> </a:t>
            </a:r>
            <a:r>
              <a:rPr lang="de-CH" dirty="0" err="1"/>
              <a:t>field</a:t>
            </a:r>
            <a:r>
              <a:rPr lang="de-CH" dirty="0"/>
              <a:t> </a:t>
            </a:r>
            <a:r>
              <a:rPr lang="de-CH" dirty="0" err="1"/>
              <a:t>obviously</a:t>
            </a:r>
            <a:r>
              <a:rPr lang="de-CH" dirty="0"/>
              <a:t> </a:t>
            </a:r>
            <a:r>
              <a:rPr lang="de-CH" dirty="0" err="1"/>
              <a:t>can</a:t>
            </a:r>
            <a:r>
              <a:rPr lang="de-CH" dirty="0"/>
              <a:t> </a:t>
            </a:r>
            <a:r>
              <a:rPr lang="de-CH" dirty="0" err="1"/>
              <a:t>as</a:t>
            </a:r>
            <a:r>
              <a:rPr lang="de-CH" dirty="0"/>
              <a:t> </a:t>
            </a:r>
            <a:r>
              <a:rPr lang="de-CH" dirty="0" err="1"/>
              <a:t>well</a:t>
            </a:r>
            <a:r>
              <a:rPr lang="de-CH" dirty="0"/>
              <a:t> </a:t>
            </a:r>
            <a:r>
              <a:rPr lang="de-CH" dirty="0" err="1"/>
              <a:t>be</a:t>
            </a:r>
            <a:r>
              <a:rPr lang="de-CH" dirty="0"/>
              <a:t> </a:t>
            </a:r>
            <a:r>
              <a:rPr lang="de-CH" dirty="0" err="1"/>
              <a:t>amended</a:t>
            </a:r>
            <a:r>
              <a:rPr lang="de-CH" dirty="0"/>
              <a:t>, but </a:t>
            </a:r>
            <a:r>
              <a:rPr lang="de-CH" dirty="0" err="1"/>
              <a:t>the</a:t>
            </a:r>
            <a:r>
              <a:rPr lang="de-CH" dirty="0"/>
              <a:t> </a:t>
            </a:r>
            <a:r>
              <a:rPr lang="de-CH" dirty="0" err="1"/>
              <a:t>phrases</a:t>
            </a:r>
            <a:r>
              <a:rPr lang="de-CH" dirty="0"/>
              <a:t> </a:t>
            </a:r>
            <a:r>
              <a:rPr lang="de-CH" dirty="0" err="1"/>
              <a:t>added</a:t>
            </a:r>
            <a:r>
              <a:rPr lang="de-CH" dirty="0"/>
              <a:t> </a:t>
            </a:r>
            <a:r>
              <a:rPr lang="de-CH" dirty="0" err="1"/>
              <a:t>by</a:t>
            </a:r>
            <a:r>
              <a:rPr lang="de-CH" dirty="0"/>
              <a:t> </a:t>
            </a:r>
            <a:r>
              <a:rPr lang="de-CH" dirty="0" err="1"/>
              <a:t>those</a:t>
            </a:r>
            <a:r>
              <a:rPr lang="de-CH" dirty="0"/>
              <a:t> </a:t>
            </a:r>
            <a:r>
              <a:rPr lang="de-CH" dirty="0" err="1"/>
              <a:t>button</a:t>
            </a:r>
            <a:r>
              <a:rPr lang="de-CH" dirty="0"/>
              <a:t> </a:t>
            </a:r>
            <a:r>
              <a:rPr lang="de-CH" dirty="0" err="1"/>
              <a:t>clicks</a:t>
            </a:r>
            <a:r>
              <a:rPr lang="de-CH" dirty="0"/>
              <a:t> </a:t>
            </a:r>
            <a:r>
              <a:rPr lang="de-CH" dirty="0" err="1"/>
              <a:t>are</a:t>
            </a:r>
            <a:r>
              <a:rPr lang="de-CH" dirty="0"/>
              <a:t> a </a:t>
            </a:r>
            <a:r>
              <a:rPr lang="de-CH" dirty="0" err="1"/>
              <a:t>great</a:t>
            </a:r>
            <a:r>
              <a:rPr lang="de-CH" dirty="0"/>
              <a:t> </a:t>
            </a:r>
            <a:r>
              <a:rPr lang="de-CH" dirty="0" err="1"/>
              <a:t>starting</a:t>
            </a:r>
            <a:r>
              <a:rPr lang="de-CH" dirty="0"/>
              <a:t> </a:t>
            </a:r>
            <a:r>
              <a:rPr lang="de-CH" dirty="0" err="1"/>
              <a:t>point</a:t>
            </a:r>
            <a:r>
              <a:rPr lang="de-CH" dirty="0"/>
              <a:t>.</a:t>
            </a:r>
          </a:p>
          <a:p>
            <a:pPr marL="0" lvl="0" indent="0" algn="l" rtl="0">
              <a:lnSpc>
                <a:spcPct val="100000"/>
              </a:lnSpc>
              <a:spcBef>
                <a:spcPts val="0"/>
              </a:spcBef>
              <a:spcAft>
                <a:spcPts val="0"/>
              </a:spcAft>
              <a:buSzPts val="1400"/>
              <a:buNone/>
            </a:pPr>
            <a:endParaRPr lang="de-CH" dirty="0"/>
          </a:p>
          <a:p>
            <a:pPr marL="0" lvl="0" indent="0" algn="l" rtl="0">
              <a:lnSpc>
                <a:spcPct val="100000"/>
              </a:lnSpc>
              <a:spcBef>
                <a:spcPts val="0"/>
              </a:spcBef>
              <a:spcAft>
                <a:spcPts val="0"/>
              </a:spcAft>
              <a:buSzPts val="1400"/>
              <a:buNone/>
            </a:pPr>
            <a:r>
              <a:rPr lang="de-CH" dirty="0" err="1"/>
              <a:t>There</a:t>
            </a:r>
            <a:r>
              <a:rPr lang="de-CH" dirty="0"/>
              <a:t> </a:t>
            </a:r>
            <a:r>
              <a:rPr lang="de-CH" dirty="0" err="1"/>
              <a:t>is</a:t>
            </a:r>
            <a:r>
              <a:rPr lang="de-CH" dirty="0"/>
              <a:t> a “Private </a:t>
            </a:r>
            <a:r>
              <a:rPr lang="de-CH" dirty="0" err="1"/>
              <a:t>comment</a:t>
            </a:r>
            <a:r>
              <a:rPr lang="de-CH" dirty="0"/>
              <a:t>” </a:t>
            </a:r>
            <a:r>
              <a:rPr lang="de-CH" dirty="0" err="1"/>
              <a:t>field</a:t>
            </a:r>
            <a:r>
              <a:rPr lang="de-CH" dirty="0"/>
              <a:t> </a:t>
            </a:r>
            <a:r>
              <a:rPr lang="de-CH" dirty="0" err="1"/>
              <a:t>as</a:t>
            </a:r>
            <a:r>
              <a:rPr lang="de-CH" dirty="0"/>
              <a:t> </a:t>
            </a:r>
            <a:r>
              <a:rPr lang="de-CH" dirty="0" err="1"/>
              <a:t>well</a:t>
            </a:r>
            <a:r>
              <a:rPr lang="de-CH" dirty="0"/>
              <a:t> </a:t>
            </a:r>
            <a:r>
              <a:rPr lang="de-CH" dirty="0" err="1"/>
              <a:t>which</a:t>
            </a:r>
            <a:r>
              <a:rPr lang="de-CH" dirty="0"/>
              <a:t> </a:t>
            </a:r>
            <a:r>
              <a:rPr lang="de-CH" dirty="0" err="1"/>
              <a:t>is</a:t>
            </a:r>
            <a:r>
              <a:rPr lang="de-CH" dirty="0"/>
              <a:t> visible </a:t>
            </a:r>
            <a:r>
              <a:rPr lang="de-CH" dirty="0" err="1"/>
              <a:t>only</a:t>
            </a:r>
            <a:r>
              <a:rPr lang="de-CH" dirty="0"/>
              <a:t> </a:t>
            </a:r>
            <a:r>
              <a:rPr lang="de-CH" dirty="0" err="1"/>
              <a:t>to</a:t>
            </a:r>
            <a:r>
              <a:rPr lang="de-CH" dirty="0"/>
              <a:t> </a:t>
            </a:r>
            <a:r>
              <a:rPr lang="de-CH" dirty="0" err="1"/>
              <a:t>lecturers</a:t>
            </a:r>
            <a:r>
              <a:rPr lang="de-CH" dirty="0"/>
              <a:t>.</a:t>
            </a:r>
          </a:p>
          <a:p>
            <a:pPr marL="0" lvl="0" indent="0" algn="l" rtl="0">
              <a:lnSpc>
                <a:spcPct val="100000"/>
              </a:lnSpc>
              <a:spcBef>
                <a:spcPts val="0"/>
              </a:spcBef>
              <a:spcAft>
                <a:spcPts val="0"/>
              </a:spcAft>
              <a:buSzPts val="1400"/>
              <a:buNone/>
            </a:pPr>
            <a:endParaRPr lang="de-CH" dirty="0"/>
          </a:p>
        </p:txBody>
      </p:sp>
    </p:spTree>
    <p:extLst>
      <p:ext uri="{BB962C8B-B14F-4D97-AF65-F5344CB8AC3E}">
        <p14:creationId xmlns:p14="http://schemas.microsoft.com/office/powerpoint/2010/main" val="2852351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49d853483f_0_74: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g149d853483f_0_74:notes"/>
          <p:cNvSpPr txBox="1">
            <a:spLocks noGrp="1"/>
          </p:cNvSpPr>
          <p:nvPr>
            <p:ph type="body" idx="1"/>
          </p:nvPr>
        </p:nvSpPr>
        <p:spPr>
          <a:xfrm>
            <a:off x="914400" y="2443150"/>
            <a:ext cx="7315200" cy="2314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de-CH" dirty="0"/>
              <a:t>The </a:t>
            </a:r>
            <a:r>
              <a:rPr lang="de-CH" dirty="0" err="1"/>
              <a:t>combined</a:t>
            </a:r>
            <a:r>
              <a:rPr lang="de-CH" dirty="0"/>
              <a:t> </a:t>
            </a:r>
            <a:r>
              <a:rPr lang="de-CH" dirty="0" err="1"/>
              <a:t>results</a:t>
            </a:r>
            <a:r>
              <a:rPr lang="de-CH" dirty="0"/>
              <a:t> </a:t>
            </a:r>
            <a:r>
              <a:rPr lang="de-CH" dirty="0" err="1"/>
              <a:t>of</a:t>
            </a:r>
            <a:r>
              <a:rPr lang="de-CH" dirty="0"/>
              <a:t> all </a:t>
            </a:r>
            <a:r>
              <a:rPr lang="de-CH" dirty="0" err="1"/>
              <a:t>grading</a:t>
            </a:r>
            <a:r>
              <a:rPr lang="de-CH" dirty="0"/>
              <a:t> </a:t>
            </a:r>
            <a:r>
              <a:rPr lang="de-CH" dirty="0" err="1"/>
              <a:t>lecturers</a:t>
            </a:r>
            <a:r>
              <a:rPr lang="de-CH" dirty="0"/>
              <a:t> </a:t>
            </a:r>
            <a:r>
              <a:rPr lang="de-CH" dirty="0" err="1"/>
              <a:t>are</a:t>
            </a:r>
            <a:r>
              <a:rPr lang="de-CH" dirty="0"/>
              <a:t> </a:t>
            </a:r>
            <a:r>
              <a:rPr lang="de-CH" dirty="0" err="1"/>
              <a:t>presented</a:t>
            </a:r>
            <a:r>
              <a:rPr lang="de-CH" dirty="0"/>
              <a:t> </a:t>
            </a:r>
            <a:r>
              <a:rPr lang="de-CH" dirty="0" err="1"/>
              <a:t>to</a:t>
            </a:r>
            <a:r>
              <a:rPr lang="de-CH" dirty="0"/>
              <a:t> </a:t>
            </a:r>
            <a:r>
              <a:rPr lang="de-CH" dirty="0" err="1"/>
              <a:t>the</a:t>
            </a:r>
            <a:r>
              <a:rPr lang="de-CH" dirty="0"/>
              <a:t> </a:t>
            </a:r>
            <a:r>
              <a:rPr lang="de-CH" dirty="0" err="1"/>
              <a:t>student</a:t>
            </a:r>
            <a:r>
              <a:rPr lang="de-CH" dirty="0"/>
              <a:t> </a:t>
            </a:r>
            <a:r>
              <a:rPr lang="de-CH" dirty="0" err="1"/>
              <a:t>who</a:t>
            </a:r>
            <a:r>
              <a:rPr lang="de-CH" dirty="0"/>
              <a:t> </a:t>
            </a:r>
            <a:r>
              <a:rPr lang="de-CH" dirty="0" err="1"/>
              <a:t>is</a:t>
            </a:r>
            <a:r>
              <a:rPr lang="de-CH" dirty="0"/>
              <a:t> </a:t>
            </a:r>
            <a:r>
              <a:rPr lang="de-CH" dirty="0" err="1"/>
              <a:t>graded</a:t>
            </a:r>
            <a:r>
              <a:rPr lang="de-CH" dirty="0"/>
              <a:t>.</a:t>
            </a:r>
          </a:p>
          <a:p>
            <a:pPr marL="0" lvl="0" indent="0" algn="l" rtl="0">
              <a:lnSpc>
                <a:spcPct val="100000"/>
              </a:lnSpc>
              <a:spcBef>
                <a:spcPts val="0"/>
              </a:spcBef>
              <a:spcAft>
                <a:spcPts val="0"/>
              </a:spcAft>
              <a:buSzPts val="1400"/>
              <a:buNone/>
            </a:pPr>
            <a:r>
              <a:rPr lang="de-CH" dirty="0"/>
              <a:t>This </a:t>
            </a:r>
            <a:r>
              <a:rPr lang="de-CH" dirty="0" err="1"/>
              <a:t>means</a:t>
            </a:r>
            <a:r>
              <a:rPr lang="de-CH" dirty="0"/>
              <a:t>, </a:t>
            </a:r>
            <a:r>
              <a:rPr lang="de-CH" dirty="0" err="1"/>
              <a:t>that</a:t>
            </a:r>
            <a:r>
              <a:rPr lang="de-CH" dirty="0"/>
              <a:t> </a:t>
            </a:r>
            <a:r>
              <a:rPr lang="de-CH" dirty="0" err="1"/>
              <a:t>the</a:t>
            </a:r>
            <a:r>
              <a:rPr lang="de-CH" dirty="0"/>
              <a:t> </a:t>
            </a:r>
            <a:r>
              <a:rPr lang="de-CH" dirty="0" err="1"/>
              <a:t>scores</a:t>
            </a:r>
            <a:r>
              <a:rPr lang="de-CH" dirty="0"/>
              <a:t> </a:t>
            </a:r>
            <a:r>
              <a:rPr lang="de-CH" dirty="0" err="1"/>
              <a:t>values</a:t>
            </a:r>
            <a:r>
              <a:rPr lang="de-CH" dirty="0"/>
              <a:t> </a:t>
            </a:r>
            <a:r>
              <a:rPr lang="de-CH" dirty="0" err="1"/>
              <a:t>consist</a:t>
            </a:r>
            <a:r>
              <a:rPr lang="de-CH" dirty="0"/>
              <a:t> </a:t>
            </a:r>
            <a:r>
              <a:rPr lang="de-CH" dirty="0" err="1"/>
              <a:t>of</a:t>
            </a:r>
            <a:r>
              <a:rPr lang="de-CH" dirty="0"/>
              <a:t> </a:t>
            </a:r>
            <a:r>
              <a:rPr lang="de-CH" dirty="0" err="1"/>
              <a:t>the</a:t>
            </a:r>
            <a:r>
              <a:rPr lang="de-CH" dirty="0"/>
              <a:t> </a:t>
            </a:r>
            <a:r>
              <a:rPr lang="de-CH" dirty="0" err="1"/>
              <a:t>mean</a:t>
            </a:r>
            <a:r>
              <a:rPr lang="de-CH" dirty="0"/>
              <a:t> </a:t>
            </a:r>
            <a:r>
              <a:rPr lang="de-CH" dirty="0" err="1"/>
              <a:t>of</a:t>
            </a:r>
            <a:r>
              <a:rPr lang="de-CH" dirty="0"/>
              <a:t> all </a:t>
            </a:r>
            <a:r>
              <a:rPr lang="de-CH" dirty="0" err="1"/>
              <a:t>grading</a:t>
            </a:r>
            <a:r>
              <a:rPr lang="de-CH" dirty="0"/>
              <a:t> </a:t>
            </a:r>
            <a:r>
              <a:rPr lang="de-CH" dirty="0" err="1"/>
              <a:t>lecturers</a:t>
            </a:r>
            <a:r>
              <a:rPr lang="de-CH" dirty="0"/>
              <a:t>. The </a:t>
            </a:r>
            <a:r>
              <a:rPr lang="de-CH" dirty="0" err="1"/>
              <a:t>single</a:t>
            </a:r>
            <a:r>
              <a:rPr lang="de-CH" dirty="0"/>
              <a:t> </a:t>
            </a:r>
            <a:r>
              <a:rPr lang="de-CH" dirty="0" err="1"/>
              <a:t>comments</a:t>
            </a:r>
            <a:r>
              <a:rPr lang="de-CH" dirty="0"/>
              <a:t> </a:t>
            </a:r>
            <a:r>
              <a:rPr lang="de-CH" dirty="0" err="1"/>
              <a:t>are</a:t>
            </a:r>
            <a:r>
              <a:rPr lang="de-CH" dirty="0"/>
              <a:t> </a:t>
            </a:r>
            <a:r>
              <a:rPr lang="de-CH" dirty="0" err="1"/>
              <a:t>merged</a:t>
            </a:r>
            <a:r>
              <a:rPr lang="de-CH" dirty="0"/>
              <a:t> </a:t>
            </a:r>
            <a:r>
              <a:rPr lang="de-CH" dirty="0" err="1"/>
              <a:t>together</a:t>
            </a:r>
            <a:r>
              <a:rPr lang="de-CH" dirty="0"/>
              <a:t> </a:t>
            </a:r>
            <a:r>
              <a:rPr lang="de-CH" dirty="0" err="1"/>
              <a:t>to</a:t>
            </a:r>
            <a:r>
              <a:rPr lang="de-CH" dirty="0"/>
              <a:t> form </a:t>
            </a:r>
            <a:r>
              <a:rPr lang="de-CH" dirty="0" err="1"/>
              <a:t>aggregated</a:t>
            </a:r>
            <a:r>
              <a:rPr lang="de-CH" dirty="0"/>
              <a:t> </a:t>
            </a:r>
            <a:r>
              <a:rPr lang="de-CH" dirty="0" err="1"/>
              <a:t>feedback</a:t>
            </a:r>
            <a:r>
              <a:rPr lang="de-CH" dirty="0"/>
              <a:t>.</a:t>
            </a:r>
          </a:p>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1948400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49d853483f_0_74: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g149d853483f_0_74:notes"/>
          <p:cNvSpPr txBox="1">
            <a:spLocks noGrp="1"/>
          </p:cNvSpPr>
          <p:nvPr>
            <p:ph type="body" idx="1"/>
          </p:nvPr>
        </p:nvSpPr>
        <p:spPr>
          <a:xfrm>
            <a:off x="914400" y="2443150"/>
            <a:ext cx="7315200" cy="2314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de-CH" dirty="0"/>
              <a:t>(…)</a:t>
            </a:r>
            <a:endParaRPr dirty="0"/>
          </a:p>
        </p:txBody>
      </p:sp>
    </p:spTree>
    <p:extLst>
      <p:ext uri="{BB962C8B-B14F-4D97-AF65-F5344CB8AC3E}">
        <p14:creationId xmlns:p14="http://schemas.microsoft.com/office/powerpoint/2010/main" val="2774793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6: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 name="Google Shape;84;p6:notes"/>
          <p:cNvSpPr txBox="1">
            <a:spLocks noGrp="1"/>
          </p:cNvSpPr>
          <p:nvPr>
            <p:ph type="body" idx="1"/>
          </p:nvPr>
        </p:nvSpPr>
        <p:spPr>
          <a:xfrm>
            <a:off x="914400" y="2443150"/>
            <a:ext cx="7315200" cy="2314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de-CH" dirty="0"/>
              <a:t>(…)</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49d853483f_0_94: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 name="Google Shape;112;g149d853483f_0_94:notes"/>
          <p:cNvSpPr txBox="1">
            <a:spLocks noGrp="1"/>
          </p:cNvSpPr>
          <p:nvPr>
            <p:ph type="body" idx="1"/>
          </p:nvPr>
        </p:nvSpPr>
        <p:spPr>
          <a:xfrm>
            <a:off x="914400" y="2443150"/>
            <a:ext cx="7315200" cy="2314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de-CH" dirty="0"/>
              <a:t>(…)</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3: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 name="Google Shape;90;p3:notes"/>
          <p:cNvSpPr txBox="1">
            <a:spLocks noGrp="1"/>
          </p:cNvSpPr>
          <p:nvPr>
            <p:ph type="body" idx="1"/>
          </p:nvPr>
        </p:nvSpPr>
        <p:spPr>
          <a:xfrm>
            <a:off x="914400" y="2443150"/>
            <a:ext cx="7315200" cy="2314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de-CH" dirty="0"/>
              <a:t>(…)</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49d853483f_0_74: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g149d853483f_0_74:notes"/>
          <p:cNvSpPr txBox="1">
            <a:spLocks noGrp="1"/>
          </p:cNvSpPr>
          <p:nvPr>
            <p:ph type="body" idx="1"/>
          </p:nvPr>
        </p:nvSpPr>
        <p:spPr>
          <a:xfrm>
            <a:off x="914400" y="2443150"/>
            <a:ext cx="7315200" cy="2314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de-CH" dirty="0"/>
              <a:t>(…)</a:t>
            </a:r>
            <a:endParaRPr dirty="0"/>
          </a:p>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1786671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149d853483f_0_150: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149d853483f_0_150:notes"/>
          <p:cNvSpPr txBox="1">
            <a:spLocks noGrp="1"/>
          </p:cNvSpPr>
          <p:nvPr>
            <p:ph type="body" idx="1"/>
          </p:nvPr>
        </p:nvSpPr>
        <p:spPr>
          <a:xfrm>
            <a:off x="914400" y="2443150"/>
            <a:ext cx="7315200" cy="231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CH" dirty="0"/>
              <a:t>((( Mikrofone richten )))</a:t>
            </a:r>
            <a:br>
              <a:rPr lang="de-CH" dirty="0"/>
            </a:br>
            <a:br>
              <a:rPr lang="de-CH" dirty="0"/>
            </a:br>
            <a:r>
              <a:rPr lang="de-CH" dirty="0"/>
              <a:t>Hi.</a:t>
            </a:r>
          </a:p>
          <a:p>
            <a:pPr marL="0" lvl="0" indent="0" algn="l" rtl="0">
              <a:spcBef>
                <a:spcPts val="0"/>
              </a:spcBef>
              <a:spcAft>
                <a:spcPts val="0"/>
              </a:spcAft>
              <a:buNone/>
            </a:pPr>
            <a:r>
              <a:rPr lang="de-CH" dirty="0"/>
              <a:t>I </a:t>
            </a:r>
            <a:r>
              <a:rPr lang="de-CH" dirty="0" err="1"/>
              <a:t>want</a:t>
            </a:r>
            <a:r>
              <a:rPr lang="de-CH" dirty="0"/>
              <a:t> </a:t>
            </a:r>
            <a:r>
              <a:rPr lang="de-CH" dirty="0" err="1"/>
              <a:t>to</a:t>
            </a:r>
            <a:r>
              <a:rPr lang="de-CH" dirty="0"/>
              <a:t> </a:t>
            </a:r>
            <a:r>
              <a:rPr lang="de-CH" dirty="0" err="1"/>
              <a:t>talk</a:t>
            </a:r>
            <a:r>
              <a:rPr lang="de-CH" dirty="0"/>
              <a:t> </a:t>
            </a:r>
            <a:r>
              <a:rPr lang="de-CH" dirty="0" err="1"/>
              <a:t>to</a:t>
            </a:r>
            <a:r>
              <a:rPr lang="de-CH" dirty="0"/>
              <a:t> </a:t>
            </a:r>
            <a:r>
              <a:rPr lang="de-CH" dirty="0" err="1"/>
              <a:t>you</a:t>
            </a:r>
            <a:r>
              <a:rPr lang="de-CH" dirty="0"/>
              <a:t> </a:t>
            </a:r>
            <a:r>
              <a:rPr lang="de-CH" dirty="0" err="1"/>
              <a:t>about</a:t>
            </a:r>
            <a:r>
              <a:rPr lang="de-CH" dirty="0"/>
              <a:t> </a:t>
            </a:r>
            <a:r>
              <a:rPr lang="de-CH" dirty="0" err="1"/>
              <a:t>our</a:t>
            </a:r>
            <a:r>
              <a:rPr lang="de-CH" dirty="0"/>
              <a:t> </a:t>
            </a:r>
            <a:r>
              <a:rPr lang="de-CH" dirty="0" err="1"/>
              <a:t>aim</a:t>
            </a:r>
            <a:r>
              <a:rPr lang="de-CH" dirty="0"/>
              <a:t> </a:t>
            </a:r>
            <a:r>
              <a:rPr lang="de-CH" dirty="0" err="1"/>
              <a:t>two</a:t>
            </a:r>
            <a:r>
              <a:rPr lang="de-CH" dirty="0"/>
              <a:t> </a:t>
            </a:r>
            <a:r>
              <a:rPr lang="de-CH" dirty="0" err="1"/>
              <a:t>give</a:t>
            </a:r>
            <a:r>
              <a:rPr lang="de-CH" dirty="0"/>
              <a:t> </a:t>
            </a:r>
            <a:r>
              <a:rPr lang="de-CH" dirty="0" err="1"/>
              <a:t>students</a:t>
            </a:r>
            <a:r>
              <a:rPr lang="de-CH" dirty="0"/>
              <a:t> </a:t>
            </a:r>
            <a:r>
              <a:rPr lang="de-CH" dirty="0" err="1"/>
              <a:t>more</a:t>
            </a:r>
            <a:r>
              <a:rPr lang="de-CH" dirty="0"/>
              <a:t> </a:t>
            </a:r>
            <a:r>
              <a:rPr lang="de-CH" dirty="0" err="1"/>
              <a:t>consistent</a:t>
            </a:r>
            <a:r>
              <a:rPr lang="de-CH" dirty="0"/>
              <a:t> </a:t>
            </a:r>
            <a:r>
              <a:rPr lang="de-CH" dirty="0" err="1"/>
              <a:t>feedback</a:t>
            </a:r>
            <a:r>
              <a:rPr lang="de-CH" dirty="0"/>
              <a:t>.</a:t>
            </a:r>
          </a:p>
          <a:p>
            <a:pPr marL="0" lvl="0" indent="0" algn="l" rtl="0">
              <a:spcBef>
                <a:spcPts val="0"/>
              </a:spcBef>
              <a:spcAft>
                <a:spcPts val="0"/>
              </a:spcAft>
              <a:buNone/>
            </a:pPr>
            <a:r>
              <a:rPr lang="de-CH" dirty="0" err="1"/>
              <a:t>how</a:t>
            </a:r>
            <a:r>
              <a:rPr lang="de-CH" dirty="0"/>
              <a:t> do </a:t>
            </a:r>
            <a:r>
              <a:rPr lang="de-CH" dirty="0" err="1"/>
              <a:t>we</a:t>
            </a:r>
            <a:r>
              <a:rPr lang="de-CH" dirty="0"/>
              <a:t> do </a:t>
            </a:r>
            <a:r>
              <a:rPr lang="de-CH" dirty="0" err="1"/>
              <a:t>this</a:t>
            </a:r>
            <a:r>
              <a:rPr lang="de-CH" dirty="0"/>
              <a:t>?</a:t>
            </a:r>
          </a:p>
          <a:p>
            <a:pPr marL="0" lvl="0" indent="0" algn="l" rtl="0">
              <a:spcBef>
                <a:spcPts val="0"/>
              </a:spcBef>
              <a:spcAft>
                <a:spcPts val="0"/>
              </a:spcAft>
              <a:buNone/>
            </a:pPr>
            <a:r>
              <a:rPr lang="de-CH" dirty="0" err="1"/>
              <a:t>by</a:t>
            </a:r>
            <a:r>
              <a:rPr lang="de-CH" dirty="0"/>
              <a:t> </a:t>
            </a:r>
            <a:r>
              <a:rPr lang="de-CH" dirty="0" err="1"/>
              <a:t>using</a:t>
            </a:r>
            <a:r>
              <a:rPr lang="de-CH" dirty="0"/>
              <a:t> verbal </a:t>
            </a:r>
            <a:r>
              <a:rPr lang="de-CH" dirty="0" err="1"/>
              <a:t>feedback</a:t>
            </a:r>
            <a:r>
              <a:rPr lang="de-CH" dirty="0"/>
              <a:t>.</a:t>
            </a:r>
          </a:p>
          <a:p>
            <a:pPr marL="0" lvl="0" indent="0" algn="l" rtl="0">
              <a:spcBef>
                <a:spcPts val="0"/>
              </a:spcBef>
              <a:spcAft>
                <a:spcPts val="0"/>
              </a:spcAft>
              <a:buNone/>
            </a:pPr>
            <a:endParaRPr lang="de-CH"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5: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 name="Google Shape;122;p5:notes"/>
          <p:cNvSpPr txBox="1">
            <a:spLocks noGrp="1"/>
          </p:cNvSpPr>
          <p:nvPr>
            <p:ph type="body" idx="1"/>
          </p:nvPr>
        </p:nvSpPr>
        <p:spPr>
          <a:xfrm>
            <a:off x="914400" y="2443150"/>
            <a:ext cx="7315200" cy="2314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de-CH" dirty="0"/>
              <a:t>(…)</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8: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 name="Google Shape;137;p8:notes"/>
          <p:cNvSpPr txBox="1">
            <a:spLocks noGrp="1"/>
          </p:cNvSpPr>
          <p:nvPr>
            <p:ph type="body" idx="1"/>
          </p:nvPr>
        </p:nvSpPr>
        <p:spPr>
          <a:xfrm>
            <a:off x="914400" y="2443150"/>
            <a:ext cx="7315200" cy="2314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49d853483f_0_74: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g149d853483f_0_74:notes"/>
          <p:cNvSpPr txBox="1">
            <a:spLocks noGrp="1"/>
          </p:cNvSpPr>
          <p:nvPr>
            <p:ph type="body" idx="1"/>
          </p:nvPr>
        </p:nvSpPr>
        <p:spPr>
          <a:xfrm>
            <a:off x="914400" y="2443150"/>
            <a:ext cx="7315200" cy="2314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dirty="0"/>
              <a:t>Headline, image and dot points slide</a:t>
            </a:r>
            <a:endParaRPr dirty="0"/>
          </a:p>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19517238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149d853483f_0_83: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 name="Google Shape;96;g149d853483f_0_83:notes"/>
          <p:cNvSpPr txBox="1">
            <a:spLocks noGrp="1"/>
          </p:cNvSpPr>
          <p:nvPr>
            <p:ph type="body" idx="1"/>
          </p:nvPr>
        </p:nvSpPr>
        <p:spPr>
          <a:xfrm>
            <a:off x="914400" y="2443150"/>
            <a:ext cx="7315200" cy="2314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4: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4:notes"/>
          <p:cNvSpPr txBox="1">
            <a:spLocks noGrp="1"/>
          </p:cNvSpPr>
          <p:nvPr>
            <p:ph type="body" idx="1"/>
          </p:nvPr>
        </p:nvSpPr>
        <p:spPr>
          <a:xfrm>
            <a:off x="914400" y="2443150"/>
            <a:ext cx="7315200" cy="2314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49d853483f_0_105: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149d853483f_0_105:notes"/>
          <p:cNvSpPr txBox="1">
            <a:spLocks noGrp="1"/>
          </p:cNvSpPr>
          <p:nvPr>
            <p:ph type="body" idx="1"/>
          </p:nvPr>
        </p:nvSpPr>
        <p:spPr>
          <a:xfrm>
            <a:off x="914400" y="2443150"/>
            <a:ext cx="7315200" cy="231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CH" dirty="0"/>
              <a:t>“Verbal </a:t>
            </a:r>
            <a:r>
              <a:rPr lang="de-CH" dirty="0" err="1"/>
              <a:t>feedback</a:t>
            </a:r>
            <a:r>
              <a:rPr lang="de-CH" dirty="0"/>
              <a:t>” </a:t>
            </a:r>
            <a:r>
              <a:rPr lang="de-CH" dirty="0" err="1"/>
              <a:t>is</a:t>
            </a:r>
            <a:r>
              <a:rPr lang="de-CH" dirty="0"/>
              <a:t> </a:t>
            </a:r>
            <a:r>
              <a:rPr lang="de-CH" dirty="0" err="1"/>
              <a:t>kind</a:t>
            </a:r>
            <a:r>
              <a:rPr lang="de-CH" dirty="0"/>
              <a:t> </a:t>
            </a:r>
            <a:r>
              <a:rPr lang="de-CH" dirty="0" err="1"/>
              <a:t>of</a:t>
            </a:r>
            <a:r>
              <a:rPr lang="de-CH" dirty="0"/>
              <a:t> a </a:t>
            </a:r>
            <a:r>
              <a:rPr lang="de-CH" dirty="0" err="1"/>
              <a:t>pun</a:t>
            </a:r>
            <a:r>
              <a:rPr lang="de-CH" dirty="0"/>
              <a:t>.</a:t>
            </a:r>
          </a:p>
          <a:p>
            <a:pPr marL="0" lvl="0" indent="0" algn="l" rtl="0">
              <a:spcBef>
                <a:spcPts val="0"/>
              </a:spcBef>
              <a:spcAft>
                <a:spcPts val="0"/>
              </a:spcAft>
              <a:buNone/>
            </a:pPr>
            <a:r>
              <a:rPr lang="de-CH" dirty="0" err="1"/>
              <a:t>it</a:t>
            </a:r>
            <a:r>
              <a:rPr lang="de-CH" dirty="0"/>
              <a:t> </a:t>
            </a:r>
            <a:r>
              <a:rPr lang="de-CH" dirty="0" err="1"/>
              <a:t>means</a:t>
            </a:r>
            <a:r>
              <a:rPr lang="de-CH" dirty="0"/>
              <a:t> </a:t>
            </a:r>
            <a:r>
              <a:rPr lang="de-CH" dirty="0" err="1"/>
              <a:t>feedback</a:t>
            </a:r>
            <a:r>
              <a:rPr lang="de-CH" dirty="0"/>
              <a:t> </a:t>
            </a:r>
            <a:r>
              <a:rPr lang="de-CH" dirty="0" err="1"/>
              <a:t>to</a:t>
            </a:r>
            <a:r>
              <a:rPr lang="de-CH" dirty="0"/>
              <a:t> verbal </a:t>
            </a:r>
            <a:r>
              <a:rPr lang="de-CH" dirty="0" err="1"/>
              <a:t>presentations</a:t>
            </a:r>
            <a:r>
              <a:rPr lang="de-CH" dirty="0"/>
              <a:t> but also </a:t>
            </a:r>
            <a:r>
              <a:rPr lang="de-CH" dirty="0" err="1"/>
              <a:t>feedback</a:t>
            </a:r>
            <a:r>
              <a:rPr lang="de-CH" dirty="0"/>
              <a:t> </a:t>
            </a:r>
            <a:r>
              <a:rPr lang="de-CH" dirty="0" err="1"/>
              <a:t>that</a:t>
            </a:r>
            <a:r>
              <a:rPr lang="de-CH" dirty="0"/>
              <a:t> not just </a:t>
            </a:r>
            <a:r>
              <a:rPr lang="de-CH" dirty="0" err="1"/>
              <a:t>consists</a:t>
            </a:r>
            <a:r>
              <a:rPr lang="de-CH" dirty="0"/>
              <a:t> </a:t>
            </a:r>
            <a:r>
              <a:rPr lang="de-CH" dirty="0" err="1"/>
              <a:t>of</a:t>
            </a:r>
            <a:r>
              <a:rPr lang="de-CH" dirty="0"/>
              <a:t> </a:t>
            </a:r>
            <a:r>
              <a:rPr lang="de-CH" dirty="0" err="1"/>
              <a:t>keywords</a:t>
            </a:r>
            <a:r>
              <a:rPr lang="de-CH" dirty="0"/>
              <a:t> but </a:t>
            </a:r>
            <a:r>
              <a:rPr lang="de-CH" dirty="0" err="1"/>
              <a:t>is</a:t>
            </a:r>
            <a:r>
              <a:rPr lang="de-CH" dirty="0"/>
              <a:t> </a:t>
            </a:r>
            <a:r>
              <a:rPr lang="de-CH" dirty="0" err="1"/>
              <a:t>explained</a:t>
            </a:r>
            <a:r>
              <a:rPr lang="de-CH" dirty="0"/>
              <a:t> in </a:t>
            </a:r>
            <a:r>
              <a:rPr lang="de-CH" dirty="0" err="1"/>
              <a:t>whole</a:t>
            </a:r>
            <a:r>
              <a:rPr lang="de-CH" dirty="0"/>
              <a:t> </a:t>
            </a:r>
            <a:r>
              <a:rPr lang="de-CH" dirty="0" err="1"/>
              <a:t>phrases</a:t>
            </a:r>
            <a:r>
              <a:rPr lang="de-CH" dirty="0"/>
              <a:t> and </a:t>
            </a:r>
            <a:r>
              <a:rPr lang="de-CH" dirty="0" err="1"/>
              <a:t>structured</a:t>
            </a:r>
            <a:r>
              <a:rPr lang="de-CH" dirty="0"/>
              <a:t> </a:t>
            </a:r>
            <a:r>
              <a:rPr lang="de-CH" dirty="0" err="1"/>
              <a:t>text</a:t>
            </a:r>
            <a:r>
              <a:rPr lang="de-CH" dirty="0"/>
              <a:t>.</a:t>
            </a:r>
          </a:p>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6: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 name="Google Shape;84;p6:notes"/>
          <p:cNvSpPr txBox="1">
            <a:spLocks noGrp="1"/>
          </p:cNvSpPr>
          <p:nvPr>
            <p:ph type="body" idx="1"/>
          </p:nvPr>
        </p:nvSpPr>
        <p:spPr>
          <a:xfrm>
            <a:off x="914400" y="2443150"/>
            <a:ext cx="7315200" cy="2314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de-CH" dirty="0"/>
              <a:t>The </a:t>
            </a:r>
            <a:r>
              <a:rPr lang="de-CH" dirty="0" err="1"/>
              <a:t>authors</a:t>
            </a:r>
            <a:r>
              <a:rPr lang="de-CH" dirty="0"/>
              <a:t> </a:t>
            </a:r>
            <a:r>
              <a:rPr lang="de-CH" dirty="0" err="1"/>
              <a:t>of</a:t>
            </a:r>
            <a:r>
              <a:rPr lang="de-CH" dirty="0"/>
              <a:t> </a:t>
            </a:r>
            <a:r>
              <a:rPr lang="de-CH" dirty="0" err="1"/>
              <a:t>this</a:t>
            </a:r>
            <a:r>
              <a:rPr lang="de-CH" dirty="0"/>
              <a:t> </a:t>
            </a:r>
            <a:r>
              <a:rPr lang="de-CH" dirty="0" err="1"/>
              <a:t>tool</a:t>
            </a:r>
            <a:r>
              <a:rPr lang="de-CH" dirty="0"/>
              <a:t> at </a:t>
            </a:r>
            <a:r>
              <a:rPr lang="de-CH" dirty="0" err="1"/>
              <a:t>our</a:t>
            </a:r>
            <a:r>
              <a:rPr lang="de-CH" dirty="0"/>
              <a:t> </a:t>
            </a:r>
            <a:r>
              <a:rPr lang="de-CH" dirty="0" err="1"/>
              <a:t>university</a:t>
            </a:r>
            <a:r>
              <a:rPr lang="de-CH" dirty="0"/>
              <a:t> </a:t>
            </a:r>
            <a:r>
              <a:rPr lang="de-CH" dirty="0" err="1"/>
              <a:t>of</a:t>
            </a:r>
            <a:r>
              <a:rPr lang="de-CH" dirty="0"/>
              <a:t> </a:t>
            </a:r>
            <a:r>
              <a:rPr lang="de-CH" dirty="0" err="1"/>
              <a:t>applied</a:t>
            </a:r>
            <a:r>
              <a:rPr lang="de-CH" dirty="0"/>
              <a:t> </a:t>
            </a:r>
            <a:r>
              <a:rPr lang="de-CH" dirty="0" err="1"/>
              <a:t>sciences</a:t>
            </a:r>
            <a:r>
              <a:rPr lang="de-CH" dirty="0"/>
              <a:t> </a:t>
            </a:r>
            <a:r>
              <a:rPr lang="de-CH" dirty="0" err="1"/>
              <a:t>analyzed</a:t>
            </a:r>
            <a:r>
              <a:rPr lang="de-CH" dirty="0"/>
              <a:t> </a:t>
            </a:r>
            <a:r>
              <a:rPr lang="de-CH" dirty="0" err="1"/>
              <a:t>that</a:t>
            </a:r>
            <a:r>
              <a:rPr lang="de-CH" dirty="0"/>
              <a:t> </a:t>
            </a:r>
            <a:r>
              <a:rPr lang="de-CH" dirty="0" err="1"/>
              <a:t>oftentimes</a:t>
            </a:r>
            <a:r>
              <a:rPr lang="de-CH" dirty="0"/>
              <a:t> </a:t>
            </a:r>
            <a:r>
              <a:rPr lang="de-CH" dirty="0" err="1"/>
              <a:t>students</a:t>
            </a:r>
            <a:r>
              <a:rPr lang="de-CH" dirty="0"/>
              <a:t> do </a:t>
            </a:r>
            <a:r>
              <a:rPr lang="de-CH" dirty="0" err="1"/>
              <a:t>presentation</a:t>
            </a:r>
            <a:r>
              <a:rPr lang="de-CH" dirty="0"/>
              <a:t> </a:t>
            </a:r>
            <a:r>
              <a:rPr lang="de-CH" dirty="0" err="1"/>
              <a:t>throughout</a:t>
            </a:r>
            <a:r>
              <a:rPr lang="de-CH" dirty="0"/>
              <a:t> </a:t>
            </a:r>
            <a:r>
              <a:rPr lang="de-CH" dirty="0" err="1"/>
              <a:t>their</a:t>
            </a:r>
            <a:r>
              <a:rPr lang="de-CH" dirty="0"/>
              <a:t> </a:t>
            </a:r>
            <a:r>
              <a:rPr lang="de-CH" dirty="0" err="1"/>
              <a:t>curricula</a:t>
            </a:r>
            <a:r>
              <a:rPr lang="de-CH" dirty="0"/>
              <a:t>. </a:t>
            </a:r>
            <a:r>
              <a:rPr lang="de-CH" dirty="0" err="1"/>
              <a:t>They</a:t>
            </a:r>
            <a:r>
              <a:rPr lang="de-CH" dirty="0"/>
              <a:t> </a:t>
            </a:r>
            <a:r>
              <a:rPr lang="de-CH" dirty="0" err="1"/>
              <a:t>are</a:t>
            </a:r>
            <a:r>
              <a:rPr lang="de-CH" dirty="0"/>
              <a:t> </a:t>
            </a:r>
            <a:r>
              <a:rPr lang="de-CH" dirty="0" err="1"/>
              <a:t>graded</a:t>
            </a:r>
            <a:r>
              <a:rPr lang="de-CH" dirty="0"/>
              <a:t> </a:t>
            </a:r>
            <a:r>
              <a:rPr lang="de-CH" dirty="0" err="1"/>
              <a:t>by</a:t>
            </a:r>
            <a:r>
              <a:rPr lang="de-CH" dirty="0"/>
              <a:t> different </a:t>
            </a:r>
            <a:r>
              <a:rPr lang="de-CH" dirty="0" err="1"/>
              <a:t>lectures</a:t>
            </a:r>
            <a:r>
              <a:rPr lang="de-CH" dirty="0"/>
              <a:t> and </a:t>
            </a:r>
            <a:r>
              <a:rPr lang="de-CH" dirty="0" err="1"/>
              <a:t>each</a:t>
            </a:r>
            <a:r>
              <a:rPr lang="de-CH" dirty="0"/>
              <a:t> and </a:t>
            </a:r>
            <a:r>
              <a:rPr lang="de-CH" dirty="0" err="1"/>
              <a:t>every</a:t>
            </a:r>
            <a:r>
              <a:rPr lang="de-CH" dirty="0"/>
              <a:t> </a:t>
            </a:r>
            <a:r>
              <a:rPr lang="de-CH" dirty="0" err="1"/>
              <a:t>lecturer</a:t>
            </a:r>
            <a:r>
              <a:rPr lang="de-CH" dirty="0"/>
              <a:t> </a:t>
            </a:r>
            <a:r>
              <a:rPr lang="de-CH" dirty="0" err="1"/>
              <a:t>has</a:t>
            </a:r>
            <a:r>
              <a:rPr lang="de-CH" dirty="0"/>
              <a:t> </a:t>
            </a:r>
            <a:r>
              <a:rPr lang="de-CH" dirty="0" err="1"/>
              <a:t>his</a:t>
            </a:r>
            <a:r>
              <a:rPr lang="de-CH" dirty="0"/>
              <a:t> </a:t>
            </a:r>
            <a:r>
              <a:rPr lang="de-CH" dirty="0" err="1"/>
              <a:t>or</a:t>
            </a:r>
            <a:r>
              <a:rPr lang="de-CH" dirty="0"/>
              <a:t> her own </a:t>
            </a:r>
            <a:r>
              <a:rPr lang="de-CH" dirty="0" err="1"/>
              <a:t>criteria</a:t>
            </a:r>
            <a:r>
              <a:rPr lang="de-CH" dirty="0"/>
              <a:t>. </a:t>
            </a:r>
            <a:r>
              <a:rPr lang="de-CH" dirty="0" err="1"/>
              <a:t>That</a:t>
            </a:r>
            <a:r>
              <a:rPr lang="de-CH" dirty="0"/>
              <a:t> </a:t>
            </a:r>
            <a:r>
              <a:rPr lang="de-CH" dirty="0" err="1"/>
              <a:t>isn't</a:t>
            </a:r>
            <a:r>
              <a:rPr lang="de-CH" dirty="0"/>
              <a:t> </a:t>
            </a:r>
            <a:r>
              <a:rPr lang="de-CH" dirty="0" err="1"/>
              <a:t>good</a:t>
            </a:r>
            <a:r>
              <a:rPr lang="de-CH" dirty="0"/>
              <a:t> in </a:t>
            </a:r>
            <a:r>
              <a:rPr lang="de-CH" dirty="0" err="1"/>
              <a:t>the</a:t>
            </a:r>
            <a:r>
              <a:rPr lang="de-CH" dirty="0"/>
              <a:t> </a:t>
            </a:r>
            <a:r>
              <a:rPr lang="de-CH" dirty="0" err="1"/>
              <a:t>student’s</a:t>
            </a:r>
            <a:r>
              <a:rPr lang="de-CH" dirty="0"/>
              <a:t> </a:t>
            </a:r>
            <a:r>
              <a:rPr lang="de-CH" dirty="0" err="1"/>
              <a:t>point</a:t>
            </a:r>
            <a:r>
              <a:rPr lang="de-CH" dirty="0"/>
              <a:t> </a:t>
            </a:r>
            <a:r>
              <a:rPr lang="de-CH" dirty="0" err="1"/>
              <a:t>of</a:t>
            </a:r>
            <a:r>
              <a:rPr lang="de-CH" dirty="0"/>
              <a:t> </a:t>
            </a:r>
            <a:r>
              <a:rPr lang="de-CH" dirty="0" err="1"/>
              <a:t>view</a:t>
            </a:r>
            <a:r>
              <a:rPr lang="de-CH" dirty="0"/>
              <a:t> </a:t>
            </a:r>
            <a:r>
              <a:rPr lang="de-CH" dirty="0" err="1"/>
              <a:t>because</a:t>
            </a:r>
            <a:r>
              <a:rPr lang="de-CH" dirty="0"/>
              <a:t> </a:t>
            </a:r>
            <a:r>
              <a:rPr lang="de-CH" dirty="0" err="1"/>
              <a:t>it's</a:t>
            </a:r>
            <a:r>
              <a:rPr lang="de-CH" dirty="0"/>
              <a:t> </a:t>
            </a:r>
            <a:r>
              <a:rPr lang="de-CH" dirty="0" err="1"/>
              <a:t>hard</a:t>
            </a:r>
            <a:r>
              <a:rPr lang="de-CH" dirty="0"/>
              <a:t> </a:t>
            </a:r>
            <a:r>
              <a:rPr lang="de-CH" dirty="0" err="1"/>
              <a:t>then</a:t>
            </a:r>
            <a:r>
              <a:rPr lang="de-CH" dirty="0"/>
              <a:t> </a:t>
            </a:r>
            <a:r>
              <a:rPr lang="de-CH" dirty="0" err="1"/>
              <a:t>to</a:t>
            </a:r>
            <a:r>
              <a:rPr lang="de-CH" dirty="0"/>
              <a:t> track on </a:t>
            </a:r>
            <a:r>
              <a:rPr lang="de-CH" dirty="0" err="1"/>
              <a:t>which</a:t>
            </a:r>
            <a:r>
              <a:rPr lang="de-CH" dirty="0"/>
              <a:t> </a:t>
            </a:r>
            <a:r>
              <a:rPr lang="de-CH" dirty="0" err="1"/>
              <a:t>aspects</a:t>
            </a:r>
            <a:r>
              <a:rPr lang="de-CH" dirty="0"/>
              <a:t> </a:t>
            </a:r>
            <a:r>
              <a:rPr lang="de-CH" dirty="0" err="1"/>
              <a:t>you</a:t>
            </a:r>
            <a:r>
              <a:rPr lang="de-CH" dirty="0"/>
              <a:t> </a:t>
            </a:r>
            <a:r>
              <a:rPr lang="de-CH" dirty="0" err="1"/>
              <a:t>progress</a:t>
            </a:r>
            <a:r>
              <a:rPr lang="de-CH" dirty="0"/>
              <a:t> and on </a:t>
            </a:r>
            <a:r>
              <a:rPr lang="de-CH" dirty="0" err="1"/>
              <a:t>which</a:t>
            </a:r>
            <a:r>
              <a:rPr lang="de-CH" dirty="0"/>
              <a:t> </a:t>
            </a:r>
            <a:r>
              <a:rPr lang="de-CH" dirty="0" err="1"/>
              <a:t>your</a:t>
            </a:r>
            <a:r>
              <a:rPr lang="de-CH" dirty="0"/>
              <a:t> </a:t>
            </a:r>
            <a:r>
              <a:rPr lang="de-CH" dirty="0" err="1"/>
              <a:t>remain</a:t>
            </a:r>
            <a:r>
              <a:rPr lang="de-CH" dirty="0"/>
              <a:t> stuck. So, </a:t>
            </a:r>
            <a:r>
              <a:rPr lang="de-CH" dirty="0" err="1"/>
              <a:t>the</a:t>
            </a:r>
            <a:r>
              <a:rPr lang="de-CH" dirty="0"/>
              <a:t> </a:t>
            </a:r>
            <a:r>
              <a:rPr lang="de-CH" dirty="0" err="1"/>
              <a:t>aim</a:t>
            </a:r>
            <a:r>
              <a:rPr lang="de-CH" dirty="0"/>
              <a:t> </a:t>
            </a:r>
            <a:r>
              <a:rPr lang="de-CH" dirty="0" err="1"/>
              <a:t>is</a:t>
            </a:r>
            <a:r>
              <a:rPr lang="de-CH" dirty="0"/>
              <a:t> </a:t>
            </a:r>
            <a:r>
              <a:rPr lang="de-CH" dirty="0" err="1"/>
              <a:t>to</a:t>
            </a:r>
            <a:r>
              <a:rPr lang="de-CH" dirty="0"/>
              <a:t> </a:t>
            </a:r>
            <a:r>
              <a:rPr lang="de-CH" dirty="0" err="1"/>
              <a:t>have</a:t>
            </a:r>
            <a:r>
              <a:rPr lang="de-CH" dirty="0"/>
              <a:t> </a:t>
            </a:r>
            <a:r>
              <a:rPr lang="de-CH" dirty="0" err="1"/>
              <a:t>as</a:t>
            </a:r>
            <a:r>
              <a:rPr lang="de-CH" dirty="0"/>
              <a:t> </a:t>
            </a:r>
            <a:r>
              <a:rPr lang="de-CH" dirty="0" err="1"/>
              <a:t>much</a:t>
            </a:r>
            <a:r>
              <a:rPr lang="de-CH" dirty="0"/>
              <a:t> </a:t>
            </a:r>
            <a:r>
              <a:rPr lang="de-CH" dirty="0" err="1"/>
              <a:t>lecturers</a:t>
            </a:r>
            <a:r>
              <a:rPr lang="de-CH" dirty="0"/>
              <a:t> and </a:t>
            </a:r>
            <a:r>
              <a:rPr lang="de-CH" dirty="0" err="1"/>
              <a:t>as</a:t>
            </a:r>
            <a:r>
              <a:rPr lang="de-CH" dirty="0"/>
              <a:t> </a:t>
            </a:r>
            <a:r>
              <a:rPr lang="de-CH" dirty="0" err="1"/>
              <a:t>much</a:t>
            </a:r>
            <a:r>
              <a:rPr lang="de-CH" dirty="0"/>
              <a:t> </a:t>
            </a:r>
            <a:r>
              <a:rPr lang="de-CH" dirty="0" err="1"/>
              <a:t>classes</a:t>
            </a:r>
            <a:r>
              <a:rPr lang="de-CH" dirty="0"/>
              <a:t> </a:t>
            </a:r>
            <a:r>
              <a:rPr lang="de-CH" dirty="0" err="1"/>
              <a:t>use</a:t>
            </a:r>
            <a:r>
              <a:rPr lang="de-CH" dirty="0"/>
              <a:t> </a:t>
            </a:r>
            <a:r>
              <a:rPr lang="de-CH" dirty="0" err="1"/>
              <a:t>the</a:t>
            </a:r>
            <a:r>
              <a:rPr lang="de-CH" dirty="0"/>
              <a:t> same </a:t>
            </a:r>
            <a:r>
              <a:rPr lang="de-CH" dirty="0" err="1"/>
              <a:t>feedback</a:t>
            </a:r>
            <a:r>
              <a:rPr lang="de-CH" dirty="0"/>
              <a:t> </a:t>
            </a:r>
            <a:r>
              <a:rPr lang="de-CH" dirty="0" err="1"/>
              <a:t>criteria</a:t>
            </a:r>
            <a:r>
              <a:rPr lang="de-CH" dirty="0"/>
              <a:t> </a:t>
            </a:r>
            <a:r>
              <a:rPr lang="de-CH" dirty="0" err="1"/>
              <a:t>for</a:t>
            </a:r>
            <a:r>
              <a:rPr lang="de-CH" dirty="0"/>
              <a:t> </a:t>
            </a:r>
            <a:r>
              <a:rPr lang="de-CH" dirty="0" err="1"/>
              <a:t>presentations</a:t>
            </a:r>
            <a:r>
              <a:rPr lang="de-CH" dirty="0"/>
              <a:t>. </a:t>
            </a:r>
            <a:r>
              <a:rPr lang="de-CH" dirty="0" err="1"/>
              <a:t>With</a:t>
            </a:r>
            <a:r>
              <a:rPr lang="de-CH" dirty="0"/>
              <a:t> </a:t>
            </a:r>
            <a:r>
              <a:rPr lang="de-CH" dirty="0" err="1"/>
              <a:t>this</a:t>
            </a:r>
            <a:r>
              <a:rPr lang="de-CH" dirty="0"/>
              <a:t> in </a:t>
            </a:r>
            <a:r>
              <a:rPr lang="de-CH" dirty="0" err="1"/>
              <a:t>mind</a:t>
            </a:r>
            <a:r>
              <a:rPr lang="de-CH" dirty="0"/>
              <a:t> a </a:t>
            </a:r>
            <a:r>
              <a:rPr lang="de-CH" dirty="0" err="1"/>
              <a:t>criteria</a:t>
            </a:r>
            <a:r>
              <a:rPr lang="de-CH" dirty="0"/>
              <a:t> </a:t>
            </a:r>
            <a:r>
              <a:rPr lang="de-CH" dirty="0" err="1"/>
              <a:t>scheme</a:t>
            </a:r>
            <a:r>
              <a:rPr lang="de-CH" dirty="0"/>
              <a:t> was </a:t>
            </a:r>
            <a:r>
              <a:rPr lang="de-CH" dirty="0" err="1"/>
              <a:t>developed</a:t>
            </a:r>
            <a:r>
              <a:rPr lang="de-CH" dirty="0"/>
              <a:t> and </a:t>
            </a:r>
            <a:r>
              <a:rPr lang="de-CH" dirty="0" err="1"/>
              <a:t>reviewed</a:t>
            </a:r>
            <a:r>
              <a:rPr lang="de-CH" dirty="0"/>
              <a:t> and a </a:t>
            </a:r>
            <a:r>
              <a:rPr lang="de-CH" dirty="0" err="1"/>
              <a:t>Moodle</a:t>
            </a:r>
            <a:r>
              <a:rPr lang="de-CH" dirty="0"/>
              <a:t> </a:t>
            </a:r>
            <a:r>
              <a:rPr lang="de-CH" dirty="0" err="1"/>
              <a:t>activity</a:t>
            </a:r>
            <a:r>
              <a:rPr lang="de-CH" dirty="0"/>
              <a:t> was </a:t>
            </a:r>
            <a:r>
              <a:rPr lang="de-CH" dirty="0" err="1"/>
              <a:t>programmed</a:t>
            </a:r>
            <a:r>
              <a:rPr lang="de-CH" dirty="0"/>
              <a:t>. </a:t>
            </a:r>
            <a:r>
              <a:rPr lang="de-CH" dirty="0" err="1"/>
              <a:t>Here’s</a:t>
            </a:r>
            <a:r>
              <a:rPr lang="de-CH" dirty="0"/>
              <a:t> Verbal </a:t>
            </a:r>
            <a:r>
              <a:rPr lang="de-CH" dirty="0" err="1"/>
              <a:t>feedback</a:t>
            </a:r>
            <a:r>
              <a:rPr lang="de-CH" dirty="0"/>
              <a:t>.</a:t>
            </a:r>
            <a:endParaRPr dirty="0"/>
          </a:p>
        </p:txBody>
      </p:sp>
    </p:spTree>
    <p:extLst>
      <p:ext uri="{BB962C8B-B14F-4D97-AF65-F5344CB8AC3E}">
        <p14:creationId xmlns:p14="http://schemas.microsoft.com/office/powerpoint/2010/main" val="3324843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49d853483f_0_105: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149d853483f_0_105:notes"/>
          <p:cNvSpPr txBox="1">
            <a:spLocks noGrp="1"/>
          </p:cNvSpPr>
          <p:nvPr>
            <p:ph type="body" idx="1"/>
          </p:nvPr>
        </p:nvSpPr>
        <p:spPr>
          <a:xfrm>
            <a:off x="914400" y="2443150"/>
            <a:ext cx="7315200" cy="23145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With verbal feedback after his or her presentation a student gets rated and commented feedback on the set criteria. She or he can download his or her report. The feedback can be done by more than one lecturer and the resulting grade is the average and the added comments are the combination of both.</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Let's look on how that feels in the user interface.</a:t>
            </a:r>
            <a:endParaRPr lang="de-CH"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90381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49d853483f_0_74: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g149d853483f_0_74:notes"/>
          <p:cNvSpPr txBox="1">
            <a:spLocks noGrp="1"/>
          </p:cNvSpPr>
          <p:nvPr>
            <p:ph type="body" idx="1"/>
          </p:nvPr>
        </p:nvSpPr>
        <p:spPr>
          <a:xfrm>
            <a:off x="914400" y="2443150"/>
            <a:ext cx="7315200" cy="2314500"/>
          </a:xfrm>
          <a:prstGeom prst="rect">
            <a:avLst/>
          </a:prstGeom>
          <a:noFill/>
          <a:ln>
            <a:noFill/>
          </a:ln>
        </p:spPr>
        <p:txBody>
          <a:bodyPr spcFirstLastPara="1" wrap="square" lIns="91425" tIns="91425" rIns="91425" bIns="91425" anchor="t" anchorCtr="0">
            <a:noAutofit/>
          </a:bodyPr>
          <a:lstStyle/>
          <a:p>
            <a:pPr marL="139700" indent="0">
              <a:buNone/>
            </a:pPr>
            <a:r>
              <a:rPr lang="de-CH" sz="1800" dirty="0">
                <a:effectLst/>
                <a:latin typeface="Calibri" panose="020F0502020204030204" pitchFamily="34" charset="0"/>
                <a:ea typeface="Calibri" panose="020F0502020204030204" pitchFamily="34" charset="0"/>
                <a:cs typeface="Times New Roman" panose="02020603050405020304" pitchFamily="18" charset="0"/>
              </a:rPr>
              <a:t>A </a:t>
            </a:r>
            <a:r>
              <a:rPr lang="de-CH" sz="1800" dirty="0" err="1">
                <a:effectLst/>
                <a:latin typeface="Calibri" panose="020F0502020204030204" pitchFamily="34" charset="0"/>
                <a:ea typeface="Calibri" panose="020F0502020204030204" pitchFamily="34" charset="0"/>
                <a:cs typeface="Times New Roman" panose="02020603050405020304" pitchFamily="18" charset="0"/>
              </a:rPr>
              <a:t>lecturer</a:t>
            </a:r>
            <a:r>
              <a:rPr lang="de-CH" sz="1800" dirty="0">
                <a:effectLst/>
                <a:latin typeface="Calibri" panose="020F0502020204030204" pitchFamily="34" charset="0"/>
                <a:ea typeface="Calibri" panose="020F0502020204030204" pitchFamily="34" charset="0"/>
                <a:cs typeface="Times New Roman" panose="02020603050405020304" pitchFamily="18" charset="0"/>
              </a:rPr>
              <a:t> </a:t>
            </a:r>
            <a:r>
              <a:rPr lang="de-CH" sz="1800" dirty="0" err="1">
                <a:effectLst/>
                <a:latin typeface="Calibri" panose="020F0502020204030204" pitchFamily="34" charset="0"/>
                <a:ea typeface="Calibri" panose="020F0502020204030204" pitchFamily="34" charset="0"/>
                <a:cs typeface="Times New Roman" panose="02020603050405020304" pitchFamily="18" charset="0"/>
              </a:rPr>
              <a:t>adds</a:t>
            </a:r>
            <a:r>
              <a:rPr lang="de-CH" sz="1800" dirty="0">
                <a:effectLst/>
                <a:latin typeface="Calibri" panose="020F0502020204030204" pitchFamily="34" charset="0"/>
                <a:ea typeface="Calibri" panose="020F0502020204030204" pitchFamily="34" charset="0"/>
                <a:cs typeface="Times New Roman" panose="02020603050405020304" pitchFamily="18" charset="0"/>
              </a:rPr>
              <a:t> a verbal </a:t>
            </a:r>
            <a:r>
              <a:rPr lang="de-CH" sz="1800" dirty="0" err="1">
                <a:effectLst/>
                <a:latin typeface="Calibri" panose="020F0502020204030204" pitchFamily="34" charset="0"/>
                <a:ea typeface="Calibri" panose="020F0502020204030204" pitchFamily="34" charset="0"/>
                <a:cs typeface="Times New Roman" panose="02020603050405020304" pitchFamily="18" charset="0"/>
              </a:rPr>
              <a:t>feedback</a:t>
            </a:r>
            <a:r>
              <a:rPr lang="de-CH" sz="1800" dirty="0">
                <a:effectLst/>
                <a:latin typeface="Calibri" panose="020F0502020204030204" pitchFamily="34" charset="0"/>
                <a:ea typeface="Calibri" panose="020F0502020204030204" pitchFamily="34" charset="0"/>
                <a:cs typeface="Times New Roman" panose="02020603050405020304" pitchFamily="18" charset="0"/>
              </a:rPr>
              <a:t> </a:t>
            </a:r>
            <a:r>
              <a:rPr lang="de-CH" sz="1800" dirty="0" err="1">
                <a:effectLst/>
                <a:latin typeface="Calibri" panose="020F0502020204030204" pitchFamily="34" charset="0"/>
                <a:ea typeface="Calibri" panose="020F0502020204030204" pitchFamily="34" charset="0"/>
                <a:cs typeface="Times New Roman" panose="02020603050405020304" pitchFamily="18" charset="0"/>
              </a:rPr>
              <a:t>activity</a:t>
            </a:r>
            <a:r>
              <a:rPr lang="de-CH" sz="18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49d853483f_0_74: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g149d853483f_0_74:notes"/>
          <p:cNvSpPr txBox="1">
            <a:spLocks noGrp="1"/>
          </p:cNvSpPr>
          <p:nvPr>
            <p:ph type="body" idx="1"/>
          </p:nvPr>
        </p:nvSpPr>
        <p:spPr>
          <a:xfrm>
            <a:off x="914400" y="2443150"/>
            <a:ext cx="7315200" cy="2314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de-CH" sz="1100" dirty="0">
                <a:effectLst/>
                <a:latin typeface="Calibri" panose="020F0502020204030204" pitchFamily="34" charset="0"/>
                <a:ea typeface="Calibri" panose="020F0502020204030204" pitchFamily="34" charset="0"/>
                <a:cs typeface="Times New Roman" panose="02020603050405020304" pitchFamily="18" charset="0"/>
              </a:rPr>
              <a:t>… and </a:t>
            </a:r>
            <a:r>
              <a:rPr lang="de-CH" sz="1100" dirty="0" err="1">
                <a:effectLst/>
                <a:latin typeface="Calibri" panose="020F0502020204030204" pitchFamily="34" charset="0"/>
                <a:ea typeface="Calibri" panose="020F0502020204030204" pitchFamily="34" charset="0"/>
                <a:cs typeface="Times New Roman" panose="02020603050405020304" pitchFamily="18" charset="0"/>
              </a:rPr>
              <a:t>select</a:t>
            </a:r>
            <a:r>
              <a:rPr lang="de-CH" sz="1100" dirty="0">
                <a:effectLst/>
                <a:latin typeface="Calibri" panose="020F0502020204030204" pitchFamily="34" charset="0"/>
                <a:ea typeface="Calibri" panose="020F0502020204030204" pitchFamily="34" charset="0"/>
                <a:cs typeface="Times New Roman" panose="02020603050405020304" pitchFamily="18" charset="0"/>
              </a:rPr>
              <a:t> a </a:t>
            </a:r>
            <a:r>
              <a:rPr lang="de-CH" sz="1100" dirty="0" err="1">
                <a:effectLst/>
                <a:latin typeface="Calibri" panose="020F0502020204030204" pitchFamily="34" charset="0"/>
                <a:ea typeface="Calibri" panose="020F0502020204030204" pitchFamily="34" charset="0"/>
                <a:cs typeface="Times New Roman" panose="02020603050405020304" pitchFamily="18" charset="0"/>
              </a:rPr>
              <a:t>template</a:t>
            </a:r>
            <a:r>
              <a:rPr lang="de-CH" sz="1100" dirty="0">
                <a:effectLst/>
                <a:latin typeface="Calibri" panose="020F0502020204030204" pitchFamily="34" charset="0"/>
                <a:ea typeface="Calibri" panose="020F0502020204030204" pitchFamily="34" charset="0"/>
                <a:cs typeface="Times New Roman" panose="02020603050405020304" pitchFamily="18" charset="0"/>
              </a:rPr>
              <a:t>. As </a:t>
            </a:r>
            <a:r>
              <a:rPr lang="de-CH" sz="1100" dirty="0" err="1">
                <a:effectLst/>
                <a:latin typeface="Calibri" panose="020F0502020204030204" pitchFamily="34" charset="0"/>
                <a:ea typeface="Calibri" panose="020F0502020204030204" pitchFamily="34" charset="0"/>
                <a:cs typeface="Times New Roman" panose="02020603050405020304" pitchFamily="18" charset="0"/>
              </a:rPr>
              <a:t>of</a:t>
            </a:r>
            <a:r>
              <a:rPr lang="de-CH" sz="1100" dirty="0">
                <a:effectLst/>
                <a:latin typeface="Calibri" panose="020F0502020204030204" pitchFamily="34" charset="0"/>
                <a:ea typeface="Calibri" panose="020F0502020204030204" pitchFamily="34" charset="0"/>
                <a:cs typeface="Times New Roman" panose="02020603050405020304" pitchFamily="18" charset="0"/>
              </a:rPr>
              <a:t> </a:t>
            </a:r>
            <a:r>
              <a:rPr lang="de-CH" sz="1100" dirty="0" err="1">
                <a:effectLst/>
                <a:latin typeface="Calibri" panose="020F0502020204030204" pitchFamily="34" charset="0"/>
                <a:ea typeface="Calibri" panose="020F0502020204030204" pitchFamily="34" charset="0"/>
                <a:cs typeface="Times New Roman" panose="02020603050405020304" pitchFamily="18" charset="0"/>
              </a:rPr>
              <a:t>now</a:t>
            </a:r>
            <a:r>
              <a:rPr lang="de-CH" sz="1100" dirty="0">
                <a:effectLst/>
                <a:latin typeface="Calibri" panose="020F0502020204030204" pitchFamily="34" charset="0"/>
                <a:ea typeface="Calibri" panose="020F0502020204030204" pitchFamily="34" charset="0"/>
                <a:cs typeface="Times New Roman" panose="02020603050405020304" pitchFamily="18" charset="0"/>
              </a:rPr>
              <a:t> </a:t>
            </a:r>
            <a:r>
              <a:rPr lang="de-CH" sz="1100" dirty="0" err="1">
                <a:effectLst/>
                <a:latin typeface="Calibri" panose="020F0502020204030204" pitchFamily="34" charset="0"/>
                <a:ea typeface="Calibri" panose="020F0502020204030204" pitchFamily="34" charset="0"/>
                <a:cs typeface="Times New Roman" panose="02020603050405020304" pitchFamily="18" charset="0"/>
              </a:rPr>
              <a:t>the</a:t>
            </a:r>
            <a:r>
              <a:rPr lang="de-CH" sz="1100" dirty="0">
                <a:effectLst/>
                <a:latin typeface="Calibri" panose="020F0502020204030204" pitchFamily="34" charset="0"/>
                <a:ea typeface="Calibri" panose="020F0502020204030204" pitchFamily="34" charset="0"/>
                <a:cs typeface="Times New Roman" panose="02020603050405020304" pitchFamily="18" charset="0"/>
              </a:rPr>
              <a:t> </a:t>
            </a:r>
            <a:r>
              <a:rPr lang="de-CH" sz="1100" dirty="0" err="1">
                <a:effectLst/>
                <a:latin typeface="Calibri" panose="020F0502020204030204" pitchFamily="34" charset="0"/>
                <a:ea typeface="Calibri" panose="020F0502020204030204" pitchFamily="34" charset="0"/>
                <a:cs typeface="Times New Roman" panose="02020603050405020304" pitchFamily="18" charset="0"/>
              </a:rPr>
              <a:t>templates</a:t>
            </a:r>
            <a:r>
              <a:rPr lang="de-CH" sz="1100" dirty="0">
                <a:effectLst/>
                <a:latin typeface="Calibri" panose="020F0502020204030204" pitchFamily="34" charset="0"/>
                <a:ea typeface="Calibri" panose="020F0502020204030204" pitchFamily="34" charset="0"/>
                <a:cs typeface="Times New Roman" panose="02020603050405020304" pitchFamily="18" charset="0"/>
              </a:rPr>
              <a:t> </a:t>
            </a:r>
            <a:r>
              <a:rPr lang="de-CH" sz="1100" dirty="0" err="1">
                <a:effectLst/>
                <a:latin typeface="Calibri" panose="020F0502020204030204" pitchFamily="34" charset="0"/>
                <a:ea typeface="Calibri" panose="020F0502020204030204" pitchFamily="34" charset="0"/>
                <a:cs typeface="Times New Roman" panose="02020603050405020304" pitchFamily="18" charset="0"/>
              </a:rPr>
              <a:t>come</a:t>
            </a:r>
            <a:r>
              <a:rPr lang="de-CH" sz="1100" dirty="0">
                <a:effectLst/>
                <a:latin typeface="Calibri" panose="020F0502020204030204" pitchFamily="34" charset="0"/>
                <a:ea typeface="Calibri" panose="020F0502020204030204" pitchFamily="34" charset="0"/>
                <a:cs typeface="Times New Roman" panose="02020603050405020304" pitchFamily="18" charset="0"/>
              </a:rPr>
              <a:t> in French, German and English. </a:t>
            </a:r>
            <a:r>
              <a:rPr lang="de-CH" sz="1100" dirty="0" err="1">
                <a:effectLst/>
                <a:latin typeface="Calibri" panose="020F0502020204030204" pitchFamily="34" charset="0"/>
                <a:ea typeface="Calibri" panose="020F0502020204030204" pitchFamily="34" charset="0"/>
                <a:cs typeface="Times New Roman" panose="02020603050405020304" pitchFamily="18" charset="0"/>
              </a:rPr>
              <a:t>Alongside</a:t>
            </a:r>
            <a:r>
              <a:rPr lang="de-CH" sz="1100" dirty="0">
                <a:effectLst/>
                <a:latin typeface="Calibri" panose="020F0502020204030204" pitchFamily="34" charset="0"/>
                <a:ea typeface="Calibri" panose="020F0502020204030204" pitchFamily="34" charset="0"/>
                <a:cs typeface="Times New Roman" panose="02020603050405020304" pitchFamily="18" charset="0"/>
              </a:rPr>
              <a:t> </a:t>
            </a:r>
            <a:r>
              <a:rPr lang="de-CH" sz="1100" dirty="0" err="1">
                <a:effectLst/>
                <a:latin typeface="Calibri" panose="020F0502020204030204" pitchFamily="34" charset="0"/>
                <a:ea typeface="Calibri" panose="020F0502020204030204" pitchFamily="34" charset="0"/>
                <a:cs typeface="Times New Roman" panose="02020603050405020304" pitchFamily="18" charset="0"/>
              </a:rPr>
              <a:t>the</a:t>
            </a:r>
            <a:r>
              <a:rPr lang="de-CH" sz="1100" dirty="0">
                <a:effectLst/>
                <a:latin typeface="Calibri" panose="020F0502020204030204" pitchFamily="34" charset="0"/>
                <a:ea typeface="Calibri" panose="020F0502020204030204" pitchFamily="34" charset="0"/>
                <a:cs typeface="Times New Roman" panose="02020603050405020304" pitchFamily="18" charset="0"/>
              </a:rPr>
              <a:t> </a:t>
            </a:r>
            <a:r>
              <a:rPr lang="de-CH" sz="1100" dirty="0" err="1">
                <a:effectLst/>
                <a:latin typeface="Calibri" panose="020F0502020204030204" pitchFamily="34" charset="0"/>
                <a:ea typeface="Calibri" panose="020F0502020204030204" pitchFamily="34" charset="0"/>
                <a:cs typeface="Times New Roman" panose="02020603050405020304" pitchFamily="18" charset="0"/>
              </a:rPr>
              <a:t>template</a:t>
            </a:r>
            <a:r>
              <a:rPr lang="de-CH" sz="1100" dirty="0">
                <a:effectLst/>
                <a:latin typeface="Calibri" panose="020F0502020204030204" pitchFamily="34" charset="0"/>
                <a:ea typeface="Calibri" panose="020F0502020204030204" pitchFamily="34" charset="0"/>
                <a:cs typeface="Times New Roman" panose="02020603050405020304" pitchFamily="18" charset="0"/>
              </a:rPr>
              <a:t> </a:t>
            </a:r>
            <a:r>
              <a:rPr lang="de-CH" sz="1100" dirty="0" err="1">
                <a:effectLst/>
                <a:latin typeface="Calibri" panose="020F0502020204030204" pitchFamily="34" charset="0"/>
                <a:ea typeface="Calibri" panose="020F0502020204030204" pitchFamily="34" charset="0"/>
                <a:cs typeface="Times New Roman" panose="02020603050405020304" pitchFamily="18" charset="0"/>
              </a:rPr>
              <a:t>selection</a:t>
            </a:r>
            <a:r>
              <a:rPr lang="de-CH" sz="1100" dirty="0">
                <a:effectLst/>
                <a:latin typeface="Calibri" panose="020F0502020204030204" pitchFamily="34" charset="0"/>
                <a:ea typeface="Calibri" panose="020F0502020204030204" pitchFamily="34" charset="0"/>
                <a:cs typeface="Times New Roman" panose="02020603050405020304" pitchFamily="18" charset="0"/>
              </a:rPr>
              <a:t> </a:t>
            </a:r>
            <a:r>
              <a:rPr lang="de-CH" sz="1100" dirty="0" err="1">
                <a:effectLst/>
                <a:latin typeface="Calibri" panose="020F0502020204030204" pitchFamily="34" charset="0"/>
                <a:ea typeface="Calibri" panose="020F0502020204030204" pitchFamily="34" charset="0"/>
                <a:cs typeface="Times New Roman" panose="02020603050405020304" pitchFamily="18" charset="0"/>
              </a:rPr>
              <a:t>they</a:t>
            </a:r>
            <a:r>
              <a:rPr lang="de-CH" sz="1100" dirty="0">
                <a:effectLst/>
                <a:latin typeface="Calibri" panose="020F0502020204030204" pitchFamily="34" charset="0"/>
                <a:ea typeface="Calibri" panose="020F0502020204030204" pitchFamily="34" charset="0"/>
                <a:cs typeface="Times New Roman" panose="02020603050405020304" pitchFamily="18" charset="0"/>
              </a:rPr>
              <a:t> also </a:t>
            </a:r>
            <a:r>
              <a:rPr lang="de-CH" sz="1100" dirty="0" err="1">
                <a:effectLst/>
                <a:latin typeface="Calibri" panose="020F0502020204030204" pitchFamily="34" charset="0"/>
                <a:ea typeface="Calibri" panose="020F0502020204030204" pitchFamily="34" charset="0"/>
                <a:cs typeface="Times New Roman" panose="02020603050405020304" pitchFamily="18" charset="0"/>
              </a:rPr>
              <a:t>choose</a:t>
            </a:r>
            <a:r>
              <a:rPr lang="de-CH" sz="1100" dirty="0">
                <a:effectLst/>
                <a:latin typeface="Calibri" panose="020F0502020204030204" pitchFamily="34" charset="0"/>
                <a:ea typeface="Calibri" panose="020F0502020204030204" pitchFamily="34" charset="0"/>
                <a:cs typeface="Times New Roman" panose="02020603050405020304" pitchFamily="18" charset="0"/>
              </a:rPr>
              <a:t> </a:t>
            </a:r>
            <a:r>
              <a:rPr lang="de-CH" sz="1100" dirty="0" err="1">
                <a:effectLst/>
                <a:latin typeface="Calibri" panose="020F0502020204030204" pitchFamily="34" charset="0"/>
                <a:ea typeface="Calibri" panose="020F0502020204030204" pitchFamily="34" charset="0"/>
                <a:cs typeface="Times New Roman" panose="02020603050405020304" pitchFamily="18" charset="0"/>
              </a:rPr>
              <a:t>whether</a:t>
            </a:r>
            <a:r>
              <a:rPr lang="de-CH" sz="1100" dirty="0">
                <a:effectLst/>
                <a:latin typeface="Calibri" panose="020F0502020204030204" pitchFamily="34" charset="0"/>
                <a:ea typeface="Calibri" panose="020F0502020204030204" pitchFamily="34" charset="0"/>
                <a:cs typeface="Times New Roman" panose="02020603050405020304" pitchFamily="18" charset="0"/>
              </a:rPr>
              <a:t> </a:t>
            </a:r>
            <a:r>
              <a:rPr lang="de-CH" sz="1100" dirty="0" err="1">
                <a:effectLst/>
                <a:latin typeface="Calibri" panose="020F0502020204030204" pitchFamily="34" charset="0"/>
                <a:ea typeface="Calibri" panose="020F0502020204030204" pitchFamily="34" charset="0"/>
                <a:cs typeface="Times New Roman" panose="02020603050405020304" pitchFamily="18" charset="0"/>
              </a:rPr>
              <a:t>the</a:t>
            </a:r>
            <a:r>
              <a:rPr lang="de-CH" sz="1100" dirty="0">
                <a:effectLst/>
                <a:latin typeface="Calibri" panose="020F0502020204030204" pitchFamily="34" charset="0"/>
                <a:ea typeface="Calibri" panose="020F0502020204030204" pitchFamily="34" charset="0"/>
                <a:cs typeface="Times New Roman" panose="02020603050405020304" pitchFamily="18" charset="0"/>
              </a:rPr>
              <a:t> </a:t>
            </a:r>
            <a:r>
              <a:rPr lang="de-CH" sz="1100" dirty="0" err="1">
                <a:effectLst/>
                <a:latin typeface="Calibri" panose="020F0502020204030204" pitchFamily="34" charset="0"/>
                <a:ea typeface="Calibri" panose="020F0502020204030204" pitchFamily="34" charset="0"/>
                <a:cs typeface="Times New Roman" panose="02020603050405020304" pitchFamily="18" charset="0"/>
              </a:rPr>
              <a:t>students</a:t>
            </a:r>
            <a:r>
              <a:rPr lang="de-CH" sz="1100" dirty="0">
                <a:effectLst/>
                <a:latin typeface="Calibri" panose="020F0502020204030204" pitchFamily="34" charset="0"/>
                <a:ea typeface="Calibri" panose="020F0502020204030204" pitchFamily="34" charset="0"/>
                <a:cs typeface="Times New Roman" panose="02020603050405020304" pitchFamily="18" charset="0"/>
              </a:rPr>
              <a:t> </a:t>
            </a:r>
            <a:r>
              <a:rPr lang="de-CH" sz="1100" dirty="0" err="1">
                <a:effectLst/>
                <a:latin typeface="Calibri" panose="020F0502020204030204" pitchFamily="34" charset="0"/>
                <a:ea typeface="Calibri" panose="020F0502020204030204" pitchFamily="34" charset="0"/>
                <a:cs typeface="Times New Roman" panose="02020603050405020304" pitchFamily="18" charset="0"/>
              </a:rPr>
              <a:t>see</a:t>
            </a:r>
            <a:r>
              <a:rPr lang="de-CH" sz="1100" dirty="0">
                <a:effectLst/>
                <a:latin typeface="Calibri" panose="020F0502020204030204" pitchFamily="34" charset="0"/>
                <a:ea typeface="Calibri" panose="020F0502020204030204" pitchFamily="34" charset="0"/>
                <a:cs typeface="Times New Roman" panose="02020603050405020304" pitchFamily="18" charset="0"/>
              </a:rPr>
              <a:t> </a:t>
            </a:r>
            <a:r>
              <a:rPr lang="de-CH" sz="1100" dirty="0" err="1">
                <a:effectLst/>
                <a:latin typeface="Calibri" panose="020F0502020204030204" pitchFamily="34" charset="0"/>
                <a:ea typeface="Calibri" panose="020F0502020204030204" pitchFamily="34" charset="0"/>
                <a:cs typeface="Times New Roman" panose="02020603050405020304" pitchFamily="18" charset="0"/>
              </a:rPr>
              <a:t>the</a:t>
            </a:r>
            <a:r>
              <a:rPr lang="de-CH" sz="1100" dirty="0">
                <a:effectLst/>
                <a:latin typeface="Calibri" panose="020F0502020204030204" pitchFamily="34" charset="0"/>
                <a:ea typeface="Calibri" panose="020F0502020204030204" pitchFamily="34" charset="0"/>
                <a:cs typeface="Times New Roman" panose="02020603050405020304" pitchFamily="18" charset="0"/>
              </a:rPr>
              <a:t> </a:t>
            </a:r>
            <a:r>
              <a:rPr lang="de-CH" sz="1100" dirty="0" err="1">
                <a:effectLst/>
                <a:latin typeface="Calibri" panose="020F0502020204030204" pitchFamily="34" charset="0"/>
                <a:ea typeface="Calibri" panose="020F0502020204030204" pitchFamily="34" charset="0"/>
                <a:cs typeface="Times New Roman" panose="02020603050405020304" pitchFamily="18" charset="0"/>
              </a:rPr>
              <a:t>feedbacks</a:t>
            </a:r>
            <a:r>
              <a:rPr lang="de-CH" sz="1100" dirty="0">
                <a:effectLst/>
                <a:latin typeface="Calibri" panose="020F0502020204030204" pitchFamily="34" charset="0"/>
                <a:ea typeface="Calibri" panose="020F0502020204030204" pitchFamily="34" charset="0"/>
                <a:cs typeface="Times New Roman" panose="02020603050405020304" pitchFamily="18" charset="0"/>
              </a:rPr>
              <a:t> </a:t>
            </a:r>
            <a:r>
              <a:rPr lang="de-CH" sz="1100" dirty="0" err="1">
                <a:effectLst/>
                <a:latin typeface="Calibri" panose="020F0502020204030204" pitchFamily="34" charset="0"/>
                <a:ea typeface="Calibri" panose="020F0502020204030204" pitchFamily="34" charset="0"/>
                <a:cs typeface="Times New Roman" panose="02020603050405020304" pitchFamily="18" charset="0"/>
              </a:rPr>
              <a:t>right</a:t>
            </a:r>
            <a:r>
              <a:rPr lang="de-CH" sz="1100" dirty="0">
                <a:effectLst/>
                <a:latin typeface="Calibri" panose="020F0502020204030204" pitchFamily="34" charset="0"/>
                <a:ea typeface="Calibri" panose="020F0502020204030204" pitchFamily="34" charset="0"/>
                <a:cs typeface="Times New Roman" panose="02020603050405020304" pitchFamily="18" charset="0"/>
              </a:rPr>
              <a:t> </a:t>
            </a:r>
            <a:r>
              <a:rPr lang="de-CH" sz="1100" dirty="0" err="1">
                <a:effectLst/>
                <a:latin typeface="Calibri" panose="020F0502020204030204" pitchFamily="34" charset="0"/>
                <a:ea typeface="Calibri" panose="020F0502020204030204" pitchFamily="34" charset="0"/>
                <a:cs typeface="Times New Roman" panose="02020603050405020304" pitchFamily="18" charset="0"/>
              </a:rPr>
              <a:t>away</a:t>
            </a:r>
            <a:r>
              <a:rPr lang="de-CH" sz="1100" dirty="0">
                <a:effectLst/>
                <a:latin typeface="Calibri" panose="020F0502020204030204" pitchFamily="34" charset="0"/>
                <a:ea typeface="Calibri" panose="020F0502020204030204" pitchFamily="34" charset="0"/>
                <a:cs typeface="Times New Roman" panose="02020603050405020304" pitchFamily="18" charset="0"/>
              </a:rPr>
              <a:t> </a:t>
            </a:r>
            <a:r>
              <a:rPr lang="de-CH" sz="1100" dirty="0" err="1">
                <a:effectLst/>
                <a:latin typeface="Calibri" panose="020F0502020204030204" pitchFamily="34" charset="0"/>
                <a:ea typeface="Calibri" panose="020F0502020204030204" pitchFamily="34" charset="0"/>
                <a:cs typeface="Times New Roman" panose="02020603050405020304" pitchFamily="18" charset="0"/>
              </a:rPr>
              <a:t>or</a:t>
            </a:r>
            <a:r>
              <a:rPr lang="de-CH" sz="1100" dirty="0">
                <a:effectLst/>
                <a:latin typeface="Calibri" panose="020F0502020204030204" pitchFamily="34" charset="0"/>
                <a:ea typeface="Calibri" panose="020F0502020204030204" pitchFamily="34" charset="0"/>
                <a:cs typeface="Times New Roman" panose="02020603050405020304" pitchFamily="18" charset="0"/>
              </a:rPr>
              <a:t> </a:t>
            </a:r>
            <a:r>
              <a:rPr lang="de-CH" sz="1100" dirty="0" err="1">
                <a:effectLst/>
                <a:latin typeface="Calibri" panose="020F0502020204030204" pitchFamily="34" charset="0"/>
                <a:ea typeface="Calibri" panose="020F0502020204030204" pitchFamily="34" charset="0"/>
                <a:cs typeface="Times New Roman" panose="02020603050405020304" pitchFamily="18" charset="0"/>
              </a:rPr>
              <a:t>only</a:t>
            </a:r>
            <a:r>
              <a:rPr lang="de-CH" sz="1100" dirty="0">
                <a:effectLst/>
                <a:latin typeface="Calibri" panose="020F0502020204030204" pitchFamily="34" charset="0"/>
                <a:ea typeface="Calibri" panose="020F0502020204030204" pitchFamily="34" charset="0"/>
                <a:cs typeface="Times New Roman" panose="02020603050405020304" pitchFamily="18" charset="0"/>
              </a:rPr>
              <a:t> after </a:t>
            </a:r>
            <a:r>
              <a:rPr lang="de-CH" sz="1100" dirty="0" err="1">
                <a:effectLst/>
                <a:latin typeface="Calibri" panose="020F0502020204030204" pitchFamily="34" charset="0"/>
                <a:ea typeface="Calibri" panose="020F0502020204030204" pitchFamily="34" charset="0"/>
                <a:cs typeface="Times New Roman" panose="02020603050405020304" pitchFamily="18" charset="0"/>
              </a:rPr>
              <a:t>they</a:t>
            </a:r>
            <a:r>
              <a:rPr lang="de-CH" sz="1100" dirty="0">
                <a:effectLst/>
                <a:latin typeface="Calibri" panose="020F0502020204030204" pitchFamily="34" charset="0"/>
                <a:ea typeface="Calibri" panose="020F0502020204030204" pitchFamily="34" charset="0"/>
                <a:cs typeface="Times New Roman" panose="02020603050405020304" pitchFamily="18" charset="0"/>
              </a:rPr>
              <a:t> </a:t>
            </a:r>
            <a:r>
              <a:rPr lang="de-CH" sz="1100" dirty="0" err="1">
                <a:effectLst/>
                <a:latin typeface="Calibri" panose="020F0502020204030204" pitchFamily="34" charset="0"/>
                <a:ea typeface="Calibri" panose="020F0502020204030204" pitchFamily="34" charset="0"/>
                <a:cs typeface="Times New Roman" panose="02020603050405020304" pitchFamily="18" charset="0"/>
              </a:rPr>
              <a:t>are</a:t>
            </a:r>
            <a:r>
              <a:rPr lang="de-CH" sz="1100" dirty="0">
                <a:effectLst/>
                <a:latin typeface="Calibri" panose="020F0502020204030204" pitchFamily="34" charset="0"/>
                <a:ea typeface="Calibri" panose="020F0502020204030204" pitchFamily="34" charset="0"/>
                <a:cs typeface="Times New Roman" panose="02020603050405020304" pitchFamily="18" charset="0"/>
              </a:rPr>
              <a:t> </a:t>
            </a:r>
            <a:r>
              <a:rPr lang="de-CH" sz="1100" dirty="0" err="1">
                <a:effectLst/>
                <a:latin typeface="Calibri" panose="020F0502020204030204" pitchFamily="34" charset="0"/>
                <a:ea typeface="Calibri" panose="020F0502020204030204" pitchFamily="34" charset="0"/>
                <a:cs typeface="Times New Roman" panose="02020603050405020304" pitchFamily="18" charset="0"/>
              </a:rPr>
              <a:t>released</a:t>
            </a:r>
            <a:r>
              <a:rPr lang="de-CH" sz="1100" dirty="0">
                <a:effectLst/>
                <a:latin typeface="Calibri" panose="020F0502020204030204" pitchFamily="34" charset="0"/>
                <a:ea typeface="Calibri" panose="020F0502020204030204" pitchFamily="34" charset="0"/>
                <a:cs typeface="Times New Roman" panose="02020603050405020304" pitchFamily="18" charset="0"/>
              </a:rPr>
              <a:t>.</a:t>
            </a:r>
            <a:endParaRPr dirty="0"/>
          </a:p>
        </p:txBody>
      </p:sp>
    </p:spTree>
    <p:extLst>
      <p:ext uri="{BB962C8B-B14F-4D97-AF65-F5344CB8AC3E}">
        <p14:creationId xmlns:p14="http://schemas.microsoft.com/office/powerpoint/2010/main" val="2451189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49d853483f_0_74: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g149d853483f_0_74:notes"/>
          <p:cNvSpPr txBox="1">
            <a:spLocks noGrp="1"/>
          </p:cNvSpPr>
          <p:nvPr>
            <p:ph type="body" idx="1"/>
          </p:nvPr>
        </p:nvSpPr>
        <p:spPr>
          <a:xfrm>
            <a:off x="914400" y="2443150"/>
            <a:ext cx="7315200" cy="2314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dirty="0"/>
              <a:t>This is the default criteria grid – and criteria are grouped to categories – that comes delivered with the standard verbal feedback plug in. It aims at verbal presentations and has the categories of content, structure, media, speech and body language.</a:t>
            </a:r>
            <a:br>
              <a:rPr lang="en-US" dirty="0"/>
            </a:br>
            <a:r>
              <a:rPr lang="en-US" dirty="0"/>
              <a:t>How do students perform in those five categories will at the end be illustrated not only in a table but also in a spider graph.</a:t>
            </a:r>
          </a:p>
        </p:txBody>
      </p:sp>
    </p:spTree>
    <p:extLst>
      <p:ext uri="{BB962C8B-B14F-4D97-AF65-F5344CB8AC3E}">
        <p14:creationId xmlns:p14="http://schemas.microsoft.com/office/powerpoint/2010/main" val="3907414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49d853483f_0_74: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g149d853483f_0_74:notes"/>
          <p:cNvSpPr txBox="1">
            <a:spLocks noGrp="1"/>
          </p:cNvSpPr>
          <p:nvPr>
            <p:ph type="body" idx="1"/>
          </p:nvPr>
        </p:nvSpPr>
        <p:spPr>
          <a:xfrm>
            <a:off x="914400" y="2443150"/>
            <a:ext cx="7315200" cy="2314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dirty="0"/>
              <a:t>Now, if I just wanted four categories–for example if media isn't important because they are not allowed to be used–then I would just turn the percentage to zero and equalize in order that the other four sum up to 100%. A 0% category is not displayed neither in the grading form nor in the result sheet.</a:t>
            </a:r>
          </a:p>
        </p:txBody>
      </p:sp>
    </p:spTree>
    <p:extLst>
      <p:ext uri="{BB962C8B-B14F-4D97-AF65-F5344CB8AC3E}">
        <p14:creationId xmlns:p14="http://schemas.microsoft.com/office/powerpoint/2010/main" val="1473158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Blank 1" type="obj">
  <p:cSld name="OBJECT">
    <p:bg>
      <p:bgPr>
        <a:solidFill>
          <a:schemeClr val="lt1"/>
        </a:solidFill>
        <a:effectLst/>
      </p:bgPr>
    </p:bg>
    <p:spTree>
      <p:nvGrpSpPr>
        <p:cNvPr id="1" name="Shape 9"/>
        <p:cNvGrpSpPr/>
        <p:nvPr/>
      </p:nvGrpSpPr>
      <p:grpSpPr>
        <a:xfrm>
          <a:off x="0" y="0"/>
          <a:ext cx="0" cy="0"/>
          <a:chOff x="0" y="0"/>
          <a:chExt cx="0" cy="0"/>
        </a:xfrm>
      </p:grpSpPr>
      <p:pic>
        <p:nvPicPr>
          <p:cNvPr id="10" name="Google Shape;10;p10"/>
          <p:cNvPicPr preferRelativeResize="0"/>
          <p:nvPr/>
        </p:nvPicPr>
        <p:blipFill rotWithShape="1">
          <a:blip r:embed="rId2">
            <a:alphaModFix/>
          </a:blip>
          <a:srcRect/>
          <a:stretch/>
        </p:blipFill>
        <p:spPr>
          <a:xfrm>
            <a:off x="8742675" y="4735125"/>
            <a:ext cx="265350" cy="2653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alphaModFix/>
          </a:blip>
          <a:stretch>
            <a:fillRect/>
          </a:stretch>
        </a:blipFill>
        <a:effectLst/>
      </p:bgPr>
    </p:bg>
    <p:spTree>
      <p:nvGrpSpPr>
        <p:cNvPr id="1" name="Shape 52"/>
        <p:cNvGrpSpPr/>
        <p:nvPr/>
      </p:nvGrpSpPr>
      <p:grpSpPr>
        <a:xfrm>
          <a:off x="0" y="0"/>
          <a:ext cx="0" cy="0"/>
          <a:chOff x="0" y="0"/>
          <a:chExt cx="0" cy="0"/>
        </a:xfrm>
      </p:grpSpPr>
      <p:sp>
        <p:nvSpPr>
          <p:cNvPr id="53" name="Google Shape;53;g149d853483f_0_125"/>
          <p:cNvSpPr txBox="1">
            <a:spLocks noGrp="1"/>
          </p:cNvSpPr>
          <p:nvPr>
            <p:ph type="title"/>
          </p:nvPr>
        </p:nvSpPr>
        <p:spPr>
          <a:xfrm>
            <a:off x="1090800" y="1572600"/>
            <a:ext cx="6367800" cy="1444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4400"/>
              <a:buFont typeface="Open Sans ExtraBold"/>
              <a:buNone/>
              <a:defRPr sz="4400">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54" name="Google Shape;54;g149d853483f_0_1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‹Nr.›</a:t>
            </a:fld>
            <a:endParaRPr dirty="0"/>
          </a:p>
        </p:txBody>
      </p:sp>
      <p:cxnSp>
        <p:nvCxnSpPr>
          <p:cNvPr id="55" name="Google Shape;55;g149d853483f_0_125"/>
          <p:cNvCxnSpPr/>
          <p:nvPr/>
        </p:nvCxnSpPr>
        <p:spPr>
          <a:xfrm>
            <a:off x="1288975" y="3098500"/>
            <a:ext cx="6779400" cy="0"/>
          </a:xfrm>
          <a:prstGeom prst="straightConnector1">
            <a:avLst/>
          </a:prstGeom>
          <a:noFill/>
          <a:ln w="9525" cap="flat" cmpd="sng">
            <a:solidFill>
              <a:srgbClr val="00FFFF"/>
            </a:solidFill>
            <a:prstDash val="solid"/>
            <a:round/>
            <a:headEnd type="none" w="med" len="med"/>
            <a:tailEnd type="none" w="med" len="med"/>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1 1">
  <p:cSld name="BLANK_1">
    <p:bg>
      <p:bgPr>
        <a:blipFill>
          <a:blip r:embed="rId2">
            <a:alphaModFix/>
          </a:blip>
          <a:stretch>
            <a:fillRect/>
          </a:stretch>
        </a:blipFill>
        <a:effectLst/>
      </p:bgPr>
    </p:bg>
    <p:spTree>
      <p:nvGrpSpPr>
        <p:cNvPr id="1" name="Shape 56"/>
        <p:cNvGrpSpPr/>
        <p:nvPr/>
      </p:nvGrpSpPr>
      <p:grpSpPr>
        <a:xfrm>
          <a:off x="0" y="0"/>
          <a:ext cx="0" cy="0"/>
          <a:chOff x="0" y="0"/>
          <a:chExt cx="0" cy="0"/>
        </a:xfrm>
      </p:grpSpPr>
      <p:sp>
        <p:nvSpPr>
          <p:cNvPr id="57" name="Google Shape;57;g149d853483f_0_1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‹Nr.›</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pic>
        <p:nvPicPr>
          <p:cNvPr id="59" name="Google Shape;59;p15"/>
          <p:cNvPicPr preferRelativeResize="0"/>
          <p:nvPr/>
        </p:nvPicPr>
        <p:blipFill rotWithShape="1">
          <a:blip r:embed="rId2">
            <a:alphaModFix/>
          </a:blip>
          <a:srcRect/>
          <a:stretch/>
        </p:blipFill>
        <p:spPr>
          <a:xfrm>
            <a:off x="0" y="1285"/>
            <a:ext cx="9144000" cy="5140929"/>
          </a:xfrm>
          <a:prstGeom prst="rect">
            <a:avLst/>
          </a:prstGeom>
          <a:noFill/>
          <a:ln>
            <a:noFill/>
          </a:ln>
        </p:spPr>
      </p:pic>
      <p:sp>
        <p:nvSpPr>
          <p:cNvPr id="60" name="Google Shape;60;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‹Nr.›</a:t>
            </a:fld>
            <a:endParaRPr dirty="0"/>
          </a:p>
        </p:txBody>
      </p:sp>
      <p:sp>
        <p:nvSpPr>
          <p:cNvPr id="61" name="Google Shape;61;p15"/>
          <p:cNvSpPr/>
          <p:nvPr/>
        </p:nvSpPr>
        <p:spPr>
          <a:xfrm>
            <a:off x="0" y="4476750"/>
            <a:ext cx="9144000" cy="666600"/>
          </a:xfrm>
          <a:custGeom>
            <a:avLst/>
            <a:gdLst/>
            <a:ahLst/>
            <a:cxnLst/>
            <a:rect l="l" t="t" r="r" b="b"/>
            <a:pathLst>
              <a:path w="120000" h="120000" extrusionOk="0">
                <a:moveTo>
                  <a:pt x="0" y="120000"/>
                </a:moveTo>
                <a:lnTo>
                  <a:pt x="120000" y="120000"/>
                </a:lnTo>
                <a:lnTo>
                  <a:pt x="120000" y="0"/>
                </a:lnTo>
                <a:lnTo>
                  <a:pt x="0" y="0"/>
                </a:lnTo>
                <a:lnTo>
                  <a:pt x="0" y="12000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pic>
        <p:nvPicPr>
          <p:cNvPr id="62" name="Google Shape;62;p15"/>
          <p:cNvPicPr preferRelativeResize="0"/>
          <p:nvPr/>
        </p:nvPicPr>
        <p:blipFill rotWithShape="1">
          <a:blip r:embed="rId3">
            <a:alphaModFix/>
          </a:blip>
          <a:srcRect t="2015" b="2015"/>
          <a:stretch/>
        </p:blipFill>
        <p:spPr>
          <a:xfrm>
            <a:off x="2849095" y="1805582"/>
            <a:ext cx="3445798" cy="865575"/>
          </a:xfrm>
          <a:prstGeom prst="rect">
            <a:avLst/>
          </a:prstGeom>
          <a:noFill/>
          <a:ln>
            <a:noFill/>
          </a:ln>
        </p:spPr>
      </p:pic>
      <p:sp>
        <p:nvSpPr>
          <p:cNvPr id="63" name="Google Shape;63;p15"/>
          <p:cNvSpPr txBox="1"/>
          <p:nvPr/>
        </p:nvSpPr>
        <p:spPr>
          <a:xfrm>
            <a:off x="7005625" y="4675725"/>
            <a:ext cx="1595100" cy="391500"/>
          </a:xfrm>
          <a:prstGeom prst="rect">
            <a:avLst/>
          </a:prstGeom>
          <a:noFill/>
          <a:ln>
            <a:noFill/>
          </a:ln>
        </p:spPr>
        <p:txBody>
          <a:bodyPr spcFirstLastPara="1" wrap="square" lIns="0" tIns="41900" rIns="0" bIns="0" anchor="ctr" anchorCtr="0">
            <a:noAutofit/>
          </a:bodyPr>
          <a:lstStyle/>
          <a:p>
            <a:pPr marL="12700" marR="0" lvl="0" indent="0" algn="r" rtl="0">
              <a:lnSpc>
                <a:spcPct val="100000"/>
              </a:lnSpc>
              <a:spcBef>
                <a:spcPts val="0"/>
              </a:spcBef>
              <a:spcAft>
                <a:spcPts val="0"/>
              </a:spcAft>
              <a:buClr>
                <a:srgbClr val="000000"/>
              </a:buClr>
              <a:buSzPts val="1800"/>
              <a:buFont typeface="Arial"/>
              <a:buNone/>
            </a:pPr>
            <a:r>
              <a:rPr lang="en-US" dirty="0">
                <a:solidFill>
                  <a:schemeClr val="dk1"/>
                </a:solidFill>
                <a:latin typeface="Open Sans"/>
                <a:ea typeface="Open Sans"/>
                <a:cs typeface="Open Sans"/>
                <a:sym typeface="Open Sans"/>
              </a:rPr>
              <a:t>#mootglobal22</a:t>
            </a:r>
            <a:endParaRPr i="0" u="none" strike="noStrike" cap="none" dirty="0">
              <a:solidFill>
                <a:schemeClr val="dk1"/>
              </a:solidFill>
              <a:latin typeface="Open Sans"/>
              <a:ea typeface="Open Sans"/>
              <a:cs typeface="Open Sans"/>
              <a:sym typeface="Open Sans"/>
            </a:endParaRPr>
          </a:p>
        </p:txBody>
      </p:sp>
      <p:pic>
        <p:nvPicPr>
          <p:cNvPr id="64" name="Google Shape;64;p15" title="Moodle"/>
          <p:cNvPicPr preferRelativeResize="0"/>
          <p:nvPr/>
        </p:nvPicPr>
        <p:blipFill rotWithShape="1">
          <a:blip r:embed="rId4">
            <a:alphaModFix/>
          </a:blip>
          <a:srcRect/>
          <a:stretch/>
        </p:blipFill>
        <p:spPr>
          <a:xfrm>
            <a:off x="8742675" y="4735125"/>
            <a:ext cx="265350" cy="26535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General Moot intro slide">
  <p:cSld name="OBJECT_1">
    <p:bg>
      <p:bgPr>
        <a:solidFill>
          <a:schemeClr val="lt1"/>
        </a:solidFill>
        <a:effectLst/>
      </p:bgPr>
    </p:bg>
    <p:spTree>
      <p:nvGrpSpPr>
        <p:cNvPr id="1" name="Shape 11"/>
        <p:cNvGrpSpPr/>
        <p:nvPr/>
      </p:nvGrpSpPr>
      <p:grpSpPr>
        <a:xfrm>
          <a:off x="0" y="0"/>
          <a:ext cx="0" cy="0"/>
          <a:chOff x="0" y="0"/>
          <a:chExt cx="0" cy="0"/>
        </a:xfrm>
      </p:grpSpPr>
      <p:pic>
        <p:nvPicPr>
          <p:cNvPr id="12" name="Google Shape;12;g149d853483f_0_3" descr="Education for the future&#10;27 - 29 September 2022 | Barcelona, Spain&#10;MoodleMoot Global 2022" title="MoodleMoot Global 2022: Education for the future"/>
          <p:cNvPicPr preferRelativeResize="0"/>
          <p:nvPr/>
        </p:nvPicPr>
        <p:blipFill rotWithShape="1">
          <a:blip r:embed="rId2">
            <a:alphaModFix/>
          </a:blip>
          <a:srcRect/>
          <a:stretch/>
        </p:blipFill>
        <p:spPr>
          <a:xfrm>
            <a:off x="0" y="0"/>
            <a:ext cx="9144000" cy="5140935"/>
          </a:xfrm>
          <a:prstGeom prst="rect">
            <a:avLst/>
          </a:prstGeom>
          <a:noFill/>
          <a:ln>
            <a:noFill/>
          </a:ln>
        </p:spPr>
      </p:pic>
      <p:sp>
        <p:nvSpPr>
          <p:cNvPr id="13" name="Google Shape;13;g149d853483f_0_3"/>
          <p:cNvSpPr txBox="1"/>
          <p:nvPr/>
        </p:nvSpPr>
        <p:spPr>
          <a:xfrm>
            <a:off x="6624625" y="4675725"/>
            <a:ext cx="1595100" cy="391500"/>
          </a:xfrm>
          <a:prstGeom prst="rect">
            <a:avLst/>
          </a:prstGeom>
          <a:noFill/>
          <a:ln>
            <a:noFill/>
          </a:ln>
        </p:spPr>
        <p:txBody>
          <a:bodyPr spcFirstLastPara="1" wrap="square" lIns="0" tIns="41900" rIns="0" bIns="0" anchor="ctr" anchorCtr="0">
            <a:noAutofit/>
          </a:bodyPr>
          <a:lstStyle/>
          <a:p>
            <a:pPr marL="12700" marR="0" lvl="0" indent="0" algn="r" rtl="0">
              <a:lnSpc>
                <a:spcPct val="100000"/>
              </a:lnSpc>
              <a:spcBef>
                <a:spcPts val="0"/>
              </a:spcBef>
              <a:spcAft>
                <a:spcPts val="0"/>
              </a:spcAft>
              <a:buClr>
                <a:srgbClr val="000000"/>
              </a:buClr>
              <a:buSzPts val="1800"/>
              <a:buFont typeface="Arial"/>
              <a:buNone/>
            </a:pPr>
            <a:r>
              <a:rPr lang="en-US" dirty="0">
                <a:solidFill>
                  <a:schemeClr val="lt1"/>
                </a:solidFill>
                <a:latin typeface="Open Sans"/>
                <a:ea typeface="Open Sans"/>
                <a:cs typeface="Open Sans"/>
                <a:sym typeface="Open Sans"/>
              </a:rPr>
              <a:t>#mootglobal22</a:t>
            </a:r>
            <a:endParaRPr i="0" u="none" strike="noStrike" cap="none" dirty="0">
              <a:solidFill>
                <a:schemeClr val="lt1"/>
              </a:solidFill>
              <a:latin typeface="Open Sans"/>
              <a:ea typeface="Open Sans"/>
              <a:cs typeface="Open Sans"/>
              <a:sym typeface="Open San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1 1">
  <p:cSld name="CUSTOM_6">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g149d853483f_0_147"/>
          <p:cNvSpPr txBox="1"/>
          <p:nvPr/>
        </p:nvSpPr>
        <p:spPr>
          <a:xfrm>
            <a:off x="7097700" y="4730475"/>
            <a:ext cx="1226100" cy="346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050" dirty="0">
                <a:solidFill>
                  <a:srgbClr val="FFFFFF"/>
                </a:solidFill>
                <a:latin typeface="Roboto"/>
                <a:ea typeface="Roboto"/>
                <a:cs typeface="Roboto"/>
                <a:sym typeface="Roboto"/>
              </a:rPr>
              <a:t>#MootGlobal22 </a:t>
            </a:r>
            <a:endParaRPr dirty="0">
              <a:solidFill>
                <a:srgbClr val="FFFFFF"/>
              </a:solidFill>
            </a:endParaRPr>
          </a:p>
        </p:txBody>
      </p:sp>
      <p:sp>
        <p:nvSpPr>
          <p:cNvPr id="16" name="Google Shape;16;g149d853483f_0_147"/>
          <p:cNvSpPr txBox="1">
            <a:spLocks noGrp="1"/>
          </p:cNvSpPr>
          <p:nvPr>
            <p:ph type="title"/>
          </p:nvPr>
        </p:nvSpPr>
        <p:spPr>
          <a:xfrm>
            <a:off x="4955000" y="638325"/>
            <a:ext cx="3949500" cy="1731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500"/>
              <a:buFont typeface="Open Sans ExtraBold"/>
              <a:buNone/>
              <a:defRPr sz="3500">
                <a:solidFill>
                  <a:schemeClr val="lt1"/>
                </a:solidFill>
                <a:latin typeface="Open Sans ExtraBold"/>
                <a:ea typeface="Open Sans ExtraBold"/>
                <a:cs typeface="Open Sans ExtraBold"/>
                <a:sym typeface="Open Sans Extra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p:cSld name="OBJECT_1_1">
    <p:bg>
      <p:bgPr>
        <a:solidFill>
          <a:schemeClr val="lt1"/>
        </a:solidFill>
        <a:effectLst/>
      </p:bgPr>
    </p:bg>
    <p:spTree>
      <p:nvGrpSpPr>
        <p:cNvPr id="1" name="Shape 17"/>
        <p:cNvGrpSpPr/>
        <p:nvPr/>
      </p:nvGrpSpPr>
      <p:grpSpPr>
        <a:xfrm>
          <a:off x="0" y="0"/>
          <a:ext cx="0" cy="0"/>
          <a:chOff x="0" y="0"/>
          <a:chExt cx="0" cy="0"/>
        </a:xfrm>
      </p:grpSpPr>
      <p:pic>
        <p:nvPicPr>
          <p:cNvPr id="18" name="Google Shape;18;g149d853483f_0_9" title="MoodleMoot Global 2022"/>
          <p:cNvPicPr preferRelativeResize="0"/>
          <p:nvPr/>
        </p:nvPicPr>
        <p:blipFill rotWithShape="1">
          <a:blip r:embed="rId2">
            <a:alphaModFix/>
          </a:blip>
          <a:srcRect/>
          <a:stretch/>
        </p:blipFill>
        <p:spPr>
          <a:xfrm>
            <a:off x="0" y="0"/>
            <a:ext cx="9148562" cy="5143500"/>
          </a:xfrm>
          <a:prstGeom prst="rect">
            <a:avLst/>
          </a:prstGeom>
          <a:noFill/>
          <a:ln>
            <a:noFill/>
          </a:ln>
        </p:spPr>
      </p:pic>
      <p:sp>
        <p:nvSpPr>
          <p:cNvPr id="19" name="Google Shape;19;g149d853483f_0_9"/>
          <p:cNvSpPr txBox="1"/>
          <p:nvPr/>
        </p:nvSpPr>
        <p:spPr>
          <a:xfrm>
            <a:off x="702200" y="4795000"/>
            <a:ext cx="1595100" cy="391500"/>
          </a:xfrm>
          <a:prstGeom prst="rect">
            <a:avLst/>
          </a:prstGeom>
          <a:noFill/>
          <a:ln>
            <a:noFill/>
          </a:ln>
        </p:spPr>
        <p:txBody>
          <a:bodyPr spcFirstLastPara="1" wrap="square" lIns="0" tIns="41900" rIns="0" bIns="0" anchor="ctr" anchorCtr="0">
            <a:noAutofit/>
          </a:bodyPr>
          <a:lstStyle/>
          <a:p>
            <a:pPr marL="12700" marR="0" lvl="0" indent="0" algn="r" rtl="0">
              <a:lnSpc>
                <a:spcPct val="100000"/>
              </a:lnSpc>
              <a:spcBef>
                <a:spcPts val="0"/>
              </a:spcBef>
              <a:spcAft>
                <a:spcPts val="0"/>
              </a:spcAft>
              <a:buClr>
                <a:srgbClr val="000000"/>
              </a:buClr>
              <a:buSzPts val="1800"/>
              <a:buFont typeface="Arial"/>
              <a:buNone/>
            </a:pPr>
            <a:r>
              <a:rPr lang="en-US" dirty="0">
                <a:solidFill>
                  <a:schemeClr val="lt1"/>
                </a:solidFill>
                <a:latin typeface="Open Sans"/>
                <a:ea typeface="Open Sans"/>
                <a:cs typeface="Open Sans"/>
                <a:sym typeface="Open Sans"/>
              </a:rPr>
              <a:t>#mootglobal22</a:t>
            </a:r>
            <a:endParaRPr i="0" u="none" strike="noStrike" cap="none" dirty="0">
              <a:solidFill>
                <a:schemeClr val="lt1"/>
              </a:solidFill>
              <a:latin typeface="Open Sans"/>
              <a:ea typeface="Open Sans"/>
              <a:cs typeface="Open Sans"/>
              <a:sym typeface="Open Sans"/>
            </a:endParaRPr>
          </a:p>
        </p:txBody>
      </p:sp>
      <p:sp>
        <p:nvSpPr>
          <p:cNvPr id="20" name="Google Shape;20;g149d853483f_0_9"/>
          <p:cNvSpPr txBox="1">
            <a:spLocks noGrp="1"/>
          </p:cNvSpPr>
          <p:nvPr>
            <p:ph type="title"/>
          </p:nvPr>
        </p:nvSpPr>
        <p:spPr>
          <a:xfrm>
            <a:off x="612648" y="1078992"/>
            <a:ext cx="3933600" cy="24495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4800"/>
              <a:buFont typeface="Open Sans ExtraBold"/>
              <a:buNone/>
              <a:defRPr sz="4800">
                <a:solidFill>
                  <a:schemeClr val="lt1"/>
                </a:solidFill>
                <a:latin typeface="Open Sans ExtraBold"/>
                <a:ea typeface="Open Sans ExtraBold"/>
                <a:cs typeface="Open Sans ExtraBold"/>
                <a:sym typeface="Open Sans Extra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3">
  <p:cSld name="CUSTOM_3">
    <p:spTree>
      <p:nvGrpSpPr>
        <p:cNvPr id="1" name="Shape 21"/>
        <p:cNvGrpSpPr/>
        <p:nvPr/>
      </p:nvGrpSpPr>
      <p:grpSpPr>
        <a:xfrm>
          <a:off x="0" y="0"/>
          <a:ext cx="0" cy="0"/>
          <a:chOff x="0" y="0"/>
          <a:chExt cx="0" cy="0"/>
        </a:xfrm>
      </p:grpSpPr>
      <p:pic>
        <p:nvPicPr>
          <p:cNvPr id="22" name="Google Shape;22;p11"/>
          <p:cNvPicPr preferRelativeResize="0"/>
          <p:nvPr/>
        </p:nvPicPr>
        <p:blipFill rotWithShape="1">
          <a:blip r:embed="rId2">
            <a:alphaModFix/>
          </a:blip>
          <a:srcRect/>
          <a:stretch/>
        </p:blipFill>
        <p:spPr>
          <a:xfrm>
            <a:off x="-1" y="0"/>
            <a:ext cx="9144000" cy="5140935"/>
          </a:xfrm>
          <a:prstGeom prst="rect">
            <a:avLst/>
          </a:prstGeom>
          <a:noFill/>
          <a:ln>
            <a:noFill/>
          </a:ln>
        </p:spPr>
      </p:pic>
      <p:sp>
        <p:nvSpPr>
          <p:cNvPr id="23" name="Google Shape;23;p11"/>
          <p:cNvSpPr txBox="1"/>
          <p:nvPr/>
        </p:nvSpPr>
        <p:spPr>
          <a:xfrm>
            <a:off x="7005625" y="4675725"/>
            <a:ext cx="1595100" cy="391500"/>
          </a:xfrm>
          <a:prstGeom prst="rect">
            <a:avLst/>
          </a:prstGeom>
          <a:noFill/>
          <a:ln>
            <a:noFill/>
          </a:ln>
        </p:spPr>
        <p:txBody>
          <a:bodyPr spcFirstLastPara="1" wrap="square" lIns="0" tIns="41900" rIns="0" bIns="0" anchor="ctr" anchorCtr="0">
            <a:noAutofit/>
          </a:bodyPr>
          <a:lstStyle/>
          <a:p>
            <a:pPr marL="12700" marR="0" lvl="0" indent="0" algn="r" rtl="0">
              <a:lnSpc>
                <a:spcPct val="100000"/>
              </a:lnSpc>
              <a:spcBef>
                <a:spcPts val="0"/>
              </a:spcBef>
              <a:spcAft>
                <a:spcPts val="0"/>
              </a:spcAft>
              <a:buClr>
                <a:srgbClr val="000000"/>
              </a:buClr>
              <a:buSzPts val="1800"/>
              <a:buFont typeface="Arial"/>
              <a:buNone/>
            </a:pPr>
            <a:r>
              <a:rPr lang="en-US" dirty="0">
                <a:solidFill>
                  <a:schemeClr val="lt1"/>
                </a:solidFill>
                <a:latin typeface="Open Sans"/>
                <a:ea typeface="Open Sans"/>
                <a:cs typeface="Open Sans"/>
                <a:sym typeface="Open Sans"/>
              </a:rPr>
              <a:t>#mootglobal22</a:t>
            </a:r>
            <a:endParaRPr i="0" u="none" strike="noStrike" cap="none" dirty="0">
              <a:solidFill>
                <a:schemeClr val="lt1"/>
              </a:solidFill>
              <a:latin typeface="Open Sans"/>
              <a:ea typeface="Open Sans"/>
              <a:cs typeface="Open Sans"/>
              <a:sym typeface="Open Sans"/>
            </a:endParaRPr>
          </a:p>
        </p:txBody>
      </p:sp>
      <p:pic>
        <p:nvPicPr>
          <p:cNvPr id="24" name="Google Shape;24;p11" title="Moodle"/>
          <p:cNvPicPr preferRelativeResize="0"/>
          <p:nvPr/>
        </p:nvPicPr>
        <p:blipFill rotWithShape="1">
          <a:blip r:embed="rId3">
            <a:alphaModFix/>
          </a:blip>
          <a:srcRect/>
          <a:stretch/>
        </p:blipFill>
        <p:spPr>
          <a:xfrm>
            <a:off x="8895075" y="4887525"/>
            <a:ext cx="265350" cy="265350"/>
          </a:xfrm>
          <a:prstGeom prst="rect">
            <a:avLst/>
          </a:prstGeom>
          <a:noFill/>
          <a:ln>
            <a:noFill/>
          </a:ln>
        </p:spPr>
      </p:pic>
      <p:sp>
        <p:nvSpPr>
          <p:cNvPr id="25" name="Google Shape;25;p11"/>
          <p:cNvSpPr txBox="1">
            <a:spLocks noGrp="1"/>
          </p:cNvSpPr>
          <p:nvPr>
            <p:ph type="title"/>
          </p:nvPr>
        </p:nvSpPr>
        <p:spPr>
          <a:xfrm>
            <a:off x="204216" y="292608"/>
            <a:ext cx="7117200" cy="6933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34343"/>
              </a:buClr>
              <a:buSzPts val="3500"/>
              <a:buFont typeface="Open Sans ExtraBold"/>
              <a:buNone/>
              <a:defRPr sz="3500">
                <a:solidFill>
                  <a:srgbClr val="434343"/>
                </a:solidFill>
                <a:latin typeface="Open Sans ExtraBold"/>
                <a:ea typeface="Open Sans ExtraBold"/>
                <a:cs typeface="Open Sans ExtraBold"/>
                <a:sym typeface="Open San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 name="Google Shape;26;p11"/>
          <p:cNvSpPr txBox="1">
            <a:spLocks noGrp="1"/>
          </p:cNvSpPr>
          <p:nvPr>
            <p:ph type="body" idx="1"/>
          </p:nvPr>
        </p:nvSpPr>
        <p:spPr>
          <a:xfrm>
            <a:off x="271300" y="1138750"/>
            <a:ext cx="6686400" cy="35370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7"/>
        <p:cNvGrpSpPr/>
        <p:nvPr/>
      </p:nvGrpSpPr>
      <p:grpSpPr>
        <a:xfrm>
          <a:off x="0" y="0"/>
          <a:ext cx="0" cy="0"/>
          <a:chOff x="0" y="0"/>
          <a:chExt cx="0" cy="0"/>
        </a:xfrm>
      </p:grpSpPr>
      <p:sp>
        <p:nvSpPr>
          <p:cNvPr id="28" name="Google Shape;28;g149d853483f_0_13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29;g149d853483f_0_136"/>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888888"/>
              </a:buClr>
              <a:buSzPts val="3500"/>
              <a:buFont typeface="Open Sans ExtraBold"/>
              <a:buNone/>
              <a:defRPr sz="3500">
                <a:solidFill>
                  <a:srgbClr val="888888"/>
                </a:solidFill>
                <a:latin typeface="Open Sans ExtraBold"/>
                <a:ea typeface="Open Sans ExtraBold"/>
                <a:cs typeface="Open Sans ExtraBold"/>
                <a:sym typeface="Open Sans ExtraBold"/>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0" name="Google Shape;30;g149d853483f_0_136"/>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Font typeface="Open Sans Medium"/>
              <a:buNone/>
              <a:defRPr sz="2100">
                <a:latin typeface="Open Sans Medium"/>
                <a:ea typeface="Open Sans Medium"/>
                <a:cs typeface="Open Sans Medium"/>
                <a:sym typeface="Open Sans Medium"/>
              </a:defRPr>
            </a:lvl1pPr>
            <a:lvl2pPr lvl="1" algn="ctr" rtl="0">
              <a:lnSpc>
                <a:spcPct val="100000"/>
              </a:lnSpc>
              <a:spcBef>
                <a:spcPts val="1600"/>
              </a:spcBef>
              <a:spcAft>
                <a:spcPts val="0"/>
              </a:spcAft>
              <a:buSzPts val="2100"/>
              <a:buNone/>
              <a:defRPr sz="2100"/>
            </a:lvl2pPr>
            <a:lvl3pPr lvl="2" algn="ctr" rtl="0">
              <a:lnSpc>
                <a:spcPct val="100000"/>
              </a:lnSpc>
              <a:spcBef>
                <a:spcPts val="1600"/>
              </a:spcBef>
              <a:spcAft>
                <a:spcPts val="0"/>
              </a:spcAft>
              <a:buSzPts val="2100"/>
              <a:buNone/>
              <a:defRPr sz="2100"/>
            </a:lvl3pPr>
            <a:lvl4pPr lvl="3" algn="ctr" rtl="0">
              <a:lnSpc>
                <a:spcPct val="100000"/>
              </a:lnSpc>
              <a:spcBef>
                <a:spcPts val="1600"/>
              </a:spcBef>
              <a:spcAft>
                <a:spcPts val="0"/>
              </a:spcAft>
              <a:buSzPts val="2100"/>
              <a:buNone/>
              <a:defRPr sz="2100"/>
            </a:lvl4pPr>
            <a:lvl5pPr lvl="4" algn="ctr" rtl="0">
              <a:lnSpc>
                <a:spcPct val="100000"/>
              </a:lnSpc>
              <a:spcBef>
                <a:spcPts val="1600"/>
              </a:spcBef>
              <a:spcAft>
                <a:spcPts val="0"/>
              </a:spcAft>
              <a:buSzPts val="2100"/>
              <a:buNone/>
              <a:defRPr sz="2100"/>
            </a:lvl5pPr>
            <a:lvl6pPr lvl="5" algn="ctr" rtl="0">
              <a:lnSpc>
                <a:spcPct val="100000"/>
              </a:lnSpc>
              <a:spcBef>
                <a:spcPts val="1600"/>
              </a:spcBef>
              <a:spcAft>
                <a:spcPts val="0"/>
              </a:spcAft>
              <a:buSzPts val="2100"/>
              <a:buNone/>
              <a:defRPr sz="2100"/>
            </a:lvl6pPr>
            <a:lvl7pPr lvl="6" algn="ctr" rtl="0">
              <a:lnSpc>
                <a:spcPct val="100000"/>
              </a:lnSpc>
              <a:spcBef>
                <a:spcPts val="1600"/>
              </a:spcBef>
              <a:spcAft>
                <a:spcPts val="0"/>
              </a:spcAft>
              <a:buSzPts val="2100"/>
              <a:buNone/>
              <a:defRPr sz="2100"/>
            </a:lvl7pPr>
            <a:lvl8pPr lvl="7" algn="ctr" rtl="0">
              <a:lnSpc>
                <a:spcPct val="100000"/>
              </a:lnSpc>
              <a:spcBef>
                <a:spcPts val="1600"/>
              </a:spcBef>
              <a:spcAft>
                <a:spcPts val="0"/>
              </a:spcAft>
              <a:buSzPts val="2100"/>
              <a:buNone/>
              <a:defRPr sz="2100"/>
            </a:lvl8pPr>
            <a:lvl9pPr lvl="8" algn="ctr" rtl="0">
              <a:lnSpc>
                <a:spcPct val="100000"/>
              </a:lnSpc>
              <a:spcBef>
                <a:spcPts val="1600"/>
              </a:spcBef>
              <a:spcAft>
                <a:spcPts val="0"/>
              </a:spcAft>
              <a:buSzPts val="2100"/>
              <a:buNone/>
              <a:defRPr sz="2100"/>
            </a:lvl9pPr>
          </a:lstStyle>
          <a:p>
            <a:endParaRPr/>
          </a:p>
        </p:txBody>
      </p:sp>
      <p:sp>
        <p:nvSpPr>
          <p:cNvPr id="31" name="Google Shape;31;g149d853483f_0_136"/>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32" name="Google Shape;32;g149d853483f_0_1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‹Nr.›</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3"/>
        <p:cNvGrpSpPr/>
        <p:nvPr/>
      </p:nvGrpSpPr>
      <p:grpSpPr>
        <a:xfrm>
          <a:off x="0" y="0"/>
          <a:ext cx="0" cy="0"/>
          <a:chOff x="0" y="0"/>
          <a:chExt cx="0" cy="0"/>
        </a:xfrm>
      </p:grpSpPr>
      <p:sp>
        <p:nvSpPr>
          <p:cNvPr id="34" name="Google Shape;34;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‹Nr.›</a:t>
            </a:fld>
            <a:endParaRPr dirty="0"/>
          </a:p>
        </p:txBody>
      </p:sp>
      <p:sp>
        <p:nvSpPr>
          <p:cNvPr id="35" name="Google Shape;35;p12"/>
          <p:cNvSpPr/>
          <p:nvPr/>
        </p:nvSpPr>
        <p:spPr>
          <a:xfrm>
            <a:off x="0" y="-50"/>
            <a:ext cx="4572000" cy="5143500"/>
          </a:xfrm>
          <a:prstGeom prst="rect">
            <a:avLst/>
          </a:prstGeom>
          <a:solidFill>
            <a:srgbClr val="01475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36" name="Google Shape;36;p12" title="Moodle"/>
          <p:cNvPicPr preferRelativeResize="0"/>
          <p:nvPr/>
        </p:nvPicPr>
        <p:blipFill rotWithShape="1">
          <a:blip r:embed="rId2">
            <a:alphaModFix/>
          </a:blip>
          <a:srcRect/>
          <a:stretch/>
        </p:blipFill>
        <p:spPr>
          <a:xfrm>
            <a:off x="8742675" y="4735125"/>
            <a:ext cx="265350" cy="265350"/>
          </a:xfrm>
          <a:prstGeom prst="rect">
            <a:avLst/>
          </a:prstGeom>
          <a:noFill/>
          <a:ln>
            <a:noFill/>
          </a:ln>
        </p:spPr>
      </p:pic>
      <p:sp>
        <p:nvSpPr>
          <p:cNvPr id="37" name="Google Shape;37;p12"/>
          <p:cNvSpPr txBox="1">
            <a:spLocks noGrp="1"/>
          </p:cNvSpPr>
          <p:nvPr>
            <p:ph type="title"/>
          </p:nvPr>
        </p:nvSpPr>
        <p:spPr>
          <a:xfrm>
            <a:off x="306650" y="427950"/>
            <a:ext cx="3946200" cy="609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500"/>
              <a:buFont typeface="Open Sans ExtraBold"/>
              <a:buNone/>
              <a:defRPr sz="3500">
                <a:solidFill>
                  <a:schemeClr val="lt1"/>
                </a:solidFill>
                <a:latin typeface="Open Sans ExtraBold"/>
                <a:ea typeface="Open Sans ExtraBold"/>
                <a:cs typeface="Open Sans ExtraBold"/>
                <a:sym typeface="Open San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 name="Google Shape;38;p12"/>
          <p:cNvSpPr txBox="1">
            <a:spLocks noGrp="1"/>
          </p:cNvSpPr>
          <p:nvPr>
            <p:ph type="body" idx="1"/>
          </p:nvPr>
        </p:nvSpPr>
        <p:spPr>
          <a:xfrm>
            <a:off x="4761075" y="470775"/>
            <a:ext cx="3981600" cy="3826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39" name="Google Shape;39;p12"/>
          <p:cNvSpPr txBox="1">
            <a:spLocks noGrp="1"/>
          </p:cNvSpPr>
          <p:nvPr>
            <p:ph type="body" idx="2"/>
          </p:nvPr>
        </p:nvSpPr>
        <p:spPr>
          <a:xfrm>
            <a:off x="510650" y="2226150"/>
            <a:ext cx="3686400" cy="26649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ustom Layout 2">
  <p:cSld name="CUSTOM_2">
    <p:spTree>
      <p:nvGrpSpPr>
        <p:cNvPr id="1" name="Shape 40"/>
        <p:cNvGrpSpPr/>
        <p:nvPr/>
      </p:nvGrpSpPr>
      <p:grpSpPr>
        <a:xfrm>
          <a:off x="0" y="0"/>
          <a:ext cx="0" cy="0"/>
          <a:chOff x="0" y="0"/>
          <a:chExt cx="0" cy="0"/>
        </a:xfrm>
      </p:grpSpPr>
      <p:pic>
        <p:nvPicPr>
          <p:cNvPr id="41" name="Google Shape;41;p13"/>
          <p:cNvPicPr preferRelativeResize="0"/>
          <p:nvPr/>
        </p:nvPicPr>
        <p:blipFill rotWithShape="1">
          <a:blip r:embed="rId2">
            <a:alphaModFix/>
          </a:blip>
          <a:srcRect/>
          <a:stretch/>
        </p:blipFill>
        <p:spPr>
          <a:xfrm>
            <a:off x="0" y="0"/>
            <a:ext cx="9144000" cy="5140935"/>
          </a:xfrm>
          <a:prstGeom prst="rect">
            <a:avLst/>
          </a:prstGeom>
          <a:noFill/>
          <a:ln>
            <a:noFill/>
          </a:ln>
        </p:spPr>
      </p:pic>
      <p:sp>
        <p:nvSpPr>
          <p:cNvPr id="42" name="Google Shape;42;p13"/>
          <p:cNvSpPr txBox="1"/>
          <p:nvPr/>
        </p:nvSpPr>
        <p:spPr>
          <a:xfrm>
            <a:off x="7005625" y="4675725"/>
            <a:ext cx="1595100" cy="391500"/>
          </a:xfrm>
          <a:prstGeom prst="rect">
            <a:avLst/>
          </a:prstGeom>
          <a:noFill/>
          <a:ln>
            <a:noFill/>
          </a:ln>
        </p:spPr>
        <p:txBody>
          <a:bodyPr spcFirstLastPara="1" wrap="square" lIns="0" tIns="41900" rIns="0" bIns="0" anchor="ctr" anchorCtr="0">
            <a:noAutofit/>
          </a:bodyPr>
          <a:lstStyle/>
          <a:p>
            <a:pPr marL="12700" marR="0" lvl="0" indent="0" algn="r" rtl="0">
              <a:lnSpc>
                <a:spcPct val="100000"/>
              </a:lnSpc>
              <a:spcBef>
                <a:spcPts val="0"/>
              </a:spcBef>
              <a:spcAft>
                <a:spcPts val="0"/>
              </a:spcAft>
              <a:buClr>
                <a:srgbClr val="000000"/>
              </a:buClr>
              <a:buSzPts val="1800"/>
              <a:buFont typeface="Arial"/>
              <a:buNone/>
            </a:pPr>
            <a:r>
              <a:rPr lang="en-US" dirty="0">
                <a:solidFill>
                  <a:schemeClr val="lt1"/>
                </a:solidFill>
                <a:latin typeface="Open Sans"/>
                <a:ea typeface="Open Sans"/>
                <a:cs typeface="Open Sans"/>
                <a:sym typeface="Open Sans"/>
              </a:rPr>
              <a:t>#mootglobal22</a:t>
            </a:r>
            <a:endParaRPr i="0" u="none" strike="noStrike" cap="none" dirty="0">
              <a:solidFill>
                <a:schemeClr val="lt1"/>
              </a:solidFill>
              <a:latin typeface="Open Sans"/>
              <a:ea typeface="Open Sans"/>
              <a:cs typeface="Open Sans"/>
              <a:sym typeface="Open Sans"/>
            </a:endParaRPr>
          </a:p>
        </p:txBody>
      </p:sp>
      <p:pic>
        <p:nvPicPr>
          <p:cNvPr id="43" name="Google Shape;43;p13" title="Moodle"/>
          <p:cNvPicPr preferRelativeResize="0"/>
          <p:nvPr/>
        </p:nvPicPr>
        <p:blipFill rotWithShape="1">
          <a:blip r:embed="rId3">
            <a:alphaModFix/>
          </a:blip>
          <a:srcRect/>
          <a:stretch/>
        </p:blipFill>
        <p:spPr>
          <a:xfrm>
            <a:off x="8742675" y="4735125"/>
            <a:ext cx="265350" cy="265350"/>
          </a:xfrm>
          <a:prstGeom prst="rect">
            <a:avLst/>
          </a:prstGeom>
          <a:noFill/>
          <a:ln>
            <a:noFill/>
          </a:ln>
        </p:spPr>
      </p:pic>
      <p:sp>
        <p:nvSpPr>
          <p:cNvPr id="44" name="Google Shape;44;p13"/>
          <p:cNvSpPr txBox="1">
            <a:spLocks noGrp="1"/>
          </p:cNvSpPr>
          <p:nvPr>
            <p:ph type="body" idx="1"/>
          </p:nvPr>
        </p:nvSpPr>
        <p:spPr>
          <a:xfrm>
            <a:off x="1005350" y="1396325"/>
            <a:ext cx="6901800" cy="31080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5" name="Google Shape;45;p13"/>
          <p:cNvSpPr txBox="1">
            <a:spLocks noGrp="1"/>
          </p:cNvSpPr>
          <p:nvPr>
            <p:ph type="title"/>
          </p:nvPr>
        </p:nvSpPr>
        <p:spPr>
          <a:xfrm>
            <a:off x="877700" y="546175"/>
            <a:ext cx="7444500" cy="662400"/>
          </a:xfrm>
          <a:prstGeom prst="rect">
            <a:avLst/>
          </a:prstGeom>
        </p:spPr>
        <p:txBody>
          <a:bodyPr spcFirstLastPara="1" wrap="square" lIns="91425" tIns="91425" rIns="91425" bIns="91425" anchor="t" anchorCtr="0">
            <a:noAutofit/>
          </a:bodyPr>
          <a:lstStyle>
            <a:lvl1pPr lvl="0">
              <a:spcBef>
                <a:spcPts val="0"/>
              </a:spcBef>
              <a:spcAft>
                <a:spcPts val="0"/>
              </a:spcAft>
              <a:buClr>
                <a:srgbClr val="434343"/>
              </a:buClr>
              <a:buSzPts val="3500"/>
              <a:buFont typeface="Open Sans ExtraBold"/>
              <a:buNone/>
              <a:defRPr sz="3500">
                <a:solidFill>
                  <a:srgbClr val="434343"/>
                </a:solidFill>
                <a:latin typeface="Open Sans ExtraBold"/>
                <a:ea typeface="Open Sans ExtraBold"/>
                <a:cs typeface="Open Sans ExtraBold"/>
                <a:sym typeface="Open Sans Extra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ustom Layout 4">
  <p:cSld name="CUSTOM_4">
    <p:spTree>
      <p:nvGrpSpPr>
        <p:cNvPr id="1" name="Shape 46"/>
        <p:cNvGrpSpPr/>
        <p:nvPr/>
      </p:nvGrpSpPr>
      <p:grpSpPr>
        <a:xfrm>
          <a:off x="0" y="0"/>
          <a:ext cx="0" cy="0"/>
          <a:chOff x="0" y="0"/>
          <a:chExt cx="0" cy="0"/>
        </a:xfrm>
      </p:grpSpPr>
      <p:pic>
        <p:nvPicPr>
          <p:cNvPr id="47" name="Google Shape;47;p14"/>
          <p:cNvPicPr preferRelativeResize="0"/>
          <p:nvPr/>
        </p:nvPicPr>
        <p:blipFill rotWithShape="1">
          <a:blip r:embed="rId2">
            <a:alphaModFix/>
          </a:blip>
          <a:srcRect t="75430"/>
          <a:stretch/>
        </p:blipFill>
        <p:spPr>
          <a:xfrm>
            <a:off x="-94275" y="-31925"/>
            <a:ext cx="9314475" cy="1286651"/>
          </a:xfrm>
          <a:prstGeom prst="rect">
            <a:avLst/>
          </a:prstGeom>
          <a:noFill/>
          <a:ln>
            <a:noFill/>
          </a:ln>
        </p:spPr>
      </p:pic>
      <p:sp>
        <p:nvSpPr>
          <p:cNvPr id="48" name="Google Shape;48;p14"/>
          <p:cNvSpPr txBox="1">
            <a:spLocks noGrp="1"/>
          </p:cNvSpPr>
          <p:nvPr>
            <p:ph type="title"/>
          </p:nvPr>
        </p:nvSpPr>
        <p:spPr>
          <a:xfrm>
            <a:off x="360823" y="295650"/>
            <a:ext cx="8136900" cy="7551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500"/>
              <a:buFont typeface="Open Sans ExtraBold"/>
              <a:buNone/>
              <a:defRPr sz="3500">
                <a:solidFill>
                  <a:schemeClr val="lt1"/>
                </a:solidFill>
                <a:latin typeface="Open Sans ExtraBold"/>
                <a:ea typeface="Open Sans ExtraBold"/>
                <a:cs typeface="Open Sans ExtraBold"/>
                <a:sym typeface="Open Sans Extra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9" name="Google Shape;49;p14"/>
          <p:cNvSpPr txBox="1"/>
          <p:nvPr/>
        </p:nvSpPr>
        <p:spPr>
          <a:xfrm>
            <a:off x="7005625" y="4675725"/>
            <a:ext cx="1595100" cy="391500"/>
          </a:xfrm>
          <a:prstGeom prst="rect">
            <a:avLst/>
          </a:prstGeom>
          <a:noFill/>
          <a:ln>
            <a:noFill/>
          </a:ln>
        </p:spPr>
        <p:txBody>
          <a:bodyPr spcFirstLastPara="1" wrap="square" lIns="0" tIns="41900" rIns="0" bIns="0" anchor="ctr" anchorCtr="0">
            <a:noAutofit/>
          </a:bodyPr>
          <a:lstStyle/>
          <a:p>
            <a:pPr marL="12700" marR="0" lvl="0" indent="0" algn="r" rtl="0">
              <a:lnSpc>
                <a:spcPct val="100000"/>
              </a:lnSpc>
              <a:spcBef>
                <a:spcPts val="0"/>
              </a:spcBef>
              <a:spcAft>
                <a:spcPts val="0"/>
              </a:spcAft>
              <a:buClr>
                <a:srgbClr val="000000"/>
              </a:buClr>
              <a:buSzPts val="1800"/>
              <a:buFont typeface="Arial"/>
              <a:buNone/>
            </a:pPr>
            <a:r>
              <a:rPr lang="en-US" dirty="0">
                <a:solidFill>
                  <a:schemeClr val="dk1"/>
                </a:solidFill>
                <a:latin typeface="Open Sans"/>
                <a:ea typeface="Open Sans"/>
                <a:cs typeface="Open Sans"/>
                <a:sym typeface="Open Sans"/>
              </a:rPr>
              <a:t>#mootglobal22</a:t>
            </a:r>
            <a:endParaRPr i="0" u="none" strike="noStrike" cap="none" dirty="0">
              <a:solidFill>
                <a:schemeClr val="dk1"/>
              </a:solidFill>
              <a:latin typeface="Open Sans"/>
              <a:ea typeface="Open Sans"/>
              <a:cs typeface="Open Sans"/>
              <a:sym typeface="Open Sans"/>
            </a:endParaRPr>
          </a:p>
        </p:txBody>
      </p:sp>
      <p:pic>
        <p:nvPicPr>
          <p:cNvPr id="50" name="Google Shape;50;p14" title="Moodle"/>
          <p:cNvPicPr preferRelativeResize="0"/>
          <p:nvPr/>
        </p:nvPicPr>
        <p:blipFill rotWithShape="1">
          <a:blip r:embed="rId3">
            <a:alphaModFix/>
          </a:blip>
          <a:srcRect/>
          <a:stretch/>
        </p:blipFill>
        <p:spPr>
          <a:xfrm>
            <a:off x="8742675" y="4735125"/>
            <a:ext cx="265350" cy="265350"/>
          </a:xfrm>
          <a:prstGeom prst="rect">
            <a:avLst/>
          </a:prstGeom>
          <a:noFill/>
          <a:ln>
            <a:noFill/>
          </a:ln>
        </p:spPr>
      </p:pic>
      <p:sp>
        <p:nvSpPr>
          <p:cNvPr id="51" name="Google Shape;51;p14"/>
          <p:cNvSpPr txBox="1">
            <a:spLocks noGrp="1"/>
          </p:cNvSpPr>
          <p:nvPr>
            <p:ph type="body" idx="1"/>
          </p:nvPr>
        </p:nvSpPr>
        <p:spPr>
          <a:xfrm>
            <a:off x="499900" y="1460175"/>
            <a:ext cx="8226300" cy="31437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‹Nr.›</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5.jpg"/><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4955000" y="643088"/>
            <a:ext cx="3949500" cy="1731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noProof="0" dirty="0"/>
              <a:t>Verbal feedback – Oral presentation structured assignment throughout all classes and the whole curriculum</a:t>
            </a:r>
          </a:p>
        </p:txBody>
      </p:sp>
      <p:sp>
        <p:nvSpPr>
          <p:cNvPr id="70" name="Google Shape;70;p2"/>
          <p:cNvSpPr txBox="1"/>
          <p:nvPr/>
        </p:nvSpPr>
        <p:spPr>
          <a:xfrm>
            <a:off x="5214050" y="2958325"/>
            <a:ext cx="3189000" cy="5595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Clr>
                <a:srgbClr val="000000"/>
              </a:buClr>
              <a:buSzPts val="1800"/>
              <a:buFont typeface="Arial"/>
              <a:buNone/>
            </a:pPr>
            <a:r>
              <a:rPr lang="de-CH" sz="1800" b="1">
                <a:solidFill>
                  <a:srgbClr val="FFFFFF"/>
                </a:solidFill>
                <a:latin typeface="Open Sans"/>
                <a:ea typeface="Open Sans"/>
                <a:cs typeface="Open Sans"/>
                <a:sym typeface="Open Sans"/>
              </a:rPr>
              <a:t>Luca Bösch</a:t>
            </a:r>
            <a:endParaRPr sz="1800" b="1" i="0" u="none" strike="noStrike" cap="none">
              <a:solidFill>
                <a:srgbClr val="FFFFFF"/>
              </a:solidFill>
              <a:latin typeface="Open Sans"/>
              <a:ea typeface="Open Sans"/>
              <a:cs typeface="Open Sans"/>
              <a:sym typeface="Open Sans"/>
            </a:endParaRPr>
          </a:p>
          <a:p>
            <a:pPr marL="12700" marR="0" lvl="0" indent="0" algn="l" rtl="0">
              <a:lnSpc>
                <a:spcPct val="100000"/>
              </a:lnSpc>
              <a:spcBef>
                <a:spcPts val="0"/>
              </a:spcBef>
              <a:spcAft>
                <a:spcPts val="0"/>
              </a:spcAft>
              <a:buClr>
                <a:srgbClr val="000000"/>
              </a:buClr>
              <a:buSzPts val="1800"/>
              <a:buFont typeface="Arial"/>
              <a:buNone/>
            </a:pPr>
            <a:r>
              <a:rPr lang="en-US" sz="1800">
                <a:solidFill>
                  <a:srgbClr val="FFFFFF"/>
                </a:solidFill>
                <a:latin typeface="Open Sans"/>
                <a:ea typeface="Open Sans"/>
                <a:cs typeface="Open Sans"/>
                <a:sym typeface="Open Sans"/>
              </a:rPr>
              <a:t>Bern University of Applied</a:t>
            </a:r>
            <a:br>
              <a:rPr lang="en-US" sz="1800">
                <a:solidFill>
                  <a:srgbClr val="FFFFFF"/>
                </a:solidFill>
                <a:latin typeface="Open Sans"/>
                <a:ea typeface="Open Sans"/>
                <a:cs typeface="Open Sans"/>
                <a:sym typeface="Open Sans"/>
              </a:rPr>
            </a:br>
            <a:r>
              <a:rPr lang="en-US" sz="1800">
                <a:solidFill>
                  <a:srgbClr val="FFFFFF"/>
                </a:solidFill>
                <a:latin typeface="Open Sans"/>
                <a:ea typeface="Open Sans"/>
                <a:cs typeface="Open Sans"/>
                <a:sym typeface="Open Sans"/>
              </a:rPr>
              <a:t>Scienc</a:t>
            </a:r>
            <a:r>
              <a:rPr lang="en-US" sz="1800" b="0" i="0" u="none" strike="noStrike" cap="none">
                <a:solidFill>
                  <a:srgbClr val="FFFFFF"/>
                </a:solidFill>
                <a:latin typeface="Open Sans"/>
                <a:ea typeface="Open Sans"/>
                <a:cs typeface="Open Sans"/>
                <a:sym typeface="Open Sans"/>
              </a:rPr>
              <a:t>es</a:t>
            </a:r>
            <a:endParaRPr sz="1800" b="0" i="0" u="none" strike="noStrike" cap="none">
              <a:solidFill>
                <a:srgbClr val="FFFFFF"/>
              </a:solidFill>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149d853483f_0_74"/>
          <p:cNvSpPr txBox="1">
            <a:spLocks noGrp="1"/>
          </p:cNvSpPr>
          <p:nvPr>
            <p:ph type="body" idx="1"/>
          </p:nvPr>
        </p:nvSpPr>
        <p:spPr>
          <a:xfrm>
            <a:off x="4619624" y="1396325"/>
            <a:ext cx="3287525" cy="310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noProof="0" dirty="0"/>
              <a:t>Criterion weight inside a category adaptable</a:t>
            </a:r>
          </a:p>
          <a:p>
            <a:pPr marL="0" lvl="0" indent="0" algn="l" rtl="0">
              <a:spcBef>
                <a:spcPts val="0"/>
              </a:spcBef>
              <a:spcAft>
                <a:spcPts val="0"/>
              </a:spcAft>
              <a:buNone/>
            </a:pPr>
            <a:endParaRPr lang="en-US" noProof="0" dirty="0"/>
          </a:p>
          <a:p>
            <a:pPr marL="0" lvl="0" indent="0" algn="l" rtl="0">
              <a:spcBef>
                <a:spcPts val="0"/>
              </a:spcBef>
              <a:spcAft>
                <a:spcPts val="0"/>
              </a:spcAft>
              <a:buNone/>
            </a:pPr>
            <a:r>
              <a:rPr lang="en-US" noProof="0" dirty="0"/>
              <a:t>0 multiplier criteria are ignored</a:t>
            </a:r>
          </a:p>
        </p:txBody>
      </p:sp>
      <p:sp>
        <p:nvSpPr>
          <p:cNvPr id="134" name="Google Shape;134;g149d853483f_0_74"/>
          <p:cNvSpPr txBox="1">
            <a:spLocks noGrp="1"/>
          </p:cNvSpPr>
          <p:nvPr>
            <p:ph type="title"/>
          </p:nvPr>
        </p:nvSpPr>
        <p:spPr>
          <a:xfrm>
            <a:off x="877700" y="546175"/>
            <a:ext cx="7444500" cy="66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noProof="0" dirty="0"/>
              <a:t>Fine tune the criteria grid (2)</a:t>
            </a:r>
          </a:p>
        </p:txBody>
      </p:sp>
      <p:pic>
        <p:nvPicPr>
          <p:cNvPr id="2" name="Inhaltsplatzhalter 5" descr="Ein Bild, das Text enthält.&#10;&#10;Automatisch generierte Beschreibung">
            <a:extLst>
              <a:ext uri="{FF2B5EF4-FFF2-40B4-BE49-F238E27FC236}">
                <a16:creationId xmlns:a16="http://schemas.microsoft.com/office/drawing/2014/main" id="{11ECC840-8BC6-FA8C-6250-397C32E9B160}"/>
              </a:ext>
            </a:extLst>
          </p:cNvPr>
          <p:cNvPicPr>
            <a:picLocks noChangeAspect="1"/>
          </p:cNvPicPr>
          <p:nvPr/>
        </p:nvPicPr>
        <p:blipFill>
          <a:blip r:embed="rId3"/>
          <a:stretch>
            <a:fillRect/>
          </a:stretch>
        </p:blipFill>
        <p:spPr>
          <a:xfrm>
            <a:off x="877824" y="2914071"/>
            <a:ext cx="6181344" cy="1778004"/>
          </a:xfrm>
          <a:prstGeom prst="rect">
            <a:avLst/>
          </a:prstGeom>
        </p:spPr>
      </p:pic>
    </p:spTree>
    <p:extLst>
      <p:ext uri="{BB962C8B-B14F-4D97-AF65-F5344CB8AC3E}">
        <p14:creationId xmlns:p14="http://schemas.microsoft.com/office/powerpoint/2010/main" val="1249778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149d853483f_0_74"/>
          <p:cNvSpPr txBox="1">
            <a:spLocks noGrp="1"/>
          </p:cNvSpPr>
          <p:nvPr>
            <p:ph type="body" idx="1"/>
          </p:nvPr>
        </p:nvSpPr>
        <p:spPr>
          <a:xfrm>
            <a:off x="4619624" y="1396325"/>
            <a:ext cx="3287525" cy="310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noProof="0" dirty="0"/>
              <a:t>Students overview</a:t>
            </a:r>
          </a:p>
          <a:p>
            <a:pPr marL="0" lvl="0" indent="0" algn="l" rtl="0">
              <a:spcBef>
                <a:spcPts val="0"/>
              </a:spcBef>
              <a:spcAft>
                <a:spcPts val="0"/>
              </a:spcAft>
              <a:buNone/>
            </a:pPr>
            <a:endParaRPr lang="en-US" noProof="0" dirty="0"/>
          </a:p>
          <a:p>
            <a:pPr marL="0" lvl="0" indent="0" algn="l" rtl="0">
              <a:spcBef>
                <a:spcPts val="0"/>
              </a:spcBef>
              <a:spcAft>
                <a:spcPts val="0"/>
              </a:spcAft>
              <a:buNone/>
            </a:pPr>
            <a:r>
              <a:rPr lang="en-US" noProof="0" dirty="0"/>
              <a:t>Start assessing from here</a:t>
            </a:r>
          </a:p>
        </p:txBody>
      </p:sp>
      <p:sp>
        <p:nvSpPr>
          <p:cNvPr id="134" name="Google Shape;134;g149d853483f_0_74"/>
          <p:cNvSpPr txBox="1">
            <a:spLocks noGrp="1"/>
          </p:cNvSpPr>
          <p:nvPr>
            <p:ph type="title"/>
          </p:nvPr>
        </p:nvSpPr>
        <p:spPr>
          <a:xfrm>
            <a:off x="877700" y="546175"/>
            <a:ext cx="7444500" cy="66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noProof="0" dirty="0"/>
              <a:t>Go grade and feed back</a:t>
            </a:r>
          </a:p>
        </p:txBody>
      </p:sp>
      <p:pic>
        <p:nvPicPr>
          <p:cNvPr id="3" name="Inhaltsplatzhalter 5" descr="Ein Bild, das Tisch enthält.&#10;&#10;Automatisch generierte Beschreibung">
            <a:extLst>
              <a:ext uri="{FF2B5EF4-FFF2-40B4-BE49-F238E27FC236}">
                <a16:creationId xmlns:a16="http://schemas.microsoft.com/office/drawing/2014/main" id="{A8493894-68AD-338D-0479-B931AE133FCE}"/>
              </a:ext>
            </a:extLst>
          </p:cNvPr>
          <p:cNvPicPr>
            <a:picLocks noChangeAspect="1"/>
          </p:cNvPicPr>
          <p:nvPr/>
        </p:nvPicPr>
        <p:blipFill>
          <a:blip r:embed="rId3"/>
          <a:stretch>
            <a:fillRect/>
          </a:stretch>
        </p:blipFill>
        <p:spPr>
          <a:xfrm>
            <a:off x="629406" y="1226863"/>
            <a:ext cx="4071205" cy="3388750"/>
          </a:xfrm>
          <a:prstGeom prst="rect">
            <a:avLst/>
          </a:prstGeom>
        </p:spPr>
      </p:pic>
    </p:spTree>
    <p:extLst>
      <p:ext uri="{BB962C8B-B14F-4D97-AF65-F5344CB8AC3E}">
        <p14:creationId xmlns:p14="http://schemas.microsoft.com/office/powerpoint/2010/main" val="3869454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149d853483f_0_74"/>
          <p:cNvSpPr txBox="1">
            <a:spLocks noGrp="1"/>
          </p:cNvSpPr>
          <p:nvPr>
            <p:ph type="body" idx="1"/>
          </p:nvPr>
        </p:nvSpPr>
        <p:spPr>
          <a:xfrm>
            <a:off x="4619624" y="1396325"/>
            <a:ext cx="3287525" cy="310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noProof="0" dirty="0"/>
              <a:t>Define the criteria numeric grade</a:t>
            </a:r>
          </a:p>
          <a:p>
            <a:pPr marL="0" lvl="0" indent="0" algn="l" rtl="0">
              <a:spcBef>
                <a:spcPts val="0"/>
              </a:spcBef>
              <a:spcAft>
                <a:spcPts val="0"/>
              </a:spcAft>
              <a:buNone/>
            </a:pPr>
            <a:endParaRPr lang="en-US" noProof="0" dirty="0"/>
          </a:p>
          <a:p>
            <a:pPr marL="0" lvl="0" indent="0" algn="l" rtl="0">
              <a:spcBef>
                <a:spcPts val="0"/>
              </a:spcBef>
              <a:spcAft>
                <a:spcPts val="0"/>
              </a:spcAft>
              <a:buNone/>
            </a:pPr>
            <a:r>
              <a:rPr lang="en-US" noProof="0" dirty="0"/>
              <a:t>Keep in mind what to add for the criteria</a:t>
            </a:r>
          </a:p>
        </p:txBody>
      </p:sp>
      <p:sp>
        <p:nvSpPr>
          <p:cNvPr id="134" name="Google Shape;134;g149d853483f_0_74"/>
          <p:cNvSpPr txBox="1">
            <a:spLocks noGrp="1"/>
          </p:cNvSpPr>
          <p:nvPr>
            <p:ph type="title"/>
          </p:nvPr>
        </p:nvSpPr>
        <p:spPr>
          <a:xfrm>
            <a:off x="877700" y="546175"/>
            <a:ext cx="7444500" cy="66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noProof="0" dirty="0"/>
              <a:t>Go grade</a:t>
            </a:r>
          </a:p>
        </p:txBody>
      </p:sp>
      <p:pic>
        <p:nvPicPr>
          <p:cNvPr id="2" name="Inhaltsplatzhalter 9">
            <a:extLst>
              <a:ext uri="{FF2B5EF4-FFF2-40B4-BE49-F238E27FC236}">
                <a16:creationId xmlns:a16="http://schemas.microsoft.com/office/drawing/2014/main" id="{E8ACEB39-9240-66F3-BA64-883072CC46F3}"/>
              </a:ext>
            </a:extLst>
          </p:cNvPr>
          <p:cNvPicPr>
            <a:picLocks noChangeAspect="1"/>
          </p:cNvPicPr>
          <p:nvPr/>
        </p:nvPicPr>
        <p:blipFill>
          <a:blip r:embed="rId3"/>
          <a:stretch>
            <a:fillRect/>
          </a:stretch>
        </p:blipFill>
        <p:spPr>
          <a:xfrm>
            <a:off x="572645" y="1325879"/>
            <a:ext cx="4027370" cy="3271445"/>
          </a:xfrm>
          <a:prstGeom prst="rect">
            <a:avLst/>
          </a:prstGeom>
        </p:spPr>
      </p:pic>
    </p:spTree>
    <p:extLst>
      <p:ext uri="{BB962C8B-B14F-4D97-AF65-F5344CB8AC3E}">
        <p14:creationId xmlns:p14="http://schemas.microsoft.com/office/powerpoint/2010/main" val="3700442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149d853483f_0_74"/>
          <p:cNvSpPr txBox="1">
            <a:spLocks noGrp="1"/>
          </p:cNvSpPr>
          <p:nvPr>
            <p:ph type="body" idx="1"/>
          </p:nvPr>
        </p:nvSpPr>
        <p:spPr>
          <a:xfrm>
            <a:off x="4619624" y="1396325"/>
            <a:ext cx="3287525" cy="310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noProof="0" dirty="0"/>
              <a:t>Different four scale phrases</a:t>
            </a:r>
            <a:br>
              <a:rPr lang="en-US" noProof="0" dirty="0"/>
            </a:br>
            <a:r>
              <a:rPr lang="en-US" noProof="0" dirty="0"/>
              <a:t>for the aspects of the criterion</a:t>
            </a:r>
          </a:p>
          <a:p>
            <a:pPr marL="0" lvl="0" indent="0" algn="l" rtl="0">
              <a:spcBef>
                <a:spcPts val="0"/>
              </a:spcBef>
              <a:spcAft>
                <a:spcPts val="0"/>
              </a:spcAft>
              <a:buNone/>
            </a:pPr>
            <a:endParaRPr lang="en-US" noProof="0" dirty="0"/>
          </a:p>
          <a:p>
            <a:pPr marL="0" lvl="0" indent="0" algn="l" rtl="0">
              <a:spcBef>
                <a:spcPts val="0"/>
              </a:spcBef>
              <a:spcAft>
                <a:spcPts val="0"/>
              </a:spcAft>
              <a:buNone/>
            </a:pPr>
            <a:r>
              <a:rPr lang="en-US" noProof="0" dirty="0"/>
              <a:t>Add them to the editable</a:t>
            </a:r>
            <a:br>
              <a:rPr lang="en-US" noProof="0" dirty="0"/>
            </a:br>
            <a:r>
              <a:rPr lang="en-US" noProof="0" dirty="0"/>
              <a:t>“Structured comment” field</a:t>
            </a:r>
          </a:p>
          <a:p>
            <a:pPr marL="0" lvl="0" indent="0" algn="l" rtl="0">
              <a:spcBef>
                <a:spcPts val="0"/>
              </a:spcBef>
              <a:spcAft>
                <a:spcPts val="0"/>
              </a:spcAft>
              <a:buNone/>
            </a:pPr>
            <a:endParaRPr lang="en-US" noProof="0" dirty="0"/>
          </a:p>
          <a:p>
            <a:pPr marL="0" lvl="0" indent="0" algn="l" rtl="0">
              <a:spcBef>
                <a:spcPts val="0"/>
              </a:spcBef>
              <a:spcAft>
                <a:spcPts val="0"/>
              </a:spcAft>
              <a:buNone/>
            </a:pPr>
            <a:r>
              <a:rPr lang="en-US" noProof="0" dirty="0"/>
              <a:t>Additional private notes can</a:t>
            </a:r>
            <a:br>
              <a:rPr lang="en-US" noProof="0" dirty="0"/>
            </a:br>
            <a:r>
              <a:rPr lang="en-US" noProof="0" dirty="0"/>
              <a:t>go in the “Private comment”</a:t>
            </a:r>
            <a:br>
              <a:rPr lang="en-US" noProof="0" dirty="0"/>
            </a:br>
            <a:r>
              <a:rPr lang="en-US" noProof="0" dirty="0"/>
              <a:t>field</a:t>
            </a:r>
          </a:p>
        </p:txBody>
      </p:sp>
      <p:sp>
        <p:nvSpPr>
          <p:cNvPr id="134" name="Google Shape;134;g149d853483f_0_74"/>
          <p:cNvSpPr txBox="1">
            <a:spLocks noGrp="1"/>
          </p:cNvSpPr>
          <p:nvPr>
            <p:ph type="title"/>
          </p:nvPr>
        </p:nvSpPr>
        <p:spPr>
          <a:xfrm>
            <a:off x="877700" y="546175"/>
            <a:ext cx="7444500" cy="66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noProof="0" dirty="0"/>
              <a:t>Go comment and feed back</a:t>
            </a:r>
          </a:p>
        </p:txBody>
      </p:sp>
      <p:pic>
        <p:nvPicPr>
          <p:cNvPr id="3" name="Inhaltsplatzhalter 4">
            <a:extLst>
              <a:ext uri="{FF2B5EF4-FFF2-40B4-BE49-F238E27FC236}">
                <a16:creationId xmlns:a16="http://schemas.microsoft.com/office/drawing/2014/main" id="{18BD173F-8406-4E20-F630-7CC5091542D5}"/>
              </a:ext>
            </a:extLst>
          </p:cNvPr>
          <p:cNvPicPr>
            <a:picLocks noChangeAspect="1"/>
          </p:cNvPicPr>
          <p:nvPr/>
        </p:nvPicPr>
        <p:blipFill>
          <a:blip r:embed="rId3"/>
          <a:stretch>
            <a:fillRect/>
          </a:stretch>
        </p:blipFill>
        <p:spPr>
          <a:xfrm>
            <a:off x="576072" y="1252507"/>
            <a:ext cx="4117698" cy="3344818"/>
          </a:xfrm>
          <a:prstGeom prst="rect">
            <a:avLst/>
          </a:prstGeom>
        </p:spPr>
      </p:pic>
    </p:spTree>
    <p:extLst>
      <p:ext uri="{BB962C8B-B14F-4D97-AF65-F5344CB8AC3E}">
        <p14:creationId xmlns:p14="http://schemas.microsoft.com/office/powerpoint/2010/main" val="3660477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149d853483f_0_74"/>
          <p:cNvSpPr txBox="1">
            <a:spLocks noGrp="1"/>
          </p:cNvSpPr>
          <p:nvPr>
            <p:ph type="body" idx="1"/>
          </p:nvPr>
        </p:nvSpPr>
        <p:spPr>
          <a:xfrm>
            <a:off x="4619624" y="1396325"/>
            <a:ext cx="3287525" cy="310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noProof="0" dirty="0"/>
              <a:t>Combination of valuations</a:t>
            </a:r>
            <a:br>
              <a:rPr lang="en-US" noProof="0" dirty="0"/>
            </a:br>
            <a:r>
              <a:rPr lang="en-US" noProof="0" dirty="0"/>
              <a:t>and feedback of multiple</a:t>
            </a:r>
            <a:br>
              <a:rPr lang="en-US" noProof="0" dirty="0"/>
            </a:br>
            <a:r>
              <a:rPr lang="en-US" noProof="0" dirty="0"/>
              <a:t>lecturers combined</a:t>
            </a:r>
          </a:p>
          <a:p>
            <a:pPr marL="0" lvl="0" indent="0" algn="l" rtl="0">
              <a:spcBef>
                <a:spcPts val="0"/>
              </a:spcBef>
              <a:spcAft>
                <a:spcPts val="0"/>
              </a:spcAft>
              <a:buNone/>
            </a:pPr>
            <a:endParaRPr lang="en-US" noProof="0" dirty="0"/>
          </a:p>
          <a:p>
            <a:pPr marL="0" lvl="0" indent="0" algn="l" rtl="0">
              <a:spcBef>
                <a:spcPts val="0"/>
              </a:spcBef>
              <a:spcAft>
                <a:spcPts val="0"/>
              </a:spcAft>
              <a:buNone/>
            </a:pPr>
            <a:r>
              <a:rPr lang="en-US" noProof="0" dirty="0"/>
              <a:t>Values take the mean when</a:t>
            </a:r>
            <a:br>
              <a:rPr lang="en-US" noProof="0" dirty="0"/>
            </a:br>
            <a:r>
              <a:rPr lang="en-US" noProof="0" dirty="0"/>
              <a:t>more than one do assess</a:t>
            </a:r>
          </a:p>
          <a:p>
            <a:pPr marL="0" lvl="0" indent="0" algn="l" rtl="0">
              <a:spcBef>
                <a:spcPts val="0"/>
              </a:spcBef>
              <a:spcAft>
                <a:spcPts val="0"/>
              </a:spcAft>
              <a:buNone/>
            </a:pPr>
            <a:endParaRPr lang="en-US" noProof="0" dirty="0"/>
          </a:p>
          <a:p>
            <a:pPr marL="0" lvl="0" indent="0" algn="l" rtl="0">
              <a:spcBef>
                <a:spcPts val="0"/>
              </a:spcBef>
              <a:spcAft>
                <a:spcPts val="0"/>
              </a:spcAft>
              <a:buNone/>
            </a:pPr>
            <a:r>
              <a:rPr lang="en-US" noProof="0" dirty="0"/>
              <a:t>Comments are combined</a:t>
            </a:r>
          </a:p>
        </p:txBody>
      </p:sp>
      <p:sp>
        <p:nvSpPr>
          <p:cNvPr id="134" name="Google Shape;134;g149d853483f_0_74"/>
          <p:cNvSpPr txBox="1">
            <a:spLocks noGrp="1"/>
          </p:cNvSpPr>
          <p:nvPr>
            <p:ph type="title"/>
          </p:nvPr>
        </p:nvSpPr>
        <p:spPr>
          <a:xfrm>
            <a:off x="877700" y="546175"/>
            <a:ext cx="7444500" cy="66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noProof="0" dirty="0"/>
              <a:t>Results (1)</a:t>
            </a:r>
          </a:p>
        </p:txBody>
      </p:sp>
      <p:pic>
        <p:nvPicPr>
          <p:cNvPr id="2" name="Inhaltsplatzhalter 8">
            <a:extLst>
              <a:ext uri="{FF2B5EF4-FFF2-40B4-BE49-F238E27FC236}">
                <a16:creationId xmlns:a16="http://schemas.microsoft.com/office/drawing/2014/main" id="{BAFCC770-B08A-BDCE-E047-E5E8186B467C}"/>
              </a:ext>
            </a:extLst>
          </p:cNvPr>
          <p:cNvPicPr>
            <a:picLocks noChangeAspect="1"/>
          </p:cNvPicPr>
          <p:nvPr/>
        </p:nvPicPr>
        <p:blipFill>
          <a:blip r:embed="rId3"/>
          <a:stretch>
            <a:fillRect/>
          </a:stretch>
        </p:blipFill>
        <p:spPr>
          <a:xfrm>
            <a:off x="608663" y="1208575"/>
            <a:ext cx="3732834" cy="3464009"/>
          </a:xfrm>
          <a:prstGeom prst="rect">
            <a:avLst/>
          </a:prstGeom>
        </p:spPr>
      </p:pic>
    </p:spTree>
    <p:extLst>
      <p:ext uri="{BB962C8B-B14F-4D97-AF65-F5344CB8AC3E}">
        <p14:creationId xmlns:p14="http://schemas.microsoft.com/office/powerpoint/2010/main" val="2232021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149d853483f_0_74"/>
          <p:cNvSpPr txBox="1">
            <a:spLocks noGrp="1"/>
          </p:cNvSpPr>
          <p:nvPr>
            <p:ph type="body" idx="1"/>
          </p:nvPr>
        </p:nvSpPr>
        <p:spPr>
          <a:xfrm>
            <a:off x="4619624" y="1396325"/>
            <a:ext cx="3287525" cy="310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noProof="0" dirty="0"/>
              <a:t>Downloadable PDF</a:t>
            </a:r>
          </a:p>
          <a:p>
            <a:pPr marL="0" lvl="0" indent="0" algn="l" rtl="0">
              <a:spcBef>
                <a:spcPts val="0"/>
              </a:spcBef>
              <a:spcAft>
                <a:spcPts val="0"/>
              </a:spcAft>
              <a:buNone/>
            </a:pPr>
            <a:endParaRPr lang="en-US" noProof="0" dirty="0"/>
          </a:p>
          <a:p>
            <a:pPr marL="0" lvl="0" indent="0" algn="l" rtl="0">
              <a:spcBef>
                <a:spcPts val="0"/>
              </a:spcBef>
              <a:spcAft>
                <a:spcPts val="0"/>
              </a:spcAft>
              <a:buNone/>
            </a:pPr>
            <a:r>
              <a:rPr lang="en-US" noProof="0" dirty="0"/>
              <a:t>Site wise configurable</a:t>
            </a:r>
            <a:br>
              <a:rPr lang="en-US" noProof="0" dirty="0"/>
            </a:br>
            <a:r>
              <a:rPr lang="en-US" noProof="0" dirty="0"/>
              <a:t>first page logo</a:t>
            </a:r>
          </a:p>
        </p:txBody>
      </p:sp>
      <p:sp>
        <p:nvSpPr>
          <p:cNvPr id="134" name="Google Shape;134;g149d853483f_0_74"/>
          <p:cNvSpPr txBox="1">
            <a:spLocks noGrp="1"/>
          </p:cNvSpPr>
          <p:nvPr>
            <p:ph type="title"/>
          </p:nvPr>
        </p:nvSpPr>
        <p:spPr>
          <a:xfrm>
            <a:off x="877700" y="546175"/>
            <a:ext cx="7444500" cy="66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noProof="0" dirty="0"/>
              <a:t>Results (2)</a:t>
            </a:r>
          </a:p>
        </p:txBody>
      </p:sp>
      <p:pic>
        <p:nvPicPr>
          <p:cNvPr id="3" name="Inhaltsplatzhalter 4">
            <a:extLst>
              <a:ext uri="{FF2B5EF4-FFF2-40B4-BE49-F238E27FC236}">
                <a16:creationId xmlns:a16="http://schemas.microsoft.com/office/drawing/2014/main" id="{264B925E-2A0E-431B-8597-ADABFCB7A90C}"/>
              </a:ext>
            </a:extLst>
          </p:cNvPr>
          <p:cNvPicPr>
            <a:picLocks noChangeAspect="1"/>
          </p:cNvPicPr>
          <p:nvPr/>
        </p:nvPicPr>
        <p:blipFill>
          <a:blip r:embed="rId3"/>
          <a:stretch>
            <a:fillRect/>
          </a:stretch>
        </p:blipFill>
        <p:spPr>
          <a:xfrm>
            <a:off x="680492" y="1208575"/>
            <a:ext cx="2441625" cy="3454865"/>
          </a:xfrm>
          <a:prstGeom prst="rect">
            <a:avLst/>
          </a:prstGeom>
        </p:spPr>
      </p:pic>
    </p:spTree>
    <p:extLst>
      <p:ext uri="{BB962C8B-B14F-4D97-AF65-F5344CB8AC3E}">
        <p14:creationId xmlns:p14="http://schemas.microsoft.com/office/powerpoint/2010/main" val="4208974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6"/>
          <p:cNvSpPr txBox="1">
            <a:spLocks noGrp="1"/>
          </p:cNvSpPr>
          <p:nvPr>
            <p:ph type="body" idx="1"/>
          </p:nvPr>
        </p:nvSpPr>
        <p:spPr>
          <a:xfrm>
            <a:off x="499900" y="1460175"/>
            <a:ext cx="8226300" cy="3143700"/>
          </a:xfrm>
          <a:prstGeom prst="rect">
            <a:avLst/>
          </a:prstGeom>
        </p:spPr>
        <p:txBody>
          <a:bodyPr spcFirstLastPara="1" wrap="square" lIns="91425" tIns="91425" rIns="91425" bIns="91425" anchor="t" anchorCtr="0">
            <a:noAutofit/>
          </a:bodyPr>
          <a:lstStyle/>
          <a:p>
            <a:pPr marL="0" indent="0">
              <a:buNone/>
            </a:pPr>
            <a:r>
              <a:rPr lang="en-US" sz="1800" dirty="0"/>
              <a:t>1</a:t>
            </a:r>
          </a:p>
          <a:p>
            <a:pPr marL="0" lvl="0" indent="0" algn="l" rtl="0">
              <a:spcBef>
                <a:spcPts val="0"/>
              </a:spcBef>
              <a:spcAft>
                <a:spcPts val="0"/>
              </a:spcAft>
              <a:buNone/>
            </a:pPr>
            <a:endParaRPr lang="en-US" dirty="0"/>
          </a:p>
        </p:txBody>
      </p:sp>
      <p:sp>
        <p:nvSpPr>
          <p:cNvPr id="87" name="Google Shape;87;p6"/>
          <p:cNvSpPr txBox="1">
            <a:spLocks noGrp="1"/>
          </p:cNvSpPr>
          <p:nvPr>
            <p:ph type="title"/>
          </p:nvPr>
        </p:nvSpPr>
        <p:spPr>
          <a:xfrm>
            <a:off x="360823" y="295650"/>
            <a:ext cx="8136900" cy="75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noProof="0" dirty="0"/>
              <a:t>Recap</a:t>
            </a:r>
          </a:p>
        </p:txBody>
      </p:sp>
      <p:sp>
        <p:nvSpPr>
          <p:cNvPr id="2" name="Rechteck 1">
            <a:extLst>
              <a:ext uri="{FF2B5EF4-FFF2-40B4-BE49-F238E27FC236}">
                <a16:creationId xmlns:a16="http://schemas.microsoft.com/office/drawing/2014/main" id="{A4859512-AE51-9D6E-553E-69F3E10BFC62}"/>
              </a:ext>
            </a:extLst>
          </p:cNvPr>
          <p:cNvSpPr/>
          <p:nvPr/>
        </p:nvSpPr>
        <p:spPr>
          <a:xfrm>
            <a:off x="499900" y="1460175"/>
            <a:ext cx="1440000" cy="1440000"/>
          </a:xfrm>
          <a:prstGeom prst="rect">
            <a:avLst/>
          </a:prstGeom>
          <a:solidFill>
            <a:srgbClr val="01475D"/>
          </a:solidFill>
          <a:ln>
            <a:solidFill>
              <a:srgbClr val="0147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C8CEF07B-6357-8F74-0381-A7B03D5AA1EF}"/>
              </a:ext>
            </a:extLst>
          </p:cNvPr>
          <p:cNvSpPr/>
          <p:nvPr/>
        </p:nvSpPr>
        <p:spPr>
          <a:xfrm>
            <a:off x="7314007" y="1460175"/>
            <a:ext cx="1440000" cy="1440000"/>
          </a:xfrm>
          <a:prstGeom prst="rect">
            <a:avLst/>
          </a:prstGeom>
          <a:solidFill>
            <a:srgbClr val="01475D"/>
          </a:solidFill>
          <a:ln>
            <a:solidFill>
              <a:srgbClr val="0147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Google Shape;87;p6">
            <a:extLst>
              <a:ext uri="{FF2B5EF4-FFF2-40B4-BE49-F238E27FC236}">
                <a16:creationId xmlns:a16="http://schemas.microsoft.com/office/drawing/2014/main" id="{B17E7A5B-CE7C-D297-A42A-A4CACAA95604}"/>
              </a:ext>
            </a:extLst>
          </p:cNvPr>
          <p:cNvSpPr txBox="1">
            <a:spLocks/>
          </p:cNvSpPr>
          <p:nvPr/>
        </p:nvSpPr>
        <p:spPr>
          <a:xfrm>
            <a:off x="676411" y="1525050"/>
            <a:ext cx="1097525" cy="12638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500"/>
              <a:buFont typeface="Open Sans ExtraBold"/>
              <a:buNone/>
              <a:defRPr sz="3500" b="0" i="0" u="none" strike="noStrike" cap="none">
                <a:solidFill>
                  <a:schemeClr val="lt1"/>
                </a:solidFill>
                <a:latin typeface="Open Sans ExtraBold"/>
                <a:ea typeface="Open Sans ExtraBold"/>
                <a:cs typeface="Open Sans ExtraBold"/>
                <a:sym typeface="Open Sans ExtraBold"/>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8000" dirty="0"/>
              <a:t>11</a:t>
            </a:r>
          </a:p>
          <a:p>
            <a:endParaRPr lang="en-US" sz="8000" dirty="0"/>
          </a:p>
        </p:txBody>
      </p:sp>
      <p:sp>
        <p:nvSpPr>
          <p:cNvPr id="9" name="Google Shape;87;p6">
            <a:extLst>
              <a:ext uri="{FF2B5EF4-FFF2-40B4-BE49-F238E27FC236}">
                <a16:creationId xmlns:a16="http://schemas.microsoft.com/office/drawing/2014/main" id="{E3E2051F-C752-ACDC-16A2-E7C5DE871257}"/>
              </a:ext>
            </a:extLst>
          </p:cNvPr>
          <p:cNvSpPr txBox="1">
            <a:spLocks/>
          </p:cNvSpPr>
          <p:nvPr/>
        </p:nvSpPr>
        <p:spPr>
          <a:xfrm>
            <a:off x="7457437" y="1548240"/>
            <a:ext cx="1097525" cy="12638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500"/>
              <a:buFont typeface="Open Sans ExtraBold"/>
              <a:buNone/>
              <a:defRPr sz="3500" b="0" i="0" u="none" strike="noStrike" cap="none">
                <a:solidFill>
                  <a:schemeClr val="lt1"/>
                </a:solidFill>
                <a:latin typeface="Open Sans ExtraBold"/>
                <a:ea typeface="Open Sans ExtraBold"/>
                <a:cs typeface="Open Sans ExtraBold"/>
                <a:sym typeface="Open Sans ExtraBold"/>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8000" dirty="0"/>
              <a:t>4</a:t>
            </a:r>
          </a:p>
          <a:p>
            <a:endParaRPr lang="en-US" sz="8000" dirty="0"/>
          </a:p>
        </p:txBody>
      </p:sp>
      <p:sp>
        <p:nvSpPr>
          <p:cNvPr id="13" name="Rechteck 12">
            <a:extLst>
              <a:ext uri="{FF2B5EF4-FFF2-40B4-BE49-F238E27FC236}">
                <a16:creationId xmlns:a16="http://schemas.microsoft.com/office/drawing/2014/main" id="{27A8755C-6549-34D5-C550-6E5F5CBA8ABA}"/>
              </a:ext>
            </a:extLst>
          </p:cNvPr>
          <p:cNvSpPr/>
          <p:nvPr/>
        </p:nvSpPr>
        <p:spPr>
          <a:xfrm>
            <a:off x="4983050" y="1460175"/>
            <a:ext cx="1440000" cy="1440000"/>
          </a:xfrm>
          <a:prstGeom prst="rect">
            <a:avLst/>
          </a:prstGeom>
          <a:solidFill>
            <a:srgbClr val="01475D"/>
          </a:solidFill>
          <a:ln>
            <a:solidFill>
              <a:srgbClr val="0147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Google Shape;87;p6">
            <a:extLst>
              <a:ext uri="{FF2B5EF4-FFF2-40B4-BE49-F238E27FC236}">
                <a16:creationId xmlns:a16="http://schemas.microsoft.com/office/drawing/2014/main" id="{F4BA645F-346B-2C8C-D27D-5D6713BD3843}"/>
              </a:ext>
            </a:extLst>
          </p:cNvPr>
          <p:cNvSpPr txBox="1">
            <a:spLocks/>
          </p:cNvSpPr>
          <p:nvPr/>
        </p:nvSpPr>
        <p:spPr>
          <a:xfrm>
            <a:off x="5228311" y="1548240"/>
            <a:ext cx="1097525" cy="12638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500"/>
              <a:buFont typeface="Open Sans ExtraBold"/>
              <a:buNone/>
              <a:defRPr sz="3500" b="0" i="0" u="none" strike="noStrike" cap="none">
                <a:solidFill>
                  <a:schemeClr val="lt1"/>
                </a:solidFill>
                <a:latin typeface="Open Sans ExtraBold"/>
                <a:ea typeface="Open Sans ExtraBold"/>
                <a:cs typeface="Open Sans ExtraBold"/>
                <a:sym typeface="Open Sans ExtraBold"/>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8000" dirty="0"/>
              <a:t>3</a:t>
            </a:r>
          </a:p>
          <a:p>
            <a:endParaRPr lang="en-US" sz="8000" dirty="0"/>
          </a:p>
        </p:txBody>
      </p:sp>
      <p:sp>
        <p:nvSpPr>
          <p:cNvPr id="12" name="Rechteck 11">
            <a:extLst>
              <a:ext uri="{FF2B5EF4-FFF2-40B4-BE49-F238E27FC236}">
                <a16:creationId xmlns:a16="http://schemas.microsoft.com/office/drawing/2014/main" id="{3E3350AC-7479-CB48-54AA-FAAD71AA0BE1}"/>
              </a:ext>
            </a:extLst>
          </p:cNvPr>
          <p:cNvSpPr/>
          <p:nvPr/>
        </p:nvSpPr>
        <p:spPr>
          <a:xfrm>
            <a:off x="2679901" y="1460175"/>
            <a:ext cx="1440000" cy="1440000"/>
          </a:xfrm>
          <a:prstGeom prst="rect">
            <a:avLst/>
          </a:prstGeom>
          <a:solidFill>
            <a:srgbClr val="01475D"/>
          </a:solidFill>
          <a:ln>
            <a:solidFill>
              <a:srgbClr val="0147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Google Shape;87;p6">
            <a:extLst>
              <a:ext uri="{FF2B5EF4-FFF2-40B4-BE49-F238E27FC236}">
                <a16:creationId xmlns:a16="http://schemas.microsoft.com/office/drawing/2014/main" id="{2405B106-3B0C-8F5D-8E62-DCDFF8857222}"/>
              </a:ext>
            </a:extLst>
          </p:cNvPr>
          <p:cNvSpPr txBox="1">
            <a:spLocks/>
          </p:cNvSpPr>
          <p:nvPr/>
        </p:nvSpPr>
        <p:spPr>
          <a:xfrm>
            <a:off x="2966763" y="1525050"/>
            <a:ext cx="1097525" cy="12638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500"/>
              <a:buFont typeface="Open Sans ExtraBold"/>
              <a:buNone/>
              <a:defRPr sz="3500" b="0" i="0" u="none" strike="noStrike" cap="none">
                <a:solidFill>
                  <a:schemeClr val="lt1"/>
                </a:solidFill>
                <a:latin typeface="Open Sans ExtraBold"/>
                <a:ea typeface="Open Sans ExtraBold"/>
                <a:cs typeface="Open Sans ExtraBold"/>
                <a:sym typeface="Open Sans ExtraBold"/>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8000" dirty="0"/>
              <a:t>2</a:t>
            </a:r>
          </a:p>
          <a:p>
            <a:endParaRPr lang="en-US" sz="8000" dirty="0"/>
          </a:p>
        </p:txBody>
      </p:sp>
      <p:sp>
        <p:nvSpPr>
          <p:cNvPr id="15" name="Google Shape;130;g149d853483f_0_74">
            <a:extLst>
              <a:ext uri="{FF2B5EF4-FFF2-40B4-BE49-F238E27FC236}">
                <a16:creationId xmlns:a16="http://schemas.microsoft.com/office/drawing/2014/main" id="{881CA2D5-DB42-F4F5-899D-CE073A800BDB}"/>
              </a:ext>
            </a:extLst>
          </p:cNvPr>
          <p:cNvSpPr txBox="1">
            <a:spLocks/>
          </p:cNvSpPr>
          <p:nvPr/>
        </p:nvSpPr>
        <p:spPr>
          <a:xfrm>
            <a:off x="408656" y="2996532"/>
            <a:ext cx="1923064" cy="14400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buFont typeface="Arial"/>
              <a:buNone/>
            </a:pPr>
            <a:r>
              <a:rPr lang="en-US" dirty="0"/>
              <a:t>Configure questionnaire, adjust weighting of criteria</a:t>
            </a:r>
          </a:p>
        </p:txBody>
      </p:sp>
      <p:sp>
        <p:nvSpPr>
          <p:cNvPr id="16" name="Google Shape;130;g149d853483f_0_74">
            <a:extLst>
              <a:ext uri="{FF2B5EF4-FFF2-40B4-BE49-F238E27FC236}">
                <a16:creationId xmlns:a16="http://schemas.microsoft.com/office/drawing/2014/main" id="{14307DA3-9063-23F6-8D06-47D098428FAC}"/>
              </a:ext>
            </a:extLst>
          </p:cNvPr>
          <p:cNvSpPr txBox="1">
            <a:spLocks/>
          </p:cNvSpPr>
          <p:nvPr/>
        </p:nvSpPr>
        <p:spPr>
          <a:xfrm>
            <a:off x="2575784" y="3032024"/>
            <a:ext cx="1923064" cy="14400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buFont typeface="Arial"/>
              <a:buNone/>
            </a:pPr>
            <a:r>
              <a:rPr lang="en-US" dirty="0"/>
              <a:t>Perform rough evaluation during presentation, with notes</a:t>
            </a:r>
          </a:p>
        </p:txBody>
      </p:sp>
      <p:sp>
        <p:nvSpPr>
          <p:cNvPr id="17" name="Google Shape;130;g149d853483f_0_74">
            <a:extLst>
              <a:ext uri="{FF2B5EF4-FFF2-40B4-BE49-F238E27FC236}">
                <a16:creationId xmlns:a16="http://schemas.microsoft.com/office/drawing/2014/main" id="{26493E49-3D0D-C420-981A-15AB83680145}"/>
              </a:ext>
            </a:extLst>
          </p:cNvPr>
          <p:cNvSpPr txBox="1">
            <a:spLocks/>
          </p:cNvSpPr>
          <p:nvPr/>
        </p:nvSpPr>
        <p:spPr>
          <a:xfrm>
            <a:off x="4891809" y="3032024"/>
            <a:ext cx="1923064" cy="14400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buFont typeface="Arial"/>
              <a:buNone/>
            </a:pPr>
            <a:r>
              <a:rPr lang="en-US" dirty="0"/>
              <a:t>Perform fine evaluation after presentation</a:t>
            </a:r>
          </a:p>
        </p:txBody>
      </p:sp>
      <p:sp>
        <p:nvSpPr>
          <p:cNvPr id="18" name="Google Shape;130;g149d853483f_0_74">
            <a:extLst>
              <a:ext uri="{FF2B5EF4-FFF2-40B4-BE49-F238E27FC236}">
                <a16:creationId xmlns:a16="http://schemas.microsoft.com/office/drawing/2014/main" id="{027CA384-AF29-80B8-7353-7068C57E6886}"/>
              </a:ext>
            </a:extLst>
          </p:cNvPr>
          <p:cNvSpPr txBox="1">
            <a:spLocks/>
          </p:cNvSpPr>
          <p:nvPr/>
        </p:nvSpPr>
        <p:spPr>
          <a:xfrm>
            <a:off x="7226122" y="3032023"/>
            <a:ext cx="1923064" cy="14400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buFont typeface="Arial"/>
              <a:buNone/>
            </a:pPr>
            <a:r>
              <a:rPr lang="en-US" dirty="0"/>
              <a:t>Feedback phase: publication of results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8" name="Google Shape;118;g149d853483f_0_94"/>
          <p:cNvSpPr txBox="1"/>
          <p:nvPr/>
        </p:nvSpPr>
        <p:spPr>
          <a:xfrm>
            <a:off x="5182375" y="3925325"/>
            <a:ext cx="3486000" cy="1018500"/>
          </a:xfrm>
          <a:prstGeom prst="rect">
            <a:avLst/>
          </a:prstGeom>
          <a:noFill/>
          <a:ln>
            <a:noFill/>
          </a:ln>
        </p:spPr>
        <p:txBody>
          <a:bodyPr spcFirstLastPara="1" wrap="square" lIns="0" tIns="0" rIns="0" bIns="0" anchor="t" anchorCtr="0">
            <a:noAutofit/>
          </a:bodyPr>
          <a:lstStyle/>
          <a:p>
            <a:pPr marL="12700" marR="16256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434343"/>
                </a:solidFill>
                <a:latin typeface="Open Sans"/>
                <a:ea typeface="Open Sans"/>
                <a:cs typeface="Open Sans"/>
                <a:sym typeface="Open Sans"/>
              </a:rPr>
              <a:t>Adopt for training of Hotel managerial students</a:t>
            </a:r>
            <a:endParaRPr sz="1800" b="0" i="0" u="none" strike="noStrike" cap="none" dirty="0">
              <a:solidFill>
                <a:srgbClr val="434343"/>
              </a:solidFill>
              <a:latin typeface="Open Sans"/>
              <a:ea typeface="Open Sans"/>
              <a:cs typeface="Open Sans"/>
              <a:sym typeface="Open Sans"/>
            </a:endParaRPr>
          </a:p>
          <a:p>
            <a:pPr marL="12700" marR="508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434343"/>
              </a:solidFill>
              <a:latin typeface="Open Sans"/>
              <a:ea typeface="Open Sans"/>
              <a:cs typeface="Open Sans"/>
              <a:sym typeface="Open Sans"/>
            </a:endParaRPr>
          </a:p>
        </p:txBody>
      </p:sp>
      <p:sp>
        <p:nvSpPr>
          <p:cNvPr id="119" name="Google Shape;119;g149d853483f_0_94"/>
          <p:cNvSpPr txBox="1">
            <a:spLocks noGrp="1"/>
          </p:cNvSpPr>
          <p:nvPr>
            <p:ph type="body" idx="2"/>
          </p:nvPr>
        </p:nvSpPr>
        <p:spPr>
          <a:xfrm>
            <a:off x="510650" y="2226150"/>
            <a:ext cx="3686400" cy="266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versatility of the tool is given</a:t>
            </a:r>
            <a:br>
              <a:rPr lang="en-US" dirty="0"/>
            </a:br>
            <a:endParaRPr lang="en-US" dirty="0"/>
          </a:p>
          <a:p>
            <a:pPr marL="0" lvl="0" indent="0" algn="l" rtl="0">
              <a:spcBef>
                <a:spcPts val="0"/>
              </a:spcBef>
              <a:spcAft>
                <a:spcPts val="0"/>
              </a:spcAft>
              <a:buNone/>
            </a:pPr>
            <a:r>
              <a:rPr lang="en-US" dirty="0"/>
              <a:t>Example:</a:t>
            </a:r>
            <a:br>
              <a:rPr lang="en-US" dirty="0"/>
            </a:br>
            <a:r>
              <a:rPr lang="en-US" dirty="0"/>
              <a:t>École </a:t>
            </a:r>
            <a:r>
              <a:rPr lang="en-US" dirty="0" err="1"/>
              <a:t>hotelière</a:t>
            </a:r>
            <a:r>
              <a:rPr lang="en-US" dirty="0"/>
              <a:t> de Lausanne</a:t>
            </a:r>
          </a:p>
        </p:txBody>
      </p:sp>
      <p:sp>
        <p:nvSpPr>
          <p:cNvPr id="114" name="Google Shape;114;g149d853483f_0_94"/>
          <p:cNvSpPr txBox="1">
            <a:spLocks noGrp="1"/>
          </p:cNvSpPr>
          <p:nvPr>
            <p:ph type="title"/>
          </p:nvPr>
        </p:nvSpPr>
        <p:spPr>
          <a:xfrm>
            <a:off x="306650" y="427950"/>
            <a:ext cx="3946200" cy="60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noProof="0" dirty="0"/>
              <a:t>Adopters</a:t>
            </a:r>
          </a:p>
        </p:txBody>
      </p:sp>
      <p:pic>
        <p:nvPicPr>
          <p:cNvPr id="3" name="Grafik 2">
            <a:extLst>
              <a:ext uri="{FF2B5EF4-FFF2-40B4-BE49-F238E27FC236}">
                <a16:creationId xmlns:a16="http://schemas.microsoft.com/office/drawing/2014/main" id="{47513962-A020-4C31-FD67-5C320BBF6CC4}"/>
              </a:ext>
            </a:extLst>
          </p:cNvPr>
          <p:cNvPicPr>
            <a:picLocks noChangeAspect="1"/>
          </p:cNvPicPr>
          <p:nvPr/>
        </p:nvPicPr>
        <p:blipFill>
          <a:blip r:embed="rId3"/>
          <a:stretch>
            <a:fillRect/>
          </a:stretch>
        </p:blipFill>
        <p:spPr>
          <a:xfrm>
            <a:off x="5175179" y="422565"/>
            <a:ext cx="3468891" cy="935298"/>
          </a:xfrm>
          <a:prstGeom prst="rect">
            <a:avLst/>
          </a:prstGeom>
        </p:spPr>
      </p:pic>
      <p:pic>
        <p:nvPicPr>
          <p:cNvPr id="5" name="Grafik 4">
            <a:extLst>
              <a:ext uri="{FF2B5EF4-FFF2-40B4-BE49-F238E27FC236}">
                <a16:creationId xmlns:a16="http://schemas.microsoft.com/office/drawing/2014/main" id="{BBB46740-4F27-2CCB-E725-CA64A265841C}"/>
              </a:ext>
            </a:extLst>
          </p:cNvPr>
          <p:cNvPicPr>
            <a:picLocks noChangeAspect="1"/>
          </p:cNvPicPr>
          <p:nvPr/>
        </p:nvPicPr>
        <p:blipFill>
          <a:blip r:embed="rId4"/>
          <a:srcRect/>
          <a:stretch/>
        </p:blipFill>
        <p:spPr>
          <a:xfrm>
            <a:off x="4823041" y="1698331"/>
            <a:ext cx="4173166" cy="1088652"/>
          </a:xfrm>
          <a:prstGeom prst="rect">
            <a:avLst/>
          </a:prstGeom>
        </p:spPr>
      </p:pic>
      <p:pic>
        <p:nvPicPr>
          <p:cNvPr id="7" name="Grafik 6">
            <a:extLst>
              <a:ext uri="{FF2B5EF4-FFF2-40B4-BE49-F238E27FC236}">
                <a16:creationId xmlns:a16="http://schemas.microsoft.com/office/drawing/2014/main" id="{D4216D40-FEF8-FD5F-0AFE-19460A79EC83}"/>
              </a:ext>
            </a:extLst>
          </p:cNvPr>
          <p:cNvPicPr>
            <a:picLocks noChangeAspect="1"/>
          </p:cNvPicPr>
          <p:nvPr/>
        </p:nvPicPr>
        <p:blipFill>
          <a:blip r:embed="rId5"/>
          <a:stretch>
            <a:fillRect/>
          </a:stretch>
        </p:blipFill>
        <p:spPr>
          <a:xfrm>
            <a:off x="5182375" y="3193760"/>
            <a:ext cx="3482145" cy="29846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3"/>
          <p:cNvSpPr txBox="1">
            <a:spLocks noGrp="1"/>
          </p:cNvSpPr>
          <p:nvPr>
            <p:ph type="body" idx="1"/>
          </p:nvPr>
        </p:nvSpPr>
        <p:spPr>
          <a:xfrm>
            <a:off x="271300" y="1138750"/>
            <a:ext cx="6686400" cy="353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Group mode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Having peers grading peers (just assigning </a:t>
            </a:r>
            <a:r>
              <a:rPr lang="en-US" dirty="0" err="1"/>
              <a:t>editingteacher</a:t>
            </a:r>
            <a:r>
              <a:rPr lang="en-US" dirty="0"/>
              <a:t> role does not work)</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More </a:t>
            </a:r>
            <a:r>
              <a:rPr lang="en-US" dirty="0" err="1"/>
              <a:t>PHPUnit</a:t>
            </a:r>
            <a:r>
              <a:rPr lang="en-US" dirty="0"/>
              <a:t> tests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Import/export functionality for criteria grids (YAML format)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Questionnaire for written assignments</a:t>
            </a:r>
          </a:p>
        </p:txBody>
      </p:sp>
      <p:sp>
        <p:nvSpPr>
          <p:cNvPr id="93" name="Google Shape;93;p3"/>
          <p:cNvSpPr txBox="1">
            <a:spLocks noGrp="1"/>
          </p:cNvSpPr>
          <p:nvPr>
            <p:ph type="title"/>
          </p:nvPr>
        </p:nvSpPr>
        <p:spPr>
          <a:xfrm>
            <a:off x="204216" y="292608"/>
            <a:ext cx="7117200" cy="69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noProof="0" dirty="0"/>
              <a:t>Where do we go from here?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149d853483f_0_74"/>
          <p:cNvSpPr txBox="1">
            <a:spLocks noGrp="1"/>
          </p:cNvSpPr>
          <p:nvPr>
            <p:ph type="body" idx="1"/>
          </p:nvPr>
        </p:nvSpPr>
        <p:spPr>
          <a:xfrm>
            <a:off x="4619624" y="1396325"/>
            <a:ext cx="3287525" cy="310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noProof="0" dirty="0"/>
              <a:t>What’s here can be modified</a:t>
            </a:r>
          </a:p>
          <a:p>
            <a:pPr marL="0" lvl="0" indent="0" algn="l" rtl="0">
              <a:spcBef>
                <a:spcPts val="0"/>
              </a:spcBef>
              <a:spcAft>
                <a:spcPts val="0"/>
              </a:spcAft>
              <a:buNone/>
            </a:pPr>
            <a:endParaRPr lang="en-US" noProof="0" dirty="0"/>
          </a:p>
        </p:txBody>
      </p:sp>
      <p:sp>
        <p:nvSpPr>
          <p:cNvPr id="134" name="Google Shape;134;g149d853483f_0_74"/>
          <p:cNvSpPr txBox="1">
            <a:spLocks noGrp="1"/>
          </p:cNvSpPr>
          <p:nvPr>
            <p:ph type="title"/>
          </p:nvPr>
        </p:nvSpPr>
        <p:spPr>
          <a:xfrm>
            <a:off x="877700" y="546175"/>
            <a:ext cx="7444500" cy="66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How to customize?</a:t>
            </a:r>
            <a:endParaRPr lang="en-US" noProof="0" dirty="0"/>
          </a:p>
        </p:txBody>
      </p:sp>
      <p:pic>
        <p:nvPicPr>
          <p:cNvPr id="2" name="Inhaltsplatzhalter 5">
            <a:extLst>
              <a:ext uri="{FF2B5EF4-FFF2-40B4-BE49-F238E27FC236}">
                <a16:creationId xmlns:a16="http://schemas.microsoft.com/office/drawing/2014/main" id="{85BE575A-EBE7-059C-FD94-F7B8F3076ACE}"/>
              </a:ext>
            </a:extLst>
          </p:cNvPr>
          <p:cNvPicPr>
            <a:picLocks noChangeAspect="1"/>
          </p:cNvPicPr>
          <p:nvPr/>
        </p:nvPicPr>
        <p:blipFill>
          <a:blip r:embed="rId3"/>
          <a:srcRect/>
          <a:stretch/>
        </p:blipFill>
        <p:spPr>
          <a:xfrm>
            <a:off x="877700" y="1208575"/>
            <a:ext cx="3162486" cy="1569734"/>
          </a:xfrm>
          <a:prstGeom prst="rect">
            <a:avLst/>
          </a:prstGeom>
        </p:spPr>
      </p:pic>
    </p:spTree>
    <p:extLst>
      <p:ext uri="{BB962C8B-B14F-4D97-AF65-F5344CB8AC3E}">
        <p14:creationId xmlns:p14="http://schemas.microsoft.com/office/powerpoint/2010/main" val="2716643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g149d853483f_0_150"/>
          <p:cNvSpPr txBox="1">
            <a:spLocks noGrp="1"/>
          </p:cNvSpPr>
          <p:nvPr>
            <p:ph type="title"/>
          </p:nvPr>
        </p:nvSpPr>
        <p:spPr>
          <a:xfrm>
            <a:off x="612648" y="1078992"/>
            <a:ext cx="3933600" cy="244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200" noProof="0" dirty="0"/>
              <a:t>Verbal feedback – Oral presentation structured assignment throughout all classes and the whole curriculum</a:t>
            </a:r>
          </a:p>
        </p:txBody>
      </p:sp>
      <p:sp>
        <p:nvSpPr>
          <p:cNvPr id="76" name="Google Shape;76;g149d853483f_0_150"/>
          <p:cNvSpPr txBox="1"/>
          <p:nvPr/>
        </p:nvSpPr>
        <p:spPr>
          <a:xfrm>
            <a:off x="810225" y="3120600"/>
            <a:ext cx="3189000" cy="5595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Clr>
                <a:srgbClr val="000000"/>
              </a:buClr>
              <a:buSzPts val="1800"/>
              <a:buFont typeface="Arial"/>
              <a:buNone/>
            </a:pPr>
            <a:r>
              <a:rPr lang="en-US" sz="1800" b="1">
                <a:solidFill>
                  <a:srgbClr val="FFFFFF"/>
                </a:solidFill>
                <a:latin typeface="Open Sans"/>
                <a:ea typeface="Open Sans"/>
                <a:cs typeface="Open Sans"/>
                <a:sym typeface="Open Sans"/>
              </a:rPr>
              <a:t>Luca Bösch</a:t>
            </a:r>
            <a:endParaRPr sz="1800" b="1" i="0" u="none" strike="noStrike" cap="none">
              <a:solidFill>
                <a:srgbClr val="FFFFFF"/>
              </a:solidFill>
              <a:latin typeface="Open Sans"/>
              <a:ea typeface="Open Sans"/>
              <a:cs typeface="Open Sans"/>
              <a:sym typeface="Open Sans"/>
            </a:endParaRPr>
          </a:p>
          <a:p>
            <a:pPr marL="12700" marR="0" lvl="0" indent="0" algn="l" rtl="0">
              <a:lnSpc>
                <a:spcPct val="100000"/>
              </a:lnSpc>
              <a:spcBef>
                <a:spcPts val="0"/>
              </a:spcBef>
              <a:spcAft>
                <a:spcPts val="0"/>
              </a:spcAft>
              <a:buClr>
                <a:srgbClr val="000000"/>
              </a:buClr>
              <a:buSzPts val="1800"/>
              <a:buFont typeface="Arial"/>
              <a:buNone/>
            </a:pPr>
            <a:r>
              <a:rPr lang="en-US" sz="1800">
                <a:solidFill>
                  <a:srgbClr val="FFFFFF"/>
                </a:solidFill>
                <a:latin typeface="Open Sans"/>
                <a:ea typeface="Open Sans"/>
                <a:cs typeface="Open Sans"/>
                <a:sym typeface="Open Sans"/>
              </a:rPr>
              <a:t>Bern University of Appli</a:t>
            </a:r>
            <a:r>
              <a:rPr lang="en-US" sz="1800" b="0" i="0" u="none" strike="noStrike" cap="none">
                <a:solidFill>
                  <a:srgbClr val="FFFFFF"/>
                </a:solidFill>
                <a:latin typeface="Open Sans"/>
                <a:ea typeface="Open Sans"/>
                <a:cs typeface="Open Sans"/>
                <a:sym typeface="Open Sans"/>
              </a:rPr>
              <a:t>ed</a:t>
            </a:r>
            <a:br>
              <a:rPr lang="en-US" sz="1800" b="0" i="0" u="none" strike="noStrike" cap="none">
                <a:solidFill>
                  <a:srgbClr val="FFFFFF"/>
                </a:solidFill>
                <a:latin typeface="Open Sans"/>
                <a:ea typeface="Open Sans"/>
                <a:cs typeface="Open Sans"/>
                <a:sym typeface="Open Sans"/>
              </a:rPr>
            </a:br>
            <a:r>
              <a:rPr lang="en-US" sz="1800" b="0" i="0" u="none" strike="noStrike" cap="none">
                <a:solidFill>
                  <a:srgbClr val="FFFFFF"/>
                </a:solidFill>
                <a:latin typeface="Open Sans"/>
                <a:ea typeface="Open Sans"/>
                <a:cs typeface="Open Sans"/>
                <a:sym typeface="Open Sans"/>
              </a:rPr>
              <a:t>Sciences</a:t>
            </a:r>
            <a:endParaRPr sz="1800" b="0" i="0" u="none" strike="noStrike" cap="none">
              <a:solidFill>
                <a:srgbClr val="FFFFFF"/>
              </a:solidFill>
              <a:latin typeface="Open Sans"/>
              <a:ea typeface="Open Sans"/>
              <a:cs typeface="Open Sans"/>
              <a:sym typeface="Open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5"/>
          <p:cNvSpPr txBox="1">
            <a:spLocks noGrp="1"/>
          </p:cNvSpPr>
          <p:nvPr>
            <p:ph type="body" idx="1"/>
          </p:nvPr>
        </p:nvSpPr>
        <p:spPr>
          <a:xfrm>
            <a:off x="1005350" y="1396325"/>
            <a:ext cx="6901800" cy="310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 name="Google Shape;125;p5"/>
          <p:cNvSpPr txBox="1">
            <a:spLocks noGrp="1"/>
          </p:cNvSpPr>
          <p:nvPr>
            <p:ph type="title"/>
          </p:nvPr>
        </p:nvSpPr>
        <p:spPr>
          <a:xfrm>
            <a:off x="877700" y="546175"/>
            <a:ext cx="7444500" cy="66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noProof="0" dirty="0"/>
              <a:t>Questions? </a:t>
            </a:r>
            <a:r>
              <a:rPr lang="en-US" noProof="0" dirty="0" err="1"/>
              <a:t>Remaks</a:t>
            </a:r>
            <a:r>
              <a:rPr lang="en-US" noProof="0" dirty="0"/>
              <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8"/>
          <p:cNvSpPr txBox="1"/>
          <p:nvPr/>
        </p:nvSpPr>
        <p:spPr>
          <a:xfrm>
            <a:off x="381000" y="4524300"/>
            <a:ext cx="2005500" cy="466800"/>
          </a:xfrm>
          <a:prstGeom prst="rect">
            <a:avLst/>
          </a:prstGeom>
          <a:noFill/>
          <a:ln>
            <a:noFill/>
          </a:ln>
        </p:spPr>
        <p:txBody>
          <a:bodyPr spcFirstLastPara="1" wrap="square" lIns="0" tIns="41900" rIns="0" bIns="0" anchor="b" anchorCtr="0">
            <a:noAutofit/>
          </a:bodyPr>
          <a:lstStyle/>
          <a:p>
            <a:pPr marL="12700" marR="0" lvl="0" indent="0" algn="l" rtl="0">
              <a:lnSpc>
                <a:spcPct val="100000"/>
              </a:lnSpc>
              <a:spcBef>
                <a:spcPts val="0"/>
              </a:spcBef>
              <a:spcAft>
                <a:spcPts val="0"/>
              </a:spcAft>
              <a:buClr>
                <a:srgbClr val="000000"/>
              </a:buClr>
              <a:buSzPts val="1800"/>
              <a:buFont typeface="Arial"/>
              <a:buNone/>
            </a:pPr>
            <a:r>
              <a:rPr lang="en-US" b="0" i="0" u="none" strike="noStrike" cap="none" dirty="0">
                <a:solidFill>
                  <a:srgbClr val="434343"/>
                </a:solidFill>
                <a:latin typeface="Open Sans"/>
                <a:ea typeface="Open Sans"/>
                <a:cs typeface="Open Sans"/>
                <a:sym typeface="Open Sans"/>
              </a:rPr>
              <a:t>Luca Bösch</a:t>
            </a:r>
            <a:endParaRPr b="0" i="0" u="none" strike="noStrike" cap="none" dirty="0">
              <a:solidFill>
                <a:srgbClr val="434343"/>
              </a:solidFill>
              <a:latin typeface="Open Sans"/>
              <a:ea typeface="Open Sans"/>
              <a:cs typeface="Open Sans"/>
              <a:sym typeface="Open Sans"/>
            </a:endParaRPr>
          </a:p>
        </p:txBody>
      </p:sp>
      <p:sp>
        <p:nvSpPr>
          <p:cNvPr id="140" name="Google Shape;140;p8"/>
          <p:cNvSpPr txBox="1"/>
          <p:nvPr/>
        </p:nvSpPr>
        <p:spPr>
          <a:xfrm>
            <a:off x="2730713" y="4524350"/>
            <a:ext cx="3299100" cy="466800"/>
          </a:xfrm>
          <a:prstGeom prst="rect">
            <a:avLst/>
          </a:prstGeom>
          <a:noFill/>
          <a:ln>
            <a:noFill/>
          </a:ln>
        </p:spPr>
        <p:txBody>
          <a:bodyPr spcFirstLastPara="1" wrap="square" lIns="0" tIns="41900" rIns="0" bIns="0" anchor="b" anchorCtr="0">
            <a:noAutofit/>
          </a:bodyPr>
          <a:lstStyle/>
          <a:p>
            <a:pPr marL="12700" marR="0" lvl="0" indent="0" algn="ctr" rtl="0">
              <a:lnSpc>
                <a:spcPct val="100000"/>
              </a:lnSpc>
              <a:spcBef>
                <a:spcPts val="0"/>
              </a:spcBef>
              <a:spcAft>
                <a:spcPts val="0"/>
              </a:spcAft>
              <a:buClr>
                <a:srgbClr val="000000"/>
              </a:buClr>
              <a:buSzPts val="1800"/>
              <a:buFont typeface="Arial"/>
              <a:buNone/>
            </a:pPr>
            <a:r>
              <a:rPr lang="en-US" b="0" i="0" u="sng" strike="noStrike" cap="none" dirty="0" err="1">
                <a:solidFill>
                  <a:srgbClr val="434343"/>
                </a:solidFill>
                <a:latin typeface="Open Sans"/>
                <a:ea typeface="Open Sans"/>
                <a:cs typeface="Open Sans"/>
                <a:sym typeface="Open Sans"/>
              </a:rPr>
              <a:t>luca.boesch@bfh.ch</a:t>
            </a:r>
            <a:endParaRPr b="0" i="0" u="none" strike="noStrike" cap="none" dirty="0">
              <a:solidFill>
                <a:srgbClr val="434343"/>
              </a:solidFill>
              <a:latin typeface="Open Sans"/>
              <a:ea typeface="Open Sans"/>
              <a:cs typeface="Open Sans"/>
              <a:sym typeface="Open Sans"/>
            </a:endParaRPr>
          </a:p>
        </p:txBody>
      </p:sp>
      <p:sp>
        <p:nvSpPr>
          <p:cNvPr id="141" name="Google Shape;141;p8"/>
          <p:cNvSpPr txBox="1">
            <a:spLocks noGrp="1"/>
          </p:cNvSpPr>
          <p:nvPr>
            <p:ph type="title" idx="4294967295"/>
          </p:nvPr>
        </p:nvSpPr>
        <p:spPr>
          <a:xfrm>
            <a:off x="0" y="-864575"/>
            <a:ext cx="6038100" cy="7518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SzPts val="2800"/>
              <a:buNone/>
            </a:pPr>
            <a:r>
              <a:rPr lang="en-US" sz="3500" noProof="0" dirty="0">
                <a:solidFill>
                  <a:srgbClr val="01475D"/>
                </a:solidFill>
                <a:latin typeface="Open Sans ExtraBold"/>
                <a:ea typeface="Open Sans ExtraBold"/>
                <a:cs typeface="Open Sans ExtraBold"/>
                <a:sym typeface="Open Sans ExtraBold"/>
              </a:rPr>
              <a:t>Closing slide</a:t>
            </a:r>
            <a:endParaRPr lang="en-US" sz="3500" i="0" u="none" strike="noStrike" cap="none" noProof="0" dirty="0">
              <a:solidFill>
                <a:srgbClr val="01475D"/>
              </a:solidFill>
              <a:latin typeface="Open Sans ExtraBold"/>
              <a:ea typeface="Open Sans ExtraBold"/>
              <a:cs typeface="Open Sans ExtraBold"/>
              <a:sym typeface="Open Sans ExtraBo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149d853483f_0_74"/>
          <p:cNvSpPr txBox="1">
            <a:spLocks noGrp="1"/>
          </p:cNvSpPr>
          <p:nvPr>
            <p:ph type="body" idx="1"/>
          </p:nvPr>
        </p:nvSpPr>
        <p:spPr>
          <a:xfrm>
            <a:off x="4619624" y="1396325"/>
            <a:ext cx="3287525" cy="310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noProof="0" dirty="0"/>
              <a:t>YAML import/export format</a:t>
            </a:r>
          </a:p>
          <a:p>
            <a:pPr marL="0" lvl="0" indent="0" algn="l" rtl="0">
              <a:spcBef>
                <a:spcPts val="0"/>
              </a:spcBef>
              <a:spcAft>
                <a:spcPts val="0"/>
              </a:spcAft>
              <a:buNone/>
            </a:pPr>
            <a:endParaRPr lang="en-US" noProof="0" dirty="0"/>
          </a:p>
        </p:txBody>
      </p:sp>
      <p:sp>
        <p:nvSpPr>
          <p:cNvPr id="134" name="Google Shape;134;g149d853483f_0_74"/>
          <p:cNvSpPr txBox="1">
            <a:spLocks noGrp="1"/>
          </p:cNvSpPr>
          <p:nvPr>
            <p:ph type="title"/>
          </p:nvPr>
        </p:nvSpPr>
        <p:spPr>
          <a:xfrm>
            <a:off x="877700" y="546175"/>
            <a:ext cx="7444500" cy="66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How to customize? (2)</a:t>
            </a:r>
            <a:endParaRPr lang="en-US" noProof="0" dirty="0"/>
          </a:p>
        </p:txBody>
      </p:sp>
      <p:pic>
        <p:nvPicPr>
          <p:cNvPr id="2" name="Inhaltsplatzhalter 5">
            <a:extLst>
              <a:ext uri="{FF2B5EF4-FFF2-40B4-BE49-F238E27FC236}">
                <a16:creationId xmlns:a16="http://schemas.microsoft.com/office/drawing/2014/main" id="{85BE575A-EBE7-059C-FD94-F7B8F3076ACE}"/>
              </a:ext>
            </a:extLst>
          </p:cNvPr>
          <p:cNvPicPr>
            <a:picLocks noChangeAspect="1"/>
          </p:cNvPicPr>
          <p:nvPr/>
        </p:nvPicPr>
        <p:blipFill>
          <a:blip r:embed="rId3"/>
          <a:srcRect/>
          <a:stretch/>
        </p:blipFill>
        <p:spPr>
          <a:xfrm>
            <a:off x="990599" y="1465749"/>
            <a:ext cx="3376527" cy="2887176"/>
          </a:xfrm>
          <a:prstGeom prst="rect">
            <a:avLst/>
          </a:prstGeom>
        </p:spPr>
      </p:pic>
    </p:spTree>
    <p:extLst>
      <p:ext uri="{BB962C8B-B14F-4D97-AF65-F5344CB8AC3E}">
        <p14:creationId xmlns:p14="http://schemas.microsoft.com/office/powerpoint/2010/main" val="12822790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Shape 97"/>
        <p:cNvGrpSpPr/>
        <p:nvPr/>
      </p:nvGrpSpPr>
      <p:grpSpPr>
        <a:xfrm>
          <a:off x="0" y="0"/>
          <a:ext cx="0" cy="0"/>
          <a:chOff x="0" y="0"/>
          <a:chExt cx="0" cy="0"/>
        </a:xfrm>
      </p:grpSpPr>
      <p:sp>
        <p:nvSpPr>
          <p:cNvPr id="98" name="Google Shape;98;g149d853483f_0_83"/>
          <p:cNvSpPr txBox="1"/>
          <p:nvPr/>
        </p:nvSpPr>
        <p:spPr>
          <a:xfrm>
            <a:off x="4408300" y="1477200"/>
            <a:ext cx="2503500" cy="3048000"/>
          </a:xfrm>
          <a:prstGeom prst="rect">
            <a:avLst/>
          </a:prstGeom>
          <a:noFill/>
          <a:ln>
            <a:noFill/>
          </a:ln>
        </p:spPr>
        <p:txBody>
          <a:bodyPr spcFirstLastPara="1" wrap="square" lIns="0" tIns="0" rIns="0" bIns="0" anchor="t" anchorCtr="0">
            <a:noAutofit/>
          </a:bodyPr>
          <a:lstStyle/>
          <a:p>
            <a:pPr marL="12700" marR="16256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434343"/>
                </a:solidFill>
                <a:latin typeface="Open Sans"/>
                <a:ea typeface="Open Sans"/>
                <a:cs typeface="Open Sans"/>
                <a:sym typeface="Open Sans"/>
              </a:rPr>
              <a:t>Hent, si diciend  esequi que  vendisIs essincte cus, consequi con  providem qui oditi</a:t>
            </a:r>
            <a:endParaRPr sz="1800" b="0" i="0" u="none" strike="noStrike" cap="none">
              <a:solidFill>
                <a:srgbClr val="434343"/>
              </a:solidFill>
              <a:latin typeface="Open Sans"/>
              <a:ea typeface="Open Sans"/>
              <a:cs typeface="Open Sans"/>
              <a:sym typeface="Open Sans"/>
            </a:endParaRPr>
          </a:p>
          <a:p>
            <a:pPr marL="12700" marR="508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434343"/>
                </a:solidFill>
                <a:latin typeface="Open Sans"/>
                <a:ea typeface="Open Sans"/>
                <a:cs typeface="Open Sans"/>
                <a:sym typeface="Open Sans"/>
              </a:rPr>
              <a:t>tem harum qui tem.  Nam ut omnimus  andiciam qui arum,  odit re rest, eaqui  doluptatem eiur</a:t>
            </a:r>
            <a:endParaRPr sz="1800" b="0" i="0" u="none" strike="noStrike" cap="none">
              <a:solidFill>
                <a:srgbClr val="434343"/>
              </a:solidFill>
              <a:latin typeface="Open Sans"/>
              <a:ea typeface="Open Sans"/>
              <a:cs typeface="Open Sans"/>
              <a:sym typeface="Open Sans"/>
            </a:endParaRPr>
          </a:p>
        </p:txBody>
      </p:sp>
      <p:grpSp>
        <p:nvGrpSpPr>
          <p:cNvPr id="99" name="Google Shape;99;g149d853483f_0_83" descr="Image goes here">
            <a:extLst>
              <a:ext uri="{C183D7F6-B498-43B3-948B-1728B52AA6E4}">
                <adec:decorative xmlns:adec="http://schemas.microsoft.com/office/drawing/2017/decorative" val="0"/>
              </a:ext>
            </a:extLst>
          </p:cNvPr>
          <p:cNvGrpSpPr/>
          <p:nvPr/>
        </p:nvGrpSpPr>
        <p:grpSpPr>
          <a:xfrm>
            <a:off x="805275" y="1477200"/>
            <a:ext cx="3140100" cy="3048000"/>
            <a:chOff x="805275" y="1477200"/>
            <a:chExt cx="3140100" cy="3048000"/>
          </a:xfrm>
        </p:grpSpPr>
        <p:sp>
          <p:nvSpPr>
            <p:cNvPr id="100" name="Google Shape;100;g149d853483f_0_83" descr="Image goes here" title="Image goes here"/>
            <p:cNvSpPr/>
            <p:nvPr/>
          </p:nvSpPr>
          <p:spPr>
            <a:xfrm>
              <a:off x="805275" y="1477200"/>
              <a:ext cx="3140100" cy="3048000"/>
            </a:xfrm>
            <a:custGeom>
              <a:avLst/>
              <a:gdLst/>
              <a:ahLst/>
              <a:cxnLst/>
              <a:rect l="l" t="t" r="r" b="b"/>
              <a:pathLst>
                <a:path w="120000" h="120000" extrusionOk="0">
                  <a:moveTo>
                    <a:pt x="0" y="120000"/>
                  </a:moveTo>
                  <a:lnTo>
                    <a:pt x="120000" y="120000"/>
                  </a:lnTo>
                  <a:lnTo>
                    <a:pt x="120000" y="0"/>
                  </a:lnTo>
                  <a:lnTo>
                    <a:pt x="0" y="0"/>
                  </a:lnTo>
                  <a:lnTo>
                    <a:pt x="0" y="120000"/>
                  </a:lnTo>
                  <a:close/>
                </a:path>
              </a:pathLst>
            </a:custGeom>
            <a:solidFill>
              <a:srgbClr val="D9D9D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1" name="Google Shape;101;g149d853483f_0_83"/>
            <p:cNvSpPr txBox="1"/>
            <p:nvPr/>
          </p:nvSpPr>
          <p:spPr>
            <a:xfrm>
              <a:off x="1483725" y="2863350"/>
              <a:ext cx="1783200" cy="275700"/>
            </a:xfrm>
            <a:prstGeom prst="rect">
              <a:avLst/>
            </a:prstGeom>
            <a:noFill/>
            <a:ln>
              <a:noFill/>
            </a:ln>
          </p:spPr>
          <p:txBody>
            <a:bodyPr spcFirstLastPara="1" wrap="square" lIns="0" tIns="0" rIns="0" bIns="0" anchor="t" anchorCtr="0">
              <a:noAutofit/>
            </a:bodyPr>
            <a:lstStyle/>
            <a:p>
              <a:pPr marL="12700" marR="0" lvl="0" indent="0" algn="ctr" rtl="0">
                <a:lnSpc>
                  <a:spcPct val="100000"/>
                </a:lnSpc>
                <a:spcBef>
                  <a:spcPts val="0"/>
                </a:spcBef>
                <a:spcAft>
                  <a:spcPts val="0"/>
                </a:spcAft>
                <a:buClr>
                  <a:srgbClr val="000000"/>
                </a:buClr>
                <a:buSzPts val="1300"/>
                <a:buFont typeface="Arial"/>
                <a:buNone/>
              </a:pPr>
              <a:r>
                <a:rPr lang="en-US" sz="1300" b="0" i="0" u="none" strike="noStrike" cap="none">
                  <a:solidFill>
                    <a:srgbClr val="333333"/>
                  </a:solidFill>
                  <a:latin typeface="Open Sans"/>
                  <a:ea typeface="Open Sans"/>
                  <a:cs typeface="Open Sans"/>
                  <a:sym typeface="Open Sans"/>
                </a:rPr>
                <a:t>Image goes here</a:t>
              </a:r>
              <a:endParaRPr sz="1300" b="0" i="0" u="none" strike="noStrike" cap="none">
                <a:solidFill>
                  <a:srgbClr val="000000"/>
                </a:solidFill>
                <a:latin typeface="Open Sans"/>
                <a:ea typeface="Open Sans"/>
                <a:cs typeface="Open Sans"/>
                <a:sym typeface="Open Sans"/>
              </a:endParaRPr>
            </a:p>
          </p:txBody>
        </p:sp>
      </p:grpSp>
      <p:sp>
        <p:nvSpPr>
          <p:cNvPr id="102" name="Google Shape;102;g149d853483f_0_83"/>
          <p:cNvSpPr txBox="1">
            <a:spLocks noGrp="1"/>
          </p:cNvSpPr>
          <p:nvPr>
            <p:ph type="title"/>
          </p:nvPr>
        </p:nvSpPr>
        <p:spPr>
          <a:xfrm>
            <a:off x="204216" y="305308"/>
            <a:ext cx="7117200" cy="69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noProof="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Shape 106"/>
        <p:cNvGrpSpPr/>
        <p:nvPr/>
      </p:nvGrpSpPr>
      <p:grpSpPr>
        <a:xfrm>
          <a:off x="0" y="0"/>
          <a:ext cx="0" cy="0"/>
          <a:chOff x="0" y="0"/>
          <a:chExt cx="0" cy="0"/>
        </a:xfrm>
      </p:grpSpPr>
      <p:sp>
        <p:nvSpPr>
          <p:cNvPr id="107" name="Google Shape;107;p4"/>
          <p:cNvSpPr txBox="1">
            <a:spLocks noGrp="1"/>
          </p:cNvSpPr>
          <p:nvPr>
            <p:ph type="body" idx="1"/>
          </p:nvPr>
        </p:nvSpPr>
        <p:spPr>
          <a:xfrm>
            <a:off x="4761075" y="470775"/>
            <a:ext cx="3981600" cy="382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p4"/>
          <p:cNvSpPr txBox="1">
            <a:spLocks noGrp="1"/>
          </p:cNvSpPr>
          <p:nvPr>
            <p:ph type="body" idx="2"/>
          </p:nvPr>
        </p:nvSpPr>
        <p:spPr>
          <a:xfrm>
            <a:off x="510650" y="2226150"/>
            <a:ext cx="3686400" cy="266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4"/>
          <p:cNvSpPr txBox="1">
            <a:spLocks noGrp="1"/>
          </p:cNvSpPr>
          <p:nvPr>
            <p:ph type="title"/>
          </p:nvPr>
        </p:nvSpPr>
        <p:spPr>
          <a:xfrm>
            <a:off x="306650" y="427950"/>
            <a:ext cx="3946200" cy="60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noProof="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g149d853483f_0_105"/>
          <p:cNvSpPr txBox="1">
            <a:spLocks noGrp="1"/>
          </p:cNvSpPr>
          <p:nvPr>
            <p:ph type="title"/>
          </p:nvPr>
        </p:nvSpPr>
        <p:spPr>
          <a:xfrm>
            <a:off x="1090800" y="1572600"/>
            <a:ext cx="6367800" cy="1444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noProof="0" dirty="0"/>
              <a:t>Verbal feedback</a:t>
            </a:r>
          </a:p>
        </p:txBody>
      </p:sp>
      <p:pic>
        <p:nvPicPr>
          <p:cNvPr id="4" name="Grafik 3">
            <a:extLst>
              <a:ext uri="{FF2B5EF4-FFF2-40B4-BE49-F238E27FC236}">
                <a16:creationId xmlns:a16="http://schemas.microsoft.com/office/drawing/2014/main" id="{4DF71E35-1ED0-7E1F-00DC-3B7875FBB439}"/>
              </a:ext>
            </a:extLst>
          </p:cNvPr>
          <p:cNvPicPr>
            <a:picLocks noChangeAspect="1"/>
          </p:cNvPicPr>
          <p:nvPr/>
        </p:nvPicPr>
        <p:blipFill>
          <a:blip r:embed="rId3"/>
          <a:stretch>
            <a:fillRect/>
          </a:stretch>
        </p:blipFill>
        <p:spPr>
          <a:xfrm>
            <a:off x="6117336" y="1709928"/>
            <a:ext cx="1348539" cy="112378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6"/>
          <p:cNvSpPr txBox="1">
            <a:spLocks noGrp="1"/>
          </p:cNvSpPr>
          <p:nvPr>
            <p:ph type="body" idx="1"/>
          </p:nvPr>
        </p:nvSpPr>
        <p:spPr>
          <a:xfrm>
            <a:off x="499900" y="1460175"/>
            <a:ext cx="8226300" cy="314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noProof="0" dirty="0"/>
              <a:t>Criteria for verbal presentations vary too much</a:t>
            </a:r>
          </a:p>
          <a:p>
            <a:pPr marL="0" lvl="0" indent="0" algn="l" rtl="0">
              <a:spcBef>
                <a:spcPts val="0"/>
              </a:spcBef>
              <a:spcAft>
                <a:spcPts val="0"/>
              </a:spcAft>
              <a:buNone/>
            </a:pPr>
            <a:endParaRPr lang="en-US" noProof="0" dirty="0"/>
          </a:p>
          <a:p>
            <a:pPr marL="0" lvl="0" indent="0" algn="l" rtl="0">
              <a:spcBef>
                <a:spcPts val="0"/>
              </a:spcBef>
              <a:spcAft>
                <a:spcPts val="0"/>
              </a:spcAft>
              <a:buNone/>
            </a:pPr>
            <a:r>
              <a:rPr lang="en-US" noProof="0" dirty="0"/>
              <a:t>Cumbersome to write criteria, grades and feedback for presentations</a:t>
            </a:r>
          </a:p>
          <a:p>
            <a:pPr marL="0" lvl="0" indent="0" algn="l" rtl="0">
              <a:spcBef>
                <a:spcPts val="0"/>
              </a:spcBef>
              <a:spcAft>
                <a:spcPts val="0"/>
              </a:spcAft>
              <a:buNone/>
            </a:pPr>
            <a:endParaRPr lang="en-US" noProof="0" dirty="0"/>
          </a:p>
          <a:p>
            <a:pPr marL="0" lvl="0" indent="0" algn="l" rtl="0">
              <a:spcBef>
                <a:spcPts val="0"/>
              </a:spcBef>
              <a:spcAft>
                <a:spcPts val="0"/>
              </a:spcAft>
              <a:buNone/>
            </a:pPr>
            <a:r>
              <a:rPr lang="en-US" noProof="0" dirty="0"/>
              <a:t>Aim to have students get comparable feedback throughout classes during the whole curriculum</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Inconsistent feedback does not help much in learning</a:t>
            </a:r>
            <a:endParaRPr lang="en-US" noProof="0" dirty="0"/>
          </a:p>
        </p:txBody>
      </p:sp>
      <p:sp>
        <p:nvSpPr>
          <p:cNvPr id="87" name="Google Shape;87;p6"/>
          <p:cNvSpPr txBox="1">
            <a:spLocks noGrp="1"/>
          </p:cNvSpPr>
          <p:nvPr>
            <p:ph type="title"/>
          </p:nvPr>
        </p:nvSpPr>
        <p:spPr>
          <a:xfrm>
            <a:off x="360823" y="295650"/>
            <a:ext cx="8136900" cy="75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noProof="0" dirty="0"/>
              <a:t>The challenge</a:t>
            </a:r>
          </a:p>
        </p:txBody>
      </p:sp>
    </p:spTree>
    <p:extLst>
      <p:ext uri="{BB962C8B-B14F-4D97-AF65-F5344CB8AC3E}">
        <p14:creationId xmlns:p14="http://schemas.microsoft.com/office/powerpoint/2010/main" val="36790469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g149d853483f_0_105"/>
          <p:cNvSpPr txBox="1">
            <a:spLocks noGrp="1"/>
          </p:cNvSpPr>
          <p:nvPr>
            <p:ph type="title"/>
          </p:nvPr>
        </p:nvSpPr>
        <p:spPr>
          <a:xfrm>
            <a:off x="1090800" y="1572600"/>
            <a:ext cx="6367800" cy="1444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noProof="0" dirty="0"/>
              <a:t>Verbal feedback</a:t>
            </a:r>
          </a:p>
        </p:txBody>
      </p:sp>
      <p:pic>
        <p:nvPicPr>
          <p:cNvPr id="4" name="Grafik 3">
            <a:extLst>
              <a:ext uri="{FF2B5EF4-FFF2-40B4-BE49-F238E27FC236}">
                <a16:creationId xmlns:a16="http://schemas.microsoft.com/office/drawing/2014/main" id="{4DF71E35-1ED0-7E1F-00DC-3B7875FBB439}"/>
              </a:ext>
            </a:extLst>
          </p:cNvPr>
          <p:cNvPicPr>
            <a:picLocks noChangeAspect="1"/>
          </p:cNvPicPr>
          <p:nvPr/>
        </p:nvPicPr>
        <p:blipFill>
          <a:blip r:embed="rId3"/>
          <a:stretch>
            <a:fillRect/>
          </a:stretch>
        </p:blipFill>
        <p:spPr>
          <a:xfrm>
            <a:off x="6117336" y="1709928"/>
            <a:ext cx="1348539" cy="1123782"/>
          </a:xfrm>
          <a:prstGeom prst="rect">
            <a:avLst/>
          </a:prstGeom>
        </p:spPr>
      </p:pic>
    </p:spTree>
    <p:extLst>
      <p:ext uri="{BB962C8B-B14F-4D97-AF65-F5344CB8AC3E}">
        <p14:creationId xmlns:p14="http://schemas.microsoft.com/office/powerpoint/2010/main" val="1978200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149d853483f_0_74"/>
          <p:cNvSpPr txBox="1">
            <a:spLocks noGrp="1"/>
          </p:cNvSpPr>
          <p:nvPr>
            <p:ph type="body" idx="1"/>
          </p:nvPr>
        </p:nvSpPr>
        <p:spPr>
          <a:xfrm>
            <a:off x="4619624" y="1396325"/>
            <a:ext cx="3287525" cy="310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noProof="0" dirty="0"/>
              <a:t>Adding the activity</a:t>
            </a:r>
          </a:p>
        </p:txBody>
      </p:sp>
      <p:sp>
        <p:nvSpPr>
          <p:cNvPr id="134" name="Google Shape;134;g149d853483f_0_74"/>
          <p:cNvSpPr txBox="1">
            <a:spLocks noGrp="1"/>
          </p:cNvSpPr>
          <p:nvPr>
            <p:ph type="title"/>
          </p:nvPr>
        </p:nvSpPr>
        <p:spPr>
          <a:xfrm>
            <a:off x="877700" y="546175"/>
            <a:ext cx="7444500" cy="66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noProof="0" dirty="0"/>
              <a:t>Verbal feedback</a:t>
            </a:r>
          </a:p>
        </p:txBody>
      </p:sp>
      <p:pic>
        <p:nvPicPr>
          <p:cNvPr id="2" name="Inhaltsplatzhalter 2">
            <a:extLst>
              <a:ext uri="{FF2B5EF4-FFF2-40B4-BE49-F238E27FC236}">
                <a16:creationId xmlns:a16="http://schemas.microsoft.com/office/drawing/2014/main" id="{46C6048A-50CB-C216-D863-55D2C1FC38FE}"/>
              </a:ext>
            </a:extLst>
          </p:cNvPr>
          <p:cNvPicPr>
            <a:picLocks noChangeAspect="1"/>
          </p:cNvPicPr>
          <p:nvPr/>
        </p:nvPicPr>
        <p:blipFill>
          <a:blip r:embed="rId3"/>
          <a:stretch>
            <a:fillRect/>
          </a:stretch>
        </p:blipFill>
        <p:spPr bwMode="auto">
          <a:xfrm>
            <a:off x="583262" y="1208576"/>
            <a:ext cx="4058383" cy="3388750"/>
          </a:xfrm>
          <a:prstGeom prst="rect">
            <a:avLst/>
          </a:prstGeom>
          <a:solidFill>
            <a:srgbClr val="FFFFFF"/>
          </a:solidFill>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149d853483f_0_74"/>
          <p:cNvSpPr txBox="1">
            <a:spLocks noGrp="1"/>
          </p:cNvSpPr>
          <p:nvPr>
            <p:ph type="body" idx="1"/>
          </p:nvPr>
        </p:nvSpPr>
        <p:spPr>
          <a:xfrm>
            <a:off x="4619624" y="1396325"/>
            <a:ext cx="3287525" cy="310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noProof="0" dirty="0"/>
              <a:t>Choose the template</a:t>
            </a:r>
          </a:p>
          <a:p>
            <a:pPr marL="0" lvl="0" indent="0" algn="l" rtl="0">
              <a:spcBef>
                <a:spcPts val="0"/>
              </a:spcBef>
              <a:spcAft>
                <a:spcPts val="0"/>
              </a:spcAft>
              <a:buNone/>
            </a:pPr>
            <a:r>
              <a:rPr lang="en-US" noProof="0" dirty="0"/>
              <a:t>Select releasing mode</a:t>
            </a:r>
          </a:p>
        </p:txBody>
      </p:sp>
      <p:sp>
        <p:nvSpPr>
          <p:cNvPr id="134" name="Google Shape;134;g149d853483f_0_74"/>
          <p:cNvSpPr txBox="1">
            <a:spLocks noGrp="1"/>
          </p:cNvSpPr>
          <p:nvPr>
            <p:ph type="title"/>
          </p:nvPr>
        </p:nvSpPr>
        <p:spPr>
          <a:xfrm>
            <a:off x="877700" y="546175"/>
            <a:ext cx="7444500" cy="66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noProof="0" dirty="0"/>
              <a:t>Verbal feedback</a:t>
            </a:r>
          </a:p>
        </p:txBody>
      </p:sp>
      <p:pic>
        <p:nvPicPr>
          <p:cNvPr id="3" name="Inhaltsplatzhalter 4" descr="Ein Bild, das Text enthält.&#10;&#10;Automatisch generierte Beschreibung">
            <a:extLst>
              <a:ext uri="{FF2B5EF4-FFF2-40B4-BE49-F238E27FC236}">
                <a16:creationId xmlns:a16="http://schemas.microsoft.com/office/drawing/2014/main" id="{8EDBA558-1193-9CDD-813E-99442AA3F5C5}"/>
              </a:ext>
            </a:extLst>
          </p:cNvPr>
          <p:cNvPicPr>
            <a:picLocks noChangeAspect="1"/>
          </p:cNvPicPr>
          <p:nvPr/>
        </p:nvPicPr>
        <p:blipFill>
          <a:blip r:embed="rId3"/>
          <a:stretch>
            <a:fillRect/>
          </a:stretch>
        </p:blipFill>
        <p:spPr>
          <a:xfrm>
            <a:off x="757477" y="2359897"/>
            <a:ext cx="5065268" cy="1855487"/>
          </a:xfrm>
          <a:prstGeom prst="rect">
            <a:avLst/>
          </a:prstGeom>
        </p:spPr>
      </p:pic>
    </p:spTree>
    <p:extLst>
      <p:ext uri="{BB962C8B-B14F-4D97-AF65-F5344CB8AC3E}">
        <p14:creationId xmlns:p14="http://schemas.microsoft.com/office/powerpoint/2010/main" val="13039185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149d853483f_0_74"/>
          <p:cNvSpPr txBox="1">
            <a:spLocks noGrp="1"/>
          </p:cNvSpPr>
          <p:nvPr>
            <p:ph type="body" idx="1"/>
          </p:nvPr>
        </p:nvSpPr>
        <p:spPr>
          <a:xfrm>
            <a:off x="4619624" y="1396325"/>
            <a:ext cx="3287525" cy="310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noProof="0" dirty="0"/>
              <a:t>Criteria are grouped to categories</a:t>
            </a:r>
          </a:p>
          <a:p>
            <a:pPr marL="0" lvl="0" indent="0" algn="l" rtl="0">
              <a:spcBef>
                <a:spcPts val="0"/>
              </a:spcBef>
              <a:spcAft>
                <a:spcPts val="0"/>
              </a:spcAft>
              <a:buNone/>
            </a:pPr>
            <a:endParaRPr lang="en-US" noProof="0" dirty="0"/>
          </a:p>
          <a:p>
            <a:pPr marL="0" lvl="0" indent="0" algn="l" rtl="0">
              <a:spcBef>
                <a:spcPts val="0"/>
              </a:spcBef>
              <a:spcAft>
                <a:spcPts val="0"/>
              </a:spcAft>
              <a:buNone/>
            </a:pPr>
            <a:r>
              <a:rPr lang="en-US" noProof="0" dirty="0"/>
              <a:t>Categories “Content”, “Structure”, “Media”, “Speech”, “Body language”</a:t>
            </a:r>
          </a:p>
          <a:p>
            <a:pPr marL="0" lvl="0" indent="0" algn="l" rtl="0">
              <a:spcBef>
                <a:spcPts val="0"/>
              </a:spcBef>
              <a:spcAft>
                <a:spcPts val="0"/>
              </a:spcAft>
              <a:buNone/>
            </a:pPr>
            <a:endParaRPr lang="en-US" noProof="0" dirty="0"/>
          </a:p>
          <a:p>
            <a:pPr marL="0" lvl="0" indent="0" algn="l" rtl="0">
              <a:spcBef>
                <a:spcPts val="0"/>
              </a:spcBef>
              <a:spcAft>
                <a:spcPts val="0"/>
              </a:spcAft>
              <a:buNone/>
            </a:pPr>
            <a:r>
              <a:rPr lang="en-US" noProof="0" dirty="0"/>
              <a:t>Scores of the categories go to a spider diagram</a:t>
            </a:r>
          </a:p>
          <a:p>
            <a:pPr marL="0" lvl="0" indent="0" algn="l" rtl="0">
              <a:spcBef>
                <a:spcPts val="0"/>
              </a:spcBef>
              <a:spcAft>
                <a:spcPts val="0"/>
              </a:spcAft>
              <a:buNone/>
            </a:pPr>
            <a:endParaRPr lang="en-US" noProof="0" dirty="0"/>
          </a:p>
        </p:txBody>
      </p:sp>
      <p:sp>
        <p:nvSpPr>
          <p:cNvPr id="134" name="Google Shape;134;g149d853483f_0_74"/>
          <p:cNvSpPr txBox="1">
            <a:spLocks noGrp="1"/>
          </p:cNvSpPr>
          <p:nvPr>
            <p:ph type="title"/>
          </p:nvPr>
        </p:nvSpPr>
        <p:spPr>
          <a:xfrm>
            <a:off x="877700" y="546175"/>
            <a:ext cx="7444500" cy="66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noProof="0" dirty="0"/>
              <a:t>Criteria grid</a:t>
            </a:r>
          </a:p>
        </p:txBody>
      </p:sp>
      <p:pic>
        <p:nvPicPr>
          <p:cNvPr id="2" name="Inhaltsplatzhalter 5">
            <a:extLst>
              <a:ext uri="{FF2B5EF4-FFF2-40B4-BE49-F238E27FC236}">
                <a16:creationId xmlns:a16="http://schemas.microsoft.com/office/drawing/2014/main" id="{85BE575A-EBE7-059C-FD94-F7B8F3076ACE}"/>
              </a:ext>
            </a:extLst>
          </p:cNvPr>
          <p:cNvPicPr>
            <a:picLocks noChangeAspect="1"/>
          </p:cNvPicPr>
          <p:nvPr/>
        </p:nvPicPr>
        <p:blipFill>
          <a:blip r:embed="rId3"/>
          <a:stretch>
            <a:fillRect/>
          </a:stretch>
        </p:blipFill>
        <p:spPr>
          <a:xfrm>
            <a:off x="950852" y="1218320"/>
            <a:ext cx="3162486" cy="3464009"/>
          </a:xfrm>
          <a:prstGeom prst="rect">
            <a:avLst/>
          </a:prstGeom>
        </p:spPr>
      </p:pic>
    </p:spTree>
    <p:extLst>
      <p:ext uri="{BB962C8B-B14F-4D97-AF65-F5344CB8AC3E}">
        <p14:creationId xmlns:p14="http://schemas.microsoft.com/office/powerpoint/2010/main" val="264608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149d853483f_0_74"/>
          <p:cNvSpPr txBox="1">
            <a:spLocks noGrp="1"/>
          </p:cNvSpPr>
          <p:nvPr>
            <p:ph type="body" idx="1"/>
          </p:nvPr>
        </p:nvSpPr>
        <p:spPr>
          <a:xfrm>
            <a:off x="4619624" y="1396325"/>
            <a:ext cx="3287525" cy="310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noProof="0" dirty="0"/>
              <a:t>Category percentage adaptable</a:t>
            </a:r>
            <a:br>
              <a:rPr lang="en-US" noProof="0" dirty="0"/>
            </a:br>
            <a:endParaRPr lang="en-US" noProof="0" dirty="0"/>
          </a:p>
          <a:p>
            <a:pPr marL="0" lvl="0" indent="0" algn="l" rtl="0">
              <a:spcBef>
                <a:spcPts val="0"/>
              </a:spcBef>
              <a:spcAft>
                <a:spcPts val="0"/>
              </a:spcAft>
              <a:buNone/>
            </a:pPr>
            <a:r>
              <a:rPr lang="en-US" noProof="0" dirty="0"/>
              <a:t>0% percentage categories are ignored</a:t>
            </a:r>
          </a:p>
        </p:txBody>
      </p:sp>
      <p:sp>
        <p:nvSpPr>
          <p:cNvPr id="134" name="Google Shape;134;g149d853483f_0_74"/>
          <p:cNvSpPr txBox="1">
            <a:spLocks noGrp="1"/>
          </p:cNvSpPr>
          <p:nvPr>
            <p:ph type="title"/>
          </p:nvPr>
        </p:nvSpPr>
        <p:spPr>
          <a:xfrm>
            <a:off x="877700" y="546175"/>
            <a:ext cx="7444500" cy="66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noProof="0" dirty="0"/>
              <a:t>Fine tune the criteria grid (1)</a:t>
            </a:r>
          </a:p>
        </p:txBody>
      </p:sp>
      <p:pic>
        <p:nvPicPr>
          <p:cNvPr id="3" name="Inhaltsplatzhalter 4">
            <a:extLst>
              <a:ext uri="{FF2B5EF4-FFF2-40B4-BE49-F238E27FC236}">
                <a16:creationId xmlns:a16="http://schemas.microsoft.com/office/drawing/2014/main" id="{5FBA7AA6-FD02-232F-E478-5E5B69793C82}"/>
              </a:ext>
            </a:extLst>
          </p:cNvPr>
          <p:cNvPicPr>
            <a:picLocks noChangeAspect="1"/>
          </p:cNvPicPr>
          <p:nvPr/>
        </p:nvPicPr>
        <p:blipFill>
          <a:blip r:embed="rId3"/>
          <a:stretch>
            <a:fillRect/>
          </a:stretch>
        </p:blipFill>
        <p:spPr>
          <a:xfrm>
            <a:off x="895988" y="1135801"/>
            <a:ext cx="3136516" cy="3545928"/>
          </a:xfrm>
          <a:prstGeom prst="rect">
            <a:avLst/>
          </a:prstGeom>
        </p:spPr>
      </p:pic>
    </p:spTree>
    <p:extLst>
      <p:ext uri="{BB962C8B-B14F-4D97-AF65-F5344CB8AC3E}">
        <p14:creationId xmlns:p14="http://schemas.microsoft.com/office/powerpoint/2010/main" val="3244963296"/>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1201</Words>
  <Application>Microsoft Macintosh PowerPoint</Application>
  <PresentationFormat>Bildschirmpräsentation (16:9)</PresentationFormat>
  <Paragraphs>120</Paragraphs>
  <Slides>24</Slides>
  <Notes>24</Notes>
  <HiddenSlides>3</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24</vt:i4>
      </vt:variant>
    </vt:vector>
  </HeadingPairs>
  <TitlesOfParts>
    <vt:vector size="31" baseType="lpstr">
      <vt:lpstr>Open Sans Medium</vt:lpstr>
      <vt:lpstr>Calibri</vt:lpstr>
      <vt:lpstr>Open Sans</vt:lpstr>
      <vt:lpstr>Arial</vt:lpstr>
      <vt:lpstr>Open Sans ExtraBold</vt:lpstr>
      <vt:lpstr>Roboto</vt:lpstr>
      <vt:lpstr>Simple Light</vt:lpstr>
      <vt:lpstr>Verbal feedback – Oral presentation structured assignment throughout all classes and the whole curriculum</vt:lpstr>
      <vt:lpstr>Verbal feedback – Oral presentation structured assignment throughout all classes and the whole curriculum</vt:lpstr>
      <vt:lpstr>Verbal feedback</vt:lpstr>
      <vt:lpstr>The challenge</vt:lpstr>
      <vt:lpstr>Verbal feedback</vt:lpstr>
      <vt:lpstr>Verbal feedback</vt:lpstr>
      <vt:lpstr>Verbal feedback</vt:lpstr>
      <vt:lpstr>Criteria grid</vt:lpstr>
      <vt:lpstr>Fine tune the criteria grid (1)</vt:lpstr>
      <vt:lpstr>Fine tune the criteria grid (2)</vt:lpstr>
      <vt:lpstr>Go grade and feed back</vt:lpstr>
      <vt:lpstr>Go grade</vt:lpstr>
      <vt:lpstr>Go comment and feed back</vt:lpstr>
      <vt:lpstr>Results (1)</vt:lpstr>
      <vt:lpstr>Results (2)</vt:lpstr>
      <vt:lpstr>Recap</vt:lpstr>
      <vt:lpstr>Adopters</vt:lpstr>
      <vt:lpstr>Where do we go from here?</vt:lpstr>
      <vt:lpstr>How to customize?</vt:lpstr>
      <vt:lpstr>Questions? Remaks?</vt:lpstr>
      <vt:lpstr>Closing slide</vt:lpstr>
      <vt:lpstr>How to customize? (2)</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Gramp</dc:creator>
  <cp:lastModifiedBy>Bösch Luca</cp:lastModifiedBy>
  <cp:revision>9</cp:revision>
  <cp:lastPrinted>2022-09-26T22:17:38Z</cp:lastPrinted>
  <dcterms:modified xsi:type="dcterms:W3CDTF">2022-09-27T12:16:00Z</dcterms:modified>
</cp:coreProperties>
</file>