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9144000" cy="5143500"/>
  <p:embeddedFontLst>
    <p:embeddedFont>
      <p:font typeface="Open Sans ExtraBold"/>
      <p:bold r:id="rId35"/>
      <p:boldItalic r:id="rId36"/>
    </p:embeddedFont>
    <p:embeddedFont>
      <p:font typeface="Open Sans Medium"/>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
          <p15:clr>
            <a:srgbClr val="9AA0A6"/>
          </p15:clr>
        </p15:guide>
        <p15:guide id="2" pos="5408">
          <p15:clr>
            <a:srgbClr val="9AA0A6"/>
          </p15:clr>
        </p15:guide>
        <p15:guide id="3" orient="horz" pos="1620">
          <p15:clr>
            <a:srgbClr val="000000"/>
          </p15:clr>
        </p15:guide>
      </p15:sldGuideLst>
    </p:ext>
    <p:ext uri="http://customooxmlschemas.google.com/">
      <go:slidesCustomData xmlns:go="http://customooxmlschemas.google.com/" r:id="rId45" roundtripDataSignature="AMtx7mgC5WBFoj9QjbY9TtxUG1jSC/zC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
        <p:guide pos="5408"/>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Medium-boldItalic.fntdata"/><Relationship Id="rId20" Type="http://schemas.openxmlformats.org/officeDocument/2006/relationships/slide" Target="slides/slide15.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7.xml"/><Relationship Id="rId44" Type="http://schemas.openxmlformats.org/officeDocument/2006/relationships/font" Target="fonts/OpenSans-boldItalic.fntdata"/><Relationship Id="rId21" Type="http://schemas.openxmlformats.org/officeDocument/2006/relationships/slide" Target="slides/slide16.xml"/><Relationship Id="rId43"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penSansMedium-regular.fntdata"/><Relationship Id="rId14" Type="http://schemas.openxmlformats.org/officeDocument/2006/relationships/slide" Target="slides/slide9.xml"/><Relationship Id="rId36" Type="http://schemas.openxmlformats.org/officeDocument/2006/relationships/font" Target="fonts/OpenSansExtraBold-boldItalic.fntdata"/><Relationship Id="rId17" Type="http://schemas.openxmlformats.org/officeDocument/2006/relationships/slide" Target="slides/slide12.xml"/><Relationship Id="rId39" Type="http://schemas.openxmlformats.org/officeDocument/2006/relationships/font" Target="fonts/OpenSansMedium-italic.fntdata"/><Relationship Id="rId16" Type="http://schemas.openxmlformats.org/officeDocument/2006/relationships/slide" Target="slides/slide11.xml"/><Relationship Id="rId38" Type="http://schemas.openxmlformats.org/officeDocument/2006/relationships/font" Target="fonts/OpenSansMedium-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5abe28cc01_2_4: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5abe28cc01_2_4: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Lauren - Moodler since 2015 - Dean of Teaching and Learning Innovation at a community college</a:t>
            </a:r>
            <a:endParaRPr/>
          </a:p>
          <a:p>
            <a:pPr indent="0" lvl="0" marL="0" rtl="0" algn="l">
              <a:lnSpc>
                <a:spcPct val="100000"/>
              </a:lnSpc>
              <a:spcBef>
                <a:spcPts val="0"/>
              </a:spcBef>
              <a:spcAft>
                <a:spcPts val="0"/>
              </a:spcAft>
              <a:buSzPts val="1400"/>
              <a:buNone/>
            </a:pPr>
            <a:r>
              <a:rPr lang="en-US"/>
              <a:t>Michelle - Moodling since 2003; almost entire experience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Have had opportunities to work on amazing projects, learned all kinds of things from working with concrete and steel manufacturers to massage and trauma therapy programs, universities, trade schools and more. While always interesting, every once in awhile you have the chance to work on a project that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UNESCO Institute for Lifelong Learning - UIL - </a:t>
            </a:r>
            <a:endParaRPr/>
          </a:p>
          <a:p>
            <a:pPr indent="0" lvl="0" marL="0" rtl="0" algn="l">
              <a:lnSpc>
                <a:spcPct val="100000"/>
              </a:lnSpc>
              <a:spcBef>
                <a:spcPts val="0"/>
              </a:spcBef>
              <a:spcAft>
                <a:spcPts val="0"/>
              </a:spcAft>
              <a:buSzPts val="1400"/>
              <a:buNone/>
            </a:pPr>
            <a:r>
              <a:rPr lang="en-US"/>
              <a:t>course designed for educators - central audience - literacy educators who are volunteers working around the world - literacy is interpreted as broadly as possible - includes reading, writing, numeracy, and digital literacy  - literacy educators could be teaching all kinds of literacies - course designed for educators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goal is to equip literacy educators to incorporate technology into their local context</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Big Picture Course Design Features (LMS view)</a:t>
            </a:r>
            <a:endParaRPr/>
          </a:p>
          <a:p>
            <a:pPr indent="-317500" lvl="0" marL="457200" rtl="0" algn="l">
              <a:lnSpc>
                <a:spcPct val="100000"/>
              </a:lnSpc>
              <a:spcBef>
                <a:spcPts val="0"/>
              </a:spcBef>
              <a:spcAft>
                <a:spcPts val="0"/>
              </a:spcAft>
              <a:buSzPts val="1400"/>
              <a:buChar char="●"/>
            </a:pPr>
            <a:r>
              <a:rPr lang="en-US"/>
              <a:t>OneTopic Format</a:t>
            </a:r>
            <a:endParaRPr/>
          </a:p>
          <a:p>
            <a:pPr indent="-317500" lvl="1" marL="914400" rtl="0" algn="l">
              <a:lnSpc>
                <a:spcPct val="100000"/>
              </a:lnSpc>
              <a:spcBef>
                <a:spcPts val="0"/>
              </a:spcBef>
              <a:spcAft>
                <a:spcPts val="0"/>
              </a:spcAft>
              <a:buSzPts val="1400"/>
              <a:buChar char="○"/>
            </a:pPr>
            <a:r>
              <a:rPr lang="en-US"/>
              <a:t>Course structure - Module 1, 2, 3 and ~6 sessions per module - condense content</a:t>
            </a:r>
            <a:endParaRPr/>
          </a:p>
          <a:p>
            <a:pPr indent="-317500" lvl="1" marL="914400" rtl="0" algn="l">
              <a:lnSpc>
                <a:spcPct val="100000"/>
              </a:lnSpc>
              <a:spcBef>
                <a:spcPts val="0"/>
              </a:spcBef>
              <a:spcAft>
                <a:spcPts val="0"/>
              </a:spcAft>
              <a:buSzPts val="1400"/>
              <a:buChar char="○"/>
            </a:pPr>
            <a:r>
              <a:rPr lang="en-US"/>
              <a:t>Naming conventions</a:t>
            </a:r>
            <a:endParaRPr/>
          </a:p>
          <a:p>
            <a:pPr indent="-317500" lvl="0" marL="457200" rtl="0" algn="l">
              <a:lnSpc>
                <a:spcPct val="100000"/>
              </a:lnSpc>
              <a:spcBef>
                <a:spcPts val="0"/>
              </a:spcBef>
              <a:spcAft>
                <a:spcPts val="0"/>
              </a:spcAft>
              <a:buSzPts val="1400"/>
              <a:buChar char="●"/>
            </a:pPr>
            <a:r>
              <a:rPr lang="en-US"/>
              <a:t>Core Moodle tools</a:t>
            </a:r>
            <a:endParaRPr/>
          </a:p>
          <a:p>
            <a:pPr indent="-317500" lvl="1" marL="914400" rtl="0" algn="l">
              <a:lnSpc>
                <a:spcPct val="100000"/>
              </a:lnSpc>
              <a:spcBef>
                <a:spcPts val="0"/>
              </a:spcBef>
              <a:spcAft>
                <a:spcPts val="0"/>
              </a:spcAft>
              <a:buSzPts val="1400"/>
              <a:buChar char="○"/>
            </a:pPr>
            <a:r>
              <a:rPr lang="en-US"/>
              <a:t>Lesson - provides the basic structure for all course content and navigation</a:t>
            </a:r>
            <a:endParaRPr/>
          </a:p>
          <a:p>
            <a:pPr indent="-317500" lvl="1" marL="914400" rtl="0" algn="l">
              <a:lnSpc>
                <a:spcPct val="100000"/>
              </a:lnSpc>
              <a:spcBef>
                <a:spcPts val="0"/>
              </a:spcBef>
              <a:spcAft>
                <a:spcPts val="0"/>
              </a:spcAft>
              <a:buSzPts val="1400"/>
              <a:buChar char="○"/>
            </a:pPr>
            <a:r>
              <a:rPr lang="en-US"/>
              <a:t>Forum</a:t>
            </a:r>
            <a:endParaRPr/>
          </a:p>
          <a:p>
            <a:pPr indent="-317500" lvl="1" marL="914400" rtl="0" algn="l">
              <a:lnSpc>
                <a:spcPct val="100000"/>
              </a:lnSpc>
              <a:spcBef>
                <a:spcPts val="0"/>
              </a:spcBef>
              <a:spcAft>
                <a:spcPts val="0"/>
              </a:spcAft>
              <a:buSzPts val="1400"/>
              <a:buChar char="○"/>
            </a:pPr>
            <a:r>
              <a:rPr lang="en-US"/>
              <a:t>Pages</a:t>
            </a:r>
            <a:endParaRPr/>
          </a:p>
          <a:p>
            <a:pPr indent="-317500" lvl="1" marL="914400" rtl="0" algn="l">
              <a:lnSpc>
                <a:spcPct val="100000"/>
              </a:lnSpc>
              <a:spcBef>
                <a:spcPts val="0"/>
              </a:spcBef>
              <a:spcAft>
                <a:spcPts val="0"/>
              </a:spcAft>
              <a:buSzPts val="1400"/>
              <a:buChar char="○"/>
            </a:pPr>
            <a:r>
              <a:rPr lang="en-US"/>
              <a:t>Quiz</a:t>
            </a:r>
            <a:endParaRPr/>
          </a:p>
          <a:p>
            <a:pPr indent="-317500" lvl="0" marL="457200" rtl="0" algn="l">
              <a:lnSpc>
                <a:spcPct val="100000"/>
              </a:lnSpc>
              <a:spcBef>
                <a:spcPts val="0"/>
              </a:spcBef>
              <a:spcAft>
                <a:spcPts val="0"/>
              </a:spcAft>
              <a:buSzPts val="1400"/>
              <a:buChar char="●"/>
            </a:pPr>
            <a:r>
              <a:rPr lang="en-US"/>
              <a:t>Activity completion - students manually mark as complete - wanted to give learner control</a:t>
            </a:r>
            <a:endParaRPr/>
          </a:p>
          <a:p>
            <a:pPr indent="-317500" lvl="0" marL="457200" rtl="0" algn="l">
              <a:lnSpc>
                <a:spcPct val="100000"/>
              </a:lnSpc>
              <a:spcBef>
                <a:spcPts val="0"/>
              </a:spcBef>
              <a:spcAft>
                <a:spcPts val="0"/>
              </a:spcAft>
              <a:buSzPts val="1400"/>
              <a:buChar char="●"/>
            </a:pPr>
            <a:r>
              <a:rPr lang="en-US"/>
              <a:t>Links to activities (Forum and Portfolio prompts) both within Lesson and also on section page - intentional redundancy</a:t>
            </a:r>
            <a:endParaRPr/>
          </a:p>
          <a:p>
            <a:pPr indent="-317500" lvl="1" marL="914400" rtl="0" algn="l">
              <a:lnSpc>
                <a:spcPct val="100000"/>
              </a:lnSpc>
              <a:spcBef>
                <a:spcPts val="0"/>
              </a:spcBef>
              <a:spcAft>
                <a:spcPts val="0"/>
              </a:spcAft>
              <a:buSzPts val="1400"/>
              <a:buChar char="○"/>
            </a:pPr>
            <a:r>
              <a:rPr lang="en-US"/>
              <a:t>Goal is to make it easy for in-person students and facilitators to navigate to activities</a:t>
            </a:r>
            <a:endParaRPr/>
          </a:p>
        </p:txBody>
      </p:sp>
      <p:sp>
        <p:nvSpPr>
          <p:cNvPr id="221" name="Google Shape;221;p24: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5a8f7b5db9_0_4: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15a8f7b5db9_0_4: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Quick look at the course in Topics format</a:t>
            </a:r>
            <a:endParaRPr/>
          </a:p>
          <a:p>
            <a:pPr indent="-317500" lvl="1" marL="914400" rtl="0" algn="l">
              <a:lnSpc>
                <a:spcPct val="100000"/>
              </a:lnSpc>
              <a:spcBef>
                <a:spcPts val="0"/>
              </a:spcBef>
              <a:spcAft>
                <a:spcPts val="0"/>
              </a:spcAft>
              <a:buSzPts val="1400"/>
              <a:buChar char="○"/>
            </a:pPr>
            <a:r>
              <a:rPr lang="en-US"/>
              <a:t>We made sure that all plugins (OneTopic, for example) were “nice to have,” not “need to have” - for easiest adoption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5a8f7b5db9_0_8: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15a8f7b5db9_0_8: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Closer look inside a Module</a:t>
            </a:r>
            <a:endParaRPr/>
          </a:p>
          <a:p>
            <a:pPr indent="0" lvl="0" marL="0" rtl="0" algn="l">
              <a:lnSpc>
                <a:spcPct val="100000"/>
              </a:lnSpc>
              <a:spcBef>
                <a:spcPts val="0"/>
              </a:spcBef>
              <a:spcAft>
                <a:spcPts val="0"/>
              </a:spcAft>
              <a:buSzPts val="1400"/>
              <a:buNone/>
            </a:pPr>
            <a:r>
              <a:rPr lang="en-US"/>
              <a:t>Structure of Module consistent throughout course</a:t>
            </a:r>
            <a:endParaRPr/>
          </a:p>
          <a:p>
            <a:pPr indent="0" lvl="0" marL="0" rtl="0" algn="l">
              <a:lnSpc>
                <a:spcPct val="100000"/>
              </a:lnSpc>
              <a:spcBef>
                <a:spcPts val="0"/>
              </a:spcBef>
              <a:spcAft>
                <a:spcPts val="0"/>
              </a:spcAft>
              <a:buSzPts val="1400"/>
              <a:buNone/>
            </a:pPr>
            <a:r>
              <a:rPr lang="en-US"/>
              <a:t>Used </a:t>
            </a:r>
            <a:r>
              <a:rPr b="1" lang="en-US"/>
              <a:t>Font Awesome</a:t>
            </a:r>
            <a:r>
              <a:rPr lang="en-US"/>
              <a:t> icons to bring in simple images and break up course content without big images to increase course size</a:t>
            </a:r>
            <a:endParaRPr/>
          </a:p>
          <a:p>
            <a:pPr indent="0" lvl="0" marL="0" rtl="0" algn="l">
              <a:lnSpc>
                <a:spcPct val="100000"/>
              </a:lnSpc>
              <a:spcBef>
                <a:spcPts val="0"/>
              </a:spcBef>
              <a:spcAft>
                <a:spcPts val="0"/>
              </a:spcAft>
              <a:buSzPts val="1400"/>
              <a:buNone/>
            </a:pPr>
            <a:r>
              <a:rPr lang="en-US"/>
              <a:t>Used </a:t>
            </a:r>
            <a:r>
              <a:rPr b="1" lang="en-US"/>
              <a:t>Activity Name Auto Linking</a:t>
            </a:r>
            <a:r>
              <a:rPr lang="en-US"/>
              <a:t> for navigation throughout the course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5a8f7b5db9_0_12: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15a8f7b5db9_0_12: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Closer look inside a Lesson - main structural element in the course - chose Lesson because it is:</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US">
                <a:solidFill>
                  <a:schemeClr val="dk1"/>
                </a:solidFill>
              </a:rPr>
              <a:t>Designed to chunk content and pace learner</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US">
                <a:solidFill>
                  <a:schemeClr val="dk1"/>
                </a:solidFill>
              </a:rPr>
              <a:t>Fully accessible online, online in mobile app, and offline in mobile app</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US">
                <a:solidFill>
                  <a:schemeClr val="dk1"/>
                </a:solidFill>
              </a:rPr>
              <a:t>Can be printed with Export to PDF plugin (will show this in a minute) - point out “Export as PDF” option</a:t>
            </a:r>
            <a:endParaRPr>
              <a:solidFill>
                <a:schemeClr val="dk1"/>
              </a:solidFill>
            </a:endParaRPr>
          </a:p>
          <a:p>
            <a:pPr indent="0" lvl="0" marL="0" rtl="0" algn="l">
              <a:lnSpc>
                <a:spcPct val="100000"/>
              </a:lnSpc>
              <a:spcBef>
                <a:spcPts val="0"/>
              </a:spcBef>
              <a:spcAft>
                <a:spcPts val="0"/>
              </a:spcAft>
              <a:buSzPts val="1400"/>
              <a:buNone/>
            </a:pPr>
            <a:r>
              <a:rPr lang="en-US">
                <a:solidFill>
                  <a:schemeClr val="dk1"/>
                </a:solidFill>
              </a:rPr>
              <a:t>Used consistent formatting throughout course (note Font Awesome Icons)</a:t>
            </a:r>
            <a:endParaRPr>
              <a:solidFill>
                <a:schemeClr val="dk1"/>
              </a:solidFill>
            </a:endParaRPr>
          </a:p>
          <a:p>
            <a:pPr indent="0" lvl="0" marL="0" rtl="0" algn="l">
              <a:lnSpc>
                <a:spcPct val="100000"/>
              </a:lnSpc>
              <a:spcBef>
                <a:spcPts val="0"/>
              </a:spcBef>
              <a:spcAft>
                <a:spcPts val="0"/>
              </a:spcAft>
              <a:buSzPts val="1400"/>
              <a:buNone/>
            </a:pPr>
            <a:r>
              <a:rPr lang="en-US">
                <a:solidFill>
                  <a:schemeClr val="dk1"/>
                </a:solidFill>
              </a:rPr>
              <a:t>Lesson Menu - allows for easily navigating through Lesson (show that Forums and Portfolio Activities are linked within Lesson)</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5a8f7b5db9_0_16: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15a8f7b5db9_0_16: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Quick look at a Discussion Forum page in the Lesson - links learner out to the Forum activity</a:t>
            </a:r>
            <a:endParaRPr/>
          </a:p>
          <a:p>
            <a:pPr indent="0" lvl="0" marL="0" rtl="0" algn="l">
              <a:lnSpc>
                <a:spcPct val="100000"/>
              </a:lnSpc>
              <a:spcBef>
                <a:spcPts val="0"/>
              </a:spcBef>
              <a:spcAft>
                <a:spcPts val="0"/>
              </a:spcAft>
              <a:buSzPts val="1400"/>
              <a:buNone/>
            </a:pPr>
            <a:r>
              <a:rPr lang="en-US"/>
              <a:t>Forum activity then links back to Lesson (all with Activity Name Auto-Linking filter)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5a8f7b5db9_0_20: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15a8f7b5db9_0_20: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It was important to UIL team to retain some of the “textbook-like” features of the original content, such as different colored boxes to indicate different types of content.</a:t>
            </a:r>
            <a:endParaRPr/>
          </a:p>
          <a:p>
            <a:pPr indent="0" lvl="0" marL="0" rtl="0" algn="l">
              <a:lnSpc>
                <a:spcPct val="100000"/>
              </a:lnSpc>
              <a:spcBef>
                <a:spcPts val="0"/>
              </a:spcBef>
              <a:spcAft>
                <a:spcPts val="0"/>
              </a:spcAft>
              <a:buSzPts val="1400"/>
              <a:buNone/>
            </a:pPr>
            <a:r>
              <a:rPr lang="en-US"/>
              <a:t>Examples here of “Learn More Online” and “Think” content within a Lesson page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inline CSS or HTML?</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5a8f7b5db9_0_24: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15a8f7b5db9_0_24: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HTML</a:t>
            </a:r>
            <a:endParaRPr/>
          </a:p>
          <a:p>
            <a:pPr indent="-317500" lvl="0" marL="457200" rtl="0" algn="l">
              <a:lnSpc>
                <a:spcPct val="100000"/>
              </a:lnSpc>
              <a:spcBef>
                <a:spcPts val="0"/>
              </a:spcBef>
              <a:spcAft>
                <a:spcPts val="0"/>
              </a:spcAft>
              <a:buSzPts val="1400"/>
              <a:buChar char="●"/>
            </a:pPr>
            <a:r>
              <a:rPr lang="en-US"/>
              <a:t>Course needed to be self-contained, so no CSS - all HTML within Lesson pages</a:t>
            </a:r>
            <a:endParaRPr/>
          </a:p>
          <a:p>
            <a:pPr indent="-317500" lvl="0" marL="457200" rtl="0" algn="l">
              <a:lnSpc>
                <a:spcPct val="100000"/>
              </a:lnSpc>
              <a:spcBef>
                <a:spcPts val="0"/>
              </a:spcBef>
              <a:spcAft>
                <a:spcPts val="0"/>
              </a:spcAft>
              <a:buSzPts val="1400"/>
              <a:buChar char="●"/>
            </a:pPr>
            <a:r>
              <a:rPr lang="en-US"/>
              <a:t>HTML for shaded boxes</a:t>
            </a:r>
            <a:endParaRPr/>
          </a:p>
          <a:p>
            <a:pPr indent="0" lvl="0" marL="0" rtl="0" algn="l">
              <a:lnSpc>
                <a:spcPct val="100000"/>
              </a:lnSpc>
              <a:spcBef>
                <a:spcPts val="0"/>
              </a:spcBef>
              <a:spcAft>
                <a:spcPts val="0"/>
              </a:spcAft>
              <a:buSzPts val="1400"/>
              <a:buNone/>
            </a:pPr>
            <a:r>
              <a:rPr lang="en-US"/>
              <a:t>TIP: Because of struggles with Atto editor formatting, I built most of this course directly using HTML (and I am NOT an HTML expert) - made copying-and-pasting faster and </a:t>
            </a:r>
            <a:r>
              <a:rPr lang="en-US">
                <a:extLst>
                  <a:ext uri="http://customooxmlschemas.google.com/">
                    <go:slidesCustomData xmlns:go="http://customooxmlschemas.google.com/" textRoundtripDataId="0"/>
                  </a:ext>
                </a:extLst>
              </a:rPr>
              <a:t>cleaner</a:t>
            </a:r>
            <a:endParaRPr/>
          </a:p>
          <a:p>
            <a:pPr indent="0" lvl="0" marL="0" rtl="0" algn="l">
              <a:lnSpc>
                <a:spcPct val="100000"/>
              </a:lnSpc>
              <a:spcBef>
                <a:spcPts val="0"/>
              </a:spcBef>
              <a:spcAft>
                <a:spcPts val="0"/>
              </a:spcAft>
              <a:buSzPts val="1400"/>
              <a:buNone/>
            </a:pPr>
            <a:r>
              <a:rPr lang="en-US"/>
              <a:t>TIP: I created a style guide with all of the HTML to make it easy to reproduce and reference (linked in Session Resources)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5a8f7b5db9_0_27: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15a8f7b5db9_0_27: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Portfolio Activity</a:t>
            </a:r>
            <a:endParaRPr/>
          </a:p>
          <a:p>
            <a:pPr indent="-317500" lvl="0" marL="457200" rtl="0" algn="l">
              <a:lnSpc>
                <a:spcPct val="100000"/>
              </a:lnSpc>
              <a:spcBef>
                <a:spcPts val="0"/>
              </a:spcBef>
              <a:spcAft>
                <a:spcPts val="0"/>
              </a:spcAft>
              <a:buSzPts val="1400"/>
              <a:buChar char="●"/>
            </a:pPr>
            <a:r>
              <a:rPr lang="en-US"/>
              <a:t>This evolved based on initial collaboration between UIL team and MUS</a:t>
            </a:r>
            <a:endParaRPr/>
          </a:p>
          <a:p>
            <a:pPr indent="-317500" lvl="0" marL="457200" rtl="0" algn="l">
              <a:lnSpc>
                <a:spcPct val="100000"/>
              </a:lnSpc>
              <a:spcBef>
                <a:spcPts val="0"/>
              </a:spcBef>
              <a:spcAft>
                <a:spcPts val="0"/>
              </a:spcAft>
              <a:buSzPts val="1400"/>
              <a:buChar char="●"/>
            </a:pPr>
            <a:r>
              <a:rPr lang="en-US"/>
              <a:t>Authentic assessment</a:t>
            </a:r>
            <a:endParaRPr/>
          </a:p>
          <a:p>
            <a:pPr indent="-317500" lvl="0" marL="457200" rtl="0" algn="l">
              <a:lnSpc>
                <a:spcPct val="100000"/>
              </a:lnSpc>
              <a:spcBef>
                <a:spcPts val="0"/>
              </a:spcBef>
              <a:spcAft>
                <a:spcPts val="0"/>
              </a:spcAft>
              <a:buSzPts val="1400"/>
              <a:buChar char="●"/>
            </a:pPr>
            <a:r>
              <a:rPr lang="en-US"/>
              <a:t>Screenshot here is of the Portfolio Activity prompt in the course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5a8f7b5db9_0_31: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15a8f7b5db9_0_31: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Used the Database tool to facilitate student Portfolio submissions - Database is highly flexible and can be used fully offline in mobile app</a:t>
            </a:r>
            <a:endParaRPr/>
          </a:p>
          <a:p>
            <a:pPr indent="-317500" lvl="0" marL="457200" rtl="0" algn="l">
              <a:lnSpc>
                <a:spcPct val="100000"/>
              </a:lnSpc>
              <a:spcBef>
                <a:spcPts val="0"/>
              </a:spcBef>
              <a:spcAft>
                <a:spcPts val="0"/>
              </a:spcAft>
              <a:buSzPts val="1400"/>
              <a:buChar char="●"/>
            </a:pPr>
            <a:r>
              <a:rPr lang="en-US"/>
              <a:t>Simplified Database menu and created these two easy buttons for students to use</a:t>
            </a:r>
            <a:endParaRPr/>
          </a:p>
          <a:p>
            <a:pPr indent="-317500" lvl="0" marL="457200" rtl="0" algn="l">
              <a:lnSpc>
                <a:spcPct val="100000"/>
              </a:lnSpc>
              <a:spcBef>
                <a:spcPts val="0"/>
              </a:spcBef>
              <a:spcAft>
                <a:spcPts val="0"/>
              </a:spcAft>
              <a:buSzPts val="1400"/>
              <a:buChar char="●"/>
            </a:pPr>
            <a:r>
              <a:rPr lang="en-US"/>
              <a:t>THANK YOU to Sarah Ashley, MUS Team member who helped with this solution (shout out to Sarah’s session if it hasn’t happened yet)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5a8f7b5db9_0_36: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15a8f7b5db9_0_36: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Moodle has had a relationship with UNESCO for quite some time given they have similar values and goals. This project developed as a result</a:t>
            </a:r>
            <a:endParaRPr/>
          </a:p>
        </p:txBody>
      </p:sp>
      <p:sp>
        <p:nvSpPr>
          <p:cNvPr id="74" name="Google Shape;74;p19: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These are screenshots from Moodle mobile app on iOS - we tested on iOS and Android, and UIL team also tested</a:t>
            </a:r>
            <a:endParaRPr/>
          </a:p>
          <a:p>
            <a:pPr indent="0" lvl="0" marL="0" rtl="0" algn="l">
              <a:lnSpc>
                <a:spcPct val="100000"/>
              </a:lnSpc>
              <a:spcBef>
                <a:spcPts val="0"/>
              </a:spcBef>
              <a:spcAft>
                <a:spcPts val="0"/>
              </a:spcAft>
              <a:buSzPts val="1400"/>
              <a:buNone/>
            </a:pPr>
            <a:r>
              <a:rPr lang="en-US"/>
              <a:t>We took a “mobile-first” design strategy with this course in the sense that, for every choice we made, we made sure that the activity could be completed not just in the app, but offline in the app</a:t>
            </a:r>
            <a:endParaRPr/>
          </a:p>
        </p:txBody>
      </p:sp>
      <p:sp>
        <p:nvSpPr>
          <p:cNvPr id="272" name="Google Shape;272;p25: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5a8f7b5db9_0_40: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15a8f7b5db9_0_40: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Examples of some resources I used as I was learning about designing for mobile - and offline use - in </a:t>
            </a:r>
            <a:r>
              <a:rPr lang="en-US">
                <a:extLst>
                  <a:ext uri="http://customooxmlschemas.google.com/">
                    <go:slidesCustomData xmlns:go="http://customooxmlschemas.google.com/" textRoundtripDataId="1"/>
                  </a:ext>
                </a:extLst>
              </a:rPr>
              <a:t>Moodle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5abe28cc01_2_38: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15abe28cc01_2_38: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Screenshot of a PDF generated by the Lesson PDF Export plugin</a:t>
            </a:r>
            <a:endParaRPr/>
          </a:p>
        </p:txBody>
      </p:sp>
      <p:sp>
        <p:nvSpPr>
          <p:cNvPr id="291" name="Google Shape;291;p26: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5a8f7b5db9_0_55: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15a8f7b5db9_0_55: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“Offline Discussion Forum” pages in Lesson</a:t>
            </a:r>
            <a:endParaRPr/>
          </a:p>
          <a:p>
            <a:pPr indent="0" lvl="0" marL="0" rtl="0" algn="l">
              <a:lnSpc>
                <a:spcPct val="100000"/>
              </a:lnSpc>
              <a:spcBef>
                <a:spcPts val="0"/>
              </a:spcBef>
              <a:spcAft>
                <a:spcPts val="0"/>
              </a:spcAft>
              <a:buSzPts val="1400"/>
              <a:buNone/>
            </a:pPr>
            <a:r>
              <a:rPr lang="en-US"/>
              <a:t>These are skipped over</a:t>
            </a:r>
            <a:endParaRPr/>
          </a:p>
          <a:p>
            <a:pPr indent="0" lvl="0" marL="0" rtl="0" algn="l">
              <a:lnSpc>
                <a:spcPct val="100000"/>
              </a:lnSpc>
              <a:spcBef>
                <a:spcPts val="0"/>
              </a:spcBef>
              <a:spcAft>
                <a:spcPts val="0"/>
              </a:spcAft>
              <a:buSzPts val="1400"/>
              <a:buNone/>
            </a:pPr>
            <a:r>
              <a:rPr lang="en-US"/>
              <a:t>Purpose is so that the forum prompts will still print for offline learners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2: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32: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3: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is qr code active?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3: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33: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4: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34: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5a8f7b5db9_0_65: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15a8f7b5db9_0_65: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Headline, image and dot points slide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6: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16: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7: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17: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thankful for this great team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49d853483f_0_105: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149d853483f_0_105: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started with content that had been written by subject matter experts - will probably aim to join the process earlier next time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5a5646be44_1_84: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15a5646be44_1_84: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Needs - like all learners - will have very different needs - prioritized accessibility and universal design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all educators - any learner, anywhere,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 assumptions about the context of their learning experience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5a5646be44_1_38: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5a5646be44_1_38: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Learner might be accessing course on their own using mobile app or in part of a group of learners with a facilitator in a class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5a5646be44_1_15: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15a5646be44_1_15: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any moodle site - formatted/built so people could make it their own - totally self-contained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3:notes"/>
          <p:cNvSpPr/>
          <p:nvPr>
            <p:ph idx="2" type="sldImg"/>
          </p:nvPr>
        </p:nvSpPr>
        <p:spPr>
          <a:xfrm>
            <a:off x="2857500" y="385763"/>
            <a:ext cx="3429000" cy="19288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3: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will walk through the examples</a:t>
            </a:r>
            <a:endParaRPr/>
          </a:p>
          <a:p>
            <a:pPr indent="-317500" lvl="0" marL="457200" rtl="0" algn="l">
              <a:lnSpc>
                <a:spcPct val="100000"/>
              </a:lnSpc>
              <a:spcBef>
                <a:spcPts val="0"/>
              </a:spcBef>
              <a:spcAft>
                <a:spcPts val="0"/>
              </a:spcAft>
              <a:buSzPts val="1400"/>
              <a:buChar char="●"/>
            </a:pPr>
            <a:r>
              <a:rPr lang="en-US"/>
              <a:t>at the end we have lots of resources, and Guest access to the actual course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OBJECT_1_1">
    <p:bg>
      <p:bgPr>
        <a:solidFill>
          <a:schemeClr val="lt1"/>
        </a:solidFill>
      </p:bgPr>
    </p:bg>
    <p:spTree>
      <p:nvGrpSpPr>
        <p:cNvPr id="9" name="Shape 9"/>
        <p:cNvGrpSpPr/>
        <p:nvPr/>
      </p:nvGrpSpPr>
      <p:grpSpPr>
        <a:xfrm>
          <a:off x="0" y="0"/>
          <a:ext cx="0" cy="0"/>
          <a:chOff x="0" y="0"/>
          <a:chExt cx="0" cy="0"/>
        </a:xfrm>
      </p:grpSpPr>
      <p:pic>
        <p:nvPicPr>
          <p:cNvPr id="10" name="Google Shape;10;g149d853483f_0_9" title="MoodleMoot Global 2022"/>
          <p:cNvPicPr preferRelativeResize="0"/>
          <p:nvPr/>
        </p:nvPicPr>
        <p:blipFill rotWithShape="1">
          <a:blip r:embed="rId2">
            <a:alphaModFix/>
          </a:blip>
          <a:srcRect b="0" l="0" r="0" t="0"/>
          <a:stretch/>
        </p:blipFill>
        <p:spPr>
          <a:xfrm>
            <a:off x="0" y="0"/>
            <a:ext cx="9148562" cy="5143500"/>
          </a:xfrm>
          <a:prstGeom prst="rect">
            <a:avLst/>
          </a:prstGeom>
          <a:noFill/>
          <a:ln>
            <a:noFill/>
          </a:ln>
        </p:spPr>
      </p:pic>
      <p:sp>
        <p:nvSpPr>
          <p:cNvPr id="11" name="Google Shape;11;g149d853483f_0_9"/>
          <p:cNvSpPr txBox="1"/>
          <p:nvPr/>
        </p:nvSpPr>
        <p:spPr>
          <a:xfrm>
            <a:off x="702200" y="4795000"/>
            <a:ext cx="1595100" cy="391500"/>
          </a:xfrm>
          <a:prstGeom prst="rect">
            <a:avLst/>
          </a:prstGeom>
          <a:noFill/>
          <a:ln>
            <a:noFill/>
          </a:ln>
        </p:spPr>
        <p:txBody>
          <a:bodyPr anchorCtr="0" anchor="ctr" bIns="0" lIns="0" spcFirstLastPara="1" rIns="0" wrap="square" tIns="41900">
            <a:noAutofit/>
          </a:bodyPr>
          <a:lstStyle/>
          <a:p>
            <a:pPr indent="0" lvl="0" marL="12700" marR="0" rtl="0" algn="r">
              <a:lnSpc>
                <a:spcPct val="100000"/>
              </a:lnSpc>
              <a:spcBef>
                <a:spcPts val="0"/>
              </a:spcBef>
              <a:spcAft>
                <a:spcPts val="0"/>
              </a:spcAft>
              <a:buClr>
                <a:srgbClr val="000000"/>
              </a:buClr>
              <a:buSzPts val="1800"/>
              <a:buFont typeface="Arial"/>
              <a:buNone/>
            </a:pPr>
            <a:r>
              <a:rPr b="0" i="0" lang="en-US" sz="1400" u="none" cap="none" strike="noStrike">
                <a:solidFill>
                  <a:schemeClr val="lt1"/>
                </a:solidFill>
                <a:latin typeface="Open Sans"/>
                <a:ea typeface="Open Sans"/>
                <a:cs typeface="Open Sans"/>
                <a:sym typeface="Open Sans"/>
              </a:rPr>
              <a:t>#mootglobal22</a:t>
            </a:r>
            <a:endParaRPr b="0" i="0" sz="1400" u="none" cap="none" strike="noStrike">
              <a:solidFill>
                <a:schemeClr val="lt1"/>
              </a:solidFill>
              <a:latin typeface="Open Sans"/>
              <a:ea typeface="Open Sans"/>
              <a:cs typeface="Open Sans"/>
              <a:sym typeface="Open Sans"/>
            </a:endParaRPr>
          </a:p>
        </p:txBody>
      </p:sp>
      <p:sp>
        <p:nvSpPr>
          <p:cNvPr id="12" name="Google Shape;12;g149d853483f_0_9"/>
          <p:cNvSpPr txBox="1"/>
          <p:nvPr>
            <p:ph type="title"/>
          </p:nvPr>
        </p:nvSpPr>
        <p:spPr>
          <a:xfrm>
            <a:off x="612648" y="1078992"/>
            <a:ext cx="3933600" cy="244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l Moot intro slide" showMasterSp="0">
  <p:cSld name="OBJECT_1">
    <p:bg>
      <p:bgPr>
        <a:solidFill>
          <a:schemeClr val="lt1"/>
        </a:solidFill>
      </p:bgPr>
    </p:bg>
    <p:spTree>
      <p:nvGrpSpPr>
        <p:cNvPr id="53" name="Shape 53"/>
        <p:cNvGrpSpPr/>
        <p:nvPr/>
      </p:nvGrpSpPr>
      <p:grpSpPr>
        <a:xfrm>
          <a:off x="0" y="0"/>
          <a:ext cx="0" cy="0"/>
          <a:chOff x="0" y="0"/>
          <a:chExt cx="0" cy="0"/>
        </a:xfrm>
      </p:grpSpPr>
      <p:pic>
        <p:nvPicPr>
          <p:cNvPr descr="Education for the future&#10;27 - 29 September 2022 | Barcelona, Spain&#10;MoodleMoot Global 2022" id="54" name="Google Shape;54;g149d853483f_0_3" title="MoodleMoot Global 2022: Education for the future"/>
          <p:cNvPicPr preferRelativeResize="0"/>
          <p:nvPr/>
        </p:nvPicPr>
        <p:blipFill rotWithShape="1">
          <a:blip r:embed="rId2">
            <a:alphaModFix/>
          </a:blip>
          <a:srcRect b="0" l="0" r="0" t="0"/>
          <a:stretch/>
        </p:blipFill>
        <p:spPr>
          <a:xfrm>
            <a:off x="0" y="0"/>
            <a:ext cx="9144000" cy="5140935"/>
          </a:xfrm>
          <a:prstGeom prst="rect">
            <a:avLst/>
          </a:prstGeom>
          <a:noFill/>
          <a:ln>
            <a:noFill/>
          </a:ln>
        </p:spPr>
      </p:pic>
      <p:sp>
        <p:nvSpPr>
          <p:cNvPr id="55" name="Google Shape;55;g149d853483f_0_3"/>
          <p:cNvSpPr txBox="1"/>
          <p:nvPr/>
        </p:nvSpPr>
        <p:spPr>
          <a:xfrm>
            <a:off x="6624625" y="4675725"/>
            <a:ext cx="1595100" cy="391500"/>
          </a:xfrm>
          <a:prstGeom prst="rect">
            <a:avLst/>
          </a:prstGeom>
          <a:noFill/>
          <a:ln>
            <a:noFill/>
          </a:ln>
        </p:spPr>
        <p:txBody>
          <a:bodyPr anchorCtr="0" anchor="ctr" bIns="0" lIns="0" spcFirstLastPara="1" rIns="0" wrap="square" tIns="41900">
            <a:noAutofit/>
          </a:bodyPr>
          <a:lstStyle/>
          <a:p>
            <a:pPr indent="0" lvl="0" marL="12700" marR="0" rtl="0" algn="r">
              <a:lnSpc>
                <a:spcPct val="100000"/>
              </a:lnSpc>
              <a:spcBef>
                <a:spcPts val="0"/>
              </a:spcBef>
              <a:spcAft>
                <a:spcPts val="0"/>
              </a:spcAft>
              <a:buClr>
                <a:srgbClr val="000000"/>
              </a:buClr>
              <a:buSzPts val="1800"/>
              <a:buFont typeface="Arial"/>
              <a:buNone/>
            </a:pPr>
            <a:r>
              <a:rPr b="0" i="0" lang="en-US" sz="1400" u="none" cap="none" strike="noStrike">
                <a:solidFill>
                  <a:schemeClr val="lt1"/>
                </a:solidFill>
                <a:latin typeface="Open Sans"/>
                <a:ea typeface="Open Sans"/>
                <a:cs typeface="Open Sans"/>
                <a:sym typeface="Open Sans"/>
              </a:rPr>
              <a:t>#mootglobal22</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 name="Shape 56"/>
        <p:cNvGrpSpPr/>
        <p:nvPr/>
      </p:nvGrpSpPr>
      <p:grpSpPr>
        <a:xfrm>
          <a:off x="0" y="0"/>
          <a:ext cx="0" cy="0"/>
          <a:chOff x="0" y="0"/>
          <a:chExt cx="0" cy="0"/>
        </a:xfrm>
      </p:grpSpPr>
      <p:sp>
        <p:nvSpPr>
          <p:cNvPr id="57" name="Google Shape;57;g149d853483f_0_1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149d853483f_0_13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888888"/>
              </a:buClr>
              <a:buSzPts val="3500"/>
              <a:buFont typeface="Open Sans ExtraBold"/>
              <a:buNone/>
              <a:defRPr b="1" sz="3500">
                <a:solidFill>
                  <a:srgbClr val="888888"/>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9" name="Google Shape;59;g149d853483f_0_1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Open Sans Medium"/>
              <a:buNone/>
              <a:defRPr sz="2100">
                <a:latin typeface="Open Sans Medium"/>
                <a:ea typeface="Open Sans Medium"/>
                <a:cs typeface="Open Sans Medium"/>
                <a:sym typeface="Open Sans Medium"/>
              </a:defRPr>
            </a:lvl1pPr>
            <a:lvl2pPr lvl="1" algn="ctr">
              <a:lnSpc>
                <a:spcPct val="100000"/>
              </a:lnSpc>
              <a:spcBef>
                <a:spcPts val="1600"/>
              </a:spcBef>
              <a:spcAft>
                <a:spcPts val="0"/>
              </a:spcAft>
              <a:buSzPts val="2100"/>
              <a:buNone/>
              <a:defRPr sz="2100"/>
            </a:lvl2pPr>
            <a:lvl3pPr lvl="2" algn="ctr">
              <a:lnSpc>
                <a:spcPct val="100000"/>
              </a:lnSpc>
              <a:spcBef>
                <a:spcPts val="1600"/>
              </a:spcBef>
              <a:spcAft>
                <a:spcPts val="0"/>
              </a:spcAft>
              <a:buSzPts val="2100"/>
              <a:buNone/>
              <a:defRPr sz="2100"/>
            </a:lvl3pPr>
            <a:lvl4pPr lvl="3" algn="ctr">
              <a:lnSpc>
                <a:spcPct val="100000"/>
              </a:lnSpc>
              <a:spcBef>
                <a:spcPts val="1600"/>
              </a:spcBef>
              <a:spcAft>
                <a:spcPts val="0"/>
              </a:spcAft>
              <a:buSzPts val="2100"/>
              <a:buNone/>
              <a:defRPr sz="2100"/>
            </a:lvl4pPr>
            <a:lvl5pPr lvl="4" algn="ctr">
              <a:lnSpc>
                <a:spcPct val="100000"/>
              </a:lnSpc>
              <a:spcBef>
                <a:spcPts val="1600"/>
              </a:spcBef>
              <a:spcAft>
                <a:spcPts val="0"/>
              </a:spcAft>
              <a:buSzPts val="2100"/>
              <a:buNone/>
              <a:defRPr sz="2100"/>
            </a:lvl5pPr>
            <a:lvl6pPr lvl="5" algn="ctr">
              <a:lnSpc>
                <a:spcPct val="100000"/>
              </a:lnSpc>
              <a:spcBef>
                <a:spcPts val="1600"/>
              </a:spcBef>
              <a:spcAft>
                <a:spcPts val="0"/>
              </a:spcAft>
              <a:buSzPts val="2100"/>
              <a:buNone/>
              <a:defRPr sz="2100"/>
            </a:lvl6pPr>
            <a:lvl7pPr lvl="6" algn="ctr">
              <a:lnSpc>
                <a:spcPct val="100000"/>
              </a:lnSpc>
              <a:spcBef>
                <a:spcPts val="1600"/>
              </a:spcBef>
              <a:spcAft>
                <a:spcPts val="0"/>
              </a:spcAft>
              <a:buSzPts val="2100"/>
              <a:buNone/>
              <a:defRPr sz="2100"/>
            </a:lvl7pPr>
            <a:lvl8pPr lvl="7" algn="ctr">
              <a:lnSpc>
                <a:spcPct val="100000"/>
              </a:lnSpc>
              <a:spcBef>
                <a:spcPts val="1600"/>
              </a:spcBef>
              <a:spcAft>
                <a:spcPts val="0"/>
              </a:spcAft>
              <a:buSzPts val="2100"/>
              <a:buNone/>
              <a:defRPr sz="2100"/>
            </a:lvl8pPr>
            <a:lvl9pPr lvl="8" algn="ctr">
              <a:lnSpc>
                <a:spcPct val="100000"/>
              </a:lnSpc>
              <a:spcBef>
                <a:spcPts val="1600"/>
              </a:spcBef>
              <a:spcAft>
                <a:spcPts val="0"/>
              </a:spcAft>
              <a:buSzPts val="2100"/>
              <a:buNone/>
              <a:defRPr sz="2100"/>
            </a:lvl9pPr>
          </a:lstStyle>
          <a:p/>
        </p:txBody>
      </p:sp>
      <p:sp>
        <p:nvSpPr>
          <p:cNvPr id="60" name="Google Shape;60;g149d853483f_0_1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1" name="Google Shape;61;g149d853483f_0_1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g149d853483f_0_125"/>
          <p:cNvSpPr txBox="1"/>
          <p:nvPr>
            <p:ph type="title"/>
          </p:nvPr>
        </p:nvSpPr>
        <p:spPr>
          <a:xfrm>
            <a:off x="1090800" y="1572600"/>
            <a:ext cx="6367800" cy="1444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4400"/>
              <a:buFont typeface="Open Sans ExtraBold"/>
              <a:buNone/>
              <a:defRPr b="1" sz="4400">
                <a:solidFill>
                  <a:srgbClr val="FFFFFF"/>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 name="Google Shape;15;g149d853483f_0_1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6" name="Google Shape;16;g149d853483f_0_125"/>
          <p:cNvCxnSpPr/>
          <p:nvPr/>
        </p:nvCxnSpPr>
        <p:spPr>
          <a:xfrm>
            <a:off x="1288975" y="3098500"/>
            <a:ext cx="6779400" cy="0"/>
          </a:xfrm>
          <a:prstGeom prst="straightConnector1">
            <a:avLst/>
          </a:prstGeom>
          <a:noFill/>
          <a:ln cap="flat" cmpd="sng" w="9525">
            <a:solidFill>
              <a:srgbClr val="00FFFF"/>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spTree>
      <p:nvGrpSpPr>
        <p:cNvPr id="17" name="Shape 17"/>
        <p:cNvGrpSpPr/>
        <p:nvPr/>
      </p:nvGrpSpPr>
      <p:grpSpPr>
        <a:xfrm>
          <a:off x="0" y="0"/>
          <a:ext cx="0" cy="0"/>
          <a:chOff x="0" y="0"/>
          <a:chExt cx="0" cy="0"/>
        </a:xfrm>
      </p:grpSpPr>
      <p:pic>
        <p:nvPicPr>
          <p:cNvPr id="18" name="Google Shape;18;p13"/>
          <p:cNvPicPr preferRelativeResize="0"/>
          <p:nvPr/>
        </p:nvPicPr>
        <p:blipFill rotWithShape="1">
          <a:blip r:embed="rId2">
            <a:alphaModFix/>
          </a:blip>
          <a:srcRect b="0" l="0" r="0" t="0"/>
          <a:stretch/>
        </p:blipFill>
        <p:spPr>
          <a:xfrm>
            <a:off x="0" y="0"/>
            <a:ext cx="9144000" cy="5140935"/>
          </a:xfrm>
          <a:prstGeom prst="rect">
            <a:avLst/>
          </a:prstGeom>
          <a:noFill/>
          <a:ln>
            <a:noFill/>
          </a:ln>
        </p:spPr>
      </p:pic>
      <p:sp>
        <p:nvSpPr>
          <p:cNvPr id="19" name="Google Shape;19;p13"/>
          <p:cNvSpPr txBox="1"/>
          <p:nvPr/>
        </p:nvSpPr>
        <p:spPr>
          <a:xfrm>
            <a:off x="7005625" y="4675725"/>
            <a:ext cx="1595100" cy="391500"/>
          </a:xfrm>
          <a:prstGeom prst="rect">
            <a:avLst/>
          </a:prstGeom>
          <a:noFill/>
          <a:ln>
            <a:noFill/>
          </a:ln>
        </p:spPr>
        <p:txBody>
          <a:bodyPr anchorCtr="0" anchor="ctr" bIns="0" lIns="0" spcFirstLastPara="1" rIns="0" wrap="square" tIns="41900">
            <a:noAutofit/>
          </a:bodyPr>
          <a:lstStyle/>
          <a:p>
            <a:pPr indent="0" lvl="0" marL="12700" marR="0" rtl="0" algn="r">
              <a:lnSpc>
                <a:spcPct val="100000"/>
              </a:lnSpc>
              <a:spcBef>
                <a:spcPts val="0"/>
              </a:spcBef>
              <a:spcAft>
                <a:spcPts val="0"/>
              </a:spcAft>
              <a:buClr>
                <a:srgbClr val="000000"/>
              </a:buClr>
              <a:buSzPts val="1800"/>
              <a:buFont typeface="Arial"/>
              <a:buNone/>
            </a:pPr>
            <a:r>
              <a:rPr b="0" i="0" lang="en-US" sz="1400" u="none" cap="none" strike="noStrike">
                <a:solidFill>
                  <a:schemeClr val="lt1"/>
                </a:solidFill>
                <a:latin typeface="Open Sans"/>
                <a:ea typeface="Open Sans"/>
                <a:cs typeface="Open Sans"/>
                <a:sym typeface="Open Sans"/>
              </a:rPr>
              <a:t>#mootglobal22</a:t>
            </a:r>
            <a:endParaRPr b="0" i="0" sz="1400" u="none" cap="none" strike="noStrike">
              <a:solidFill>
                <a:schemeClr val="lt1"/>
              </a:solidFill>
              <a:latin typeface="Open Sans"/>
              <a:ea typeface="Open Sans"/>
              <a:cs typeface="Open Sans"/>
              <a:sym typeface="Open Sans"/>
            </a:endParaRPr>
          </a:p>
        </p:txBody>
      </p:sp>
      <p:pic>
        <p:nvPicPr>
          <p:cNvPr id="20" name="Google Shape;20;p13" title="Moodle"/>
          <p:cNvPicPr preferRelativeResize="0"/>
          <p:nvPr/>
        </p:nvPicPr>
        <p:blipFill rotWithShape="1">
          <a:blip r:embed="rId3">
            <a:alphaModFix/>
          </a:blip>
          <a:srcRect b="0" l="0" r="0" t="0"/>
          <a:stretch/>
        </p:blipFill>
        <p:spPr>
          <a:xfrm>
            <a:off x="8742675" y="4735125"/>
            <a:ext cx="265350" cy="265350"/>
          </a:xfrm>
          <a:prstGeom prst="rect">
            <a:avLst/>
          </a:prstGeom>
          <a:noFill/>
          <a:ln>
            <a:noFill/>
          </a:ln>
        </p:spPr>
      </p:pic>
      <p:sp>
        <p:nvSpPr>
          <p:cNvPr id="21" name="Google Shape;21;p13"/>
          <p:cNvSpPr txBox="1"/>
          <p:nvPr>
            <p:ph idx="1" type="body"/>
          </p:nvPr>
        </p:nvSpPr>
        <p:spPr>
          <a:xfrm>
            <a:off x="1005350" y="1396325"/>
            <a:ext cx="6901800" cy="3108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13"/>
          <p:cNvSpPr txBox="1"/>
          <p:nvPr>
            <p:ph type="title"/>
          </p:nvPr>
        </p:nvSpPr>
        <p:spPr>
          <a:xfrm>
            <a:off x="877700" y="546175"/>
            <a:ext cx="7444500" cy="66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3500"/>
              <a:buFont typeface="Open Sans ExtraBold"/>
              <a:buNone/>
              <a:defRPr b="1" sz="3500">
                <a:solidFill>
                  <a:srgbClr val="434343"/>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3">
    <p:spTree>
      <p:nvGrpSpPr>
        <p:cNvPr id="23" name="Shape 23"/>
        <p:cNvGrpSpPr/>
        <p:nvPr/>
      </p:nvGrpSpPr>
      <p:grpSpPr>
        <a:xfrm>
          <a:off x="0" y="0"/>
          <a:ext cx="0" cy="0"/>
          <a:chOff x="0" y="0"/>
          <a:chExt cx="0" cy="0"/>
        </a:xfrm>
      </p:grpSpPr>
      <p:pic>
        <p:nvPicPr>
          <p:cNvPr id="24" name="Google Shape;24;p11"/>
          <p:cNvPicPr preferRelativeResize="0"/>
          <p:nvPr/>
        </p:nvPicPr>
        <p:blipFill rotWithShape="1">
          <a:blip r:embed="rId2">
            <a:alphaModFix/>
          </a:blip>
          <a:srcRect b="0" l="0" r="0" t="0"/>
          <a:stretch/>
        </p:blipFill>
        <p:spPr>
          <a:xfrm>
            <a:off x="-1" y="0"/>
            <a:ext cx="9144000" cy="5140935"/>
          </a:xfrm>
          <a:prstGeom prst="rect">
            <a:avLst/>
          </a:prstGeom>
          <a:noFill/>
          <a:ln>
            <a:noFill/>
          </a:ln>
        </p:spPr>
      </p:pic>
      <p:sp>
        <p:nvSpPr>
          <p:cNvPr id="25" name="Google Shape;25;p11"/>
          <p:cNvSpPr txBox="1"/>
          <p:nvPr/>
        </p:nvSpPr>
        <p:spPr>
          <a:xfrm>
            <a:off x="7005625" y="4675725"/>
            <a:ext cx="1595100" cy="391500"/>
          </a:xfrm>
          <a:prstGeom prst="rect">
            <a:avLst/>
          </a:prstGeom>
          <a:noFill/>
          <a:ln>
            <a:noFill/>
          </a:ln>
        </p:spPr>
        <p:txBody>
          <a:bodyPr anchorCtr="0" anchor="ctr" bIns="0" lIns="0" spcFirstLastPara="1" rIns="0" wrap="square" tIns="41900">
            <a:noAutofit/>
          </a:bodyPr>
          <a:lstStyle/>
          <a:p>
            <a:pPr indent="0" lvl="0" marL="12700" marR="0" rtl="0" algn="r">
              <a:lnSpc>
                <a:spcPct val="100000"/>
              </a:lnSpc>
              <a:spcBef>
                <a:spcPts val="0"/>
              </a:spcBef>
              <a:spcAft>
                <a:spcPts val="0"/>
              </a:spcAft>
              <a:buClr>
                <a:srgbClr val="000000"/>
              </a:buClr>
              <a:buSzPts val="1800"/>
              <a:buFont typeface="Arial"/>
              <a:buNone/>
            </a:pPr>
            <a:r>
              <a:rPr b="0" i="0" lang="en-US" sz="1400" u="none" cap="none" strike="noStrike">
                <a:solidFill>
                  <a:schemeClr val="lt1"/>
                </a:solidFill>
                <a:latin typeface="Open Sans"/>
                <a:ea typeface="Open Sans"/>
                <a:cs typeface="Open Sans"/>
                <a:sym typeface="Open Sans"/>
              </a:rPr>
              <a:t>#mootglobal22</a:t>
            </a:r>
            <a:endParaRPr b="0" i="0" sz="1400" u="none" cap="none" strike="noStrike">
              <a:solidFill>
                <a:schemeClr val="lt1"/>
              </a:solidFill>
              <a:latin typeface="Open Sans"/>
              <a:ea typeface="Open Sans"/>
              <a:cs typeface="Open Sans"/>
              <a:sym typeface="Open Sans"/>
            </a:endParaRPr>
          </a:p>
        </p:txBody>
      </p:sp>
      <p:pic>
        <p:nvPicPr>
          <p:cNvPr id="26" name="Google Shape;26;p11" title="Moodle"/>
          <p:cNvPicPr preferRelativeResize="0"/>
          <p:nvPr/>
        </p:nvPicPr>
        <p:blipFill rotWithShape="1">
          <a:blip r:embed="rId3">
            <a:alphaModFix/>
          </a:blip>
          <a:srcRect b="0" l="0" r="0" t="0"/>
          <a:stretch/>
        </p:blipFill>
        <p:spPr>
          <a:xfrm>
            <a:off x="8895075" y="4887525"/>
            <a:ext cx="265350" cy="265350"/>
          </a:xfrm>
          <a:prstGeom prst="rect">
            <a:avLst/>
          </a:prstGeom>
          <a:noFill/>
          <a:ln>
            <a:noFill/>
          </a:ln>
        </p:spPr>
      </p:pic>
      <p:sp>
        <p:nvSpPr>
          <p:cNvPr id="27" name="Google Shape;27;p11"/>
          <p:cNvSpPr txBox="1"/>
          <p:nvPr>
            <p:ph type="title"/>
          </p:nvPr>
        </p:nvSpPr>
        <p:spPr>
          <a:xfrm>
            <a:off x="204216" y="292608"/>
            <a:ext cx="7117200" cy="693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3500"/>
              <a:buFont typeface="Open Sans ExtraBold"/>
              <a:buNone/>
              <a:defRPr b="1" sz="3500">
                <a:solidFill>
                  <a:srgbClr val="434343"/>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11"/>
          <p:cNvSpPr txBox="1"/>
          <p:nvPr>
            <p:ph idx="1" type="body"/>
          </p:nvPr>
        </p:nvSpPr>
        <p:spPr>
          <a:xfrm>
            <a:off x="271300" y="1138750"/>
            <a:ext cx="6686400" cy="3537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g149d853483f_0_1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obj">
  <p:cSld name="OBJECT">
    <p:bg>
      <p:bgPr>
        <a:solidFill>
          <a:schemeClr val="lt1"/>
        </a:solidFill>
      </p:bgPr>
    </p:bg>
    <p:spTree>
      <p:nvGrpSpPr>
        <p:cNvPr id="31" name="Shape 31"/>
        <p:cNvGrpSpPr/>
        <p:nvPr/>
      </p:nvGrpSpPr>
      <p:grpSpPr>
        <a:xfrm>
          <a:off x="0" y="0"/>
          <a:ext cx="0" cy="0"/>
          <a:chOff x="0" y="0"/>
          <a:chExt cx="0" cy="0"/>
        </a:xfrm>
      </p:grpSpPr>
      <p:pic>
        <p:nvPicPr>
          <p:cNvPr id="32" name="Google Shape;32;p10"/>
          <p:cNvPicPr preferRelativeResize="0"/>
          <p:nvPr/>
        </p:nvPicPr>
        <p:blipFill rotWithShape="1">
          <a:blip r:embed="rId2">
            <a:alphaModFix/>
          </a:blip>
          <a:srcRect b="0" l="0" r="0" t="0"/>
          <a:stretch/>
        </p:blipFill>
        <p:spPr>
          <a:xfrm>
            <a:off x="8742675" y="4735125"/>
            <a:ext cx="265350" cy="265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12"/>
          <p:cNvSpPr/>
          <p:nvPr/>
        </p:nvSpPr>
        <p:spPr>
          <a:xfrm>
            <a:off x="0" y="-50"/>
            <a:ext cx="4572000" cy="5143500"/>
          </a:xfrm>
          <a:prstGeom prst="rect">
            <a:avLst/>
          </a:prstGeom>
          <a:solidFill>
            <a:srgbClr val="0147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12" title="Moodle"/>
          <p:cNvPicPr preferRelativeResize="0"/>
          <p:nvPr/>
        </p:nvPicPr>
        <p:blipFill rotWithShape="1">
          <a:blip r:embed="rId2">
            <a:alphaModFix/>
          </a:blip>
          <a:srcRect b="0" l="0" r="0" t="0"/>
          <a:stretch/>
        </p:blipFill>
        <p:spPr>
          <a:xfrm>
            <a:off x="8742675" y="4735125"/>
            <a:ext cx="265350" cy="265350"/>
          </a:xfrm>
          <a:prstGeom prst="rect">
            <a:avLst/>
          </a:prstGeom>
          <a:noFill/>
          <a:ln>
            <a:noFill/>
          </a:ln>
        </p:spPr>
      </p:pic>
      <p:sp>
        <p:nvSpPr>
          <p:cNvPr id="37" name="Google Shape;37;p12"/>
          <p:cNvSpPr txBox="1"/>
          <p:nvPr>
            <p:ph type="title"/>
          </p:nvPr>
        </p:nvSpPr>
        <p:spPr>
          <a:xfrm>
            <a:off x="306650" y="427950"/>
            <a:ext cx="3946200" cy="60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500"/>
              <a:buFont typeface="Open Sans ExtraBold"/>
              <a:buNone/>
              <a:defRPr b="1" sz="350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12"/>
          <p:cNvSpPr txBox="1"/>
          <p:nvPr>
            <p:ph idx="1" type="body"/>
          </p:nvPr>
        </p:nvSpPr>
        <p:spPr>
          <a:xfrm>
            <a:off x="4761075" y="470775"/>
            <a:ext cx="3981600" cy="3826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9" name="Google Shape;39;p12"/>
          <p:cNvSpPr txBox="1"/>
          <p:nvPr>
            <p:ph idx="2" type="body"/>
          </p:nvPr>
        </p:nvSpPr>
        <p:spPr>
          <a:xfrm>
            <a:off x="510650" y="2226150"/>
            <a:ext cx="3686400" cy="26649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4">
    <p:spTree>
      <p:nvGrpSpPr>
        <p:cNvPr id="40" name="Shape 40"/>
        <p:cNvGrpSpPr/>
        <p:nvPr/>
      </p:nvGrpSpPr>
      <p:grpSpPr>
        <a:xfrm>
          <a:off x="0" y="0"/>
          <a:ext cx="0" cy="0"/>
          <a:chOff x="0" y="0"/>
          <a:chExt cx="0" cy="0"/>
        </a:xfrm>
      </p:grpSpPr>
      <p:pic>
        <p:nvPicPr>
          <p:cNvPr id="41" name="Google Shape;41;p14"/>
          <p:cNvPicPr preferRelativeResize="0"/>
          <p:nvPr/>
        </p:nvPicPr>
        <p:blipFill rotWithShape="1">
          <a:blip r:embed="rId2">
            <a:alphaModFix/>
          </a:blip>
          <a:srcRect b="0" l="0" r="0" t="75430"/>
          <a:stretch/>
        </p:blipFill>
        <p:spPr>
          <a:xfrm>
            <a:off x="-94275" y="-31925"/>
            <a:ext cx="9314475" cy="1286651"/>
          </a:xfrm>
          <a:prstGeom prst="rect">
            <a:avLst/>
          </a:prstGeom>
          <a:noFill/>
          <a:ln>
            <a:noFill/>
          </a:ln>
        </p:spPr>
      </p:pic>
      <p:sp>
        <p:nvSpPr>
          <p:cNvPr id="42" name="Google Shape;42;p14"/>
          <p:cNvSpPr txBox="1"/>
          <p:nvPr>
            <p:ph type="title"/>
          </p:nvPr>
        </p:nvSpPr>
        <p:spPr>
          <a:xfrm>
            <a:off x="360823" y="295650"/>
            <a:ext cx="8136900" cy="755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500"/>
              <a:buFont typeface="Open Sans ExtraBold"/>
              <a:buNone/>
              <a:defRPr b="1" sz="350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 name="Google Shape;43;p14"/>
          <p:cNvSpPr txBox="1"/>
          <p:nvPr/>
        </p:nvSpPr>
        <p:spPr>
          <a:xfrm>
            <a:off x="7005625" y="4675725"/>
            <a:ext cx="1595100" cy="391500"/>
          </a:xfrm>
          <a:prstGeom prst="rect">
            <a:avLst/>
          </a:prstGeom>
          <a:noFill/>
          <a:ln>
            <a:noFill/>
          </a:ln>
        </p:spPr>
        <p:txBody>
          <a:bodyPr anchorCtr="0" anchor="ctr" bIns="0" lIns="0" spcFirstLastPara="1" rIns="0" wrap="square" tIns="41900">
            <a:noAutofit/>
          </a:bodyPr>
          <a:lstStyle/>
          <a:p>
            <a:pPr indent="0" lvl="0" marL="12700" marR="0" rtl="0" algn="r">
              <a:lnSpc>
                <a:spcPct val="100000"/>
              </a:lnSpc>
              <a:spcBef>
                <a:spcPts val="0"/>
              </a:spcBef>
              <a:spcAft>
                <a:spcPts val="0"/>
              </a:spcAft>
              <a:buClr>
                <a:srgbClr val="000000"/>
              </a:buClr>
              <a:buSzPts val="1800"/>
              <a:buFont typeface="Arial"/>
              <a:buNone/>
            </a:pPr>
            <a:r>
              <a:rPr b="0" i="0" lang="en-US" sz="1400" u="none" cap="none" strike="noStrike">
                <a:solidFill>
                  <a:schemeClr val="dk1"/>
                </a:solidFill>
                <a:latin typeface="Open Sans"/>
                <a:ea typeface="Open Sans"/>
                <a:cs typeface="Open Sans"/>
                <a:sym typeface="Open Sans"/>
              </a:rPr>
              <a:t>#mootglobal22</a:t>
            </a:r>
            <a:endParaRPr b="0" i="0" sz="1400" u="none" cap="none" strike="noStrike">
              <a:solidFill>
                <a:schemeClr val="dk1"/>
              </a:solidFill>
              <a:latin typeface="Open Sans"/>
              <a:ea typeface="Open Sans"/>
              <a:cs typeface="Open Sans"/>
              <a:sym typeface="Open Sans"/>
            </a:endParaRPr>
          </a:p>
        </p:txBody>
      </p:sp>
      <p:pic>
        <p:nvPicPr>
          <p:cNvPr id="44" name="Google Shape;44;p14" title="Moodle"/>
          <p:cNvPicPr preferRelativeResize="0"/>
          <p:nvPr/>
        </p:nvPicPr>
        <p:blipFill rotWithShape="1">
          <a:blip r:embed="rId3">
            <a:alphaModFix/>
          </a:blip>
          <a:srcRect b="0" l="0" r="0" t="0"/>
          <a:stretch/>
        </p:blipFill>
        <p:spPr>
          <a:xfrm>
            <a:off x="8742675" y="4735125"/>
            <a:ext cx="265350" cy="265350"/>
          </a:xfrm>
          <a:prstGeom prst="rect">
            <a:avLst/>
          </a:prstGeom>
          <a:noFill/>
          <a:ln>
            <a:noFill/>
          </a:ln>
        </p:spPr>
      </p:pic>
      <p:sp>
        <p:nvSpPr>
          <p:cNvPr id="45" name="Google Shape;45;p14"/>
          <p:cNvSpPr txBox="1"/>
          <p:nvPr>
            <p:ph idx="1" type="body"/>
          </p:nvPr>
        </p:nvSpPr>
        <p:spPr>
          <a:xfrm>
            <a:off x="499900" y="1460175"/>
            <a:ext cx="8226300" cy="3143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pic>
        <p:nvPicPr>
          <p:cNvPr id="47" name="Google Shape;47;p15"/>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8" name="Google Shape;4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15"/>
          <p:cNvSpPr/>
          <p:nvPr/>
        </p:nvSpPr>
        <p:spPr>
          <a:xfrm>
            <a:off x="0" y="4476750"/>
            <a:ext cx="9144000" cy="666600"/>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0" name="Google Shape;50;p15"/>
          <p:cNvPicPr preferRelativeResize="0"/>
          <p:nvPr/>
        </p:nvPicPr>
        <p:blipFill rotWithShape="1">
          <a:blip r:embed="rId3">
            <a:alphaModFix/>
          </a:blip>
          <a:srcRect b="2015" l="0" r="0" t="2015"/>
          <a:stretch/>
        </p:blipFill>
        <p:spPr>
          <a:xfrm>
            <a:off x="2849095" y="1805582"/>
            <a:ext cx="3445798" cy="865575"/>
          </a:xfrm>
          <a:prstGeom prst="rect">
            <a:avLst/>
          </a:prstGeom>
          <a:noFill/>
          <a:ln>
            <a:noFill/>
          </a:ln>
        </p:spPr>
      </p:pic>
      <p:sp>
        <p:nvSpPr>
          <p:cNvPr id="51" name="Google Shape;51;p15"/>
          <p:cNvSpPr txBox="1"/>
          <p:nvPr/>
        </p:nvSpPr>
        <p:spPr>
          <a:xfrm>
            <a:off x="7005625" y="4675725"/>
            <a:ext cx="1595100" cy="391500"/>
          </a:xfrm>
          <a:prstGeom prst="rect">
            <a:avLst/>
          </a:prstGeom>
          <a:noFill/>
          <a:ln>
            <a:noFill/>
          </a:ln>
        </p:spPr>
        <p:txBody>
          <a:bodyPr anchorCtr="0" anchor="ctr" bIns="0" lIns="0" spcFirstLastPara="1" rIns="0" wrap="square" tIns="41900">
            <a:noAutofit/>
          </a:bodyPr>
          <a:lstStyle/>
          <a:p>
            <a:pPr indent="0" lvl="0" marL="12700" marR="0" rtl="0" algn="r">
              <a:lnSpc>
                <a:spcPct val="100000"/>
              </a:lnSpc>
              <a:spcBef>
                <a:spcPts val="0"/>
              </a:spcBef>
              <a:spcAft>
                <a:spcPts val="0"/>
              </a:spcAft>
              <a:buClr>
                <a:srgbClr val="000000"/>
              </a:buClr>
              <a:buSzPts val="1800"/>
              <a:buFont typeface="Arial"/>
              <a:buNone/>
            </a:pPr>
            <a:r>
              <a:rPr b="0" i="0" lang="en-US" sz="1400" u="none" cap="none" strike="noStrike">
                <a:solidFill>
                  <a:schemeClr val="dk1"/>
                </a:solidFill>
                <a:latin typeface="Open Sans"/>
                <a:ea typeface="Open Sans"/>
                <a:cs typeface="Open Sans"/>
                <a:sym typeface="Open Sans"/>
              </a:rPr>
              <a:t>#mootglobal22</a:t>
            </a:r>
            <a:endParaRPr b="0" i="0" sz="1400" u="none" cap="none" strike="noStrike">
              <a:solidFill>
                <a:schemeClr val="dk1"/>
              </a:solidFill>
              <a:latin typeface="Open Sans"/>
              <a:ea typeface="Open Sans"/>
              <a:cs typeface="Open Sans"/>
              <a:sym typeface="Open Sans"/>
            </a:endParaRPr>
          </a:p>
        </p:txBody>
      </p:sp>
      <p:pic>
        <p:nvPicPr>
          <p:cNvPr id="52" name="Google Shape;52;p15" title="Moodle"/>
          <p:cNvPicPr preferRelativeResize="0"/>
          <p:nvPr/>
        </p:nvPicPr>
        <p:blipFill rotWithShape="1">
          <a:blip r:embed="rId4">
            <a:alphaModFix/>
          </a:blip>
          <a:srcRect b="0" l="0" r="0" t="0"/>
          <a:stretch/>
        </p:blipFill>
        <p:spPr>
          <a:xfrm>
            <a:off x="8742675" y="4735125"/>
            <a:ext cx="265350" cy="265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3.jpg"/><Relationship Id="rId4" Type="http://schemas.openxmlformats.org/officeDocument/2006/relationships/image" Target="../media/image20.png"/><Relationship Id="rId5"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hyperlink" Target="https://tinyurl.com/moodlestudentfeatures" TargetMode="External"/><Relationship Id="rId5" Type="http://schemas.openxmlformats.org/officeDocument/2006/relationships/hyperlink" Target="https://tinyurl.com/moodlemobilefriendly" TargetMode="External"/><Relationship Id="rId6" Type="http://schemas.openxmlformats.org/officeDocument/2006/relationships/hyperlink" Target="https://tinyurl.com/7moodlemobiletips" TargetMode="External"/><Relationship Id="rId7" Type="http://schemas.openxmlformats.org/officeDocument/2006/relationships/hyperlink" Target="https://tinyurl.com/moodlemobileofflin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35.png"/><Relationship Id="rId5" Type="http://schemas.openxmlformats.org/officeDocument/2006/relationships/hyperlink" Target="https://www.uil.unesco.org/en/articles/uil-launches-technology-training-literacy-educators-egyp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mailto:michelle.moore@moodle.com" TargetMode="External"/><Relationship Id="rId4" Type="http://schemas.openxmlformats.org/officeDocument/2006/relationships/hyperlink" Target="mailto:lauren.goodman@moodle.com" TargetMode="External"/><Relationship Id="rId5" Type="http://schemas.openxmlformats.org/officeDocument/2006/relationships/image" Target="../media/image33.png"/><Relationship Id="rId6" Type="http://schemas.openxmlformats.org/officeDocument/2006/relationships/hyperlink" Target="https://tinyurl.com/unescoliteracycourse" TargetMode="External"/><Relationship Id="rId7" Type="http://schemas.openxmlformats.org/officeDocument/2006/relationships/hyperlink" Target="https://tinyurl.com/literacycourseresour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jx.teng@unesco.org" TargetMode="Externa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5abe28cc01_2_4"/>
          <p:cNvSpPr txBox="1"/>
          <p:nvPr>
            <p:ph type="title"/>
          </p:nvPr>
        </p:nvSpPr>
        <p:spPr>
          <a:xfrm>
            <a:off x="612638" y="621800"/>
            <a:ext cx="8213100" cy="138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US" sz="4100"/>
              <a:t>Using Moodle to</a:t>
            </a:r>
            <a:endParaRPr sz="4100"/>
          </a:p>
          <a:p>
            <a:pPr indent="0" lvl="0" marL="0" rtl="0" algn="l">
              <a:lnSpc>
                <a:spcPct val="100000"/>
              </a:lnSpc>
              <a:spcBef>
                <a:spcPts val="0"/>
              </a:spcBef>
              <a:spcAft>
                <a:spcPts val="0"/>
              </a:spcAft>
              <a:buSzPts val="4800"/>
              <a:buNone/>
            </a:pPr>
            <a:r>
              <a:rPr lang="en-US" sz="4100"/>
              <a:t>Bridge the Digital Divide</a:t>
            </a:r>
            <a:endParaRPr sz="4100"/>
          </a:p>
        </p:txBody>
      </p:sp>
      <p:sp>
        <p:nvSpPr>
          <p:cNvPr id="67" name="Google Shape;67;g15abe28cc01_2_4"/>
          <p:cNvSpPr txBox="1"/>
          <p:nvPr/>
        </p:nvSpPr>
        <p:spPr>
          <a:xfrm>
            <a:off x="612638" y="2004491"/>
            <a:ext cx="7664400" cy="559500"/>
          </a:xfrm>
          <a:prstGeom prst="rect">
            <a:avLst/>
          </a:prstGeom>
          <a:noFill/>
          <a:ln>
            <a:noFill/>
          </a:ln>
        </p:spPr>
        <p:txBody>
          <a:bodyPr anchorCtr="0" anchor="t" bIns="91425" lIns="91425" spcFirstLastPara="1" rIns="91425" wrap="square" tIns="91425">
            <a:noAutofit/>
          </a:bodyPr>
          <a:lstStyle/>
          <a:p>
            <a:pPr indent="0" lvl="0" marL="12700" marR="0" rtl="0" algn="l">
              <a:lnSpc>
                <a:spcPct val="100000"/>
              </a:lnSpc>
              <a:spcBef>
                <a:spcPts val="0"/>
              </a:spcBef>
              <a:spcAft>
                <a:spcPts val="0"/>
              </a:spcAft>
              <a:buClr>
                <a:srgbClr val="000000"/>
              </a:buClr>
              <a:buSzPts val="1800"/>
              <a:buFont typeface="Arial"/>
              <a:buNone/>
            </a:pPr>
            <a:r>
              <a:rPr b="1" i="0" lang="en-US" sz="2000" u="none" cap="none" strike="noStrike">
                <a:solidFill>
                  <a:srgbClr val="FFFFFF"/>
                </a:solidFill>
                <a:latin typeface="Open Sans"/>
                <a:ea typeface="Open Sans"/>
                <a:cs typeface="Open Sans"/>
                <a:sym typeface="Open Sans"/>
              </a:rPr>
              <a:t>Building the UNESCO Institute for Lifelong Learning (UIL) </a:t>
            </a:r>
            <a:endParaRPr b="1" i="0" sz="2000" u="none" cap="none" strike="noStrike">
              <a:solidFill>
                <a:srgbClr val="FFFFFF"/>
              </a:solidFill>
              <a:latin typeface="Open Sans"/>
              <a:ea typeface="Open Sans"/>
              <a:cs typeface="Open Sans"/>
              <a:sym typeface="Open Sans"/>
            </a:endParaRPr>
          </a:p>
          <a:p>
            <a:pPr indent="0" lvl="0" marL="12700" marR="0" rtl="0" algn="l">
              <a:lnSpc>
                <a:spcPct val="100000"/>
              </a:lnSpc>
              <a:spcBef>
                <a:spcPts val="0"/>
              </a:spcBef>
              <a:spcAft>
                <a:spcPts val="0"/>
              </a:spcAft>
              <a:buClr>
                <a:srgbClr val="000000"/>
              </a:buClr>
              <a:buSzPts val="1800"/>
              <a:buFont typeface="Arial"/>
              <a:buNone/>
            </a:pPr>
            <a:r>
              <a:rPr b="1" i="0" lang="en-US" sz="2000" u="none" cap="none" strike="noStrike">
                <a:solidFill>
                  <a:srgbClr val="FFFFFF"/>
                </a:solidFill>
                <a:latin typeface="Open Sans"/>
                <a:ea typeface="Open Sans"/>
                <a:cs typeface="Open Sans"/>
                <a:sym typeface="Open Sans"/>
              </a:rPr>
              <a:t>Digital Competencies for Literacy Educators Course</a:t>
            </a:r>
            <a:endParaRPr b="1" i="0" sz="2000" u="none" cap="none" strike="noStrike">
              <a:solidFill>
                <a:srgbClr val="FFFFFF"/>
              </a:solidFill>
              <a:latin typeface="Open Sans"/>
              <a:ea typeface="Open Sans"/>
              <a:cs typeface="Open Sans"/>
              <a:sym typeface="Open Sans"/>
            </a:endParaRPr>
          </a:p>
        </p:txBody>
      </p:sp>
      <p:sp>
        <p:nvSpPr>
          <p:cNvPr id="68" name="Google Shape;68;g15abe28cc01_2_4"/>
          <p:cNvSpPr txBox="1"/>
          <p:nvPr/>
        </p:nvSpPr>
        <p:spPr>
          <a:xfrm>
            <a:off x="711525" y="2934600"/>
            <a:ext cx="2714100" cy="678300"/>
          </a:xfrm>
          <a:prstGeom prst="rect">
            <a:avLst/>
          </a:prstGeom>
          <a:noFill/>
          <a:ln>
            <a:noFill/>
          </a:ln>
        </p:spPr>
        <p:txBody>
          <a:bodyPr anchorCtr="0" anchor="t" bIns="91425" lIns="91425" spcFirstLastPara="1" rIns="91425" wrap="square" tIns="91425">
            <a:no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Open Sans"/>
                <a:ea typeface="Open Sans"/>
                <a:cs typeface="Open Sans"/>
                <a:sym typeface="Open Sans"/>
              </a:rPr>
              <a:t>Lauren Goodman</a:t>
            </a:r>
            <a:endParaRPr b="1" i="0" sz="1800" u="none" cap="none" strike="noStrike">
              <a:solidFill>
                <a:srgbClr val="FFFFFF"/>
              </a:solidFill>
              <a:latin typeface="Open Sans"/>
              <a:ea typeface="Open Sans"/>
              <a:cs typeface="Open Sans"/>
              <a:sym typeface="Open Sans"/>
            </a:endParaRPr>
          </a:p>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Open Sans"/>
                <a:ea typeface="Open Sans"/>
                <a:cs typeface="Open Sans"/>
                <a:sym typeface="Open Sans"/>
              </a:rPr>
              <a:t>@laurenfgoodman</a:t>
            </a:r>
            <a:endParaRPr b="0" i="0" sz="1800" u="none" cap="none" strike="noStrike">
              <a:solidFill>
                <a:srgbClr val="FFFFFF"/>
              </a:solidFill>
              <a:latin typeface="Open Sans"/>
              <a:ea typeface="Open Sans"/>
              <a:cs typeface="Open Sans"/>
              <a:sym typeface="Open Sans"/>
            </a:endParaRPr>
          </a:p>
        </p:txBody>
      </p:sp>
      <p:sp>
        <p:nvSpPr>
          <p:cNvPr id="69" name="Google Shape;69;g15abe28cc01_2_4"/>
          <p:cNvSpPr txBox="1"/>
          <p:nvPr/>
        </p:nvSpPr>
        <p:spPr>
          <a:xfrm>
            <a:off x="3087800" y="2934600"/>
            <a:ext cx="2714100" cy="678300"/>
          </a:xfrm>
          <a:prstGeom prst="rect">
            <a:avLst/>
          </a:prstGeom>
          <a:noFill/>
          <a:ln>
            <a:noFill/>
          </a:ln>
        </p:spPr>
        <p:txBody>
          <a:bodyPr anchorCtr="0" anchor="t" bIns="91425" lIns="91425" spcFirstLastPara="1" rIns="91425" wrap="square" tIns="91425">
            <a:no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Open Sans"/>
                <a:ea typeface="Open Sans"/>
                <a:cs typeface="Open Sans"/>
                <a:sym typeface="Open Sans"/>
              </a:rPr>
              <a:t>Michelle Moore</a:t>
            </a:r>
            <a:endParaRPr b="1" i="0" sz="1800" u="none" cap="none" strike="noStrike">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Open Sans"/>
                <a:ea typeface="Open Sans"/>
                <a:cs typeface="Open Sans"/>
                <a:sym typeface="Open Sans"/>
              </a:rPr>
              <a:t>@michelledmoore</a:t>
            </a:r>
            <a:endParaRPr b="0" i="0" sz="1800" u="none" cap="none" strike="noStrike">
              <a:solidFill>
                <a:srgbClr val="FFFFFF"/>
              </a:solidFill>
              <a:latin typeface="Open Sans"/>
              <a:ea typeface="Open Sans"/>
              <a:cs typeface="Open Sans"/>
              <a:sym typeface="Open Sans"/>
            </a:endParaRPr>
          </a:p>
        </p:txBody>
      </p:sp>
      <p:pic>
        <p:nvPicPr>
          <p:cNvPr descr="Logo&#10;&#10;Description automatically generated" id="70" name="Google Shape;70;g15abe28cc01_2_4"/>
          <p:cNvPicPr preferRelativeResize="0"/>
          <p:nvPr/>
        </p:nvPicPr>
        <p:blipFill rotWithShape="1">
          <a:blip r:embed="rId3">
            <a:alphaModFix/>
          </a:blip>
          <a:srcRect b="0" l="0" r="0" t="0"/>
          <a:stretch/>
        </p:blipFill>
        <p:spPr>
          <a:xfrm>
            <a:off x="795528" y="3611880"/>
            <a:ext cx="1188721" cy="261519"/>
          </a:xfrm>
          <a:prstGeom prst="rect">
            <a:avLst/>
          </a:prstGeom>
          <a:noFill/>
          <a:ln>
            <a:noFill/>
          </a:ln>
        </p:spPr>
      </p:pic>
      <p:pic>
        <p:nvPicPr>
          <p:cNvPr descr="Logo&#10;&#10;Description automatically generated" id="71" name="Google Shape;71;g15abe28cc01_2_4"/>
          <p:cNvPicPr preferRelativeResize="0"/>
          <p:nvPr/>
        </p:nvPicPr>
        <p:blipFill rotWithShape="1">
          <a:blip r:embed="rId3">
            <a:alphaModFix/>
          </a:blip>
          <a:srcRect b="0" l="0" r="0" t="0"/>
          <a:stretch/>
        </p:blipFill>
        <p:spPr>
          <a:xfrm>
            <a:off x="3191256" y="3611880"/>
            <a:ext cx="1188721" cy="2615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24"/>
          <p:cNvSpPr/>
          <p:nvPr/>
        </p:nvSpPr>
        <p:spPr>
          <a:xfrm>
            <a:off x="8722625" y="4657600"/>
            <a:ext cx="331800" cy="391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raphical user interface, text, application, email&#10;&#10;Description automatically generated" id="224" name="Google Shape;224;p24"/>
          <p:cNvPicPr preferRelativeResize="0"/>
          <p:nvPr/>
        </p:nvPicPr>
        <p:blipFill rotWithShape="1">
          <a:blip r:embed="rId3">
            <a:alphaModFix/>
          </a:blip>
          <a:srcRect b="0" l="0" r="0" t="0"/>
          <a:stretch/>
        </p:blipFill>
        <p:spPr>
          <a:xfrm>
            <a:off x="0" y="-77447"/>
            <a:ext cx="9143998" cy="55484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pic>
        <p:nvPicPr>
          <p:cNvPr id="229" name="Google Shape;229;g15a8f7b5db9_0_4"/>
          <p:cNvPicPr preferRelativeResize="0"/>
          <p:nvPr/>
        </p:nvPicPr>
        <p:blipFill rotWithShape="1">
          <a:blip r:embed="rId3">
            <a:alphaModFix/>
          </a:blip>
          <a:srcRect b="0" l="0" r="0" t="0"/>
          <a:stretch/>
        </p:blipFill>
        <p:spPr>
          <a:xfrm>
            <a:off x="339487" y="0"/>
            <a:ext cx="8465024" cy="5278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pic>
        <p:nvPicPr>
          <p:cNvPr id="234" name="Google Shape;234;g15a8f7b5db9_0_8"/>
          <p:cNvPicPr preferRelativeResize="0"/>
          <p:nvPr/>
        </p:nvPicPr>
        <p:blipFill rotWithShape="1">
          <a:blip r:embed="rId3">
            <a:alphaModFix/>
          </a:blip>
          <a:srcRect b="0" l="0" r="0" t="0"/>
          <a:stretch/>
        </p:blipFill>
        <p:spPr>
          <a:xfrm>
            <a:off x="52370" y="0"/>
            <a:ext cx="903925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pic>
        <p:nvPicPr>
          <p:cNvPr id="239" name="Google Shape;239;g15a8f7b5db9_0_12"/>
          <p:cNvPicPr preferRelativeResize="0"/>
          <p:nvPr/>
        </p:nvPicPr>
        <p:blipFill rotWithShape="1">
          <a:blip r:embed="rId3">
            <a:alphaModFix/>
          </a:blip>
          <a:srcRect b="0" l="0" r="0" t="0"/>
          <a:stretch/>
        </p:blipFill>
        <p:spPr>
          <a:xfrm>
            <a:off x="78250" y="0"/>
            <a:ext cx="8947523" cy="53094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pic>
        <p:nvPicPr>
          <p:cNvPr id="244" name="Google Shape;244;g15a8f7b5db9_0_16"/>
          <p:cNvPicPr preferRelativeResize="0"/>
          <p:nvPr/>
        </p:nvPicPr>
        <p:blipFill rotWithShape="1">
          <a:blip r:embed="rId3">
            <a:alphaModFix/>
          </a:blip>
          <a:srcRect b="0" l="0" r="0" t="0"/>
          <a:stretch/>
        </p:blipFill>
        <p:spPr>
          <a:xfrm>
            <a:off x="0" y="136425"/>
            <a:ext cx="9144003" cy="47907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pic>
        <p:nvPicPr>
          <p:cNvPr id="249" name="Google Shape;249;g15a8f7b5db9_0_20"/>
          <p:cNvPicPr preferRelativeResize="0"/>
          <p:nvPr/>
        </p:nvPicPr>
        <p:blipFill rotWithShape="1">
          <a:blip r:embed="rId3">
            <a:alphaModFix/>
          </a:blip>
          <a:srcRect b="0" l="0" r="0" t="0"/>
          <a:stretch/>
        </p:blipFill>
        <p:spPr>
          <a:xfrm>
            <a:off x="126500" y="-94825"/>
            <a:ext cx="8891000" cy="54666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pic>
        <p:nvPicPr>
          <p:cNvPr id="254" name="Google Shape;254;g15a8f7b5db9_0_24"/>
          <p:cNvPicPr preferRelativeResize="0"/>
          <p:nvPr/>
        </p:nvPicPr>
        <p:blipFill rotWithShape="1">
          <a:blip r:embed="rId3">
            <a:alphaModFix/>
          </a:blip>
          <a:srcRect b="0" l="0" r="0" t="0"/>
          <a:stretch/>
        </p:blipFill>
        <p:spPr>
          <a:xfrm>
            <a:off x="0" y="446998"/>
            <a:ext cx="9143997" cy="4366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pic>
        <p:nvPicPr>
          <p:cNvPr id="259" name="Google Shape;259;g15a8f7b5db9_0_27"/>
          <p:cNvPicPr preferRelativeResize="0"/>
          <p:nvPr/>
        </p:nvPicPr>
        <p:blipFill rotWithShape="1">
          <a:blip r:embed="rId3">
            <a:alphaModFix/>
          </a:blip>
          <a:srcRect b="0" l="0" r="0" t="0"/>
          <a:stretch/>
        </p:blipFill>
        <p:spPr>
          <a:xfrm>
            <a:off x="0" y="259004"/>
            <a:ext cx="9220198" cy="45875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pic>
        <p:nvPicPr>
          <p:cNvPr id="264" name="Google Shape;264;g15a8f7b5db9_0_31"/>
          <p:cNvPicPr preferRelativeResize="0"/>
          <p:nvPr/>
        </p:nvPicPr>
        <p:blipFill rotWithShape="1">
          <a:blip r:embed="rId3">
            <a:alphaModFix/>
          </a:blip>
          <a:srcRect b="0" l="0" r="0" t="0"/>
          <a:stretch/>
        </p:blipFill>
        <p:spPr>
          <a:xfrm>
            <a:off x="0" y="225425"/>
            <a:ext cx="9143999" cy="46926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5a8f7b5db9_0_36"/>
          <p:cNvSpPr txBox="1"/>
          <p:nvPr>
            <p:ph type="title"/>
          </p:nvPr>
        </p:nvSpPr>
        <p:spPr>
          <a:xfrm>
            <a:off x="1090800" y="1572600"/>
            <a:ext cx="6367800" cy="1444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rPr lang="en-US"/>
              <a:t>Mobile App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descr="Text, logo&#10;&#10;Description automatically generated with medium confidence" id="76" name="Google Shape;76;p19"/>
          <p:cNvPicPr preferRelativeResize="0"/>
          <p:nvPr/>
        </p:nvPicPr>
        <p:blipFill rotWithShape="1">
          <a:blip r:embed="rId3">
            <a:alphaModFix/>
          </a:blip>
          <a:srcRect b="0" l="0" r="0" t="0"/>
          <a:stretch/>
        </p:blipFill>
        <p:spPr>
          <a:xfrm>
            <a:off x="1217760" y="1300899"/>
            <a:ext cx="2857500" cy="2451100"/>
          </a:xfrm>
          <a:prstGeom prst="rect">
            <a:avLst/>
          </a:prstGeom>
          <a:noFill/>
          <a:ln>
            <a:noFill/>
          </a:ln>
        </p:spPr>
      </p:pic>
      <p:pic>
        <p:nvPicPr>
          <p:cNvPr descr="Logo, icon&#10;&#10;Description automatically generated" id="77" name="Google Shape;77;p19"/>
          <p:cNvPicPr preferRelativeResize="0"/>
          <p:nvPr/>
        </p:nvPicPr>
        <p:blipFill rotWithShape="1">
          <a:blip r:embed="rId4">
            <a:alphaModFix/>
          </a:blip>
          <a:srcRect b="0" l="0" r="0" t="0"/>
          <a:stretch/>
        </p:blipFill>
        <p:spPr>
          <a:xfrm>
            <a:off x="4919090" y="1022874"/>
            <a:ext cx="3007150" cy="3007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25"/>
          <p:cNvPicPr preferRelativeResize="0"/>
          <p:nvPr/>
        </p:nvPicPr>
        <p:blipFill rotWithShape="1">
          <a:blip r:embed="rId3">
            <a:alphaModFix/>
          </a:blip>
          <a:srcRect b="0" l="0" r="0" t="0"/>
          <a:stretch/>
        </p:blipFill>
        <p:spPr>
          <a:xfrm>
            <a:off x="609600" y="152400"/>
            <a:ext cx="2362648" cy="4838702"/>
          </a:xfrm>
          <a:prstGeom prst="rect">
            <a:avLst/>
          </a:prstGeom>
          <a:noFill/>
          <a:ln>
            <a:noFill/>
          </a:ln>
        </p:spPr>
      </p:pic>
      <p:pic>
        <p:nvPicPr>
          <p:cNvPr id="275" name="Google Shape;275;p25"/>
          <p:cNvPicPr preferRelativeResize="0"/>
          <p:nvPr/>
        </p:nvPicPr>
        <p:blipFill rotWithShape="1">
          <a:blip r:embed="rId4">
            <a:alphaModFix/>
          </a:blip>
          <a:srcRect b="0" l="0" r="0" t="5419"/>
          <a:stretch/>
        </p:blipFill>
        <p:spPr>
          <a:xfrm>
            <a:off x="3416355" y="152974"/>
            <a:ext cx="2362649" cy="4837565"/>
          </a:xfrm>
          <a:prstGeom prst="rect">
            <a:avLst/>
          </a:prstGeom>
          <a:noFill/>
          <a:ln>
            <a:noFill/>
          </a:ln>
        </p:spPr>
      </p:pic>
      <p:pic>
        <p:nvPicPr>
          <p:cNvPr id="276" name="Google Shape;276;p25"/>
          <p:cNvPicPr preferRelativeResize="0"/>
          <p:nvPr/>
        </p:nvPicPr>
        <p:blipFill rotWithShape="1">
          <a:blip r:embed="rId5">
            <a:alphaModFix/>
          </a:blip>
          <a:srcRect b="0" l="0" r="0" t="0"/>
          <a:stretch/>
        </p:blipFill>
        <p:spPr>
          <a:xfrm>
            <a:off x="6223112" y="152400"/>
            <a:ext cx="2362647" cy="48387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g15a8f7b5db9_0_40"/>
          <p:cNvPicPr preferRelativeResize="0"/>
          <p:nvPr/>
        </p:nvPicPr>
        <p:blipFill rotWithShape="1">
          <a:blip r:embed="rId3">
            <a:alphaModFix/>
          </a:blip>
          <a:srcRect b="0" l="0" r="0" t="0"/>
          <a:stretch/>
        </p:blipFill>
        <p:spPr>
          <a:xfrm>
            <a:off x="4620350" y="635341"/>
            <a:ext cx="4523651" cy="3677109"/>
          </a:xfrm>
          <a:prstGeom prst="rect">
            <a:avLst/>
          </a:prstGeom>
          <a:noFill/>
          <a:ln>
            <a:noFill/>
          </a:ln>
        </p:spPr>
      </p:pic>
      <p:sp>
        <p:nvSpPr>
          <p:cNvPr id="282" name="Google Shape;282;g15a8f7b5db9_0_40"/>
          <p:cNvSpPr txBox="1"/>
          <p:nvPr/>
        </p:nvSpPr>
        <p:spPr>
          <a:xfrm>
            <a:off x="237025" y="1109800"/>
            <a:ext cx="4029600" cy="386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Open Sans"/>
                <a:ea typeface="Open Sans"/>
                <a:cs typeface="Open Sans"/>
                <a:sym typeface="Open Sans"/>
              </a:rPr>
              <a:t>Moodle features for students</a:t>
            </a:r>
            <a:endParaRPr b="1" i="0" sz="15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0" i="0" lang="en-US" sz="1500" u="sng" cap="none" strike="noStrike">
                <a:solidFill>
                  <a:schemeClr val="accent1"/>
                </a:solidFill>
                <a:latin typeface="Open Sans"/>
                <a:ea typeface="Open Sans"/>
                <a:cs typeface="Open Sans"/>
                <a:sym typeface="Open Sans"/>
                <a:hlinkClick r:id="rId4">
                  <a:extLst>
                    <a:ext uri="{A12FA001-AC4F-418D-AE19-62706E023703}">
                      <ahyp:hlinkClr val="tx"/>
                    </a:ext>
                  </a:extLst>
                </a:hlinkClick>
              </a:rPr>
              <a:t>https://tinyurl.com/moodlestudentfeatures</a:t>
            </a:r>
            <a:endParaRPr b="0" i="0" sz="1500" u="none" cap="none" strike="noStrike">
              <a:solidFill>
                <a:schemeClr val="accen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Open Sans"/>
                <a:ea typeface="Open Sans"/>
                <a:cs typeface="Open Sans"/>
                <a:sym typeface="Open Sans"/>
              </a:rPr>
              <a:t>Creating mobile-friendly courses</a:t>
            </a:r>
            <a:endParaRPr b="1" i="0" sz="15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0" i="0" lang="en-US" sz="1500" u="sng" cap="none" strike="noStrike">
                <a:solidFill>
                  <a:schemeClr val="accent1"/>
                </a:solidFill>
                <a:latin typeface="Open Sans"/>
                <a:ea typeface="Open Sans"/>
                <a:cs typeface="Open Sans"/>
                <a:sym typeface="Open Sans"/>
                <a:hlinkClick r:id="rId5">
                  <a:extLst>
                    <a:ext uri="{A12FA001-AC4F-418D-AE19-62706E023703}">
                      <ahyp:hlinkClr val="tx"/>
                    </a:ext>
                  </a:extLst>
                </a:hlinkClick>
              </a:rPr>
              <a:t>https://tinyurl.com/moodlemobilefriendly</a:t>
            </a:r>
            <a:endParaRPr b="0" i="0" sz="1500" u="none" cap="none" strike="noStrike">
              <a:solidFill>
                <a:schemeClr val="accen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Open Sans"/>
                <a:ea typeface="Open Sans"/>
                <a:cs typeface="Open Sans"/>
                <a:sym typeface="Open Sans"/>
              </a:rPr>
              <a:t>7 tips for mobile course design</a:t>
            </a:r>
            <a:endParaRPr b="1" i="0" sz="15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0" i="0" lang="en-US" sz="1500" u="sng" cap="none" strike="noStrike">
                <a:solidFill>
                  <a:schemeClr val="accent1"/>
                </a:solidFill>
                <a:latin typeface="Open Sans"/>
                <a:ea typeface="Open Sans"/>
                <a:cs typeface="Open Sans"/>
                <a:sym typeface="Open Sans"/>
                <a:hlinkClick r:id="rId6">
                  <a:extLst>
                    <a:ext uri="{A12FA001-AC4F-418D-AE19-62706E023703}">
                      <ahyp:hlinkClr val="tx"/>
                    </a:ext>
                  </a:extLst>
                </a:hlinkClick>
              </a:rPr>
              <a:t>https://tinyurl.com/7moodlemobiletips</a:t>
            </a:r>
            <a:endParaRPr b="0" i="0" sz="1500" u="none" cap="none" strike="noStrike">
              <a:solidFill>
                <a:schemeClr val="accen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Open Sans"/>
                <a:ea typeface="Open Sans"/>
                <a:cs typeface="Open Sans"/>
                <a:sym typeface="Open Sans"/>
              </a:rPr>
              <a:t> </a:t>
            </a:r>
            <a:endParaRPr b="0" i="0" sz="15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2"/>
                  </a:ext>
                </a:extLst>
              </a:rPr>
              <a:t>Moodle app offline features</a:t>
            </a:r>
            <a:endParaRPr b="1" i="0" sz="15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0" i="0" lang="en-US" sz="1500" u="sng" cap="none" strike="noStrike">
                <a:solidFill>
                  <a:schemeClr val="accent1"/>
                </a:solidFill>
                <a:latin typeface="Open Sans"/>
                <a:ea typeface="Open Sans"/>
                <a:cs typeface="Open Sans"/>
                <a:sym typeface="Open Sans"/>
                <a:hlinkClick r:id="rId7">
                  <a:extLst>
                    <a:ext uri="{A12FA001-AC4F-418D-AE19-62706E023703}">
                      <ahyp:hlinkClr val="tx"/>
                    </a:ext>
                  </a:extLst>
                </a:hlinkClick>
              </a:rPr>
              <a:t>https://tinyurl.com/moodlemobileoffline</a:t>
            </a:r>
            <a:endParaRPr b="0" i="0" sz="1500" u="none" cap="none" strike="noStrike">
              <a:solidFill>
                <a:schemeClr val="accen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15a8f7b5db9_0_40"/>
          <p:cNvSpPr txBox="1"/>
          <p:nvPr/>
        </p:nvSpPr>
        <p:spPr>
          <a:xfrm>
            <a:off x="237025" y="523225"/>
            <a:ext cx="4254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ExtraBold"/>
                <a:ea typeface="Open Sans ExtraBold"/>
                <a:cs typeface="Open Sans ExtraBold"/>
                <a:sym typeface="Open Sans ExtraBold"/>
              </a:rPr>
              <a:t>Moodle Mobile Design Resources</a:t>
            </a:r>
            <a:endParaRPr b="1" i="0" sz="1800" u="none" cap="none" strike="noStrik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5abe28cc01_2_38"/>
          <p:cNvSpPr txBox="1"/>
          <p:nvPr>
            <p:ph type="title"/>
          </p:nvPr>
        </p:nvSpPr>
        <p:spPr>
          <a:xfrm>
            <a:off x="1090800" y="1572600"/>
            <a:ext cx="6367800" cy="1444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rPr lang="en-US"/>
              <a:t>Print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pic>
        <p:nvPicPr>
          <p:cNvPr descr="Graphical user interface, text, application&#10;&#10;Description automatically generated" id="293" name="Google Shape;293;p26"/>
          <p:cNvPicPr preferRelativeResize="0"/>
          <p:nvPr/>
        </p:nvPicPr>
        <p:blipFill rotWithShape="1">
          <a:blip r:embed="rId3">
            <a:alphaModFix/>
          </a:blip>
          <a:srcRect b="0" l="0" r="0" t="13289"/>
          <a:stretch/>
        </p:blipFill>
        <p:spPr>
          <a:xfrm>
            <a:off x="912114" y="76200"/>
            <a:ext cx="7786686" cy="50159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pic>
        <p:nvPicPr>
          <p:cNvPr id="298" name="Google Shape;298;g15a8f7b5db9_0_55"/>
          <p:cNvPicPr preferRelativeResize="0"/>
          <p:nvPr/>
        </p:nvPicPr>
        <p:blipFill rotWithShape="1">
          <a:blip r:embed="rId3">
            <a:alphaModFix/>
          </a:blip>
          <a:srcRect b="0" l="0" r="0" t="0"/>
          <a:stretch/>
        </p:blipFill>
        <p:spPr>
          <a:xfrm>
            <a:off x="0" y="1119125"/>
            <a:ext cx="2450150" cy="3044121"/>
          </a:xfrm>
          <a:prstGeom prst="rect">
            <a:avLst/>
          </a:prstGeom>
          <a:noFill/>
          <a:ln>
            <a:noFill/>
          </a:ln>
        </p:spPr>
      </p:pic>
      <p:pic>
        <p:nvPicPr>
          <p:cNvPr id="299" name="Google Shape;299;g15a8f7b5db9_0_55"/>
          <p:cNvPicPr preferRelativeResize="0"/>
          <p:nvPr/>
        </p:nvPicPr>
        <p:blipFill rotWithShape="1">
          <a:blip r:embed="rId4">
            <a:alphaModFix/>
          </a:blip>
          <a:srcRect b="0" l="0" r="0" t="0"/>
          <a:stretch/>
        </p:blipFill>
        <p:spPr>
          <a:xfrm>
            <a:off x="2631000" y="811050"/>
            <a:ext cx="6512998" cy="36126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2"/>
          <p:cNvSpPr txBox="1"/>
          <p:nvPr>
            <p:ph type="title"/>
          </p:nvPr>
        </p:nvSpPr>
        <p:spPr>
          <a:xfrm>
            <a:off x="1090799" y="1572600"/>
            <a:ext cx="7277023" cy="1444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rPr lang="en-US"/>
              <a:t>Testing, Feedback, Iteration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
          <p:cNvSpPr txBox="1"/>
          <p:nvPr>
            <p:ph type="title"/>
          </p:nvPr>
        </p:nvSpPr>
        <p:spPr>
          <a:xfrm>
            <a:off x="204216" y="292608"/>
            <a:ext cx="7117200" cy="69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US"/>
              <a:t>Initial Testing &amp; Feedback</a:t>
            </a:r>
            <a:endParaRPr/>
          </a:p>
        </p:txBody>
      </p:sp>
      <p:pic>
        <p:nvPicPr>
          <p:cNvPr descr="Graphical user interface, text, application, email&#10;&#10;Description automatically generated" id="310" name="Google Shape;310;p3"/>
          <p:cNvPicPr preferRelativeResize="0"/>
          <p:nvPr/>
        </p:nvPicPr>
        <p:blipFill rotWithShape="1">
          <a:blip r:embed="rId3">
            <a:alphaModFix/>
          </a:blip>
          <a:srcRect b="0" l="0" r="0" t="0"/>
          <a:stretch/>
        </p:blipFill>
        <p:spPr>
          <a:xfrm>
            <a:off x="204216" y="1169107"/>
            <a:ext cx="6800549" cy="3681785"/>
          </a:xfrm>
          <a:prstGeom prst="rect">
            <a:avLst/>
          </a:prstGeom>
          <a:noFill/>
          <a:ln>
            <a:noFill/>
          </a:ln>
        </p:spPr>
      </p:pic>
      <p:sp>
        <p:nvSpPr>
          <p:cNvPr id="311" name="Google Shape;311;p3"/>
          <p:cNvSpPr/>
          <p:nvPr/>
        </p:nvSpPr>
        <p:spPr>
          <a:xfrm>
            <a:off x="762525" y="3022325"/>
            <a:ext cx="540600" cy="554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3"/>
          <p:cNvSpPr txBox="1"/>
          <p:nvPr>
            <p:ph type="title"/>
          </p:nvPr>
        </p:nvSpPr>
        <p:spPr>
          <a:xfrm>
            <a:off x="204216" y="292608"/>
            <a:ext cx="7117200" cy="69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US"/>
              <a:t>Global Distribution</a:t>
            </a:r>
            <a:endParaRPr/>
          </a:p>
        </p:txBody>
      </p:sp>
      <p:pic>
        <p:nvPicPr>
          <p:cNvPr descr="Graphical user interface, text, application&#10;&#10;Description automatically generated" id="317" name="Google Shape;317;p33"/>
          <p:cNvPicPr preferRelativeResize="0"/>
          <p:nvPr/>
        </p:nvPicPr>
        <p:blipFill rotWithShape="1">
          <a:blip r:embed="rId3">
            <a:alphaModFix/>
          </a:blip>
          <a:srcRect b="0" l="0" r="0" t="0"/>
          <a:stretch/>
        </p:blipFill>
        <p:spPr>
          <a:xfrm>
            <a:off x="0" y="1051887"/>
            <a:ext cx="6124353" cy="1647302"/>
          </a:xfrm>
          <a:prstGeom prst="rect">
            <a:avLst/>
          </a:prstGeom>
          <a:noFill/>
          <a:ln>
            <a:noFill/>
          </a:ln>
        </p:spPr>
      </p:pic>
      <p:pic>
        <p:nvPicPr>
          <p:cNvPr descr="A picture containing graphical user interface&#10;&#10;Description automatically generated" id="318" name="Google Shape;318;p33"/>
          <p:cNvPicPr preferRelativeResize="0"/>
          <p:nvPr/>
        </p:nvPicPr>
        <p:blipFill rotWithShape="1">
          <a:blip r:embed="rId4">
            <a:alphaModFix/>
          </a:blip>
          <a:srcRect b="15137" l="0" r="0" t="0"/>
          <a:stretch/>
        </p:blipFill>
        <p:spPr>
          <a:xfrm>
            <a:off x="595422" y="2699189"/>
            <a:ext cx="5369443" cy="2064197"/>
          </a:xfrm>
          <a:prstGeom prst="rect">
            <a:avLst/>
          </a:prstGeom>
          <a:noFill/>
          <a:ln>
            <a:noFill/>
          </a:ln>
        </p:spPr>
      </p:pic>
      <p:sp>
        <p:nvSpPr>
          <p:cNvPr id="319" name="Google Shape;319;p33"/>
          <p:cNvSpPr txBox="1"/>
          <p:nvPr/>
        </p:nvSpPr>
        <p:spPr>
          <a:xfrm>
            <a:off x="204216" y="4859079"/>
            <a:ext cx="685580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Source: </a:t>
            </a:r>
            <a:r>
              <a:rPr b="0" i="0" lang="en-US" sz="1000" u="sng" cap="none" strike="noStrike">
                <a:solidFill>
                  <a:srgbClr val="000000"/>
                </a:solidFill>
                <a:latin typeface="Arial"/>
                <a:ea typeface="Arial"/>
                <a:cs typeface="Arial"/>
                <a:sym typeface="Arial"/>
                <a:hlinkClick r:id="rId5">
                  <a:extLst>
                    <a:ext uri="{A12FA001-AC4F-418D-AE19-62706E023703}">
                      <ahyp:hlinkClr val="tx"/>
                    </a:ext>
                  </a:extLst>
                </a:hlinkClick>
              </a:rPr>
              <a:t>https://www.uil.unesco.org/en/articles/uil-launches-technology-training-literacy-educators-egypt</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4"/>
          <p:cNvSpPr txBox="1"/>
          <p:nvPr>
            <p:ph type="title"/>
          </p:nvPr>
        </p:nvSpPr>
        <p:spPr>
          <a:xfrm>
            <a:off x="1090799" y="1572600"/>
            <a:ext cx="7277023" cy="1444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rPr lang="en-US"/>
              <a:t>Q&amp;A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5a8f7b5db9_0_65"/>
          <p:cNvSpPr txBox="1"/>
          <p:nvPr>
            <p:ph idx="1" type="body"/>
          </p:nvPr>
        </p:nvSpPr>
        <p:spPr>
          <a:xfrm>
            <a:off x="877700" y="3491250"/>
            <a:ext cx="3269700" cy="128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US" sz="2000"/>
              <a:t>Michelle Moore</a:t>
            </a:r>
            <a:endParaRPr sz="2000"/>
          </a:p>
          <a:p>
            <a:pPr indent="0" lvl="0" marL="0" rtl="0" algn="l">
              <a:lnSpc>
                <a:spcPct val="115000"/>
              </a:lnSpc>
              <a:spcBef>
                <a:spcPts val="0"/>
              </a:spcBef>
              <a:spcAft>
                <a:spcPts val="0"/>
              </a:spcAft>
              <a:buSzPts val="1800"/>
              <a:buNone/>
            </a:pPr>
            <a:r>
              <a:rPr lang="en-US" sz="1400"/>
              <a:t>Head of Customer Success</a:t>
            </a:r>
            <a:endParaRPr sz="1400"/>
          </a:p>
          <a:p>
            <a:pPr indent="0" lvl="0" marL="0" rtl="0" algn="l">
              <a:lnSpc>
                <a:spcPct val="115000"/>
              </a:lnSpc>
              <a:spcBef>
                <a:spcPts val="0"/>
              </a:spcBef>
              <a:spcAft>
                <a:spcPts val="0"/>
              </a:spcAft>
              <a:buSzPts val="1800"/>
              <a:buNone/>
            </a:pPr>
            <a:r>
              <a:rPr lang="en-US" sz="1400" u="sng">
                <a:solidFill>
                  <a:schemeClr val="hlink"/>
                </a:solidFill>
                <a:hlinkClick r:id="rId3"/>
              </a:rPr>
              <a:t>michelle.moore@moodle.com</a:t>
            </a:r>
            <a:endParaRPr sz="1400"/>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
        <p:nvSpPr>
          <p:cNvPr id="330" name="Google Shape;330;g15a8f7b5db9_0_65"/>
          <p:cNvSpPr txBox="1"/>
          <p:nvPr>
            <p:ph type="title"/>
          </p:nvPr>
        </p:nvSpPr>
        <p:spPr>
          <a:xfrm>
            <a:off x="877700" y="546175"/>
            <a:ext cx="2985900" cy="59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US"/>
              <a:t>Thank You!</a:t>
            </a:r>
            <a:endParaRPr/>
          </a:p>
        </p:txBody>
      </p:sp>
      <p:sp>
        <p:nvSpPr>
          <p:cNvPr id="331" name="Google Shape;331;g15a8f7b5db9_0_65"/>
          <p:cNvSpPr txBox="1"/>
          <p:nvPr/>
        </p:nvSpPr>
        <p:spPr>
          <a:xfrm>
            <a:off x="877700" y="2258826"/>
            <a:ext cx="3119400" cy="100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1" i="0" lang="en-US" sz="2000" u="none" cap="none" strike="noStrike">
                <a:solidFill>
                  <a:schemeClr val="dk2"/>
                </a:solidFill>
                <a:latin typeface="Arial"/>
                <a:ea typeface="Arial"/>
                <a:cs typeface="Arial"/>
                <a:sym typeface="Arial"/>
              </a:rPr>
              <a:t>Lauren Goodman</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US" sz="1400" u="none" cap="none" strike="noStrike">
                <a:solidFill>
                  <a:schemeClr val="dk2"/>
                </a:solidFill>
                <a:latin typeface="Arial"/>
                <a:ea typeface="Arial"/>
                <a:cs typeface="Arial"/>
                <a:sym typeface="Arial"/>
              </a:rPr>
              <a:t>Learning Designer</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US" sz="1400" u="sng" cap="none" strike="noStrike">
                <a:solidFill>
                  <a:schemeClr val="hlink"/>
                </a:solidFill>
                <a:latin typeface="Arial"/>
                <a:ea typeface="Arial"/>
                <a:cs typeface="Arial"/>
                <a:sym typeface="Arial"/>
                <a:hlinkClick r:id="rId4"/>
              </a:rPr>
              <a:t>lauren.goodman@moodle.com</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2" name="Google Shape;332;g15a8f7b5db9_0_65"/>
          <p:cNvPicPr preferRelativeResize="0"/>
          <p:nvPr/>
        </p:nvPicPr>
        <p:blipFill rotWithShape="1">
          <a:blip r:embed="rId5">
            <a:alphaModFix/>
          </a:blip>
          <a:srcRect b="0" l="0" r="0" t="0"/>
          <a:stretch/>
        </p:blipFill>
        <p:spPr>
          <a:xfrm>
            <a:off x="954025" y="1273875"/>
            <a:ext cx="2636350" cy="590250"/>
          </a:xfrm>
          <a:prstGeom prst="rect">
            <a:avLst/>
          </a:prstGeom>
          <a:noFill/>
          <a:ln>
            <a:noFill/>
          </a:ln>
        </p:spPr>
      </p:pic>
      <p:sp>
        <p:nvSpPr>
          <p:cNvPr id="333" name="Google Shape;333;g15a8f7b5db9_0_65"/>
          <p:cNvSpPr txBox="1"/>
          <p:nvPr/>
        </p:nvSpPr>
        <p:spPr>
          <a:xfrm>
            <a:off x="4515400" y="1864125"/>
            <a:ext cx="4017600" cy="252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Arial"/>
                <a:ea typeface="Arial"/>
                <a:cs typeface="Arial"/>
                <a:sym typeface="Arial"/>
              </a:rPr>
              <a:t>Guest Access to Course</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hlink"/>
                </a:solidFill>
                <a:latin typeface="Arial"/>
                <a:ea typeface="Arial"/>
                <a:cs typeface="Arial"/>
                <a:sym typeface="Arial"/>
                <a:hlinkClick r:id="rId6"/>
              </a:rPr>
              <a:t>https://tinyurl.com/unescoliteracycourse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Arial"/>
                <a:ea typeface="Arial"/>
                <a:cs typeface="Arial"/>
                <a:sym typeface="Arial"/>
              </a:rPr>
              <a:t>Google Drive Folder</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hlink"/>
                </a:solidFill>
                <a:latin typeface="Arial"/>
                <a:ea typeface="Arial"/>
                <a:cs typeface="Arial"/>
                <a:sym typeface="Arial"/>
                <a:hlinkClick r:id="rId7"/>
              </a:rPr>
              <a:t>https://tinyurl.com/literacycourseresources</a:t>
            </a:r>
            <a:endParaRPr b="0" i="0" sz="16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Session Slides</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Course Admin Guide</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Moodle Features for Students</a:t>
            </a:r>
            <a:endParaRPr b="0" i="0" sz="1500" u="none" cap="none" strike="noStrike">
              <a:solidFill>
                <a:srgbClr val="000000"/>
              </a:solidFill>
              <a:latin typeface="Arial"/>
              <a:ea typeface="Arial"/>
              <a:cs typeface="Arial"/>
              <a:sym typeface="Arial"/>
            </a:endParaRPr>
          </a:p>
        </p:txBody>
      </p:sp>
      <p:sp>
        <p:nvSpPr>
          <p:cNvPr id="334" name="Google Shape;334;g15a8f7b5db9_0_65"/>
          <p:cNvSpPr txBox="1"/>
          <p:nvPr>
            <p:ph type="title"/>
          </p:nvPr>
        </p:nvSpPr>
        <p:spPr>
          <a:xfrm>
            <a:off x="4408750" y="1551850"/>
            <a:ext cx="3889800" cy="59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US" sz="2700"/>
              <a:t>Session</a:t>
            </a:r>
            <a:r>
              <a:rPr lang="en-US" sz="2900"/>
              <a:t> </a:t>
            </a:r>
            <a:r>
              <a:rPr lang="en-US" sz="2700"/>
              <a:t>Resources</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idx="1" type="body"/>
          </p:nvPr>
        </p:nvSpPr>
        <p:spPr>
          <a:xfrm>
            <a:off x="4564575" y="1901546"/>
            <a:ext cx="3289500" cy="134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US" sz="3000"/>
              <a:t>Jian Xi Teng</a:t>
            </a:r>
            <a:endParaRPr/>
          </a:p>
          <a:p>
            <a:pPr indent="0" lvl="0" marL="0" rtl="0" algn="l">
              <a:lnSpc>
                <a:spcPct val="115000"/>
              </a:lnSpc>
              <a:spcBef>
                <a:spcPts val="0"/>
              </a:spcBef>
              <a:spcAft>
                <a:spcPts val="0"/>
              </a:spcAft>
              <a:buSzPts val="1800"/>
              <a:buNone/>
            </a:pPr>
            <a:r>
              <a:rPr lang="en-US"/>
              <a:t>Programme Specialist</a:t>
            </a:r>
            <a:endParaRPr/>
          </a:p>
          <a:p>
            <a:pPr indent="0" lvl="0" marL="0" rtl="0" algn="l">
              <a:lnSpc>
                <a:spcPct val="115000"/>
              </a:lnSpc>
              <a:spcBef>
                <a:spcPts val="0"/>
              </a:spcBef>
              <a:spcAft>
                <a:spcPts val="0"/>
              </a:spcAft>
              <a:buSzPts val="1800"/>
              <a:buNone/>
            </a:pPr>
            <a:r>
              <a:rPr lang="en-US"/>
              <a:t>ICT for Lifelong Learning</a:t>
            </a:r>
            <a:endParaRPr/>
          </a:p>
          <a:p>
            <a:pPr indent="0" lvl="0" marL="0" rtl="0" algn="l">
              <a:lnSpc>
                <a:spcPct val="115000"/>
              </a:lnSpc>
              <a:spcBef>
                <a:spcPts val="0"/>
              </a:spcBef>
              <a:spcAft>
                <a:spcPts val="0"/>
              </a:spcAft>
              <a:buSzPts val="1800"/>
              <a:buNone/>
            </a:pPr>
            <a:r>
              <a:rPr lang="en-US" u="sng">
                <a:solidFill>
                  <a:schemeClr val="hlink"/>
                </a:solidFill>
                <a:hlinkClick r:id="rId3"/>
              </a:rPr>
              <a:t>jx.teng@unesco.org</a:t>
            </a:r>
            <a:endParaRPr/>
          </a:p>
        </p:txBody>
      </p:sp>
      <p:sp>
        <p:nvSpPr>
          <p:cNvPr id="83" name="Google Shape;83;p16"/>
          <p:cNvSpPr txBox="1"/>
          <p:nvPr>
            <p:ph type="title"/>
          </p:nvPr>
        </p:nvSpPr>
        <p:spPr>
          <a:xfrm>
            <a:off x="686306" y="546175"/>
            <a:ext cx="7862263" cy="66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US" sz="3000"/>
              <a:t>UNESCO Institute for Lifelong Learning</a:t>
            </a:r>
            <a:endParaRPr sz="3000"/>
          </a:p>
        </p:txBody>
      </p:sp>
      <p:pic>
        <p:nvPicPr>
          <p:cNvPr descr="A person wearing glasses&#10;&#10;Description automatically generated with medium confidence" id="84" name="Google Shape;84;p16"/>
          <p:cNvPicPr preferRelativeResize="0"/>
          <p:nvPr/>
        </p:nvPicPr>
        <p:blipFill rotWithShape="1">
          <a:blip r:embed="rId4">
            <a:alphaModFix/>
          </a:blip>
          <a:srcRect b="0" l="0" r="0" t="0"/>
          <a:stretch/>
        </p:blipFill>
        <p:spPr>
          <a:xfrm>
            <a:off x="1441751" y="1443213"/>
            <a:ext cx="2396011" cy="29016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877700" y="546175"/>
            <a:ext cx="7444500" cy="66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US" sz="3200"/>
              <a:t>UIL Digital Literacies Course Team</a:t>
            </a:r>
            <a:endParaRPr sz="3200"/>
          </a:p>
        </p:txBody>
      </p:sp>
      <p:sp>
        <p:nvSpPr>
          <p:cNvPr id="90" name="Google Shape;90;p17"/>
          <p:cNvSpPr txBox="1"/>
          <p:nvPr>
            <p:ph idx="1" type="body"/>
          </p:nvPr>
        </p:nvSpPr>
        <p:spPr>
          <a:xfrm>
            <a:off x="1005350" y="1396325"/>
            <a:ext cx="7316850" cy="31080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SzPts val="2100"/>
              <a:buChar char="●"/>
            </a:pPr>
            <a:r>
              <a:rPr b="1" lang="en-US" sz="1700"/>
              <a:t>Rakhat Zholdoshalieva</a:t>
            </a:r>
            <a:r>
              <a:rPr lang="en-US" sz="1700"/>
              <a:t>: Team Leader Quality Learning Systems</a:t>
            </a:r>
            <a:endParaRPr sz="1700"/>
          </a:p>
          <a:p>
            <a:pPr indent="-361950" lvl="0" marL="457200" rtl="0" algn="l">
              <a:lnSpc>
                <a:spcPct val="115000"/>
              </a:lnSpc>
              <a:spcBef>
                <a:spcPts val="0"/>
              </a:spcBef>
              <a:spcAft>
                <a:spcPts val="0"/>
              </a:spcAft>
              <a:buSzPts val="2100"/>
              <a:buChar char="●"/>
            </a:pPr>
            <a:r>
              <a:rPr b="1" lang="en-US" sz="1700"/>
              <a:t>Annapurna Ayyappan</a:t>
            </a:r>
            <a:r>
              <a:rPr lang="en-US" sz="1700"/>
              <a:t>: Assistant Programme Specialist</a:t>
            </a:r>
            <a:endParaRPr sz="1700"/>
          </a:p>
          <a:p>
            <a:pPr indent="-361950" lvl="0" marL="457200" rtl="0" algn="l">
              <a:lnSpc>
                <a:spcPct val="115000"/>
              </a:lnSpc>
              <a:spcBef>
                <a:spcPts val="0"/>
              </a:spcBef>
              <a:spcAft>
                <a:spcPts val="0"/>
              </a:spcAft>
              <a:buSzPts val="2100"/>
              <a:buChar char="●"/>
            </a:pPr>
            <a:r>
              <a:rPr b="1" lang="en-US" sz="1700"/>
              <a:t>Sofia Chatzigianni</a:t>
            </a:r>
            <a:r>
              <a:rPr lang="en-US" sz="1700"/>
              <a:t>: Assistant Programme Specialist</a:t>
            </a:r>
            <a:endParaRPr sz="1700"/>
          </a:p>
          <a:p>
            <a:pPr indent="-361950" lvl="0" marL="457200" rtl="0" algn="l">
              <a:lnSpc>
                <a:spcPct val="115000"/>
              </a:lnSpc>
              <a:spcBef>
                <a:spcPts val="0"/>
              </a:spcBef>
              <a:spcAft>
                <a:spcPts val="0"/>
              </a:spcAft>
              <a:buSzPts val="2100"/>
              <a:buChar char="●"/>
            </a:pPr>
            <a:r>
              <a:rPr b="1" lang="en-US" sz="1700"/>
              <a:t>Chung Qiongzhuoma</a:t>
            </a:r>
            <a:r>
              <a:rPr lang="en-US" sz="1700"/>
              <a:t>: Assistant Programme Specialist</a:t>
            </a:r>
            <a:endParaRPr sz="1700"/>
          </a:p>
          <a:p>
            <a:pPr indent="-361950" lvl="0" marL="457200" rtl="0" algn="l">
              <a:lnSpc>
                <a:spcPct val="115000"/>
              </a:lnSpc>
              <a:spcBef>
                <a:spcPts val="0"/>
              </a:spcBef>
              <a:spcAft>
                <a:spcPts val="0"/>
              </a:spcAft>
              <a:buSzPts val="2100"/>
              <a:buChar char="●"/>
            </a:pPr>
            <a:r>
              <a:rPr b="1" lang="en-US" sz="1700"/>
              <a:t>Catherine Fox</a:t>
            </a:r>
            <a:r>
              <a:rPr lang="en-US" sz="1700"/>
              <a:t>: Consultant</a:t>
            </a:r>
            <a:endParaRPr sz="2100"/>
          </a:p>
          <a:p>
            <a:pPr indent="-361950" lvl="0" marL="457200" rtl="0" algn="l">
              <a:lnSpc>
                <a:spcPct val="115000"/>
              </a:lnSpc>
              <a:spcBef>
                <a:spcPts val="0"/>
              </a:spcBef>
              <a:spcAft>
                <a:spcPts val="0"/>
              </a:spcAft>
              <a:buSzPts val="2100"/>
              <a:buChar char="●"/>
            </a:pPr>
            <a:r>
              <a:rPr b="1" lang="en-US" sz="1700"/>
              <a:t>Maria del Carmen Gomez Balleza</a:t>
            </a:r>
            <a:r>
              <a:rPr lang="en-US" sz="1700"/>
              <a:t>: Intern</a:t>
            </a:r>
            <a:endParaRPr sz="1700"/>
          </a:p>
          <a:p>
            <a:pPr indent="-361950" lvl="0" marL="457200" rtl="0" algn="l">
              <a:lnSpc>
                <a:spcPct val="115000"/>
              </a:lnSpc>
              <a:spcBef>
                <a:spcPts val="0"/>
              </a:spcBef>
              <a:spcAft>
                <a:spcPts val="0"/>
              </a:spcAft>
              <a:buSzPts val="2100"/>
              <a:buChar char="●"/>
            </a:pPr>
            <a:r>
              <a:rPr b="1" lang="en-US" sz="1700"/>
              <a:t>Zaheera Rajab</a:t>
            </a:r>
            <a:r>
              <a:rPr lang="en-US" sz="1700"/>
              <a:t>: Intern</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49d853483f_0_105"/>
          <p:cNvSpPr txBox="1"/>
          <p:nvPr>
            <p:ph type="title"/>
          </p:nvPr>
        </p:nvSpPr>
        <p:spPr>
          <a:xfrm>
            <a:off x="1090800" y="1572600"/>
            <a:ext cx="6367800" cy="1444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rPr lang="en-US"/>
              <a:t>Course Design Considerations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5a5646be44_1_84"/>
          <p:cNvSpPr/>
          <p:nvPr/>
        </p:nvSpPr>
        <p:spPr>
          <a:xfrm>
            <a:off x="1103000" y="1253950"/>
            <a:ext cx="2635500" cy="2624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g15a5646be44_1_84"/>
          <p:cNvSpPr txBox="1"/>
          <p:nvPr/>
        </p:nvSpPr>
        <p:spPr>
          <a:xfrm>
            <a:off x="1207550" y="1940700"/>
            <a:ext cx="24264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b="1" i="0" lang="en-US" sz="3500" u="none" cap="none" strike="noStrike">
                <a:solidFill>
                  <a:srgbClr val="434343"/>
                </a:solidFill>
                <a:latin typeface="Open Sans ExtraBold"/>
                <a:ea typeface="Open Sans ExtraBold"/>
                <a:cs typeface="Open Sans ExtraBold"/>
                <a:sym typeface="Open Sans ExtraBold"/>
              </a:rPr>
              <a:t>Learner Variables</a:t>
            </a:r>
            <a:endParaRPr b="1" i="0" sz="3500" u="none" cap="none" strike="noStrike">
              <a:solidFill>
                <a:srgbClr val="434343"/>
              </a:solidFill>
              <a:latin typeface="Open Sans ExtraBold"/>
              <a:ea typeface="Open Sans ExtraBold"/>
              <a:cs typeface="Open Sans ExtraBold"/>
              <a:sym typeface="Open Sans ExtraBold"/>
            </a:endParaRPr>
          </a:p>
        </p:txBody>
      </p:sp>
      <p:grpSp>
        <p:nvGrpSpPr>
          <p:cNvPr id="102" name="Google Shape;102;g15a5646be44_1_84"/>
          <p:cNvGrpSpPr/>
          <p:nvPr/>
        </p:nvGrpSpPr>
        <p:grpSpPr>
          <a:xfrm>
            <a:off x="4617720" y="824997"/>
            <a:ext cx="2282325" cy="461700"/>
            <a:chOff x="4668175" y="289657"/>
            <a:chExt cx="2282325" cy="461700"/>
          </a:xfrm>
        </p:grpSpPr>
        <p:grpSp>
          <p:nvGrpSpPr>
            <p:cNvPr id="103" name="Google Shape;103;g15a5646be44_1_84"/>
            <p:cNvGrpSpPr/>
            <p:nvPr/>
          </p:nvGrpSpPr>
          <p:grpSpPr>
            <a:xfrm>
              <a:off x="4668175" y="289657"/>
              <a:ext cx="439200" cy="461700"/>
              <a:chOff x="4668175" y="282113"/>
              <a:chExt cx="439200" cy="461700"/>
            </a:xfrm>
          </p:grpSpPr>
          <p:sp>
            <p:nvSpPr>
              <p:cNvPr id="104" name="Google Shape;104;g15a5646be44_1_84"/>
              <p:cNvSpPr/>
              <p:nvPr/>
            </p:nvSpPr>
            <p:spPr>
              <a:xfrm>
                <a:off x="4668175" y="297188"/>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05" name="Google Shape;105;g15a5646be44_1_84"/>
              <p:cNvSpPr txBox="1"/>
              <p:nvPr/>
            </p:nvSpPr>
            <p:spPr>
              <a:xfrm>
                <a:off x="4736592" y="282113"/>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1</a:t>
                </a:r>
                <a:endParaRPr b="1" i="0" sz="1800" u="none" cap="none" strike="noStrike">
                  <a:solidFill>
                    <a:srgbClr val="FF9900"/>
                  </a:solidFill>
                  <a:latin typeface="Arial"/>
                  <a:ea typeface="Arial"/>
                  <a:cs typeface="Arial"/>
                  <a:sym typeface="Arial"/>
                </a:endParaRPr>
              </a:p>
            </p:txBody>
          </p:sp>
        </p:grpSp>
        <p:sp>
          <p:nvSpPr>
            <p:cNvPr id="106" name="Google Shape;106;g15a5646be44_1_84"/>
            <p:cNvSpPr txBox="1"/>
            <p:nvPr/>
          </p:nvSpPr>
          <p:spPr>
            <a:xfrm>
              <a:off x="5220400" y="289657"/>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Connectivity</a:t>
              </a:r>
              <a:endParaRPr b="0" i="0" sz="1800" u="none" cap="none" strike="noStrike">
                <a:solidFill>
                  <a:schemeClr val="lt1"/>
                </a:solidFill>
                <a:latin typeface="Arial"/>
                <a:ea typeface="Arial"/>
                <a:cs typeface="Arial"/>
                <a:sym typeface="Arial"/>
              </a:endParaRPr>
            </a:p>
          </p:txBody>
        </p:sp>
      </p:grpSp>
      <p:grpSp>
        <p:nvGrpSpPr>
          <p:cNvPr id="107" name="Google Shape;107;g15a5646be44_1_84"/>
          <p:cNvGrpSpPr/>
          <p:nvPr/>
        </p:nvGrpSpPr>
        <p:grpSpPr>
          <a:xfrm>
            <a:off x="4617720" y="1431356"/>
            <a:ext cx="2282325" cy="461700"/>
            <a:chOff x="4668175" y="897419"/>
            <a:chExt cx="2282325" cy="461700"/>
          </a:xfrm>
        </p:grpSpPr>
        <p:grpSp>
          <p:nvGrpSpPr>
            <p:cNvPr id="108" name="Google Shape;108;g15a5646be44_1_84"/>
            <p:cNvGrpSpPr/>
            <p:nvPr/>
          </p:nvGrpSpPr>
          <p:grpSpPr>
            <a:xfrm>
              <a:off x="4668175" y="897419"/>
              <a:ext cx="439200" cy="461700"/>
              <a:chOff x="4668175" y="897413"/>
              <a:chExt cx="439200" cy="461700"/>
            </a:xfrm>
          </p:grpSpPr>
          <p:sp>
            <p:nvSpPr>
              <p:cNvPr id="109" name="Google Shape;109;g15a5646be44_1_84"/>
              <p:cNvSpPr/>
              <p:nvPr/>
            </p:nvSpPr>
            <p:spPr>
              <a:xfrm>
                <a:off x="4668175" y="907463"/>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10" name="Google Shape;110;g15a5646be44_1_84"/>
              <p:cNvSpPr txBox="1"/>
              <p:nvPr/>
            </p:nvSpPr>
            <p:spPr>
              <a:xfrm>
                <a:off x="4736592" y="897413"/>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2</a:t>
                </a:r>
                <a:endParaRPr b="1" i="0" sz="1800" u="none" cap="none" strike="noStrike">
                  <a:solidFill>
                    <a:srgbClr val="FF9900"/>
                  </a:solidFill>
                  <a:latin typeface="Arial"/>
                  <a:ea typeface="Arial"/>
                  <a:cs typeface="Arial"/>
                  <a:sym typeface="Arial"/>
                </a:endParaRPr>
              </a:p>
            </p:txBody>
          </p:sp>
        </p:grpSp>
        <p:sp>
          <p:nvSpPr>
            <p:cNvPr id="111" name="Google Shape;111;g15a5646be44_1_84"/>
            <p:cNvSpPr txBox="1"/>
            <p:nvPr/>
          </p:nvSpPr>
          <p:spPr>
            <a:xfrm>
              <a:off x="5220400" y="89741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Device</a:t>
              </a:r>
              <a:endParaRPr b="0" i="0" sz="1800" u="none" cap="none" strike="noStrike">
                <a:solidFill>
                  <a:schemeClr val="lt1"/>
                </a:solidFill>
                <a:latin typeface="Arial"/>
                <a:ea typeface="Arial"/>
                <a:cs typeface="Arial"/>
                <a:sym typeface="Arial"/>
              </a:endParaRPr>
            </a:p>
          </p:txBody>
        </p:sp>
      </p:grpSp>
      <p:grpSp>
        <p:nvGrpSpPr>
          <p:cNvPr id="112" name="Google Shape;112;g15a5646be44_1_84"/>
          <p:cNvGrpSpPr/>
          <p:nvPr/>
        </p:nvGrpSpPr>
        <p:grpSpPr>
          <a:xfrm>
            <a:off x="4617720" y="2037715"/>
            <a:ext cx="2282325" cy="461700"/>
            <a:chOff x="4668175" y="1502069"/>
            <a:chExt cx="2282325" cy="461700"/>
          </a:xfrm>
        </p:grpSpPr>
        <p:grpSp>
          <p:nvGrpSpPr>
            <p:cNvPr id="113" name="Google Shape;113;g15a5646be44_1_84"/>
            <p:cNvGrpSpPr/>
            <p:nvPr/>
          </p:nvGrpSpPr>
          <p:grpSpPr>
            <a:xfrm>
              <a:off x="4668175" y="1502069"/>
              <a:ext cx="439200" cy="461700"/>
              <a:chOff x="4668175" y="1506488"/>
              <a:chExt cx="439200" cy="461700"/>
            </a:xfrm>
          </p:grpSpPr>
          <p:sp>
            <p:nvSpPr>
              <p:cNvPr id="114" name="Google Shape;114;g15a5646be44_1_84"/>
              <p:cNvSpPr/>
              <p:nvPr/>
            </p:nvSpPr>
            <p:spPr>
              <a:xfrm>
                <a:off x="4668175" y="1517738"/>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15" name="Google Shape;115;g15a5646be44_1_84"/>
              <p:cNvSpPr txBox="1"/>
              <p:nvPr/>
            </p:nvSpPr>
            <p:spPr>
              <a:xfrm>
                <a:off x="4736592" y="1506488"/>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3</a:t>
                </a:r>
                <a:endParaRPr b="1" i="0" sz="1800" u="none" cap="none" strike="noStrike">
                  <a:solidFill>
                    <a:srgbClr val="FF9900"/>
                  </a:solidFill>
                  <a:latin typeface="Arial"/>
                  <a:ea typeface="Arial"/>
                  <a:cs typeface="Arial"/>
                  <a:sym typeface="Arial"/>
                </a:endParaRPr>
              </a:p>
            </p:txBody>
          </p:sp>
        </p:grpSp>
        <p:sp>
          <p:nvSpPr>
            <p:cNvPr id="116" name="Google Shape;116;g15a5646be44_1_84"/>
            <p:cNvSpPr txBox="1"/>
            <p:nvPr/>
          </p:nvSpPr>
          <p:spPr>
            <a:xfrm>
              <a:off x="5220400" y="150206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Location</a:t>
              </a:r>
              <a:endParaRPr b="0" i="0" sz="1800" u="none" cap="none" strike="noStrike">
                <a:solidFill>
                  <a:schemeClr val="lt1"/>
                </a:solidFill>
                <a:latin typeface="Arial"/>
                <a:ea typeface="Arial"/>
                <a:cs typeface="Arial"/>
                <a:sym typeface="Arial"/>
              </a:endParaRPr>
            </a:p>
          </p:txBody>
        </p:sp>
      </p:grpSp>
      <p:grpSp>
        <p:nvGrpSpPr>
          <p:cNvPr id="117" name="Google Shape;117;g15a5646be44_1_84"/>
          <p:cNvGrpSpPr/>
          <p:nvPr/>
        </p:nvGrpSpPr>
        <p:grpSpPr>
          <a:xfrm>
            <a:off x="4617720" y="2644074"/>
            <a:ext cx="2282325" cy="461700"/>
            <a:chOff x="4668175" y="2107325"/>
            <a:chExt cx="2282325" cy="461700"/>
          </a:xfrm>
        </p:grpSpPr>
        <p:grpSp>
          <p:nvGrpSpPr>
            <p:cNvPr id="118" name="Google Shape;118;g15a5646be44_1_84"/>
            <p:cNvGrpSpPr/>
            <p:nvPr/>
          </p:nvGrpSpPr>
          <p:grpSpPr>
            <a:xfrm>
              <a:off x="4668175" y="2107325"/>
              <a:ext cx="439200" cy="461700"/>
              <a:chOff x="4668175" y="2116775"/>
              <a:chExt cx="439200" cy="461700"/>
            </a:xfrm>
          </p:grpSpPr>
          <p:sp>
            <p:nvSpPr>
              <p:cNvPr id="119" name="Google Shape;119;g15a5646be44_1_84"/>
              <p:cNvSpPr/>
              <p:nvPr/>
            </p:nvSpPr>
            <p:spPr>
              <a:xfrm>
                <a:off x="4668175" y="2128013"/>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20" name="Google Shape;120;g15a5646be44_1_84"/>
              <p:cNvSpPr txBox="1"/>
              <p:nvPr/>
            </p:nvSpPr>
            <p:spPr>
              <a:xfrm flipH="1">
                <a:off x="4736592" y="2116775"/>
                <a:ext cx="338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4</a:t>
                </a:r>
                <a:endParaRPr b="1" i="0" sz="1800" u="none" cap="none" strike="noStrike">
                  <a:solidFill>
                    <a:srgbClr val="FF9900"/>
                  </a:solidFill>
                  <a:latin typeface="Arial"/>
                  <a:ea typeface="Arial"/>
                  <a:cs typeface="Arial"/>
                  <a:sym typeface="Arial"/>
                </a:endParaRPr>
              </a:p>
            </p:txBody>
          </p:sp>
        </p:grpSp>
        <p:sp>
          <p:nvSpPr>
            <p:cNvPr id="121" name="Google Shape;121;g15a5646be44_1_84"/>
            <p:cNvSpPr txBox="1"/>
            <p:nvPr/>
          </p:nvSpPr>
          <p:spPr>
            <a:xfrm>
              <a:off x="5220400" y="2107325"/>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Language</a:t>
              </a:r>
              <a:endParaRPr b="0" i="0" sz="1800" u="none" cap="none" strike="noStrike">
                <a:solidFill>
                  <a:schemeClr val="lt1"/>
                </a:solidFill>
                <a:latin typeface="Arial"/>
                <a:ea typeface="Arial"/>
                <a:cs typeface="Arial"/>
                <a:sym typeface="Arial"/>
              </a:endParaRPr>
            </a:p>
          </p:txBody>
        </p:sp>
      </p:grpSp>
      <p:grpSp>
        <p:nvGrpSpPr>
          <p:cNvPr id="122" name="Google Shape;122;g15a5646be44_1_84"/>
          <p:cNvGrpSpPr/>
          <p:nvPr/>
        </p:nvGrpSpPr>
        <p:grpSpPr>
          <a:xfrm>
            <a:off x="4617720" y="3250433"/>
            <a:ext cx="2282325" cy="461700"/>
            <a:chOff x="4668175" y="2732669"/>
            <a:chExt cx="2282325" cy="461700"/>
          </a:xfrm>
        </p:grpSpPr>
        <p:grpSp>
          <p:nvGrpSpPr>
            <p:cNvPr id="123" name="Google Shape;123;g15a5646be44_1_84"/>
            <p:cNvGrpSpPr/>
            <p:nvPr/>
          </p:nvGrpSpPr>
          <p:grpSpPr>
            <a:xfrm>
              <a:off x="4668175" y="2732669"/>
              <a:ext cx="439200" cy="461700"/>
              <a:chOff x="4668175" y="2727038"/>
              <a:chExt cx="439200" cy="461700"/>
            </a:xfrm>
          </p:grpSpPr>
          <p:sp>
            <p:nvSpPr>
              <p:cNvPr id="124" name="Google Shape;124;g15a5646be44_1_84"/>
              <p:cNvSpPr/>
              <p:nvPr/>
            </p:nvSpPr>
            <p:spPr>
              <a:xfrm>
                <a:off x="4668175" y="2738288"/>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25" name="Google Shape;125;g15a5646be44_1_84"/>
              <p:cNvSpPr txBox="1"/>
              <p:nvPr/>
            </p:nvSpPr>
            <p:spPr>
              <a:xfrm>
                <a:off x="4736592" y="2727038"/>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5</a:t>
                </a:r>
                <a:endParaRPr b="1" i="0" sz="1800" u="none" cap="none" strike="noStrike">
                  <a:solidFill>
                    <a:srgbClr val="FF9900"/>
                  </a:solidFill>
                  <a:latin typeface="Arial"/>
                  <a:ea typeface="Arial"/>
                  <a:cs typeface="Arial"/>
                  <a:sym typeface="Arial"/>
                </a:endParaRPr>
              </a:p>
            </p:txBody>
          </p:sp>
        </p:grpSp>
        <p:sp>
          <p:nvSpPr>
            <p:cNvPr id="126" name="Google Shape;126;g15a5646be44_1_84"/>
            <p:cNvSpPr txBox="1"/>
            <p:nvPr/>
          </p:nvSpPr>
          <p:spPr>
            <a:xfrm>
              <a:off x="5220400" y="273266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Needs</a:t>
              </a:r>
              <a:endParaRPr b="0" i="0" sz="1800" u="none" cap="none" strike="noStrike">
                <a:solidFill>
                  <a:schemeClr val="lt1"/>
                </a:solidFill>
                <a:latin typeface="Arial"/>
                <a:ea typeface="Arial"/>
                <a:cs typeface="Arial"/>
                <a:sym typeface="Arial"/>
              </a:endParaRPr>
            </a:p>
          </p:txBody>
        </p:sp>
      </p:grpSp>
      <p:grpSp>
        <p:nvGrpSpPr>
          <p:cNvPr id="127" name="Google Shape;127;g15a5646be44_1_84"/>
          <p:cNvGrpSpPr/>
          <p:nvPr/>
        </p:nvGrpSpPr>
        <p:grpSpPr>
          <a:xfrm>
            <a:off x="4617720" y="3856792"/>
            <a:ext cx="2834625" cy="461712"/>
            <a:chOff x="4668175" y="3317819"/>
            <a:chExt cx="2834625" cy="461712"/>
          </a:xfrm>
        </p:grpSpPr>
        <p:grpSp>
          <p:nvGrpSpPr>
            <p:cNvPr id="128" name="Google Shape;128;g15a5646be44_1_84"/>
            <p:cNvGrpSpPr/>
            <p:nvPr/>
          </p:nvGrpSpPr>
          <p:grpSpPr>
            <a:xfrm>
              <a:off x="4668175" y="3317819"/>
              <a:ext cx="439200" cy="461700"/>
              <a:chOff x="4668175" y="3337313"/>
              <a:chExt cx="439200" cy="461700"/>
            </a:xfrm>
          </p:grpSpPr>
          <p:sp>
            <p:nvSpPr>
              <p:cNvPr id="129" name="Google Shape;129;g15a5646be44_1_84"/>
              <p:cNvSpPr/>
              <p:nvPr/>
            </p:nvSpPr>
            <p:spPr>
              <a:xfrm>
                <a:off x="4668175" y="3348563"/>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30" name="Google Shape;130;g15a5646be44_1_84"/>
              <p:cNvSpPr txBox="1"/>
              <p:nvPr/>
            </p:nvSpPr>
            <p:spPr>
              <a:xfrm>
                <a:off x="4736592" y="3337313"/>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6</a:t>
                </a:r>
                <a:endParaRPr b="1" i="0" sz="1800" u="none" cap="none" strike="noStrike">
                  <a:solidFill>
                    <a:srgbClr val="FF9900"/>
                  </a:solidFill>
                  <a:latin typeface="Arial"/>
                  <a:ea typeface="Arial"/>
                  <a:cs typeface="Arial"/>
                  <a:sym typeface="Arial"/>
                </a:endParaRPr>
              </a:p>
            </p:txBody>
          </p:sp>
        </p:grpSp>
        <p:sp>
          <p:nvSpPr>
            <p:cNvPr id="131" name="Google Shape;131;g15a5646be44_1_84"/>
            <p:cNvSpPr txBox="1"/>
            <p:nvPr/>
          </p:nvSpPr>
          <p:spPr>
            <a:xfrm>
              <a:off x="5220400" y="3317831"/>
              <a:ext cx="2282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Prior experience</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5a5646be44_1_38"/>
          <p:cNvSpPr/>
          <p:nvPr/>
        </p:nvSpPr>
        <p:spPr>
          <a:xfrm>
            <a:off x="1103000" y="1253950"/>
            <a:ext cx="2635500" cy="2624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15a5646be44_1_38"/>
          <p:cNvSpPr txBox="1"/>
          <p:nvPr/>
        </p:nvSpPr>
        <p:spPr>
          <a:xfrm>
            <a:off x="1207550" y="1940700"/>
            <a:ext cx="24264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b="1" i="0" lang="en-US" sz="3500" u="none" cap="none" strike="noStrike">
                <a:solidFill>
                  <a:srgbClr val="434343"/>
                </a:solidFill>
                <a:latin typeface="Open Sans ExtraBold"/>
                <a:ea typeface="Open Sans ExtraBold"/>
                <a:cs typeface="Open Sans ExtraBold"/>
                <a:sym typeface="Open Sans ExtraBold"/>
              </a:rPr>
              <a:t>Delivery Options</a:t>
            </a:r>
            <a:endParaRPr b="1" i="0" sz="3500" u="none" cap="none" strike="noStrike">
              <a:solidFill>
                <a:srgbClr val="434343"/>
              </a:solidFill>
              <a:latin typeface="Open Sans ExtraBold"/>
              <a:ea typeface="Open Sans ExtraBold"/>
              <a:cs typeface="Open Sans ExtraBold"/>
              <a:sym typeface="Open Sans ExtraBold"/>
            </a:endParaRPr>
          </a:p>
        </p:txBody>
      </p:sp>
      <p:grpSp>
        <p:nvGrpSpPr>
          <p:cNvPr id="138" name="Google Shape;138;g15a5646be44_1_38"/>
          <p:cNvGrpSpPr/>
          <p:nvPr/>
        </p:nvGrpSpPr>
        <p:grpSpPr>
          <a:xfrm>
            <a:off x="4617720" y="218644"/>
            <a:ext cx="2282325" cy="461700"/>
            <a:chOff x="4668175" y="289657"/>
            <a:chExt cx="2282325" cy="461700"/>
          </a:xfrm>
        </p:grpSpPr>
        <p:grpSp>
          <p:nvGrpSpPr>
            <p:cNvPr id="139" name="Google Shape;139;g15a5646be44_1_38"/>
            <p:cNvGrpSpPr/>
            <p:nvPr/>
          </p:nvGrpSpPr>
          <p:grpSpPr>
            <a:xfrm>
              <a:off x="4668175" y="289657"/>
              <a:ext cx="439200" cy="461700"/>
              <a:chOff x="4668175" y="282113"/>
              <a:chExt cx="439200" cy="461700"/>
            </a:xfrm>
          </p:grpSpPr>
          <p:sp>
            <p:nvSpPr>
              <p:cNvPr id="140" name="Google Shape;140;g15a5646be44_1_38"/>
              <p:cNvSpPr/>
              <p:nvPr/>
            </p:nvSpPr>
            <p:spPr>
              <a:xfrm>
                <a:off x="4668175" y="297188"/>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g15a5646be44_1_38"/>
              <p:cNvSpPr txBox="1"/>
              <p:nvPr/>
            </p:nvSpPr>
            <p:spPr>
              <a:xfrm>
                <a:off x="4736592" y="282113"/>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1</a:t>
                </a:r>
                <a:endParaRPr b="1" i="0" sz="1800" u="none" cap="none" strike="noStrike">
                  <a:solidFill>
                    <a:srgbClr val="FF9900"/>
                  </a:solidFill>
                  <a:latin typeface="Arial"/>
                  <a:ea typeface="Arial"/>
                  <a:cs typeface="Arial"/>
                  <a:sym typeface="Arial"/>
                </a:endParaRPr>
              </a:p>
            </p:txBody>
          </p:sp>
        </p:grpSp>
        <p:sp>
          <p:nvSpPr>
            <p:cNvPr id="142" name="Google Shape;142;g15a5646be44_1_38"/>
            <p:cNvSpPr txBox="1"/>
            <p:nvPr/>
          </p:nvSpPr>
          <p:spPr>
            <a:xfrm>
              <a:off x="5220400" y="289657"/>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lt1"/>
                  </a:solidFill>
                  <a:latin typeface="Arial"/>
                  <a:ea typeface="Arial"/>
                  <a:cs typeface="Arial"/>
                  <a:sym typeface="Arial"/>
                </a:rPr>
                <a:t>Online</a:t>
              </a:r>
              <a:endParaRPr b="0" i="0" sz="1800" u="none" cap="none" strike="noStrike">
                <a:solidFill>
                  <a:schemeClr val="lt1"/>
                </a:solidFill>
                <a:latin typeface="Arial"/>
                <a:ea typeface="Arial"/>
                <a:cs typeface="Arial"/>
                <a:sym typeface="Arial"/>
              </a:endParaRPr>
            </a:p>
          </p:txBody>
        </p:sp>
      </p:grpSp>
      <p:grpSp>
        <p:nvGrpSpPr>
          <p:cNvPr id="143" name="Google Shape;143;g15a5646be44_1_38"/>
          <p:cNvGrpSpPr/>
          <p:nvPr/>
        </p:nvGrpSpPr>
        <p:grpSpPr>
          <a:xfrm>
            <a:off x="4617720" y="825003"/>
            <a:ext cx="2282325" cy="461700"/>
            <a:chOff x="4668175" y="897419"/>
            <a:chExt cx="2282325" cy="461700"/>
          </a:xfrm>
        </p:grpSpPr>
        <p:grpSp>
          <p:nvGrpSpPr>
            <p:cNvPr id="144" name="Google Shape;144;g15a5646be44_1_38"/>
            <p:cNvGrpSpPr/>
            <p:nvPr/>
          </p:nvGrpSpPr>
          <p:grpSpPr>
            <a:xfrm>
              <a:off x="4668175" y="897419"/>
              <a:ext cx="439200" cy="461700"/>
              <a:chOff x="4668175" y="897413"/>
              <a:chExt cx="439200" cy="461700"/>
            </a:xfrm>
          </p:grpSpPr>
          <p:sp>
            <p:nvSpPr>
              <p:cNvPr id="145" name="Google Shape;145;g15a5646be44_1_38"/>
              <p:cNvSpPr/>
              <p:nvPr/>
            </p:nvSpPr>
            <p:spPr>
              <a:xfrm>
                <a:off x="4668175" y="907463"/>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g15a5646be44_1_38"/>
              <p:cNvSpPr txBox="1"/>
              <p:nvPr/>
            </p:nvSpPr>
            <p:spPr>
              <a:xfrm>
                <a:off x="4736592" y="897413"/>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2</a:t>
                </a:r>
                <a:endParaRPr b="1" i="0" sz="1800" u="none" cap="none" strike="noStrike">
                  <a:solidFill>
                    <a:srgbClr val="FF9900"/>
                  </a:solidFill>
                  <a:latin typeface="Arial"/>
                  <a:ea typeface="Arial"/>
                  <a:cs typeface="Arial"/>
                  <a:sym typeface="Arial"/>
                </a:endParaRPr>
              </a:p>
            </p:txBody>
          </p:sp>
        </p:grpSp>
        <p:sp>
          <p:nvSpPr>
            <p:cNvPr id="147" name="Google Shape;147;g15a5646be44_1_38"/>
            <p:cNvSpPr txBox="1"/>
            <p:nvPr/>
          </p:nvSpPr>
          <p:spPr>
            <a:xfrm>
              <a:off x="5220400" y="89741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lt1"/>
                  </a:solidFill>
                  <a:latin typeface="Arial"/>
                  <a:ea typeface="Arial"/>
                  <a:cs typeface="Arial"/>
                  <a:sym typeface="Arial"/>
                </a:rPr>
                <a:t>Offline</a:t>
              </a:r>
              <a:endParaRPr b="0" i="0" sz="1800" u="none" cap="none" strike="noStrike">
                <a:solidFill>
                  <a:schemeClr val="lt1"/>
                </a:solidFill>
                <a:latin typeface="Arial"/>
                <a:ea typeface="Arial"/>
                <a:cs typeface="Arial"/>
                <a:sym typeface="Arial"/>
              </a:endParaRPr>
            </a:p>
          </p:txBody>
        </p:sp>
      </p:grpSp>
      <p:grpSp>
        <p:nvGrpSpPr>
          <p:cNvPr id="148" name="Google Shape;148;g15a5646be44_1_38"/>
          <p:cNvGrpSpPr/>
          <p:nvPr/>
        </p:nvGrpSpPr>
        <p:grpSpPr>
          <a:xfrm>
            <a:off x="4617720" y="1431362"/>
            <a:ext cx="2282325" cy="461700"/>
            <a:chOff x="4668175" y="1502069"/>
            <a:chExt cx="2282325" cy="461700"/>
          </a:xfrm>
        </p:grpSpPr>
        <p:grpSp>
          <p:nvGrpSpPr>
            <p:cNvPr id="149" name="Google Shape;149;g15a5646be44_1_38"/>
            <p:cNvGrpSpPr/>
            <p:nvPr/>
          </p:nvGrpSpPr>
          <p:grpSpPr>
            <a:xfrm>
              <a:off x="4668175" y="1502069"/>
              <a:ext cx="439200" cy="461700"/>
              <a:chOff x="4668175" y="1506488"/>
              <a:chExt cx="439200" cy="461700"/>
            </a:xfrm>
          </p:grpSpPr>
          <p:sp>
            <p:nvSpPr>
              <p:cNvPr id="150" name="Google Shape;150;g15a5646be44_1_38"/>
              <p:cNvSpPr/>
              <p:nvPr/>
            </p:nvSpPr>
            <p:spPr>
              <a:xfrm>
                <a:off x="4668175" y="1517738"/>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g15a5646be44_1_38"/>
              <p:cNvSpPr txBox="1"/>
              <p:nvPr/>
            </p:nvSpPr>
            <p:spPr>
              <a:xfrm>
                <a:off x="4736592" y="1506488"/>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3</a:t>
                </a:r>
                <a:endParaRPr b="1" i="0" sz="1800" u="none" cap="none" strike="noStrike">
                  <a:solidFill>
                    <a:srgbClr val="FF9900"/>
                  </a:solidFill>
                  <a:latin typeface="Arial"/>
                  <a:ea typeface="Arial"/>
                  <a:cs typeface="Arial"/>
                  <a:sym typeface="Arial"/>
                </a:endParaRPr>
              </a:p>
            </p:txBody>
          </p:sp>
        </p:grpSp>
        <p:sp>
          <p:nvSpPr>
            <p:cNvPr id="152" name="Google Shape;152;g15a5646be44_1_38"/>
            <p:cNvSpPr txBox="1"/>
            <p:nvPr/>
          </p:nvSpPr>
          <p:spPr>
            <a:xfrm>
              <a:off x="5220400" y="150206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lt1"/>
                  </a:solidFill>
                  <a:latin typeface="Arial"/>
                  <a:ea typeface="Arial"/>
                  <a:cs typeface="Arial"/>
                  <a:sym typeface="Arial"/>
                </a:rPr>
                <a:t>Blended</a:t>
              </a:r>
              <a:endParaRPr b="0" i="0" sz="1800" u="none" cap="none" strike="noStrike">
                <a:solidFill>
                  <a:schemeClr val="lt1"/>
                </a:solidFill>
                <a:latin typeface="Arial"/>
                <a:ea typeface="Arial"/>
                <a:cs typeface="Arial"/>
                <a:sym typeface="Arial"/>
              </a:endParaRPr>
            </a:p>
          </p:txBody>
        </p:sp>
      </p:grpSp>
      <p:grpSp>
        <p:nvGrpSpPr>
          <p:cNvPr id="153" name="Google Shape;153;g15a5646be44_1_38"/>
          <p:cNvGrpSpPr/>
          <p:nvPr/>
        </p:nvGrpSpPr>
        <p:grpSpPr>
          <a:xfrm>
            <a:off x="4617720" y="2037721"/>
            <a:ext cx="2282325" cy="461700"/>
            <a:chOff x="4668175" y="2107325"/>
            <a:chExt cx="2282325" cy="461700"/>
          </a:xfrm>
        </p:grpSpPr>
        <p:grpSp>
          <p:nvGrpSpPr>
            <p:cNvPr id="154" name="Google Shape;154;g15a5646be44_1_38"/>
            <p:cNvGrpSpPr/>
            <p:nvPr/>
          </p:nvGrpSpPr>
          <p:grpSpPr>
            <a:xfrm>
              <a:off x="4668175" y="2107325"/>
              <a:ext cx="439200" cy="461700"/>
              <a:chOff x="4668175" y="2116775"/>
              <a:chExt cx="439200" cy="461700"/>
            </a:xfrm>
          </p:grpSpPr>
          <p:sp>
            <p:nvSpPr>
              <p:cNvPr id="155" name="Google Shape;155;g15a5646be44_1_38"/>
              <p:cNvSpPr/>
              <p:nvPr/>
            </p:nvSpPr>
            <p:spPr>
              <a:xfrm>
                <a:off x="4668175" y="2128013"/>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56" name="Google Shape;156;g15a5646be44_1_38"/>
              <p:cNvSpPr txBox="1"/>
              <p:nvPr/>
            </p:nvSpPr>
            <p:spPr>
              <a:xfrm flipH="1">
                <a:off x="4736592" y="2116775"/>
                <a:ext cx="338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4</a:t>
                </a:r>
                <a:endParaRPr b="1" i="0" sz="1800" u="none" cap="none" strike="noStrike">
                  <a:solidFill>
                    <a:srgbClr val="FF9900"/>
                  </a:solidFill>
                  <a:latin typeface="Arial"/>
                  <a:ea typeface="Arial"/>
                  <a:cs typeface="Arial"/>
                  <a:sym typeface="Arial"/>
                </a:endParaRPr>
              </a:p>
            </p:txBody>
          </p:sp>
        </p:grpSp>
        <p:sp>
          <p:nvSpPr>
            <p:cNvPr id="157" name="Google Shape;157;g15a5646be44_1_38"/>
            <p:cNvSpPr txBox="1"/>
            <p:nvPr/>
          </p:nvSpPr>
          <p:spPr>
            <a:xfrm>
              <a:off x="5220400" y="2107325"/>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lt1"/>
                  </a:solidFill>
                  <a:latin typeface="Arial"/>
                  <a:ea typeface="Arial"/>
                  <a:cs typeface="Arial"/>
                  <a:sym typeface="Arial"/>
                </a:rPr>
                <a:t>Face-to-Face</a:t>
              </a:r>
              <a:endParaRPr b="0" i="0" sz="1800" u="none" cap="none" strike="noStrike">
                <a:solidFill>
                  <a:schemeClr val="lt1"/>
                </a:solidFill>
                <a:latin typeface="Arial"/>
                <a:ea typeface="Arial"/>
                <a:cs typeface="Arial"/>
                <a:sym typeface="Arial"/>
              </a:endParaRPr>
            </a:p>
          </p:txBody>
        </p:sp>
      </p:grpSp>
      <p:grpSp>
        <p:nvGrpSpPr>
          <p:cNvPr id="158" name="Google Shape;158;g15a5646be44_1_38"/>
          <p:cNvGrpSpPr/>
          <p:nvPr/>
        </p:nvGrpSpPr>
        <p:grpSpPr>
          <a:xfrm>
            <a:off x="4617720" y="2644079"/>
            <a:ext cx="2282325" cy="461700"/>
            <a:chOff x="4668175" y="2732669"/>
            <a:chExt cx="2282325" cy="461700"/>
          </a:xfrm>
        </p:grpSpPr>
        <p:grpSp>
          <p:nvGrpSpPr>
            <p:cNvPr id="159" name="Google Shape;159;g15a5646be44_1_38"/>
            <p:cNvGrpSpPr/>
            <p:nvPr/>
          </p:nvGrpSpPr>
          <p:grpSpPr>
            <a:xfrm>
              <a:off x="4668175" y="2732669"/>
              <a:ext cx="439200" cy="461700"/>
              <a:chOff x="4668175" y="2727038"/>
              <a:chExt cx="439200" cy="461700"/>
            </a:xfrm>
          </p:grpSpPr>
          <p:sp>
            <p:nvSpPr>
              <p:cNvPr id="160" name="Google Shape;160;g15a5646be44_1_38"/>
              <p:cNvSpPr/>
              <p:nvPr/>
            </p:nvSpPr>
            <p:spPr>
              <a:xfrm>
                <a:off x="4668175" y="2738288"/>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61" name="Google Shape;161;g15a5646be44_1_38"/>
              <p:cNvSpPr txBox="1"/>
              <p:nvPr/>
            </p:nvSpPr>
            <p:spPr>
              <a:xfrm>
                <a:off x="4736592" y="2727038"/>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5</a:t>
                </a:r>
                <a:endParaRPr b="1" i="0" sz="1800" u="none" cap="none" strike="noStrike">
                  <a:solidFill>
                    <a:srgbClr val="FF9900"/>
                  </a:solidFill>
                  <a:latin typeface="Arial"/>
                  <a:ea typeface="Arial"/>
                  <a:cs typeface="Arial"/>
                  <a:sym typeface="Arial"/>
                </a:endParaRPr>
              </a:p>
            </p:txBody>
          </p:sp>
        </p:grpSp>
        <p:sp>
          <p:nvSpPr>
            <p:cNvPr id="162" name="Google Shape;162;g15a5646be44_1_38"/>
            <p:cNvSpPr txBox="1"/>
            <p:nvPr/>
          </p:nvSpPr>
          <p:spPr>
            <a:xfrm>
              <a:off x="5220400" y="273266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lt1"/>
                  </a:solidFill>
                  <a:latin typeface="Arial"/>
                  <a:ea typeface="Arial"/>
                  <a:cs typeface="Arial"/>
                  <a:sym typeface="Arial"/>
                </a:rPr>
                <a:t>Synchronous</a:t>
              </a:r>
              <a:endParaRPr b="0" i="0" sz="1800" u="none" cap="none" strike="noStrike">
                <a:solidFill>
                  <a:schemeClr val="lt1"/>
                </a:solidFill>
                <a:latin typeface="Arial"/>
                <a:ea typeface="Arial"/>
                <a:cs typeface="Arial"/>
                <a:sym typeface="Arial"/>
              </a:endParaRPr>
            </a:p>
          </p:txBody>
        </p:sp>
      </p:grpSp>
      <p:grpSp>
        <p:nvGrpSpPr>
          <p:cNvPr id="163" name="Google Shape;163;g15a5646be44_1_38"/>
          <p:cNvGrpSpPr/>
          <p:nvPr/>
        </p:nvGrpSpPr>
        <p:grpSpPr>
          <a:xfrm>
            <a:off x="4617720" y="3250438"/>
            <a:ext cx="2282325" cy="461700"/>
            <a:chOff x="4668175" y="3317819"/>
            <a:chExt cx="2282325" cy="461700"/>
          </a:xfrm>
        </p:grpSpPr>
        <p:grpSp>
          <p:nvGrpSpPr>
            <p:cNvPr id="164" name="Google Shape;164;g15a5646be44_1_38"/>
            <p:cNvGrpSpPr/>
            <p:nvPr/>
          </p:nvGrpSpPr>
          <p:grpSpPr>
            <a:xfrm>
              <a:off x="4668175" y="3317819"/>
              <a:ext cx="439200" cy="461700"/>
              <a:chOff x="4668175" y="3337313"/>
              <a:chExt cx="439200" cy="461700"/>
            </a:xfrm>
          </p:grpSpPr>
          <p:sp>
            <p:nvSpPr>
              <p:cNvPr id="165" name="Google Shape;165;g15a5646be44_1_38"/>
              <p:cNvSpPr/>
              <p:nvPr/>
            </p:nvSpPr>
            <p:spPr>
              <a:xfrm>
                <a:off x="4668175" y="3348563"/>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66" name="Google Shape;166;g15a5646be44_1_38"/>
              <p:cNvSpPr txBox="1"/>
              <p:nvPr/>
            </p:nvSpPr>
            <p:spPr>
              <a:xfrm>
                <a:off x="4736592" y="3337313"/>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6</a:t>
                </a:r>
                <a:endParaRPr b="1" i="0" sz="1800" u="none" cap="none" strike="noStrike">
                  <a:solidFill>
                    <a:srgbClr val="FF9900"/>
                  </a:solidFill>
                  <a:latin typeface="Arial"/>
                  <a:ea typeface="Arial"/>
                  <a:cs typeface="Arial"/>
                  <a:sym typeface="Arial"/>
                </a:endParaRPr>
              </a:p>
            </p:txBody>
          </p:sp>
        </p:grpSp>
        <p:sp>
          <p:nvSpPr>
            <p:cNvPr id="167" name="Google Shape;167;g15a5646be44_1_38"/>
            <p:cNvSpPr txBox="1"/>
            <p:nvPr/>
          </p:nvSpPr>
          <p:spPr>
            <a:xfrm>
              <a:off x="5220400" y="331781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lt1"/>
                  </a:solidFill>
                  <a:latin typeface="Arial"/>
                  <a:ea typeface="Arial"/>
                  <a:cs typeface="Arial"/>
                  <a:sym typeface="Arial"/>
                </a:rPr>
                <a:t>Asynchronous</a:t>
              </a:r>
              <a:endParaRPr b="0" i="0" sz="1800" u="none" cap="none" strike="noStrike">
                <a:solidFill>
                  <a:schemeClr val="lt1"/>
                </a:solidFill>
                <a:latin typeface="Arial"/>
                <a:ea typeface="Arial"/>
                <a:cs typeface="Arial"/>
                <a:sym typeface="Arial"/>
              </a:endParaRPr>
            </a:p>
          </p:txBody>
        </p:sp>
      </p:grpSp>
      <p:grpSp>
        <p:nvGrpSpPr>
          <p:cNvPr id="168" name="Google Shape;168;g15a5646be44_1_38"/>
          <p:cNvGrpSpPr/>
          <p:nvPr/>
        </p:nvGrpSpPr>
        <p:grpSpPr>
          <a:xfrm>
            <a:off x="4617720" y="3856797"/>
            <a:ext cx="2282325" cy="461700"/>
            <a:chOff x="4668175" y="3949019"/>
            <a:chExt cx="2282325" cy="461700"/>
          </a:xfrm>
        </p:grpSpPr>
        <p:grpSp>
          <p:nvGrpSpPr>
            <p:cNvPr id="169" name="Google Shape;169;g15a5646be44_1_38"/>
            <p:cNvGrpSpPr/>
            <p:nvPr/>
          </p:nvGrpSpPr>
          <p:grpSpPr>
            <a:xfrm>
              <a:off x="4668175" y="3949019"/>
              <a:ext cx="439200" cy="461700"/>
              <a:chOff x="4668175" y="3943388"/>
              <a:chExt cx="439200" cy="461700"/>
            </a:xfrm>
          </p:grpSpPr>
          <p:sp>
            <p:nvSpPr>
              <p:cNvPr id="170" name="Google Shape;170;g15a5646be44_1_38"/>
              <p:cNvSpPr/>
              <p:nvPr/>
            </p:nvSpPr>
            <p:spPr>
              <a:xfrm>
                <a:off x="4668175" y="3954638"/>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71" name="Google Shape;171;g15a5646be44_1_38"/>
              <p:cNvSpPr txBox="1"/>
              <p:nvPr/>
            </p:nvSpPr>
            <p:spPr>
              <a:xfrm>
                <a:off x="4736592" y="3943388"/>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7</a:t>
                </a:r>
                <a:endParaRPr b="1" i="0" sz="1800" u="none" cap="none" strike="noStrike">
                  <a:solidFill>
                    <a:srgbClr val="FF9900"/>
                  </a:solidFill>
                  <a:latin typeface="Arial"/>
                  <a:ea typeface="Arial"/>
                  <a:cs typeface="Arial"/>
                  <a:sym typeface="Arial"/>
                </a:endParaRPr>
              </a:p>
            </p:txBody>
          </p:sp>
        </p:grpSp>
        <p:sp>
          <p:nvSpPr>
            <p:cNvPr id="172" name="Google Shape;172;g15a5646be44_1_38"/>
            <p:cNvSpPr txBox="1"/>
            <p:nvPr/>
          </p:nvSpPr>
          <p:spPr>
            <a:xfrm>
              <a:off x="5220400" y="394901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lt1"/>
                  </a:solidFill>
                  <a:latin typeface="Arial"/>
                  <a:ea typeface="Arial"/>
                  <a:cs typeface="Arial"/>
                  <a:sym typeface="Arial"/>
                </a:rPr>
                <a:t>Self-paced</a:t>
              </a:r>
              <a:endParaRPr b="0" i="0" sz="1800" u="none" cap="none" strike="noStrike">
                <a:solidFill>
                  <a:schemeClr val="lt1"/>
                </a:solidFill>
                <a:latin typeface="Arial"/>
                <a:ea typeface="Arial"/>
                <a:cs typeface="Arial"/>
                <a:sym typeface="Arial"/>
              </a:endParaRPr>
            </a:p>
          </p:txBody>
        </p:sp>
      </p:grpSp>
      <p:grpSp>
        <p:nvGrpSpPr>
          <p:cNvPr id="173" name="Google Shape;173;g15a5646be44_1_38"/>
          <p:cNvGrpSpPr/>
          <p:nvPr/>
        </p:nvGrpSpPr>
        <p:grpSpPr>
          <a:xfrm>
            <a:off x="4617720" y="4463156"/>
            <a:ext cx="2282325" cy="461700"/>
            <a:chOff x="4668175" y="4534169"/>
            <a:chExt cx="2282325" cy="461700"/>
          </a:xfrm>
        </p:grpSpPr>
        <p:grpSp>
          <p:nvGrpSpPr>
            <p:cNvPr id="174" name="Google Shape;174;g15a5646be44_1_38"/>
            <p:cNvGrpSpPr/>
            <p:nvPr/>
          </p:nvGrpSpPr>
          <p:grpSpPr>
            <a:xfrm>
              <a:off x="4668175" y="4534169"/>
              <a:ext cx="439200" cy="461700"/>
              <a:chOff x="4668175" y="4553663"/>
              <a:chExt cx="439200" cy="461700"/>
            </a:xfrm>
          </p:grpSpPr>
          <p:sp>
            <p:nvSpPr>
              <p:cNvPr id="175" name="Google Shape;175;g15a5646be44_1_38"/>
              <p:cNvSpPr/>
              <p:nvPr/>
            </p:nvSpPr>
            <p:spPr>
              <a:xfrm>
                <a:off x="4668175" y="4564913"/>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76" name="Google Shape;176;g15a5646be44_1_38"/>
              <p:cNvSpPr txBox="1"/>
              <p:nvPr/>
            </p:nvSpPr>
            <p:spPr>
              <a:xfrm>
                <a:off x="4736592" y="4553663"/>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8</a:t>
                </a:r>
                <a:endParaRPr b="1" i="0" sz="1800" u="none" cap="none" strike="noStrike">
                  <a:solidFill>
                    <a:srgbClr val="FF9900"/>
                  </a:solidFill>
                  <a:latin typeface="Arial"/>
                  <a:ea typeface="Arial"/>
                  <a:cs typeface="Arial"/>
                  <a:sym typeface="Arial"/>
                </a:endParaRPr>
              </a:p>
            </p:txBody>
          </p:sp>
        </p:grpSp>
        <p:sp>
          <p:nvSpPr>
            <p:cNvPr id="177" name="Google Shape;177;g15a5646be44_1_38"/>
            <p:cNvSpPr txBox="1"/>
            <p:nvPr/>
          </p:nvSpPr>
          <p:spPr>
            <a:xfrm>
              <a:off x="5220400" y="453416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lt1"/>
                  </a:solidFill>
                  <a:latin typeface="Arial"/>
                  <a:ea typeface="Arial"/>
                  <a:cs typeface="Arial"/>
                  <a:sym typeface="Arial"/>
                </a:rPr>
                <a:t>Cohort-based</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5a5646be44_1_15"/>
          <p:cNvSpPr/>
          <p:nvPr/>
        </p:nvSpPr>
        <p:spPr>
          <a:xfrm>
            <a:off x="1103000" y="1253950"/>
            <a:ext cx="2635500" cy="2624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15a5646be44_1_15"/>
          <p:cNvSpPr txBox="1"/>
          <p:nvPr/>
        </p:nvSpPr>
        <p:spPr>
          <a:xfrm>
            <a:off x="1207550" y="1940700"/>
            <a:ext cx="24264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b="1" lang="en-US" sz="3500">
                <a:solidFill>
                  <a:srgbClr val="434343"/>
                </a:solidFill>
                <a:latin typeface="Open Sans ExtraBold"/>
                <a:ea typeface="Open Sans ExtraBold"/>
                <a:cs typeface="Open Sans ExtraBold"/>
                <a:sym typeface="Open Sans ExtraBold"/>
              </a:rPr>
              <a:t>Enabling</a:t>
            </a:r>
            <a:endParaRPr b="1" sz="3500">
              <a:solidFill>
                <a:srgbClr val="434343"/>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rgbClr val="000000"/>
              </a:buClr>
              <a:buSzPts val="3500"/>
              <a:buFont typeface="Arial"/>
              <a:buNone/>
            </a:pPr>
            <a:r>
              <a:rPr b="1" lang="en-US" sz="3500">
                <a:solidFill>
                  <a:srgbClr val="434343"/>
                </a:solidFill>
                <a:latin typeface="Open Sans ExtraBold"/>
                <a:ea typeface="Open Sans ExtraBold"/>
                <a:cs typeface="Open Sans ExtraBold"/>
                <a:sym typeface="Open Sans ExtraBold"/>
              </a:rPr>
              <a:t>Adoption</a:t>
            </a:r>
            <a:endParaRPr b="1" sz="3500">
              <a:solidFill>
                <a:srgbClr val="434343"/>
              </a:solidFill>
              <a:latin typeface="Open Sans ExtraBold"/>
              <a:ea typeface="Open Sans ExtraBold"/>
              <a:cs typeface="Open Sans ExtraBold"/>
              <a:sym typeface="Open Sans ExtraBold"/>
            </a:endParaRPr>
          </a:p>
        </p:txBody>
      </p:sp>
      <p:grpSp>
        <p:nvGrpSpPr>
          <p:cNvPr id="184" name="Google Shape;184;g15a5646be44_1_15"/>
          <p:cNvGrpSpPr/>
          <p:nvPr/>
        </p:nvGrpSpPr>
        <p:grpSpPr>
          <a:xfrm>
            <a:off x="4617720" y="825003"/>
            <a:ext cx="2282325" cy="461700"/>
            <a:chOff x="4668175" y="289657"/>
            <a:chExt cx="2282325" cy="461700"/>
          </a:xfrm>
        </p:grpSpPr>
        <p:grpSp>
          <p:nvGrpSpPr>
            <p:cNvPr id="185" name="Google Shape;185;g15a5646be44_1_15"/>
            <p:cNvGrpSpPr/>
            <p:nvPr/>
          </p:nvGrpSpPr>
          <p:grpSpPr>
            <a:xfrm>
              <a:off x="4668175" y="289657"/>
              <a:ext cx="439200" cy="461700"/>
              <a:chOff x="4668175" y="282113"/>
              <a:chExt cx="439200" cy="461700"/>
            </a:xfrm>
          </p:grpSpPr>
          <p:sp>
            <p:nvSpPr>
              <p:cNvPr id="186" name="Google Shape;186;g15a5646be44_1_15"/>
              <p:cNvSpPr/>
              <p:nvPr/>
            </p:nvSpPr>
            <p:spPr>
              <a:xfrm>
                <a:off x="4668175" y="297188"/>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87" name="Google Shape;187;g15a5646be44_1_15"/>
              <p:cNvSpPr txBox="1"/>
              <p:nvPr/>
            </p:nvSpPr>
            <p:spPr>
              <a:xfrm>
                <a:off x="4736592" y="282113"/>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1</a:t>
                </a:r>
                <a:endParaRPr b="1" i="0" sz="1800" u="none" cap="none" strike="noStrike">
                  <a:solidFill>
                    <a:srgbClr val="FF9900"/>
                  </a:solidFill>
                  <a:latin typeface="Arial"/>
                  <a:ea typeface="Arial"/>
                  <a:cs typeface="Arial"/>
                  <a:sym typeface="Arial"/>
                </a:endParaRPr>
              </a:p>
            </p:txBody>
          </p:sp>
        </p:grpSp>
        <p:sp>
          <p:nvSpPr>
            <p:cNvPr id="188" name="Google Shape;188;g15a5646be44_1_15"/>
            <p:cNvSpPr txBox="1"/>
            <p:nvPr/>
          </p:nvSpPr>
          <p:spPr>
            <a:xfrm>
              <a:off x="5220400" y="289657"/>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Navigation</a:t>
              </a:r>
              <a:endParaRPr b="0" i="0" sz="1800" u="none" cap="none" strike="noStrike">
                <a:solidFill>
                  <a:schemeClr val="lt1"/>
                </a:solidFill>
                <a:latin typeface="Arial"/>
                <a:ea typeface="Arial"/>
                <a:cs typeface="Arial"/>
                <a:sym typeface="Arial"/>
              </a:endParaRPr>
            </a:p>
          </p:txBody>
        </p:sp>
      </p:grpSp>
      <p:grpSp>
        <p:nvGrpSpPr>
          <p:cNvPr id="189" name="Google Shape;189;g15a5646be44_1_15"/>
          <p:cNvGrpSpPr/>
          <p:nvPr/>
        </p:nvGrpSpPr>
        <p:grpSpPr>
          <a:xfrm>
            <a:off x="4617720" y="1431362"/>
            <a:ext cx="2282325" cy="461700"/>
            <a:chOff x="4668175" y="897419"/>
            <a:chExt cx="2282325" cy="461700"/>
          </a:xfrm>
        </p:grpSpPr>
        <p:grpSp>
          <p:nvGrpSpPr>
            <p:cNvPr id="190" name="Google Shape;190;g15a5646be44_1_15"/>
            <p:cNvGrpSpPr/>
            <p:nvPr/>
          </p:nvGrpSpPr>
          <p:grpSpPr>
            <a:xfrm>
              <a:off x="4668175" y="897419"/>
              <a:ext cx="439200" cy="461700"/>
              <a:chOff x="4668175" y="897413"/>
              <a:chExt cx="439200" cy="461700"/>
            </a:xfrm>
          </p:grpSpPr>
          <p:sp>
            <p:nvSpPr>
              <p:cNvPr id="191" name="Google Shape;191;g15a5646be44_1_15"/>
              <p:cNvSpPr/>
              <p:nvPr/>
            </p:nvSpPr>
            <p:spPr>
              <a:xfrm>
                <a:off x="4668175" y="907463"/>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92" name="Google Shape;192;g15a5646be44_1_15"/>
              <p:cNvSpPr txBox="1"/>
              <p:nvPr/>
            </p:nvSpPr>
            <p:spPr>
              <a:xfrm>
                <a:off x="4736592" y="897413"/>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2</a:t>
                </a:r>
                <a:endParaRPr b="1" i="0" sz="1800" u="none" cap="none" strike="noStrike">
                  <a:solidFill>
                    <a:srgbClr val="FF9900"/>
                  </a:solidFill>
                  <a:latin typeface="Arial"/>
                  <a:ea typeface="Arial"/>
                  <a:cs typeface="Arial"/>
                  <a:sym typeface="Arial"/>
                </a:endParaRPr>
              </a:p>
            </p:txBody>
          </p:sp>
        </p:grpSp>
        <p:sp>
          <p:nvSpPr>
            <p:cNvPr id="193" name="Google Shape;193;g15a5646be44_1_15"/>
            <p:cNvSpPr txBox="1"/>
            <p:nvPr/>
          </p:nvSpPr>
          <p:spPr>
            <a:xfrm>
              <a:off x="5220400" y="89741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Deployment</a:t>
              </a:r>
              <a:endParaRPr b="0" i="0" sz="1800" u="none" cap="none" strike="noStrike">
                <a:solidFill>
                  <a:schemeClr val="lt1"/>
                </a:solidFill>
                <a:latin typeface="Arial"/>
                <a:ea typeface="Arial"/>
                <a:cs typeface="Arial"/>
                <a:sym typeface="Arial"/>
              </a:endParaRPr>
            </a:p>
          </p:txBody>
        </p:sp>
      </p:grpSp>
      <p:grpSp>
        <p:nvGrpSpPr>
          <p:cNvPr id="194" name="Google Shape;194;g15a5646be44_1_15"/>
          <p:cNvGrpSpPr/>
          <p:nvPr/>
        </p:nvGrpSpPr>
        <p:grpSpPr>
          <a:xfrm>
            <a:off x="4617720" y="2037721"/>
            <a:ext cx="2282325" cy="461700"/>
            <a:chOff x="4668175" y="1502069"/>
            <a:chExt cx="2282325" cy="461700"/>
          </a:xfrm>
        </p:grpSpPr>
        <p:grpSp>
          <p:nvGrpSpPr>
            <p:cNvPr id="195" name="Google Shape;195;g15a5646be44_1_15"/>
            <p:cNvGrpSpPr/>
            <p:nvPr/>
          </p:nvGrpSpPr>
          <p:grpSpPr>
            <a:xfrm>
              <a:off x="4668175" y="1502069"/>
              <a:ext cx="439200" cy="461700"/>
              <a:chOff x="4668175" y="1506488"/>
              <a:chExt cx="439200" cy="461700"/>
            </a:xfrm>
          </p:grpSpPr>
          <p:sp>
            <p:nvSpPr>
              <p:cNvPr id="196" name="Google Shape;196;g15a5646be44_1_15"/>
              <p:cNvSpPr/>
              <p:nvPr/>
            </p:nvSpPr>
            <p:spPr>
              <a:xfrm>
                <a:off x="4668175" y="1517738"/>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g15a5646be44_1_15"/>
              <p:cNvSpPr txBox="1"/>
              <p:nvPr/>
            </p:nvSpPr>
            <p:spPr>
              <a:xfrm>
                <a:off x="4736592" y="1506488"/>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3</a:t>
                </a:r>
                <a:endParaRPr b="1" i="0" sz="1800" u="none" cap="none" strike="noStrike">
                  <a:solidFill>
                    <a:srgbClr val="FF9900"/>
                  </a:solidFill>
                  <a:latin typeface="Arial"/>
                  <a:ea typeface="Arial"/>
                  <a:cs typeface="Arial"/>
                  <a:sym typeface="Arial"/>
                </a:endParaRPr>
              </a:p>
            </p:txBody>
          </p:sp>
        </p:grpSp>
        <p:sp>
          <p:nvSpPr>
            <p:cNvPr id="198" name="Google Shape;198;g15a5646be44_1_15"/>
            <p:cNvSpPr txBox="1"/>
            <p:nvPr/>
          </p:nvSpPr>
          <p:spPr>
            <a:xfrm>
              <a:off x="5220400" y="150206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Modification</a:t>
              </a:r>
              <a:endParaRPr b="0" i="0" sz="1800" u="none" cap="none" strike="noStrike">
                <a:solidFill>
                  <a:schemeClr val="lt1"/>
                </a:solidFill>
                <a:latin typeface="Arial"/>
                <a:ea typeface="Arial"/>
                <a:cs typeface="Arial"/>
                <a:sym typeface="Arial"/>
              </a:endParaRPr>
            </a:p>
          </p:txBody>
        </p:sp>
      </p:grpSp>
      <p:grpSp>
        <p:nvGrpSpPr>
          <p:cNvPr id="199" name="Google Shape;199;g15a5646be44_1_15"/>
          <p:cNvGrpSpPr/>
          <p:nvPr/>
        </p:nvGrpSpPr>
        <p:grpSpPr>
          <a:xfrm>
            <a:off x="4617720" y="2644079"/>
            <a:ext cx="2282325" cy="461700"/>
            <a:chOff x="4668175" y="2107325"/>
            <a:chExt cx="2282325" cy="461700"/>
          </a:xfrm>
        </p:grpSpPr>
        <p:grpSp>
          <p:nvGrpSpPr>
            <p:cNvPr id="200" name="Google Shape;200;g15a5646be44_1_15"/>
            <p:cNvGrpSpPr/>
            <p:nvPr/>
          </p:nvGrpSpPr>
          <p:grpSpPr>
            <a:xfrm>
              <a:off x="4668175" y="2107325"/>
              <a:ext cx="439200" cy="461700"/>
              <a:chOff x="4668175" y="2116775"/>
              <a:chExt cx="439200" cy="461700"/>
            </a:xfrm>
          </p:grpSpPr>
          <p:sp>
            <p:nvSpPr>
              <p:cNvPr id="201" name="Google Shape;201;g15a5646be44_1_15"/>
              <p:cNvSpPr/>
              <p:nvPr/>
            </p:nvSpPr>
            <p:spPr>
              <a:xfrm>
                <a:off x="4668175" y="2128013"/>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02" name="Google Shape;202;g15a5646be44_1_15"/>
              <p:cNvSpPr txBox="1"/>
              <p:nvPr/>
            </p:nvSpPr>
            <p:spPr>
              <a:xfrm flipH="1">
                <a:off x="4736592" y="2116775"/>
                <a:ext cx="338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4</a:t>
                </a:r>
                <a:endParaRPr b="1" i="0" sz="1800" u="none" cap="none" strike="noStrike">
                  <a:solidFill>
                    <a:srgbClr val="FF9900"/>
                  </a:solidFill>
                  <a:latin typeface="Arial"/>
                  <a:ea typeface="Arial"/>
                  <a:cs typeface="Arial"/>
                  <a:sym typeface="Arial"/>
                </a:endParaRPr>
              </a:p>
            </p:txBody>
          </p:sp>
        </p:grpSp>
        <p:sp>
          <p:nvSpPr>
            <p:cNvPr id="203" name="Google Shape;203;g15a5646be44_1_15"/>
            <p:cNvSpPr txBox="1"/>
            <p:nvPr/>
          </p:nvSpPr>
          <p:spPr>
            <a:xfrm>
              <a:off x="5220400" y="2107325"/>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Maintenance</a:t>
              </a:r>
              <a:endParaRPr b="0" i="0" sz="1800" u="none" cap="none" strike="noStrike">
                <a:solidFill>
                  <a:schemeClr val="lt1"/>
                </a:solidFill>
                <a:latin typeface="Arial"/>
                <a:ea typeface="Arial"/>
                <a:cs typeface="Arial"/>
                <a:sym typeface="Arial"/>
              </a:endParaRPr>
            </a:p>
          </p:txBody>
        </p:sp>
      </p:grpSp>
      <p:grpSp>
        <p:nvGrpSpPr>
          <p:cNvPr id="204" name="Google Shape;204;g15a5646be44_1_15"/>
          <p:cNvGrpSpPr/>
          <p:nvPr/>
        </p:nvGrpSpPr>
        <p:grpSpPr>
          <a:xfrm>
            <a:off x="4617720" y="3250438"/>
            <a:ext cx="2282325" cy="461700"/>
            <a:chOff x="4668175" y="2732669"/>
            <a:chExt cx="2282325" cy="461700"/>
          </a:xfrm>
        </p:grpSpPr>
        <p:grpSp>
          <p:nvGrpSpPr>
            <p:cNvPr id="205" name="Google Shape;205;g15a5646be44_1_15"/>
            <p:cNvGrpSpPr/>
            <p:nvPr/>
          </p:nvGrpSpPr>
          <p:grpSpPr>
            <a:xfrm>
              <a:off x="4668175" y="2732669"/>
              <a:ext cx="439200" cy="461700"/>
              <a:chOff x="4668175" y="2727038"/>
              <a:chExt cx="439200" cy="461700"/>
            </a:xfrm>
          </p:grpSpPr>
          <p:sp>
            <p:nvSpPr>
              <p:cNvPr id="206" name="Google Shape;206;g15a5646be44_1_15"/>
              <p:cNvSpPr/>
              <p:nvPr/>
            </p:nvSpPr>
            <p:spPr>
              <a:xfrm>
                <a:off x="4668175" y="2738288"/>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07" name="Google Shape;207;g15a5646be44_1_15"/>
              <p:cNvSpPr txBox="1"/>
              <p:nvPr/>
            </p:nvSpPr>
            <p:spPr>
              <a:xfrm>
                <a:off x="4736592" y="2727038"/>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5</a:t>
                </a:r>
                <a:endParaRPr b="1" i="0" sz="1800" u="none" cap="none" strike="noStrike">
                  <a:solidFill>
                    <a:srgbClr val="FF9900"/>
                  </a:solidFill>
                  <a:latin typeface="Arial"/>
                  <a:ea typeface="Arial"/>
                  <a:cs typeface="Arial"/>
                  <a:sym typeface="Arial"/>
                </a:endParaRPr>
              </a:p>
            </p:txBody>
          </p:sp>
        </p:grpSp>
        <p:sp>
          <p:nvSpPr>
            <p:cNvPr id="208" name="Google Shape;208;g15a5646be44_1_15"/>
            <p:cNvSpPr txBox="1"/>
            <p:nvPr/>
          </p:nvSpPr>
          <p:spPr>
            <a:xfrm>
              <a:off x="5220400" y="273266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Translation</a:t>
              </a:r>
              <a:endParaRPr b="0" i="0" sz="1800" u="none" cap="none" strike="noStrike">
                <a:solidFill>
                  <a:schemeClr val="lt1"/>
                </a:solidFill>
                <a:latin typeface="Arial"/>
                <a:ea typeface="Arial"/>
                <a:cs typeface="Arial"/>
                <a:sym typeface="Arial"/>
              </a:endParaRPr>
            </a:p>
          </p:txBody>
        </p:sp>
      </p:grpSp>
      <p:grpSp>
        <p:nvGrpSpPr>
          <p:cNvPr id="209" name="Google Shape;209;g15a5646be44_1_15"/>
          <p:cNvGrpSpPr/>
          <p:nvPr/>
        </p:nvGrpSpPr>
        <p:grpSpPr>
          <a:xfrm>
            <a:off x="4617720" y="3856797"/>
            <a:ext cx="2282325" cy="461700"/>
            <a:chOff x="4668175" y="3317819"/>
            <a:chExt cx="2282325" cy="461700"/>
          </a:xfrm>
        </p:grpSpPr>
        <p:grpSp>
          <p:nvGrpSpPr>
            <p:cNvPr id="210" name="Google Shape;210;g15a5646be44_1_15"/>
            <p:cNvGrpSpPr/>
            <p:nvPr/>
          </p:nvGrpSpPr>
          <p:grpSpPr>
            <a:xfrm>
              <a:off x="4668175" y="3317819"/>
              <a:ext cx="439200" cy="461700"/>
              <a:chOff x="4668175" y="3337313"/>
              <a:chExt cx="439200" cy="461700"/>
            </a:xfrm>
          </p:grpSpPr>
          <p:sp>
            <p:nvSpPr>
              <p:cNvPr id="211" name="Google Shape;211;g15a5646be44_1_15"/>
              <p:cNvSpPr/>
              <p:nvPr/>
            </p:nvSpPr>
            <p:spPr>
              <a:xfrm>
                <a:off x="4668175" y="3348563"/>
                <a:ext cx="439200" cy="439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12" name="Google Shape;212;g15a5646be44_1_15"/>
              <p:cNvSpPr txBox="1"/>
              <p:nvPr/>
            </p:nvSpPr>
            <p:spPr>
              <a:xfrm>
                <a:off x="4736592" y="3337313"/>
                <a:ext cx="26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FF9900"/>
                    </a:solidFill>
                    <a:latin typeface="Arial"/>
                    <a:ea typeface="Arial"/>
                    <a:cs typeface="Arial"/>
                    <a:sym typeface="Arial"/>
                  </a:rPr>
                  <a:t>6</a:t>
                </a:r>
                <a:endParaRPr b="1" i="0" sz="1800" u="none" cap="none" strike="noStrike">
                  <a:solidFill>
                    <a:srgbClr val="FF9900"/>
                  </a:solidFill>
                  <a:latin typeface="Arial"/>
                  <a:ea typeface="Arial"/>
                  <a:cs typeface="Arial"/>
                  <a:sym typeface="Arial"/>
                </a:endParaRPr>
              </a:p>
            </p:txBody>
          </p:sp>
        </p:grpSp>
        <p:sp>
          <p:nvSpPr>
            <p:cNvPr id="213" name="Google Shape;213;g15a5646be44_1_15"/>
            <p:cNvSpPr txBox="1"/>
            <p:nvPr/>
          </p:nvSpPr>
          <p:spPr>
            <a:xfrm>
              <a:off x="5220400" y="3317819"/>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rPr>
                <a:t>Distribution</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3"/>
          <p:cNvSpPr txBox="1"/>
          <p:nvPr>
            <p:ph type="title"/>
          </p:nvPr>
        </p:nvSpPr>
        <p:spPr>
          <a:xfrm>
            <a:off x="1090799" y="1572600"/>
            <a:ext cx="7277023" cy="1444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rPr lang="en-US"/>
              <a:t>Course Design </a:t>
            </a:r>
            <a:endParaRPr/>
          </a:p>
          <a:p>
            <a:pPr indent="0" lvl="0" marL="0" rtl="0" algn="l">
              <a:lnSpc>
                <a:spcPct val="100000"/>
              </a:lnSpc>
              <a:spcBef>
                <a:spcPts val="0"/>
              </a:spcBef>
              <a:spcAft>
                <a:spcPts val="0"/>
              </a:spcAft>
              <a:buSzPts val="4400"/>
              <a:buNone/>
            </a:pPr>
            <a:r>
              <a:rPr lang="en-US"/>
              <a:t>Features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Jessica Gramp</dc:creator>
</cp:coreProperties>
</file>