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aleway"/>
      <p:regular r:id="rId37"/>
      <p:bold r:id="rId38"/>
      <p:italic r:id="rId39"/>
      <p:boldItalic r:id="rId40"/>
    </p:embeddedFont>
    <p:embeddedFont>
      <p:font typeface="Raleway Light"/>
      <p:regular r:id="rId41"/>
      <p:bold r:id="rId42"/>
      <p:italic r:id="rId43"/>
      <p:boldItalic r:id="rId44"/>
    </p:embeddedFont>
    <p:embeddedFont>
      <p:font typeface="Open Sans SemiBold"/>
      <p:regular r:id="rId45"/>
      <p:bold r:id="rId46"/>
      <p:italic r:id="rId47"/>
      <p:boldItalic r:id="rId48"/>
    </p:embeddedFont>
    <p:embeddedFont>
      <p:font typeface="Open Sans Light"/>
      <p:regular r:id="rId49"/>
      <p:bold r:id="rId50"/>
      <p:italic r:id="rId51"/>
      <p:boldItalic r:id="rId52"/>
    </p:embeddedFont>
    <p:embeddedFont>
      <p:font typeface="Open Sa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Italic.fntdata"/><Relationship Id="rId42" Type="http://schemas.openxmlformats.org/officeDocument/2006/relationships/font" Target="fonts/RalewayLight-bold.fntdata"/><Relationship Id="rId41" Type="http://schemas.openxmlformats.org/officeDocument/2006/relationships/font" Target="fonts/RalewayLight-regular.fntdata"/><Relationship Id="rId44" Type="http://schemas.openxmlformats.org/officeDocument/2006/relationships/font" Target="fonts/RalewayLight-boldItalic.fntdata"/><Relationship Id="rId43" Type="http://schemas.openxmlformats.org/officeDocument/2006/relationships/font" Target="fonts/RalewayLight-italic.fntdata"/><Relationship Id="rId46" Type="http://schemas.openxmlformats.org/officeDocument/2006/relationships/font" Target="fonts/OpenSansSemiBold-bold.fntdata"/><Relationship Id="rId45" Type="http://schemas.openxmlformats.org/officeDocument/2006/relationships/font" Target="fonts/OpenSans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SemiBold-boldItalic.fntdata"/><Relationship Id="rId47" Type="http://schemas.openxmlformats.org/officeDocument/2006/relationships/font" Target="fonts/OpenSansSemiBold-italic.fntdata"/><Relationship Id="rId49" Type="http://schemas.openxmlformats.org/officeDocument/2006/relationships/font" Target="fonts/OpenSans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aleway-regular.fntdata"/><Relationship Id="rId36" Type="http://schemas.openxmlformats.org/officeDocument/2006/relationships/slide" Target="slides/slide31.xml"/><Relationship Id="rId39" Type="http://schemas.openxmlformats.org/officeDocument/2006/relationships/font" Target="fonts/Raleway-italic.fntdata"/><Relationship Id="rId38" Type="http://schemas.openxmlformats.org/officeDocument/2006/relationships/font" Target="fonts/Raleway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Light-italic.fntdata"/><Relationship Id="rId50" Type="http://schemas.openxmlformats.org/officeDocument/2006/relationships/font" Target="fonts/OpenSansLight-bold.fntdata"/><Relationship Id="rId53" Type="http://schemas.openxmlformats.org/officeDocument/2006/relationships/font" Target="fonts/OpenSans-regular.fntdata"/><Relationship Id="rId52" Type="http://schemas.openxmlformats.org/officeDocument/2006/relationships/font" Target="fonts/OpenSansLight-boldItalic.fntdata"/><Relationship Id="rId11" Type="http://schemas.openxmlformats.org/officeDocument/2006/relationships/slide" Target="slides/slide6.xml"/><Relationship Id="rId55" Type="http://schemas.openxmlformats.org/officeDocument/2006/relationships/font" Target="fonts/OpenSans-italic.fntdata"/><Relationship Id="rId10" Type="http://schemas.openxmlformats.org/officeDocument/2006/relationships/slide" Target="slides/slide5.xml"/><Relationship Id="rId54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d-ID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5680af1522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5680af1522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RRHH TIENDA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PRL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SOFTWARE DE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ATENCIÓN CLIENTE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MARKETING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PRODUCTO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PUBLICIDAD EN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CAMPAÑAS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3" name="Google Shape;433;g15680af1522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5680af1522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15680af1522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15680af1522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5680af1522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5680af1522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15680af1522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5680af1522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5680af1522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15680af1522_0_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42650f2853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g142650f2853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g142650f2853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5680af1522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5680af1522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15680af1522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5680af1522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5680af1522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15680af1522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5680af1522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g15680af1522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g15680af1522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680af1522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680af1522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RRHH TIENDA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PRL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SOFTWARE DE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ATENCIÓN CLIENTE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MARKETING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PRODUCTO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PUBLICIDAD EN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CAMPAÑAS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9" name="Google Shape;519;g15680af1522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680af1522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g15680af1522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15680af1522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f75f76ac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11f75f76ac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1f75f76ac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5680af1522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g15680af1522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15680af1522_0_1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5680af1522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15680af1522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15680af1522_0_1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5680af1522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g15680af1522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g15680af1522_0_1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5680af1522_0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5680af1522_0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15680af1522_0_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5680af1522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5680af1522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g15680af1522_0_1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5680af1522_0_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g15680af1522_0_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g15680af1522_0_2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5680af1522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15680af1522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g15680af1522_0_2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5680af1522_0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5680af1522_0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RRHH TIENDA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PRL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SOFTWARE DE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ATENCIÓN CLIENTE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MARKETING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PRODUCTO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PUBLICIDAD EN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CAMPAÑAS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7" name="Google Shape;627;g15680af1522_0_2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5680af1522_0_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7" name="Google Shape;637;g15680af1522_0_2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g15680af1522_0_2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5680af1522_0_2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5680af1522_0_2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RRHH TIENDA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PRL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SOFTWARE DE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ATENCIÓN CLIENTE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MARKETING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PRODUCTO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PUBLICIDAD EN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CAMPAÑAS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9" name="Google Shape;649;g15680af1522_0_2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42650f2853_0_3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42650f2853_0_3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0" name="Google Shape;660;g142650f2853_0_3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5680af1522_0_2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g15680af1522_0_2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g15680af1522_0_2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d632ec308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1d632ec308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RRHH TIENDA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PRL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SOFTWARE DE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ATENCIÓN CLIENTE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MARKETING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PRODUCTO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PUBLICIDAD EN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CAMPAÑAS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6" name="Google Shape;366;g11d632ec308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42650f2853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42650f2853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RRHH TIENDA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PRL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SOFTWARE DE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ATENCIÓN CLIENTE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MARKETING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PRODUCTO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PUBLICIDAD EN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CAMPAÑAS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0" name="Google Shape;380;g142650f2853_0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42650f2853_0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142650f2853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142650f2853_0_3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d-ID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42650f2853_0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42650f2853_0_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142650f2853_0_3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5680af1522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5680af1522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RRHH TIENDA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PRL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SOFTWARE DE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ATENCIÓN CLIENTE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>
                <a:solidFill>
                  <a:srgbClr val="55595D"/>
                </a:solidFill>
                <a:latin typeface="Raleway Light"/>
                <a:ea typeface="Raleway Light"/>
                <a:cs typeface="Raleway Light"/>
                <a:sym typeface="Raleway Light"/>
              </a:rPr>
              <a:t>MARKETING</a:t>
            </a:r>
            <a:endParaRPr sz="1400">
              <a:solidFill>
                <a:srgbClr val="55595D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PRODUCTO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PUBLICIDAD EN TIENDA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14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CAMPAÑAS</a:t>
            </a:r>
            <a:endParaRPr b="1" sz="14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2" name="Google Shape;412;g15680af1522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42650f2853_0_4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42650f2853_0_4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142650f2853_0_4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Slide">
  <p:cSld name="35_Title Sli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>
            <p:ph idx="2" type="pic"/>
          </p:nvPr>
        </p:nvSpPr>
        <p:spPr>
          <a:xfrm>
            <a:off x="794657" y="1283013"/>
            <a:ext cx="7565571" cy="2363702"/>
          </a:xfrm>
          <a:prstGeom prst="rect">
            <a:avLst/>
          </a:prstGeom>
          <a:noFill/>
          <a:ln>
            <a:noFill/>
          </a:ln>
        </p:spPr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Slide">
  <p:cSld name="36_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>
            <p:ph idx="2" type="pic"/>
          </p:nvPr>
        </p:nvSpPr>
        <p:spPr>
          <a:xfrm>
            <a:off x="794657" y="1491343"/>
            <a:ext cx="7565571" cy="3004457"/>
          </a:xfrm>
          <a:prstGeom prst="rect">
            <a:avLst/>
          </a:prstGeom>
          <a:noFill/>
          <a:ln>
            <a:noFill/>
          </a:ln>
        </p:spPr>
      </p:sp>
      <p:pic>
        <p:nvPicPr>
          <p:cNvPr id="52" name="Google Shape;52;p12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>
  <p:cSld name="22_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>
            <p:ph idx="2" type="pic"/>
          </p:nvPr>
        </p:nvSpPr>
        <p:spPr>
          <a:xfrm>
            <a:off x="0" y="0"/>
            <a:ext cx="3490547" cy="4536831"/>
          </a:xfrm>
          <a:prstGeom prst="rect">
            <a:avLst/>
          </a:prstGeom>
          <a:noFill/>
          <a:ln>
            <a:noFill/>
          </a:ln>
        </p:spPr>
      </p:sp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>
  <p:cSld name="23_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>
            <p:ph idx="2" type="pic"/>
          </p:nvPr>
        </p:nvSpPr>
        <p:spPr>
          <a:xfrm>
            <a:off x="1164148" y="1759226"/>
            <a:ext cx="1081946" cy="1081946"/>
          </a:xfrm>
          <a:prstGeom prst="ellipse">
            <a:avLst/>
          </a:prstGeom>
          <a:noFill/>
          <a:ln>
            <a:noFill/>
          </a:ln>
        </p:spPr>
      </p:sp>
      <p:sp>
        <p:nvSpPr>
          <p:cNvPr id="58" name="Google Shape;58;p14"/>
          <p:cNvSpPr/>
          <p:nvPr>
            <p:ph idx="3" type="pic"/>
          </p:nvPr>
        </p:nvSpPr>
        <p:spPr>
          <a:xfrm>
            <a:off x="3080033" y="1759226"/>
            <a:ext cx="1081946" cy="1081946"/>
          </a:xfrm>
          <a:prstGeom prst="ellipse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>
            <p:ph idx="4" type="pic"/>
          </p:nvPr>
        </p:nvSpPr>
        <p:spPr>
          <a:xfrm>
            <a:off x="4995919" y="1759226"/>
            <a:ext cx="1081946" cy="1081946"/>
          </a:xfrm>
          <a:prstGeom prst="ellipse">
            <a:avLst/>
          </a:prstGeom>
          <a:noFill/>
          <a:ln>
            <a:noFill/>
          </a:ln>
        </p:spPr>
      </p:sp>
      <p:sp>
        <p:nvSpPr>
          <p:cNvPr id="60" name="Google Shape;60;p14"/>
          <p:cNvSpPr/>
          <p:nvPr>
            <p:ph idx="5" type="pic"/>
          </p:nvPr>
        </p:nvSpPr>
        <p:spPr>
          <a:xfrm>
            <a:off x="6911804" y="1759226"/>
            <a:ext cx="1081946" cy="1081946"/>
          </a:xfrm>
          <a:prstGeom prst="ellipse">
            <a:avLst/>
          </a:prstGeom>
          <a:noFill/>
          <a:ln>
            <a:noFill/>
          </a:ln>
        </p:spPr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>
            <p:ph idx="2" type="pic"/>
          </p:nvPr>
        </p:nvSpPr>
        <p:spPr>
          <a:xfrm>
            <a:off x="3323492" y="2836775"/>
            <a:ext cx="1143000" cy="1143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4" name="Google Shape;64;p15"/>
          <p:cNvSpPr/>
          <p:nvPr>
            <p:ph idx="3" type="pic"/>
          </p:nvPr>
        </p:nvSpPr>
        <p:spPr>
          <a:xfrm>
            <a:off x="3323492" y="1428750"/>
            <a:ext cx="1143000" cy="1143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" name="Google Shape;65;p15"/>
          <p:cNvSpPr/>
          <p:nvPr>
            <p:ph idx="4" type="pic"/>
          </p:nvPr>
        </p:nvSpPr>
        <p:spPr>
          <a:xfrm>
            <a:off x="4703885" y="1428750"/>
            <a:ext cx="1143000" cy="1143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" name="Google Shape;66;p15"/>
          <p:cNvSpPr/>
          <p:nvPr>
            <p:ph idx="5" type="pic"/>
          </p:nvPr>
        </p:nvSpPr>
        <p:spPr>
          <a:xfrm>
            <a:off x="4703885" y="2836775"/>
            <a:ext cx="1143079" cy="11430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>
            <p:ph idx="2" type="pic"/>
          </p:nvPr>
        </p:nvSpPr>
        <p:spPr>
          <a:xfrm>
            <a:off x="3232546" y="2190050"/>
            <a:ext cx="1265222" cy="1266666"/>
          </a:xfrm>
          <a:prstGeom prst="diamond">
            <a:avLst/>
          </a:prstGeom>
          <a:noFill/>
          <a:ln>
            <a:noFill/>
          </a:ln>
        </p:spPr>
      </p:sp>
      <p:sp>
        <p:nvSpPr>
          <p:cNvPr id="70" name="Google Shape;70;p16"/>
          <p:cNvSpPr/>
          <p:nvPr>
            <p:ph idx="3" type="pic"/>
          </p:nvPr>
        </p:nvSpPr>
        <p:spPr>
          <a:xfrm>
            <a:off x="3942571" y="1485901"/>
            <a:ext cx="1265222" cy="1266666"/>
          </a:xfrm>
          <a:prstGeom prst="diamond">
            <a:avLst/>
          </a:prstGeom>
          <a:noFill/>
          <a:ln>
            <a:noFill/>
          </a:ln>
        </p:spPr>
      </p:sp>
      <p:sp>
        <p:nvSpPr>
          <p:cNvPr id="71" name="Google Shape;71;p16"/>
          <p:cNvSpPr/>
          <p:nvPr>
            <p:ph idx="4" type="pic"/>
          </p:nvPr>
        </p:nvSpPr>
        <p:spPr>
          <a:xfrm>
            <a:off x="4652597" y="2190050"/>
            <a:ext cx="1265222" cy="1266666"/>
          </a:xfrm>
          <a:prstGeom prst="diamond">
            <a:avLst/>
          </a:prstGeom>
          <a:noFill/>
          <a:ln>
            <a:noFill/>
          </a:ln>
        </p:spPr>
      </p:sp>
      <p:sp>
        <p:nvSpPr>
          <p:cNvPr id="72" name="Google Shape;72;p16"/>
          <p:cNvSpPr/>
          <p:nvPr>
            <p:ph idx="5" type="pic"/>
          </p:nvPr>
        </p:nvSpPr>
        <p:spPr>
          <a:xfrm>
            <a:off x="3942571" y="2885406"/>
            <a:ext cx="1265222" cy="1266666"/>
          </a:xfrm>
          <a:prstGeom prst="diamond">
            <a:avLst/>
          </a:prstGeom>
          <a:noFill/>
          <a:ln>
            <a:noFill/>
          </a:ln>
        </p:spPr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>
            <p:ph idx="2" type="pic"/>
          </p:nvPr>
        </p:nvSpPr>
        <p:spPr>
          <a:xfrm>
            <a:off x="1202842" y="2385132"/>
            <a:ext cx="1102519" cy="1103709"/>
          </a:xfrm>
          <a:prstGeom prst="ellipse">
            <a:avLst/>
          </a:prstGeom>
          <a:noFill/>
          <a:ln>
            <a:noFill/>
          </a:ln>
        </p:spPr>
      </p:sp>
      <p:sp>
        <p:nvSpPr>
          <p:cNvPr id="76" name="Google Shape;76;p17"/>
          <p:cNvSpPr/>
          <p:nvPr>
            <p:ph idx="3" type="pic"/>
          </p:nvPr>
        </p:nvSpPr>
        <p:spPr>
          <a:xfrm>
            <a:off x="4065312" y="2385132"/>
            <a:ext cx="1102519" cy="1103709"/>
          </a:xfrm>
          <a:prstGeom prst="ellipse">
            <a:avLst/>
          </a:prstGeom>
          <a:noFill/>
          <a:ln>
            <a:noFill/>
          </a:ln>
        </p:spPr>
      </p:sp>
      <p:sp>
        <p:nvSpPr>
          <p:cNvPr id="77" name="Google Shape;77;p17"/>
          <p:cNvSpPr/>
          <p:nvPr>
            <p:ph idx="4" type="pic"/>
          </p:nvPr>
        </p:nvSpPr>
        <p:spPr>
          <a:xfrm>
            <a:off x="6927781" y="2385132"/>
            <a:ext cx="1102519" cy="1103709"/>
          </a:xfrm>
          <a:prstGeom prst="ellipse">
            <a:avLst/>
          </a:prstGeom>
          <a:noFill/>
          <a:ln>
            <a:noFill/>
          </a:ln>
        </p:spPr>
      </p: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>
            <p:ph idx="2" type="pic"/>
          </p:nvPr>
        </p:nvSpPr>
        <p:spPr>
          <a:xfrm>
            <a:off x="2297480" y="252441"/>
            <a:ext cx="1878209" cy="3991473"/>
          </a:xfrm>
          <a:prstGeom prst="roundRect">
            <a:avLst>
              <a:gd fmla="val 17602" name="adj"/>
            </a:avLst>
          </a:prstGeom>
          <a:noFill/>
          <a:ln>
            <a:noFill/>
          </a:ln>
        </p:spPr>
      </p:sp>
      <p:pic>
        <p:nvPicPr>
          <p:cNvPr id="81" name="Google Shape;81;p18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>
  <p:cSld name="20_Title 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>
            <a:off x="-8793" y="1"/>
            <a:ext cx="4580792" cy="4556498"/>
          </a:xfrm>
          <a:custGeom>
            <a:rect b="b" l="l" r="r" t="t"/>
            <a:pathLst>
              <a:path extrusionOk="0" h="6075330" w="6107722">
                <a:moveTo>
                  <a:pt x="11723" y="0"/>
                </a:moveTo>
                <a:lnTo>
                  <a:pt x="6107722" y="0"/>
                </a:lnTo>
                <a:lnTo>
                  <a:pt x="3247291" y="6063607"/>
                </a:lnTo>
                <a:lnTo>
                  <a:pt x="0" y="6075330"/>
                </a:lnTo>
                <a:cubicBezTo>
                  <a:pt x="3908" y="4050220"/>
                  <a:pt x="7815" y="2025110"/>
                  <a:pt x="11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0"/>
          <p:cNvSpPr/>
          <p:nvPr>
            <p:ph idx="2" type="pic"/>
          </p:nvPr>
        </p:nvSpPr>
        <p:spPr>
          <a:xfrm>
            <a:off x="1627126" y="955099"/>
            <a:ext cx="2699055" cy="2699055"/>
          </a:xfrm>
          <a:prstGeom prst="ellipse">
            <a:avLst/>
          </a:prstGeom>
          <a:noFill/>
          <a:ln>
            <a:noFill/>
          </a:ln>
        </p:spPr>
      </p:sp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>
            <p:ph idx="2" type="pic"/>
          </p:nvPr>
        </p:nvSpPr>
        <p:spPr>
          <a:xfrm>
            <a:off x="802321" y="1986352"/>
            <a:ext cx="1127219" cy="1127219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1"/>
          <p:cNvSpPr/>
          <p:nvPr>
            <p:ph idx="3" type="pic"/>
          </p:nvPr>
        </p:nvSpPr>
        <p:spPr>
          <a:xfrm>
            <a:off x="802321" y="3420109"/>
            <a:ext cx="1127219" cy="1127219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1"/>
          <p:cNvSpPr/>
          <p:nvPr>
            <p:ph idx="4" type="pic"/>
          </p:nvPr>
        </p:nvSpPr>
        <p:spPr>
          <a:xfrm>
            <a:off x="7218619" y="1986352"/>
            <a:ext cx="1127219" cy="1127219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1"/>
          <p:cNvSpPr/>
          <p:nvPr>
            <p:ph idx="5" type="pic"/>
          </p:nvPr>
        </p:nvSpPr>
        <p:spPr>
          <a:xfrm>
            <a:off x="7218619" y="3420109"/>
            <a:ext cx="1127219" cy="1127219"/>
          </a:xfrm>
          <a:prstGeom prst="rect">
            <a:avLst/>
          </a:prstGeom>
          <a:noFill/>
          <a:ln>
            <a:noFill/>
          </a:ln>
        </p:spPr>
      </p:sp>
      <p:pic>
        <p:nvPicPr>
          <p:cNvPr id="93" name="Google Shape;93;p21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>
  <p:cSld name="25_Title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/>
          <p:nvPr>
            <p:ph idx="2" type="pic"/>
          </p:nvPr>
        </p:nvSpPr>
        <p:spPr>
          <a:xfrm>
            <a:off x="792682" y="1494692"/>
            <a:ext cx="3242987" cy="2145323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2"/>
          <p:cNvSpPr/>
          <p:nvPr>
            <p:ph idx="3" type="pic"/>
          </p:nvPr>
        </p:nvSpPr>
        <p:spPr>
          <a:xfrm>
            <a:off x="5118498" y="1494692"/>
            <a:ext cx="3242987" cy="2145323"/>
          </a:xfrm>
          <a:prstGeom prst="rect">
            <a:avLst/>
          </a:prstGeom>
          <a:noFill/>
          <a:ln>
            <a:noFill/>
          </a:ln>
        </p:spPr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>
            <p:ph idx="2" type="pic"/>
          </p:nvPr>
        </p:nvSpPr>
        <p:spPr>
          <a:xfrm>
            <a:off x="2515044" y="584404"/>
            <a:ext cx="2917556" cy="1720272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3"/>
          <p:cNvSpPr/>
          <p:nvPr>
            <p:ph idx="3" type="pic"/>
          </p:nvPr>
        </p:nvSpPr>
        <p:spPr>
          <a:xfrm>
            <a:off x="5442397" y="2304676"/>
            <a:ext cx="2917556" cy="1720272"/>
          </a:xfrm>
          <a:prstGeom prst="rect">
            <a:avLst/>
          </a:prstGeom>
          <a:noFill/>
          <a:ln>
            <a:noFill/>
          </a:ln>
        </p:spPr>
      </p:sp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Title Slide">
  <p:cSld name="38_Title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/>
          <p:nvPr>
            <p:ph idx="2" type="pic"/>
          </p:nvPr>
        </p:nvSpPr>
        <p:spPr>
          <a:xfrm>
            <a:off x="-1" y="1"/>
            <a:ext cx="9144001" cy="2031023"/>
          </a:xfrm>
          <a:prstGeom prst="rect">
            <a:avLst/>
          </a:prstGeom>
          <a:noFill/>
          <a:ln>
            <a:noFill/>
          </a:ln>
        </p:spPr>
      </p:sp>
      <p:pic>
        <p:nvPicPr>
          <p:cNvPr id="104" name="Google Shape;104;p24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>
  <p:cSld name="19_Title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/>
          <p:nvPr>
            <p:ph idx="2" type="pic"/>
          </p:nvPr>
        </p:nvSpPr>
        <p:spPr>
          <a:xfrm>
            <a:off x="4572001" y="1"/>
            <a:ext cx="4572000" cy="4193931"/>
          </a:xfrm>
          <a:prstGeom prst="rect">
            <a:avLst/>
          </a:prstGeom>
          <a:noFill/>
          <a:ln>
            <a:noFill/>
          </a:ln>
        </p:spPr>
      </p:sp>
      <p:pic>
        <p:nvPicPr>
          <p:cNvPr id="107" name="Google Shape;107;p25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Title Slide">
  <p:cSld name="30_Title Slid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>
            <p:ph idx="2" type="pic"/>
          </p:nvPr>
        </p:nvSpPr>
        <p:spPr>
          <a:xfrm>
            <a:off x="4035670" y="949569"/>
            <a:ext cx="5108330" cy="2703635"/>
          </a:xfrm>
          <a:prstGeom prst="rect">
            <a:avLst/>
          </a:prstGeom>
          <a:noFill/>
          <a:ln>
            <a:noFill/>
          </a:ln>
        </p:spPr>
      </p:sp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Title Slide">
  <p:cSld name="39_Title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/>
          <p:nvPr>
            <p:ph idx="2" type="pic"/>
          </p:nvPr>
        </p:nvSpPr>
        <p:spPr>
          <a:xfrm>
            <a:off x="1" y="0"/>
            <a:ext cx="9144000" cy="4196013"/>
          </a:xfrm>
          <a:prstGeom prst="rect">
            <a:avLst/>
          </a:prstGeom>
          <a:noFill/>
          <a:ln>
            <a:noFill/>
          </a:ln>
        </p:spPr>
      </p:sp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/>
          <p:nvPr>
            <p:ph idx="2" type="pic"/>
          </p:nvPr>
        </p:nvSpPr>
        <p:spPr>
          <a:xfrm>
            <a:off x="5653453" y="949569"/>
            <a:ext cx="2690447" cy="3244362"/>
          </a:xfrm>
          <a:prstGeom prst="rect">
            <a:avLst/>
          </a:prstGeom>
          <a:noFill/>
          <a:ln>
            <a:noFill/>
          </a:ln>
        </p:spPr>
      </p:sp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>
  <p:cSld name="16_Title Slid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/>
          <p:nvPr>
            <p:ph idx="2" type="pic"/>
          </p:nvPr>
        </p:nvSpPr>
        <p:spPr>
          <a:xfrm>
            <a:off x="0" y="1671121"/>
            <a:ext cx="4569143" cy="2243381"/>
          </a:xfrm>
          <a:prstGeom prst="rect">
            <a:avLst/>
          </a:prstGeom>
          <a:noFill/>
          <a:ln>
            <a:noFill/>
          </a:ln>
        </p:spPr>
      </p:sp>
      <p:pic>
        <p:nvPicPr>
          <p:cNvPr id="119" name="Google Shape;119;p29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>
  <p:cSld name="27_Title Slid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>
            <p:ph idx="2" type="pic"/>
          </p:nvPr>
        </p:nvSpPr>
        <p:spPr>
          <a:xfrm>
            <a:off x="5131324" y="0"/>
            <a:ext cx="4012676" cy="1489166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1"/>
          <p:cNvSpPr/>
          <p:nvPr>
            <p:ph idx="3" type="pic"/>
          </p:nvPr>
        </p:nvSpPr>
        <p:spPr>
          <a:xfrm>
            <a:off x="5131324" y="1489165"/>
            <a:ext cx="4012676" cy="1489166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31"/>
          <p:cNvSpPr/>
          <p:nvPr>
            <p:ph idx="4" type="pic"/>
          </p:nvPr>
        </p:nvSpPr>
        <p:spPr>
          <a:xfrm>
            <a:off x="5131324" y="2978331"/>
            <a:ext cx="4012676" cy="1489166"/>
          </a:xfrm>
          <a:prstGeom prst="rect">
            <a:avLst/>
          </a:prstGeom>
          <a:noFill/>
          <a:ln>
            <a:noFill/>
          </a:ln>
        </p:spPr>
      </p:sp>
      <p:pic>
        <p:nvPicPr>
          <p:cNvPr id="127" name="Google Shape;127;p31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/>
          <p:nvPr>
            <p:ph idx="2" type="pic"/>
          </p:nvPr>
        </p:nvSpPr>
        <p:spPr>
          <a:xfrm>
            <a:off x="4046220" y="0"/>
            <a:ext cx="4320541" cy="4565468"/>
          </a:xfrm>
          <a:prstGeom prst="rect">
            <a:avLst/>
          </a:prstGeom>
          <a:noFill/>
          <a:ln>
            <a:noFill/>
          </a:ln>
        </p:spPr>
      </p:sp>
      <p:pic>
        <p:nvPicPr>
          <p:cNvPr id="130" name="Google Shape;130;p32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(3)" type="tx">
  <p:cSld name="TITLE_AND_BOD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DESIGN\GRAFICRIVER\MY CREATION\2016\01_Rockefeller Creative PowerPoint Template\macbookpro.png" id="132" name="Google Shape;13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48006" y="1569428"/>
            <a:ext cx="4634453" cy="26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3"/>
          <p:cNvSpPr/>
          <p:nvPr>
            <p:ph idx="2" type="pic"/>
          </p:nvPr>
        </p:nvSpPr>
        <p:spPr>
          <a:xfrm>
            <a:off x="5077707" y="1813848"/>
            <a:ext cx="3105397" cy="1941162"/>
          </a:xfrm>
          <a:prstGeom prst="rect">
            <a:avLst/>
          </a:prstGeom>
          <a:noFill/>
          <a:ln>
            <a:noFill/>
          </a:ln>
        </p:spPr>
      </p:sp>
      <p:pic>
        <p:nvPicPr>
          <p:cNvPr id="134" name="Google Shape;134;p33"/>
          <p:cNvPicPr preferRelativeResize="0"/>
          <p:nvPr/>
        </p:nvPicPr>
        <p:blipFill rotWithShape="1">
          <a:blip r:embed="rId3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(4)">
  <p:cSld name="Devices (4)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DESIGN\GRAFICRIVER\MY CREATION\2016\01_Rockefeller Creative PowerPoint Template\macbookpro.png" id="136" name="Google Shape;13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49" y="2141540"/>
            <a:ext cx="3807545" cy="217042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4"/>
          <p:cNvSpPr/>
          <p:nvPr>
            <p:ph idx="2" type="pic"/>
          </p:nvPr>
        </p:nvSpPr>
        <p:spPr>
          <a:xfrm>
            <a:off x="1276271" y="2362819"/>
            <a:ext cx="2562520" cy="1588271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34"/>
          <p:cNvPicPr preferRelativeResize="0"/>
          <p:nvPr/>
        </p:nvPicPr>
        <p:blipFill rotWithShape="1">
          <a:blip r:embed="rId3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vices (4)">
  <p:cSld name="1_Devices (4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DESIGN\GRAFICRIVER\MY CREATION\2016\01_Rockefeller Creative PowerPoint Template\macbookpro.png" id="140" name="Google Shape;14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59145" y="2308918"/>
            <a:ext cx="4025711" cy="229478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5"/>
          <p:cNvSpPr/>
          <p:nvPr>
            <p:ph idx="2" type="pic"/>
          </p:nvPr>
        </p:nvSpPr>
        <p:spPr>
          <a:xfrm>
            <a:off x="3201129" y="2511711"/>
            <a:ext cx="2697498" cy="1686188"/>
          </a:xfrm>
          <a:prstGeom prst="rect">
            <a:avLst/>
          </a:prstGeom>
          <a:noFill/>
          <a:ln>
            <a:noFill/>
          </a:ln>
        </p:spPr>
      </p:sp>
      <p:pic>
        <p:nvPicPr>
          <p:cNvPr id="142" name="Google Shape;142;p35"/>
          <p:cNvPicPr preferRelativeResize="0"/>
          <p:nvPr/>
        </p:nvPicPr>
        <p:blipFill rotWithShape="1">
          <a:blip r:embed="rId3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(10)">
  <p:cSld name="Devices (10)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c.png" id="144" name="Google Shape;14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44627" y="1506111"/>
            <a:ext cx="5494146" cy="32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6"/>
          <p:cNvSpPr/>
          <p:nvPr>
            <p:ph idx="2" type="pic"/>
          </p:nvPr>
        </p:nvSpPr>
        <p:spPr>
          <a:xfrm>
            <a:off x="865823" y="1941973"/>
            <a:ext cx="3103245" cy="1847072"/>
          </a:xfrm>
          <a:prstGeom prst="rect">
            <a:avLst/>
          </a:prstGeom>
          <a:noFill/>
          <a:ln>
            <a:noFill/>
          </a:ln>
        </p:spPr>
      </p:sp>
      <p:pic>
        <p:nvPicPr>
          <p:cNvPr id="146" name="Google Shape;146;p36"/>
          <p:cNvPicPr preferRelativeResize="0"/>
          <p:nvPr/>
        </p:nvPicPr>
        <p:blipFill rotWithShape="1">
          <a:blip r:embed="rId3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vices (10)">
  <p:cSld name="1_Devices (10)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c.png" id="148" name="Google Shape;14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5026" y="1506111"/>
            <a:ext cx="5494146" cy="32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7"/>
          <p:cNvSpPr/>
          <p:nvPr>
            <p:ph idx="2" type="pic"/>
          </p:nvPr>
        </p:nvSpPr>
        <p:spPr>
          <a:xfrm>
            <a:off x="5177790" y="1941973"/>
            <a:ext cx="3149405" cy="1855645"/>
          </a:xfrm>
          <a:prstGeom prst="rect">
            <a:avLst/>
          </a:prstGeom>
          <a:noFill/>
          <a:ln>
            <a:noFill/>
          </a:ln>
        </p:spPr>
      </p:sp>
      <p:pic>
        <p:nvPicPr>
          <p:cNvPr id="150" name="Google Shape;150;p37"/>
          <p:cNvPicPr preferRelativeResize="0"/>
          <p:nvPr/>
        </p:nvPicPr>
        <p:blipFill rotWithShape="1">
          <a:blip r:embed="rId3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(2)">
  <p:cSld name="Devices (2)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/>
          <p:nvPr>
            <p:ph idx="2" type="pic"/>
          </p:nvPr>
        </p:nvSpPr>
        <p:spPr>
          <a:xfrm>
            <a:off x="6757305" y="1256463"/>
            <a:ext cx="1486282" cy="2617291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8"/>
          <p:cNvSpPr/>
          <p:nvPr>
            <p:ph idx="3" type="pic"/>
          </p:nvPr>
        </p:nvSpPr>
        <p:spPr>
          <a:xfrm>
            <a:off x="5523742" y="1155103"/>
            <a:ext cx="1614797" cy="2831510"/>
          </a:xfrm>
          <a:prstGeom prst="rect">
            <a:avLst/>
          </a:prstGeom>
          <a:noFill/>
          <a:ln>
            <a:noFill/>
          </a:ln>
        </p:spPr>
      </p:sp>
      <p:pic>
        <p:nvPicPr>
          <p:cNvPr id="154" name="Google Shape;154;p38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Placeholder">
  <p:cSld name="Devices Placehold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/>
          <p:nvPr/>
        </p:nvSpPr>
        <p:spPr>
          <a:xfrm>
            <a:off x="6747067" y="0"/>
            <a:ext cx="2396933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2379" y="343109"/>
            <a:ext cx="2149377" cy="445728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9"/>
          <p:cNvSpPr/>
          <p:nvPr>
            <p:ph idx="2" type="pic"/>
          </p:nvPr>
        </p:nvSpPr>
        <p:spPr>
          <a:xfrm>
            <a:off x="5777196" y="848008"/>
            <a:ext cx="1918097" cy="3429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39"/>
          <p:cNvPicPr preferRelativeResize="0"/>
          <p:nvPr/>
        </p:nvPicPr>
        <p:blipFill rotWithShape="1">
          <a:blip r:embed="rId3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66045" y="1708039"/>
            <a:ext cx="1356868" cy="278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/>
          <p:nvPr>
            <p:ph idx="2" type="pic"/>
          </p:nvPr>
        </p:nvSpPr>
        <p:spPr>
          <a:xfrm>
            <a:off x="3165481" y="2074412"/>
            <a:ext cx="1166512" cy="2103202"/>
          </a:xfrm>
          <a:prstGeom prst="rect">
            <a:avLst/>
          </a:prstGeom>
          <a:noFill/>
          <a:ln>
            <a:noFill/>
          </a:ln>
        </p:spPr>
      </p:sp>
      <p:pic>
        <p:nvPicPr>
          <p:cNvPr id="163" name="Google Shape;16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0849" y="1708039"/>
            <a:ext cx="1356868" cy="278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0"/>
          <p:cNvSpPr/>
          <p:nvPr>
            <p:ph idx="3" type="pic"/>
          </p:nvPr>
        </p:nvSpPr>
        <p:spPr>
          <a:xfrm>
            <a:off x="4821713" y="2074412"/>
            <a:ext cx="1166512" cy="2103202"/>
          </a:xfrm>
          <a:prstGeom prst="rect">
            <a:avLst/>
          </a:prstGeom>
          <a:noFill/>
          <a:ln>
            <a:noFill/>
          </a:ln>
        </p:spPr>
      </p:sp>
      <p:pic>
        <p:nvPicPr>
          <p:cNvPr id="165" name="Google Shape;165;p40"/>
          <p:cNvPicPr preferRelativeResize="0"/>
          <p:nvPr/>
        </p:nvPicPr>
        <p:blipFill rotWithShape="1">
          <a:blip r:embed="rId3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>
            <p:ph idx="2" type="pic"/>
          </p:nvPr>
        </p:nvSpPr>
        <p:spPr>
          <a:xfrm>
            <a:off x="1" y="1440980"/>
            <a:ext cx="5079569" cy="2766810"/>
          </a:xfrm>
          <a:prstGeom prst="rect">
            <a:avLst/>
          </a:prstGeom>
          <a:noFill/>
          <a:ln>
            <a:noFill/>
          </a:ln>
        </p:spPr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(7)">
  <p:cSld name="Devices (7)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2319" y="584574"/>
            <a:ext cx="2897523" cy="378551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1"/>
          <p:cNvSpPr/>
          <p:nvPr>
            <p:ph idx="2" type="pic"/>
          </p:nvPr>
        </p:nvSpPr>
        <p:spPr>
          <a:xfrm>
            <a:off x="5563553" y="694372"/>
            <a:ext cx="2666047" cy="3386138"/>
          </a:xfrm>
          <a:prstGeom prst="rect">
            <a:avLst/>
          </a:prstGeom>
          <a:noFill/>
          <a:ln>
            <a:noFill/>
          </a:ln>
        </p:spPr>
      </p:sp>
      <p:pic>
        <p:nvPicPr>
          <p:cNvPr id="169" name="Google Shape;169;p41"/>
          <p:cNvPicPr preferRelativeResize="0"/>
          <p:nvPr/>
        </p:nvPicPr>
        <p:blipFill rotWithShape="1">
          <a:blip r:embed="rId3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34563" y="958821"/>
            <a:ext cx="2289068" cy="349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2"/>
          <p:cNvSpPr/>
          <p:nvPr>
            <p:ph idx="2" type="pic"/>
          </p:nvPr>
        </p:nvSpPr>
        <p:spPr>
          <a:xfrm>
            <a:off x="4123372" y="1062991"/>
            <a:ext cx="2117408" cy="3188970"/>
          </a:xfrm>
          <a:prstGeom prst="rect">
            <a:avLst/>
          </a:prstGeom>
          <a:noFill/>
          <a:ln>
            <a:noFill/>
          </a:ln>
        </p:spPr>
      </p:sp>
      <p:pic>
        <p:nvPicPr>
          <p:cNvPr id="173" name="Google Shape;173;p42"/>
          <p:cNvPicPr preferRelativeResize="0"/>
          <p:nvPr/>
        </p:nvPicPr>
        <p:blipFill rotWithShape="1">
          <a:blip r:embed="rId3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76634" y="406347"/>
            <a:ext cx="2700580" cy="411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3"/>
          <p:cNvSpPr/>
          <p:nvPr>
            <p:ph idx="2" type="pic"/>
          </p:nvPr>
        </p:nvSpPr>
        <p:spPr>
          <a:xfrm>
            <a:off x="6866573" y="522922"/>
            <a:ext cx="2362235" cy="3780473"/>
          </a:xfrm>
          <a:prstGeom prst="rect">
            <a:avLst/>
          </a:prstGeom>
          <a:noFill/>
          <a:ln>
            <a:noFill/>
          </a:ln>
        </p:spPr>
      </p:sp>
      <p:pic>
        <p:nvPicPr>
          <p:cNvPr id="177" name="Google Shape;177;p43"/>
          <p:cNvPicPr preferRelativeResize="0"/>
          <p:nvPr/>
        </p:nvPicPr>
        <p:blipFill rotWithShape="1">
          <a:blip r:embed="rId3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2_Title Slide">
  <p:cSld name="92_Title Slid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4"/>
          <p:cNvSpPr/>
          <p:nvPr>
            <p:ph idx="2" type="pic"/>
          </p:nvPr>
        </p:nvSpPr>
        <p:spPr>
          <a:xfrm>
            <a:off x="798997" y="1817370"/>
            <a:ext cx="2149943" cy="267462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" name="Google Shape;180;p44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5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7_Title Slide">
  <p:cSld name="67_Title Slid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6"/>
          <p:cNvSpPr/>
          <p:nvPr>
            <p:ph idx="2" type="pic"/>
          </p:nvPr>
        </p:nvSpPr>
        <p:spPr>
          <a:xfrm>
            <a:off x="5086905" y="1540516"/>
            <a:ext cx="4057095" cy="2068257"/>
          </a:xfrm>
          <a:prstGeom prst="rect">
            <a:avLst/>
          </a:prstGeom>
          <a:noFill/>
          <a:ln>
            <a:noFill/>
          </a:ln>
        </p:spPr>
      </p:sp>
      <p:pic>
        <p:nvPicPr>
          <p:cNvPr id="185" name="Google Shape;185;p46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Title Slide">
  <p:cSld name="42_Title Slid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7"/>
          <p:cNvSpPr/>
          <p:nvPr>
            <p:ph idx="2" type="pic"/>
          </p:nvPr>
        </p:nvSpPr>
        <p:spPr>
          <a:xfrm>
            <a:off x="787743" y="0"/>
            <a:ext cx="7562336" cy="4559643"/>
          </a:xfrm>
          <a:prstGeom prst="rect">
            <a:avLst/>
          </a:prstGeom>
          <a:noFill/>
          <a:ln>
            <a:noFill/>
          </a:ln>
        </p:spPr>
      </p:sp>
      <p:pic>
        <p:nvPicPr>
          <p:cNvPr id="188" name="Google Shape;188;p47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8"/>
          <p:cNvSpPr/>
          <p:nvPr>
            <p:ph idx="2" type="pic"/>
          </p:nvPr>
        </p:nvSpPr>
        <p:spPr>
          <a:xfrm>
            <a:off x="803109" y="0"/>
            <a:ext cx="8340892" cy="4196013"/>
          </a:xfrm>
          <a:prstGeom prst="rect">
            <a:avLst/>
          </a:prstGeom>
          <a:noFill/>
          <a:ln>
            <a:noFill/>
          </a:ln>
        </p:spPr>
      </p:sp>
      <p:pic>
        <p:nvPicPr>
          <p:cNvPr id="191" name="Google Shape;191;p48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4" name="Google Shape;194;p49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pic>
        <p:nvPicPr>
          <p:cNvPr id="198" name="Google Shape;198;p49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1" name="Google Shape;201;p5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pic>
        <p:nvPicPr>
          <p:cNvPr id="205" name="Google Shape;205;p50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>
            <p:ph idx="2" type="pic"/>
          </p:nvPr>
        </p:nvSpPr>
        <p:spPr>
          <a:xfrm>
            <a:off x="0" y="0"/>
            <a:ext cx="9144000" cy="4548851"/>
          </a:xfrm>
          <a:prstGeom prst="rect">
            <a:avLst/>
          </a:prstGeom>
          <a:noFill/>
          <a:ln>
            <a:noFill/>
          </a:ln>
        </p:spPr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8" name="Google Shape;208;p51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pic>
        <p:nvPicPr>
          <p:cNvPr id="212" name="Google Shape;212;p51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5" name="Google Shape;215;p5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5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pic>
        <p:nvPicPr>
          <p:cNvPr id="220" name="Google Shape;220;p52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3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3" name="Google Shape;223;p53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53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53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pic>
        <p:nvPicPr>
          <p:cNvPr id="230" name="Google Shape;230;p53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3" name="Google Shape;233;p5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5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pic>
        <p:nvPicPr>
          <p:cNvPr id="236" name="Google Shape;236;p54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9" name="Google Shape;239;p55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5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pic>
        <p:nvPicPr>
          <p:cNvPr id="244" name="Google Shape;244;p55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7" name="Google Shape;247;p56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p5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5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pic>
        <p:nvPicPr>
          <p:cNvPr id="252" name="Google Shape;252;p56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5" name="Google Shape;255;p57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5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5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pic>
        <p:nvPicPr>
          <p:cNvPr id="259" name="Google Shape;259;p57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8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2" name="Google Shape;262;p58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5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5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pic>
        <p:nvPicPr>
          <p:cNvPr id="266" name="Google Shape;266;p58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>
  <p:cSld name="12_Title Slide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9"/>
          <p:cNvSpPr/>
          <p:nvPr>
            <p:ph idx="2" type="pic"/>
          </p:nvPr>
        </p:nvSpPr>
        <p:spPr>
          <a:xfrm>
            <a:off x="4574893" y="1477108"/>
            <a:ext cx="4569107" cy="2711547"/>
          </a:xfrm>
          <a:prstGeom prst="rect">
            <a:avLst/>
          </a:prstGeom>
          <a:noFill/>
          <a:ln>
            <a:noFill/>
          </a:ln>
        </p:spPr>
      </p:sp>
      <p:pic>
        <p:nvPicPr>
          <p:cNvPr id="269" name="Google Shape;269;p59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>
  <p:cSld name="13_Title Slide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0"/>
          <p:cNvSpPr/>
          <p:nvPr>
            <p:ph idx="2" type="pic"/>
          </p:nvPr>
        </p:nvSpPr>
        <p:spPr>
          <a:xfrm>
            <a:off x="6122505" y="0"/>
            <a:ext cx="3021496" cy="4536077"/>
          </a:xfrm>
          <a:prstGeom prst="rect">
            <a:avLst/>
          </a:prstGeom>
          <a:noFill/>
          <a:ln>
            <a:noFill/>
          </a:ln>
        </p:spPr>
      </p:sp>
      <p:pic>
        <p:nvPicPr>
          <p:cNvPr id="272" name="Google Shape;272;p60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>
            <p:ph idx="2" type="pic"/>
          </p:nvPr>
        </p:nvSpPr>
        <p:spPr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</p:spPr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>
  <p:cSld name="4_Blank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61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>
            <p:ph idx="2" type="pic"/>
          </p:nvPr>
        </p:nvSpPr>
        <p:spPr>
          <a:xfrm>
            <a:off x="5121798" y="0"/>
            <a:ext cx="4022203" cy="4192929"/>
          </a:xfrm>
          <a:prstGeom prst="rect">
            <a:avLst/>
          </a:prstGeom>
          <a:noFill/>
          <a:ln>
            <a:noFill/>
          </a:ln>
        </p:spPr>
      </p:sp>
      <p:pic>
        <p:nvPicPr>
          <p:cNvPr id="40" name="Google Shape;40;p8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Slide">
  <p:cSld name="34_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pic"/>
          </p:nvPr>
        </p:nvSpPr>
        <p:spPr>
          <a:xfrm>
            <a:off x="1" y="1489841"/>
            <a:ext cx="9144000" cy="2698814"/>
          </a:xfrm>
          <a:prstGeom prst="rect">
            <a:avLst/>
          </a:prstGeom>
          <a:noFill/>
          <a:ln>
            <a:noFill/>
          </a:ln>
        </p:spPr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39.xml"/><Relationship Id="rId43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4.xml"/><Relationship Id="rId48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44.xml"/><Relationship Id="rId5" Type="http://schemas.openxmlformats.org/officeDocument/2006/relationships/image" Target="../media/image4.jp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31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7.xml"/><Relationship Id="rId35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29.xml"/><Relationship Id="rId37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3.xml"/><Relationship Id="rId62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15.xml"/><Relationship Id="rId64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17.xml"/><Relationship Id="rId66" Type="http://schemas.openxmlformats.org/officeDocument/2006/relationships/theme" Target="../theme/theme1.xml"/><Relationship Id="rId21" Type="http://schemas.openxmlformats.org/officeDocument/2006/relationships/slideLayout" Target="../slideLayouts/slideLayout16.xml"/><Relationship Id="rId65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18.xml"/><Relationship Id="rId60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0.xml"/><Relationship Id="rId28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48.xml"/><Relationship Id="rId5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6.xml"/><Relationship Id="rId5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.xml"/><Relationship Id="rId5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8.xml"/><Relationship Id="rId5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7.xml"/><Relationship Id="rId5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10.xml"/><Relationship Id="rId5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9.xml"/><Relationship Id="rId58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>
            <a:off x="794722" y="4548467"/>
            <a:ext cx="7576073" cy="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" name="Google Shape;13;p1"/>
          <p:cNvSpPr txBox="1"/>
          <p:nvPr/>
        </p:nvSpPr>
        <p:spPr>
          <a:xfrm>
            <a:off x="6967107" y="4654569"/>
            <a:ext cx="1482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lang="id-ID" sz="750">
                <a:solidFill>
                  <a:schemeClr val="accent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#lets</a:t>
            </a:r>
            <a:r>
              <a:rPr lang="id-ID" sz="750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elearn</a:t>
            </a:r>
            <a:r>
              <a:rPr lang="id-ID" sz="750">
                <a:solidFill>
                  <a:schemeClr val="accent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together</a:t>
            </a:r>
            <a:endParaRPr i="0" sz="450" u="none" cap="none" strike="noStrike">
              <a:solidFill>
                <a:schemeClr val="accent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725" y="4660550"/>
            <a:ext cx="753172" cy="1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830" y="4672650"/>
            <a:ext cx="646747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4900" y="4683250"/>
            <a:ext cx="251000" cy="15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5">
            <a:alphaModFix/>
          </a:blip>
          <a:srcRect b="16341" l="6686" r="6695" t="19971"/>
          <a:stretch/>
        </p:blipFill>
        <p:spPr>
          <a:xfrm>
            <a:off x="3003951" y="4631650"/>
            <a:ext cx="845799" cy="2134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1" r:id="rId39"/>
    <p:sldLayoutId id="2147483682" r:id="rId40"/>
    <p:sldLayoutId id="2147483683" r:id="rId41"/>
    <p:sldLayoutId id="2147483684" r:id="rId42"/>
    <p:sldLayoutId id="2147483685" r:id="rId43"/>
    <p:sldLayoutId id="2147483686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692" r:id="rId50"/>
    <p:sldLayoutId id="2147483693" r:id="rId51"/>
    <p:sldLayoutId id="2147483694" r:id="rId52"/>
    <p:sldLayoutId id="2147483695" r:id="rId53"/>
    <p:sldLayoutId id="2147483696" r:id="rId54"/>
    <p:sldLayoutId id="2147483697" r:id="rId55"/>
    <p:sldLayoutId id="2147483698" r:id="rId56"/>
    <p:sldLayoutId id="2147483699" r:id="rId57"/>
    <p:sldLayoutId id="2147483700" r:id="rId58"/>
    <p:sldLayoutId id="2147483701" r:id="rId59"/>
    <p:sldLayoutId id="2147483702" r:id="rId60"/>
    <p:sldLayoutId id="2147483703" r:id="rId61"/>
    <p:sldLayoutId id="2147483704" r:id="rId62"/>
    <p:sldLayoutId id="2147483705" r:id="rId63"/>
    <p:sldLayoutId id="2147483706" r:id="rId64"/>
    <p:sldLayoutId id="2147483707" r:id="rId6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8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80.png"/><Relationship Id="rId5" Type="http://schemas.openxmlformats.org/officeDocument/2006/relationships/image" Target="../media/image6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8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8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80.png"/><Relationship Id="rId5" Type="http://schemas.openxmlformats.org/officeDocument/2006/relationships/image" Target="../media/image18.png"/><Relationship Id="rId6" Type="http://schemas.openxmlformats.org/officeDocument/2006/relationships/image" Target="../media/image2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80.png"/><Relationship Id="rId5" Type="http://schemas.openxmlformats.org/officeDocument/2006/relationships/image" Target="../media/image6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80.png"/><Relationship Id="rId5" Type="http://schemas.openxmlformats.org/officeDocument/2006/relationships/image" Target="../media/image7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80.png"/><Relationship Id="rId5" Type="http://schemas.openxmlformats.org/officeDocument/2006/relationships/image" Target="../media/image7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3.png"/><Relationship Id="rId4" Type="http://schemas.openxmlformats.org/officeDocument/2006/relationships/image" Target="../media/image72.png"/><Relationship Id="rId5" Type="http://schemas.openxmlformats.org/officeDocument/2006/relationships/image" Target="../media/image7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9.png"/><Relationship Id="rId4" Type="http://schemas.openxmlformats.org/officeDocument/2006/relationships/image" Target="../media/image75.png"/><Relationship Id="rId5" Type="http://schemas.openxmlformats.org/officeDocument/2006/relationships/image" Target="../media/image7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8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image" Target="../media/image8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61.png"/><Relationship Id="rId42" Type="http://schemas.openxmlformats.org/officeDocument/2006/relationships/image" Target="../media/image59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1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9.png"/><Relationship Id="rId8" Type="http://schemas.openxmlformats.org/officeDocument/2006/relationships/image" Target="../media/image25.png"/><Relationship Id="rId31" Type="http://schemas.openxmlformats.org/officeDocument/2006/relationships/image" Target="../media/image48.png"/><Relationship Id="rId30" Type="http://schemas.openxmlformats.org/officeDocument/2006/relationships/image" Target="../media/image52.png"/><Relationship Id="rId33" Type="http://schemas.openxmlformats.org/officeDocument/2006/relationships/image" Target="../media/image58.png"/><Relationship Id="rId32" Type="http://schemas.openxmlformats.org/officeDocument/2006/relationships/image" Target="../media/image50.png"/><Relationship Id="rId35" Type="http://schemas.openxmlformats.org/officeDocument/2006/relationships/image" Target="../media/image60.png"/><Relationship Id="rId34" Type="http://schemas.openxmlformats.org/officeDocument/2006/relationships/image" Target="../media/image53.png"/><Relationship Id="rId37" Type="http://schemas.openxmlformats.org/officeDocument/2006/relationships/image" Target="../media/image54.png"/><Relationship Id="rId36" Type="http://schemas.openxmlformats.org/officeDocument/2006/relationships/image" Target="../media/image51.png"/><Relationship Id="rId39" Type="http://schemas.openxmlformats.org/officeDocument/2006/relationships/image" Target="../media/image56.png"/><Relationship Id="rId38" Type="http://schemas.openxmlformats.org/officeDocument/2006/relationships/image" Target="../media/image57.png"/><Relationship Id="rId20" Type="http://schemas.openxmlformats.org/officeDocument/2006/relationships/image" Target="../media/image33.png"/><Relationship Id="rId22" Type="http://schemas.openxmlformats.org/officeDocument/2006/relationships/image" Target="../media/image43.png"/><Relationship Id="rId21" Type="http://schemas.openxmlformats.org/officeDocument/2006/relationships/image" Target="../media/image40.png"/><Relationship Id="rId24" Type="http://schemas.openxmlformats.org/officeDocument/2006/relationships/image" Target="../media/image41.png"/><Relationship Id="rId23" Type="http://schemas.openxmlformats.org/officeDocument/2006/relationships/image" Target="../media/image34.png"/><Relationship Id="rId26" Type="http://schemas.openxmlformats.org/officeDocument/2006/relationships/image" Target="../media/image46.png"/><Relationship Id="rId25" Type="http://schemas.openxmlformats.org/officeDocument/2006/relationships/image" Target="../media/image44.png"/><Relationship Id="rId28" Type="http://schemas.openxmlformats.org/officeDocument/2006/relationships/image" Target="../media/image49.png"/><Relationship Id="rId27" Type="http://schemas.openxmlformats.org/officeDocument/2006/relationships/image" Target="../media/image45.png"/><Relationship Id="rId29" Type="http://schemas.openxmlformats.org/officeDocument/2006/relationships/image" Target="../media/image47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3" Type="http://schemas.openxmlformats.org/officeDocument/2006/relationships/image" Target="../media/image38.png"/><Relationship Id="rId12" Type="http://schemas.openxmlformats.org/officeDocument/2006/relationships/image" Target="../media/image29.png"/><Relationship Id="rId15" Type="http://schemas.openxmlformats.org/officeDocument/2006/relationships/image" Target="../media/image35.png"/><Relationship Id="rId14" Type="http://schemas.openxmlformats.org/officeDocument/2006/relationships/image" Target="../media/image36.png"/><Relationship Id="rId17" Type="http://schemas.openxmlformats.org/officeDocument/2006/relationships/image" Target="../media/image37.png"/><Relationship Id="rId16" Type="http://schemas.openxmlformats.org/officeDocument/2006/relationships/image" Target="../media/image28.png"/><Relationship Id="rId19" Type="http://schemas.openxmlformats.org/officeDocument/2006/relationships/image" Target="../media/image42.png"/><Relationship Id="rId18" Type="http://schemas.openxmlformats.org/officeDocument/2006/relationships/image" Target="../media/image3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80.png"/><Relationship Id="rId5" Type="http://schemas.openxmlformats.org/officeDocument/2006/relationships/image" Target="../media/image6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62"/>
          <p:cNvSpPr/>
          <p:nvPr/>
        </p:nvSpPr>
        <p:spPr>
          <a:xfrm>
            <a:off x="0" y="384160"/>
            <a:ext cx="8351100" cy="437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id-ID"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62"/>
          <p:cNvSpPr txBox="1"/>
          <p:nvPr/>
        </p:nvSpPr>
        <p:spPr>
          <a:xfrm>
            <a:off x="719254" y="961613"/>
            <a:ext cx="2318657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3" name="Google Shape;283;p62"/>
          <p:cNvSpPr txBox="1"/>
          <p:nvPr/>
        </p:nvSpPr>
        <p:spPr>
          <a:xfrm>
            <a:off x="719250" y="1380875"/>
            <a:ext cx="393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Moodle as Headless</a:t>
            </a:r>
            <a:endParaRPr sz="2400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84" name="Google Shape;284;p62"/>
          <p:cNvSpPr txBox="1"/>
          <p:nvPr/>
        </p:nvSpPr>
        <p:spPr>
          <a:xfrm>
            <a:off x="727616" y="2538589"/>
            <a:ext cx="53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id-ID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LMS | CONTENT | MOBILE | CONSULTING | GAMIFICATION | MEC TRAINING | </a:t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id-ID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IMS-LTI INTEGRATIONS | LEARNING ANALYTICS</a:t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5" name="Google Shape;285;p62"/>
          <p:cNvSpPr txBox="1"/>
          <p:nvPr/>
        </p:nvSpPr>
        <p:spPr>
          <a:xfrm>
            <a:off x="806228" y="3686200"/>
            <a:ext cx="218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baseline="30000" lang="id-ID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ADDRESS: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C. de València, 359 08009 Barcelona</a:t>
            </a:r>
            <a:endParaRPr baseline="30000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C. de Méndez Álvaro, 20, 28045 Madrid</a:t>
            </a:r>
            <a:endParaRPr baseline="30000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6" name="Google Shape;286;p62"/>
          <p:cNvCxnSpPr/>
          <p:nvPr/>
        </p:nvCxnSpPr>
        <p:spPr>
          <a:xfrm>
            <a:off x="806226" y="2013613"/>
            <a:ext cx="135300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7" name="Google Shape;287;p62"/>
          <p:cNvSpPr/>
          <p:nvPr/>
        </p:nvSpPr>
        <p:spPr>
          <a:xfrm rot="10800000">
            <a:off x="6315400" y="383350"/>
            <a:ext cx="2036400" cy="1030500"/>
          </a:xfrm>
          <a:prstGeom prst="round1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6450" y="671800"/>
            <a:ext cx="1487551" cy="3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100" y="4858550"/>
            <a:ext cx="753172" cy="1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6205" y="4870650"/>
            <a:ext cx="646747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6275" y="4881250"/>
            <a:ext cx="251000" cy="15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30600" y="4725525"/>
            <a:ext cx="902241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62"/>
          <p:cNvSpPr txBox="1"/>
          <p:nvPr/>
        </p:nvSpPr>
        <p:spPr>
          <a:xfrm>
            <a:off x="2988728" y="3634825"/>
            <a:ext cx="218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baseline="30000" lang="id-ID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EMAIL: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Xavier Paz - xavier@tresipunt.com</a:t>
            </a:r>
            <a:endParaRPr baseline="30000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José María Tomás - jmtomas@tresipunt.com</a:t>
            </a:r>
            <a:endParaRPr b="1" baseline="30000"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71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71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71"/>
          <p:cNvSpPr txBox="1"/>
          <p:nvPr/>
        </p:nvSpPr>
        <p:spPr>
          <a:xfrm>
            <a:off x="1500226" y="1213756"/>
            <a:ext cx="37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 </a:t>
            </a: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HOOK</a:t>
            </a:r>
            <a:endParaRPr b="1" i="0" sz="27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38" name="Google Shape;438;p71"/>
          <p:cNvCxnSpPr/>
          <p:nvPr/>
        </p:nvCxnSpPr>
        <p:spPr>
          <a:xfrm>
            <a:off x="1603926" y="1735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9" name="Google Shape;439;p71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0" name="Google Shape;44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72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72"/>
          <p:cNvCxnSpPr/>
          <p:nvPr/>
        </p:nvCxnSpPr>
        <p:spPr>
          <a:xfrm rot="10800000">
            <a:off x="3912675" y="4553525"/>
            <a:ext cx="44778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8" name="Google Shape;448;p72"/>
          <p:cNvSpPr txBox="1"/>
          <p:nvPr/>
        </p:nvSpPr>
        <p:spPr>
          <a:xfrm>
            <a:off x="709850" y="637500"/>
            <a:ext cx="2275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HEADLESS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SYSTEM</a:t>
            </a:r>
            <a:endParaRPr b="1" i="0" sz="24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49" name="Google Shape;449;p72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p72"/>
          <p:cNvSpPr txBox="1"/>
          <p:nvPr/>
        </p:nvSpPr>
        <p:spPr>
          <a:xfrm>
            <a:off x="712925" y="1757175"/>
            <a:ext cx="73668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Local plugin connects Moodle with the outside world.</a:t>
            </a:r>
            <a:endParaRPr sz="1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Open Sans"/>
              <a:buChar char="●"/>
            </a:pPr>
            <a:r>
              <a:rPr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Any change in Moodle is extended in any connected sources.</a:t>
            </a:r>
            <a:endParaRPr sz="1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Open Sans"/>
              <a:buChar char="●"/>
            </a:pPr>
            <a:r>
              <a:rPr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 Moodle token system to operate.</a:t>
            </a:r>
            <a:endParaRPr sz="1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Open Sans"/>
              <a:buChar char="●"/>
            </a:pPr>
            <a:r>
              <a:rPr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Additional custom log system for each app based on Moodle standard log system, with additional tracking information for BI.</a:t>
            </a:r>
            <a:endParaRPr sz="1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Open Sans"/>
              <a:buChar char="●"/>
            </a:pPr>
            <a:r>
              <a:rPr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Implement the minimum necessary services. No more, no less.</a:t>
            </a:r>
            <a:endParaRPr sz="500">
              <a:solidFill>
                <a:srgbClr val="26262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51" name="Google Shape;451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-19525"/>
            <a:ext cx="2579350" cy="173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3"/>
          <p:cNvSpPr txBox="1"/>
          <p:nvPr/>
        </p:nvSpPr>
        <p:spPr>
          <a:xfrm>
            <a:off x="739350" y="736275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TOKENS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458" name="Google Shape;458;p73"/>
          <p:cNvSpPr/>
          <p:nvPr/>
        </p:nvSpPr>
        <p:spPr>
          <a:xfrm>
            <a:off x="739350" y="2017575"/>
            <a:ext cx="35415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Droid Sans"/>
              <a:buChar char="●"/>
            </a:pPr>
            <a:r>
              <a:rPr b="1"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App: </a:t>
            </a:r>
            <a:r>
              <a:rPr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Login, synchronize app configuration, communicate with Moodle. Must be accessible for the app (</a:t>
            </a:r>
            <a:r>
              <a:rPr i="1"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hardcoded,endpoint, etc..)</a:t>
            </a:r>
            <a:endParaRPr i="1" sz="1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Droid Sans"/>
              <a:buChar char="●"/>
            </a:pPr>
            <a:r>
              <a:rPr b="1"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Admin: </a:t>
            </a:r>
            <a:r>
              <a:rPr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Used for admin tasks and user management (</a:t>
            </a:r>
            <a:r>
              <a:rPr i="1"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enrolments, user uploads, course management, etc…</a:t>
            </a:r>
            <a:r>
              <a:rPr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0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59" name="Google Shape;459;p73"/>
          <p:cNvCxnSpPr/>
          <p:nvPr/>
        </p:nvCxnSpPr>
        <p:spPr>
          <a:xfrm>
            <a:off x="816689" y="12425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0" name="Google Shape;460;p73"/>
          <p:cNvCxnSpPr/>
          <p:nvPr/>
        </p:nvCxnSpPr>
        <p:spPr>
          <a:xfrm>
            <a:off x="4878059" y="201757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1" name="Google Shape;461;p73"/>
          <p:cNvSpPr txBox="1"/>
          <p:nvPr/>
        </p:nvSpPr>
        <p:spPr>
          <a:xfrm>
            <a:off x="5295900" y="1920000"/>
            <a:ext cx="30000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Droid Sans"/>
              <a:buChar char="●"/>
            </a:pPr>
            <a:r>
              <a:rPr b="1"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Individual user: </a:t>
            </a:r>
            <a:r>
              <a:rPr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Used after login, for user actions in Moodle (</a:t>
            </a:r>
            <a:r>
              <a:rPr i="1"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grade, answers, profile, activity in course</a:t>
            </a:r>
            <a:r>
              <a:rPr lang="id-ID" sz="10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) Useful for Moodle to track user activity in the platform. Possibility to apply user profiles.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Google Shape;462;p73"/>
          <p:cNvSpPr txBox="1"/>
          <p:nvPr/>
        </p:nvSpPr>
        <p:spPr>
          <a:xfrm>
            <a:off x="932200" y="1460713"/>
            <a:ext cx="339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1400"/>
              </a:spcAft>
              <a:buNone/>
            </a:pPr>
            <a:r>
              <a:rPr b="1" lang="id-ID" sz="1000">
                <a:latin typeface="Open Sans"/>
                <a:ea typeface="Open Sans"/>
                <a:cs typeface="Open Sans"/>
                <a:sym typeface="Open Sans"/>
              </a:rPr>
              <a:t>Generate and user different types of tokens: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4"/>
          <p:cNvSpPr txBox="1"/>
          <p:nvPr/>
        </p:nvSpPr>
        <p:spPr>
          <a:xfrm>
            <a:off x="739350" y="5219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USERS AND</a:t>
            </a:r>
            <a:endParaRPr b="1" sz="24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CAPABILITIES</a:t>
            </a:r>
            <a:endParaRPr b="1" sz="24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9" name="Google Shape;469;p74"/>
          <p:cNvSpPr/>
          <p:nvPr/>
        </p:nvSpPr>
        <p:spPr>
          <a:xfrm>
            <a:off x="739350" y="1865175"/>
            <a:ext cx="35415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 token for each individual user account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Get Moodle user context and capabilities.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Droid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Capabilities associated to each individual user token type.</a:t>
            </a:r>
            <a:endParaRPr b="1"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70" name="Google Shape;470;p74"/>
          <p:cNvCxnSpPr/>
          <p:nvPr/>
        </p:nvCxnSpPr>
        <p:spPr>
          <a:xfrm>
            <a:off x="816689" y="13949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74"/>
          <p:cNvCxnSpPr/>
          <p:nvPr/>
        </p:nvCxnSpPr>
        <p:spPr>
          <a:xfrm>
            <a:off x="4878059" y="186517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2" name="Google Shape;472;p74"/>
          <p:cNvSpPr txBox="1"/>
          <p:nvPr/>
        </p:nvSpPr>
        <p:spPr>
          <a:xfrm>
            <a:off x="5295900" y="1767600"/>
            <a:ext cx="30000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 Moodle capability system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After login, the app receives the user token to keep individual tracking of user activity in the platform.</a:t>
            </a:r>
            <a:endParaRPr b="1" sz="7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5"/>
          <p:cNvSpPr/>
          <p:nvPr/>
        </p:nvSpPr>
        <p:spPr>
          <a:xfrm>
            <a:off x="709700" y="1491600"/>
            <a:ext cx="40674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Droid Sans"/>
              <a:buChar char="●"/>
            </a:pPr>
            <a:r>
              <a:rPr b="1"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Goal</a:t>
            </a: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: Simulate user activity using services.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Droid Sans"/>
              <a:buChar char="●"/>
            </a:pPr>
            <a:r>
              <a:rPr b="1"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 moodle standard methods and workflow</a:t>
            </a: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for each user action (</a:t>
            </a:r>
            <a:r>
              <a:rPr i="1"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submit assignment, forum post reply, etc…</a:t>
            </a: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) to keep tracking in Moodle log.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Droid Sans"/>
              <a:buChar char="●"/>
            </a:pPr>
            <a:r>
              <a:rPr b="1"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Does Moodle already provide the service?</a:t>
            </a: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Use it. Do not reinvent.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roid Sans"/>
              <a:buChar char="●"/>
            </a:pPr>
            <a:r>
              <a:rPr b="1"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Most Moodle Mobile App services use token</a:t>
            </a: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. Check it out!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Droid Sans"/>
              <a:buChar char="●"/>
            </a:pPr>
            <a:r>
              <a:rPr b="1"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Keep moodle way of working always in mind</a:t>
            </a: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i="1"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groups, capabilities, enrolments, roles</a:t>
            </a: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) and merge it to your workflow.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75"/>
          <p:cNvSpPr txBox="1"/>
          <p:nvPr/>
        </p:nvSpPr>
        <p:spPr>
          <a:xfrm>
            <a:off x="709700" y="637500"/>
            <a:ext cx="41982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SERVICES</a:t>
            </a:r>
            <a:endParaRPr b="1" sz="24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480" name="Google Shape;480;p75"/>
          <p:cNvCxnSpPr/>
          <p:nvPr/>
        </p:nvCxnSpPr>
        <p:spPr>
          <a:xfrm>
            <a:off x="816689" y="11663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1" name="Google Shape;481;p75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0"/>
            <a:ext cx="2579350" cy="173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p75"/>
          <p:cNvCxnSpPr/>
          <p:nvPr/>
        </p:nvCxnSpPr>
        <p:spPr>
          <a:xfrm>
            <a:off x="49694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4" name="Google Shape;484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4299" y="1465350"/>
            <a:ext cx="3789177" cy="24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6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SERVICES</a:t>
            </a:r>
            <a:endParaRPr b="1" sz="16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91" name="Google Shape;491;p76"/>
          <p:cNvCxnSpPr/>
          <p:nvPr/>
        </p:nvCxnSpPr>
        <p:spPr>
          <a:xfrm>
            <a:off x="2009700" y="503350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2" name="Google Shape;492;p76"/>
          <p:cNvSpPr/>
          <p:nvPr/>
        </p:nvSpPr>
        <p:spPr>
          <a:xfrm>
            <a:off x="2009700" y="5920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3" name="Google Shape;49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000" y="679875"/>
            <a:ext cx="5418274" cy="378374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6"/>
          <p:cNvSpPr txBox="1"/>
          <p:nvPr/>
        </p:nvSpPr>
        <p:spPr>
          <a:xfrm>
            <a:off x="910825" y="1146575"/>
            <a:ext cx="1853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Course modules service example json response: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7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SERVICES</a:t>
            </a:r>
            <a:endParaRPr b="1" sz="16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01" name="Google Shape;501;p77"/>
          <p:cNvCxnSpPr/>
          <p:nvPr/>
        </p:nvCxnSpPr>
        <p:spPr>
          <a:xfrm>
            <a:off x="2009700" y="503350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2" name="Google Shape;502;p77"/>
          <p:cNvSpPr/>
          <p:nvPr/>
        </p:nvSpPr>
        <p:spPr>
          <a:xfrm>
            <a:off x="2009700" y="5920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77"/>
          <p:cNvSpPr txBox="1"/>
          <p:nvPr/>
        </p:nvSpPr>
        <p:spPr>
          <a:xfrm>
            <a:off x="910825" y="1146575"/>
            <a:ext cx="18114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Login service example json response: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4" name="Google Shape;50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600" y="1120425"/>
            <a:ext cx="4910100" cy="29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78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" name="Google Shape;511;p78"/>
          <p:cNvCxnSpPr/>
          <p:nvPr/>
        </p:nvCxnSpPr>
        <p:spPr>
          <a:xfrm rot="10800000">
            <a:off x="3912675" y="4553525"/>
            <a:ext cx="44778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2" name="Google Shape;512;p78"/>
          <p:cNvSpPr txBox="1"/>
          <p:nvPr/>
        </p:nvSpPr>
        <p:spPr>
          <a:xfrm>
            <a:off x="709850" y="637500"/>
            <a:ext cx="2275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MOODLE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HELPERS</a:t>
            </a:r>
            <a:endParaRPr b="1" i="0" sz="24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13" name="Google Shape;513;p78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4" name="Google Shape;514;p78"/>
          <p:cNvSpPr txBox="1"/>
          <p:nvPr/>
        </p:nvSpPr>
        <p:spPr>
          <a:xfrm>
            <a:off x="712925" y="1757175"/>
            <a:ext cx="73668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 everything Moodle provides to ensure an easy way of life.</a:t>
            </a:r>
            <a:endParaRPr sz="7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 observers and ad hoc task to automate common or specific task.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Listen to Moodle events, to trigger actions on background.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 Moodle APIs (</a:t>
            </a:r>
            <a:r>
              <a:rPr i="1"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course, user, groupings, auth, log</a:t>
            </a: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) to deal with Moodle features and actions.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Intensive use of APIs to consume external content.</a:t>
            </a:r>
            <a:endParaRPr sz="7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5" name="Google Shape;515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-19525"/>
            <a:ext cx="2579350" cy="173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79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79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79"/>
          <p:cNvSpPr txBox="1"/>
          <p:nvPr/>
        </p:nvSpPr>
        <p:spPr>
          <a:xfrm>
            <a:off x="1500226" y="1213756"/>
            <a:ext cx="37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 </a:t>
            </a: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WIRE</a:t>
            </a:r>
            <a:endParaRPr b="1" i="0" sz="27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24" name="Google Shape;524;p79"/>
          <p:cNvCxnSpPr/>
          <p:nvPr/>
        </p:nvCxnSpPr>
        <p:spPr>
          <a:xfrm>
            <a:off x="1603926" y="1735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5" name="Google Shape;525;p79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6" name="Google Shape;526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80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3" name="Google Shape;533;p80"/>
          <p:cNvCxnSpPr/>
          <p:nvPr/>
        </p:nvCxnSpPr>
        <p:spPr>
          <a:xfrm rot="10800000">
            <a:off x="3912675" y="4553525"/>
            <a:ext cx="44778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4" name="Google Shape;534;p80"/>
          <p:cNvSpPr txBox="1"/>
          <p:nvPr/>
        </p:nvSpPr>
        <p:spPr>
          <a:xfrm>
            <a:off x="709850" y="637500"/>
            <a:ext cx="2275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ADDITIONAL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SERVICES</a:t>
            </a:r>
            <a:endParaRPr b="1" i="0" sz="24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35" name="Google Shape;535;p80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6" name="Google Shape;536;p80"/>
          <p:cNvSpPr txBox="1"/>
          <p:nvPr/>
        </p:nvSpPr>
        <p:spPr>
          <a:xfrm>
            <a:off x="712925" y="1757175"/>
            <a:ext cx="73668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Moodle already offers services. Useful services that can be extended, but we can go further</a:t>
            </a:r>
            <a:endParaRPr sz="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 generic design to rule them all is not easy 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Web tokens only valid to operate with a set of services. You need additional tokens for extra services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Solution: a token for each set of services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CRUDs</a:t>
            </a:r>
            <a:endParaRPr sz="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7" name="Google Shape;537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-19525"/>
            <a:ext cx="2579350" cy="173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3"/>
          <p:cNvSpPr/>
          <p:nvPr/>
        </p:nvSpPr>
        <p:spPr>
          <a:xfrm>
            <a:off x="793550" y="2830850"/>
            <a:ext cx="3892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3ipunt Senior Developer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xavier@tresipunt.com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63"/>
          <p:cNvSpPr txBox="1"/>
          <p:nvPr/>
        </p:nvSpPr>
        <p:spPr>
          <a:xfrm>
            <a:off x="709700" y="942300"/>
            <a:ext cx="41982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WHO ARE WE?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301" name="Google Shape;301;p63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2" name="Google Shape;302;p63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0"/>
            <a:ext cx="2579350" cy="173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63"/>
          <p:cNvCxnSpPr/>
          <p:nvPr/>
        </p:nvCxnSpPr>
        <p:spPr>
          <a:xfrm>
            <a:off x="4800609" y="1827452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5" name="Google Shape;305;p63"/>
          <p:cNvSpPr txBox="1"/>
          <p:nvPr/>
        </p:nvSpPr>
        <p:spPr>
          <a:xfrm>
            <a:off x="847800" y="2022475"/>
            <a:ext cx="18507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2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Xavier Paz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306" name="Google Shape;306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3175" y="1870075"/>
            <a:ext cx="1505450" cy="1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63"/>
          <p:cNvSpPr/>
          <p:nvPr/>
        </p:nvSpPr>
        <p:spPr>
          <a:xfrm>
            <a:off x="5046750" y="2830850"/>
            <a:ext cx="3892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3ipunt Senior Developer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325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jmtomas@tresipunt.com</a:t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63"/>
          <p:cNvSpPr txBox="1"/>
          <p:nvPr/>
        </p:nvSpPr>
        <p:spPr>
          <a:xfrm>
            <a:off x="5046750" y="2022475"/>
            <a:ext cx="20469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2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José María Tomás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309" name="Google Shape;309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39801" y="1870064"/>
            <a:ext cx="1505450" cy="1854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1"/>
          <p:cNvSpPr/>
          <p:nvPr/>
        </p:nvSpPr>
        <p:spPr>
          <a:xfrm>
            <a:off x="727100" y="1734600"/>
            <a:ext cx="40674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Problems reproducing the content: iframes, parent window, cross domain.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Build url  in custom way to allow Moodle to reproduce the h5p into an external source. 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Prevent h5p redirect and user login, by tokenizing.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roid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Moodle need user to have opened session.</a:t>
            </a:r>
            <a:r>
              <a:rPr lang="id-ID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..</a:t>
            </a:r>
            <a:endParaRPr b="1"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p81"/>
          <p:cNvSpPr txBox="1"/>
          <p:nvPr/>
        </p:nvSpPr>
        <p:spPr>
          <a:xfrm>
            <a:off x="709700" y="637500"/>
            <a:ext cx="41982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h5p CONTENT </a:t>
            </a:r>
            <a:endParaRPr b="1" sz="24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262626"/>
                </a:solidFill>
                <a:latin typeface="Raleway Light"/>
                <a:ea typeface="Raleway Light"/>
                <a:cs typeface="Raleway Light"/>
                <a:sym typeface="Raleway Light"/>
              </a:rPr>
              <a:t>SERVICE</a:t>
            </a:r>
            <a:endParaRPr sz="2400">
              <a:solidFill>
                <a:srgbClr val="262626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545" name="Google Shape;545;p81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6" name="Google Shape;546;p81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0"/>
            <a:ext cx="2579350" cy="173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8" name="Google Shape;548;p81"/>
          <p:cNvCxnSpPr/>
          <p:nvPr/>
        </p:nvCxnSpPr>
        <p:spPr>
          <a:xfrm>
            <a:off x="49694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1700" y="1386900"/>
            <a:ext cx="3954681" cy="29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2"/>
          <p:cNvSpPr/>
          <p:nvPr/>
        </p:nvSpPr>
        <p:spPr>
          <a:xfrm>
            <a:off x="5035338" y="2227525"/>
            <a:ext cx="40674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Course content and data provided from external source (Nuxeo).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CRUD for course management in the Moodle platform through the Nuxeo plugin installed in Moodle, which provide.</a:t>
            </a:r>
            <a:r>
              <a:rPr lang="id-ID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 all these services.</a:t>
            </a:r>
            <a:r>
              <a:rPr lang="id-ID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..</a:t>
            </a:r>
            <a:endParaRPr b="1"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6" name="Google Shape;556;p82"/>
          <p:cNvSpPr txBox="1"/>
          <p:nvPr/>
        </p:nvSpPr>
        <p:spPr>
          <a:xfrm>
            <a:off x="709700" y="637500"/>
            <a:ext cx="41982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MANAGE COURSES</a:t>
            </a: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id-ID" sz="2400">
                <a:solidFill>
                  <a:srgbClr val="262626"/>
                </a:solidFill>
                <a:latin typeface="Raleway Light"/>
                <a:ea typeface="Raleway Light"/>
                <a:cs typeface="Raleway Light"/>
                <a:sym typeface="Raleway Light"/>
              </a:rPr>
              <a:t>SERVICE</a:t>
            </a:r>
            <a:endParaRPr sz="2400">
              <a:solidFill>
                <a:srgbClr val="262626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557" name="Google Shape;557;p82"/>
          <p:cNvCxnSpPr/>
          <p:nvPr/>
        </p:nvCxnSpPr>
        <p:spPr>
          <a:xfrm>
            <a:off x="816689" y="15473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8" name="Google Shape;558;p82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0"/>
            <a:ext cx="2579350" cy="173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82"/>
          <p:cNvCxnSpPr/>
          <p:nvPr/>
        </p:nvCxnSpPr>
        <p:spPr>
          <a:xfrm>
            <a:off x="50456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1" name="Google Shape;561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725" y="1734600"/>
            <a:ext cx="4198200" cy="256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3"/>
          <p:cNvSpPr/>
          <p:nvPr/>
        </p:nvSpPr>
        <p:spPr>
          <a:xfrm>
            <a:off x="709700" y="2026325"/>
            <a:ext cx="40674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Droid Sans"/>
              <a:buChar char="●"/>
            </a:pPr>
            <a:r>
              <a:rPr lang="id-ID" sz="1100">
                <a:solidFill>
                  <a:srgbClr val="262626"/>
                </a:solidFill>
                <a:latin typeface="Droid Sans"/>
                <a:ea typeface="Droid Sans"/>
                <a:cs typeface="Droid Sans"/>
                <a:sym typeface="Droid Sans"/>
              </a:rPr>
              <a:t>Moodle expects a submit action for each quiz question.</a:t>
            </a:r>
            <a:endParaRPr sz="1100">
              <a:solidFill>
                <a:srgbClr val="262626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Droid Sans"/>
              <a:buChar char="●"/>
            </a:pPr>
            <a:r>
              <a:rPr lang="id-ID" sz="1100">
                <a:solidFill>
                  <a:srgbClr val="262626"/>
                </a:solidFill>
                <a:latin typeface="Droid Sans"/>
                <a:ea typeface="Droid Sans"/>
                <a:cs typeface="Droid Sans"/>
                <a:sym typeface="Droid Sans"/>
              </a:rPr>
              <a:t>Logic in the app for each question type.</a:t>
            </a:r>
            <a:endParaRPr sz="1100">
              <a:solidFill>
                <a:srgbClr val="262626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Droid Sans"/>
              <a:buChar char="●"/>
            </a:pPr>
            <a:r>
              <a:rPr lang="id-ID" sz="1100">
                <a:solidFill>
                  <a:srgbClr val="262626"/>
                </a:solidFill>
                <a:latin typeface="Droid Sans"/>
                <a:ea typeface="Droid Sans"/>
                <a:cs typeface="Droid Sans"/>
                <a:sym typeface="Droid Sans"/>
              </a:rPr>
              <a:t>The external app developer needs to know Moodle to submit responses.</a:t>
            </a:r>
            <a:endParaRPr sz="1100">
              <a:solidFill>
                <a:srgbClr val="262626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App storage to keep the preliminary responses.</a:t>
            </a:r>
            <a:endParaRPr sz="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8" name="Google Shape;568;p83"/>
          <p:cNvSpPr txBox="1"/>
          <p:nvPr/>
        </p:nvSpPr>
        <p:spPr>
          <a:xfrm>
            <a:off x="709700" y="637500"/>
            <a:ext cx="41982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SUBMIT QUIZ</a:t>
            </a:r>
            <a:endParaRPr b="1" sz="24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rgbClr val="262626"/>
                </a:solidFill>
                <a:latin typeface="Raleway Light"/>
                <a:ea typeface="Raleway Light"/>
                <a:cs typeface="Raleway Light"/>
                <a:sym typeface="Raleway Light"/>
              </a:rPr>
              <a:t>SERVICE</a:t>
            </a:r>
            <a:endParaRPr sz="2400">
              <a:solidFill>
                <a:srgbClr val="262626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569" name="Google Shape;569;p83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3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0"/>
            <a:ext cx="2579350" cy="173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2" name="Google Shape;572;p83"/>
          <p:cNvCxnSpPr/>
          <p:nvPr/>
        </p:nvCxnSpPr>
        <p:spPr>
          <a:xfrm>
            <a:off x="49694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3" name="Google Shape;573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9225" y="1066350"/>
            <a:ext cx="3791149" cy="324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4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THE RESULTS</a:t>
            </a:r>
            <a:endParaRPr b="1" sz="16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80" name="Google Shape;580;p84"/>
          <p:cNvCxnSpPr/>
          <p:nvPr/>
        </p:nvCxnSpPr>
        <p:spPr>
          <a:xfrm>
            <a:off x="2009700" y="503350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1" name="Google Shape;581;p84"/>
          <p:cNvSpPr/>
          <p:nvPr/>
        </p:nvSpPr>
        <p:spPr>
          <a:xfrm>
            <a:off x="2009700" y="5920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2" name="Google Shape;58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38" y="1724775"/>
            <a:ext cx="2651125" cy="27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947" y="2492675"/>
            <a:ext cx="2980550" cy="151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5125" y="954675"/>
            <a:ext cx="1897425" cy="33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84"/>
          <p:cNvSpPr/>
          <p:nvPr/>
        </p:nvSpPr>
        <p:spPr>
          <a:xfrm>
            <a:off x="2927625" y="2788200"/>
            <a:ext cx="315600" cy="98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84"/>
          <p:cNvSpPr/>
          <p:nvPr/>
        </p:nvSpPr>
        <p:spPr>
          <a:xfrm>
            <a:off x="6497513" y="2757900"/>
            <a:ext cx="315600" cy="98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84"/>
          <p:cNvSpPr txBox="1"/>
          <p:nvPr/>
        </p:nvSpPr>
        <p:spPr>
          <a:xfrm>
            <a:off x="1510900" y="790825"/>
            <a:ext cx="504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2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Moodle dashboard courses &gt;&gt; JSON response &gt;&gt; External app.</a:t>
            </a:r>
            <a:endParaRPr sz="12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5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…MORE RESULTS</a:t>
            </a:r>
            <a:endParaRPr b="1" sz="16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94" name="Google Shape;594;p85"/>
          <p:cNvCxnSpPr/>
          <p:nvPr/>
        </p:nvCxnSpPr>
        <p:spPr>
          <a:xfrm>
            <a:off x="2009700" y="503350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5" name="Google Shape;595;p85"/>
          <p:cNvSpPr/>
          <p:nvPr/>
        </p:nvSpPr>
        <p:spPr>
          <a:xfrm>
            <a:off x="2009700" y="5920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85"/>
          <p:cNvSpPr txBox="1"/>
          <p:nvPr/>
        </p:nvSpPr>
        <p:spPr>
          <a:xfrm>
            <a:off x="1510900" y="790813"/>
            <a:ext cx="455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Moodle course sections &gt;&gt; JSON response &gt;&gt; External app</a:t>
            </a:r>
            <a:endParaRPr sz="9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85"/>
          <p:cNvSpPr/>
          <p:nvPr/>
        </p:nvSpPr>
        <p:spPr>
          <a:xfrm>
            <a:off x="2622825" y="2788200"/>
            <a:ext cx="315600" cy="98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85"/>
          <p:cNvSpPr/>
          <p:nvPr/>
        </p:nvSpPr>
        <p:spPr>
          <a:xfrm>
            <a:off x="6497513" y="2757900"/>
            <a:ext cx="315600" cy="98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9" name="Google Shape;59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00" y="1464725"/>
            <a:ext cx="2367300" cy="27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7325" y="1910725"/>
            <a:ext cx="3317676" cy="23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2125" y="1110550"/>
            <a:ext cx="2190175" cy="31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86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Google Shape;608;p86"/>
          <p:cNvCxnSpPr/>
          <p:nvPr/>
        </p:nvCxnSpPr>
        <p:spPr>
          <a:xfrm rot="10800000">
            <a:off x="3912675" y="4553525"/>
            <a:ext cx="44778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9" name="Google Shape;609;p86"/>
          <p:cNvSpPr txBox="1"/>
          <p:nvPr/>
        </p:nvSpPr>
        <p:spPr>
          <a:xfrm>
            <a:off x="709850" y="637500"/>
            <a:ext cx="2275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rgbClr val="333333"/>
                </a:solidFill>
                <a:latin typeface="Raleway Light"/>
                <a:ea typeface="Raleway Light"/>
                <a:cs typeface="Raleway Light"/>
                <a:sym typeface="Raleway Light"/>
              </a:rPr>
              <a:t>MOODLE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CONSUMING</a:t>
            </a:r>
            <a:endParaRPr b="1" i="0" sz="24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10" name="Google Shape;610;p86"/>
          <p:cNvCxnSpPr/>
          <p:nvPr/>
        </p:nvCxnSpPr>
        <p:spPr>
          <a:xfrm>
            <a:off x="816689" y="1471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1" name="Google Shape;611;p86"/>
          <p:cNvSpPr txBox="1"/>
          <p:nvPr/>
        </p:nvSpPr>
        <p:spPr>
          <a:xfrm>
            <a:off x="712925" y="1757175"/>
            <a:ext cx="73668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 content system that storage some external resources that must be exported into Moodle.</a:t>
            </a:r>
            <a:endParaRPr sz="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Unidirectional communication.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Replicate courses with content into Moodle.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 Nuxeo entities and resources.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 of API to gather information from Nuxeo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Content synchronization between Moodle and Nuxeo.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Preview of the result in Moodle before publishing</a:t>
            </a:r>
            <a:endParaRPr sz="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2" name="Google Shape;612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-19525"/>
            <a:ext cx="2579350" cy="173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7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DOCUMENT IT</a:t>
            </a:r>
            <a:endParaRPr b="1" sz="16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19" name="Google Shape;619;p87"/>
          <p:cNvCxnSpPr/>
          <p:nvPr/>
        </p:nvCxnSpPr>
        <p:spPr>
          <a:xfrm>
            <a:off x="2009700" y="503350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0" name="Google Shape;620;p87"/>
          <p:cNvSpPr/>
          <p:nvPr/>
        </p:nvSpPr>
        <p:spPr>
          <a:xfrm>
            <a:off x="2009700" y="5920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87"/>
          <p:cNvSpPr txBox="1"/>
          <p:nvPr/>
        </p:nvSpPr>
        <p:spPr>
          <a:xfrm>
            <a:off x="1510900" y="790813"/>
            <a:ext cx="4554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 a service documentation management system for future improvements and developments.</a:t>
            </a:r>
            <a:endParaRPr sz="9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2" name="Google Shape;622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63" y="1522475"/>
            <a:ext cx="3740824" cy="277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963" y="1522475"/>
            <a:ext cx="4065074" cy="247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88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88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88"/>
          <p:cNvSpPr txBox="1"/>
          <p:nvPr/>
        </p:nvSpPr>
        <p:spPr>
          <a:xfrm>
            <a:off x="1500226" y="1213756"/>
            <a:ext cx="37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 </a:t>
            </a: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STING</a:t>
            </a:r>
            <a:endParaRPr b="1" i="0" sz="27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32" name="Google Shape;632;p88"/>
          <p:cNvCxnSpPr/>
          <p:nvPr/>
        </p:nvCxnSpPr>
        <p:spPr>
          <a:xfrm>
            <a:off x="1603926" y="1735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3" name="Google Shape;633;p88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4" name="Google Shape;634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89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1" name="Google Shape;641;p89"/>
          <p:cNvCxnSpPr/>
          <p:nvPr/>
        </p:nvCxnSpPr>
        <p:spPr>
          <a:xfrm rot="10800000">
            <a:off x="3912675" y="4553525"/>
            <a:ext cx="44778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2" name="Google Shape;642;p89"/>
          <p:cNvSpPr txBox="1"/>
          <p:nvPr/>
        </p:nvSpPr>
        <p:spPr>
          <a:xfrm>
            <a:off x="709850" y="637500"/>
            <a:ext cx="2275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OADMAP</a:t>
            </a:r>
            <a:endParaRPr b="1" i="0" sz="24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43" name="Google Shape;643;p89"/>
          <p:cNvCxnSpPr/>
          <p:nvPr/>
        </p:nvCxnSpPr>
        <p:spPr>
          <a:xfrm>
            <a:off x="816689" y="10901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4" name="Google Shape;644;p89"/>
          <p:cNvSpPr txBox="1"/>
          <p:nvPr/>
        </p:nvSpPr>
        <p:spPr>
          <a:xfrm>
            <a:off x="712925" y="1528575"/>
            <a:ext cx="7366800" cy="20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Additional securitization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○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JWT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○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multi-factor authentication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○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SSO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○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Security endpoint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 this approach to turn Moodle into a CMS or CDN.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Massive use of Restful </a:t>
            </a:r>
            <a:r>
              <a:rPr i="1"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moodle.org/plugins/webservice_restful</a:t>
            </a:r>
            <a:endParaRPr i="1"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Scalability of the architecture.</a:t>
            </a:r>
            <a:endParaRPr sz="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5" name="Google Shape;645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-19525"/>
            <a:ext cx="2579350" cy="173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90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90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90"/>
          <p:cNvSpPr txBox="1"/>
          <p:nvPr/>
        </p:nvSpPr>
        <p:spPr>
          <a:xfrm>
            <a:off x="1500226" y="1213756"/>
            <a:ext cx="37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 </a:t>
            </a:r>
            <a:endParaRPr sz="2400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SHUT-OUT</a:t>
            </a:r>
            <a:endParaRPr b="1" i="0" sz="27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54" name="Google Shape;654;p90"/>
          <p:cNvCxnSpPr/>
          <p:nvPr/>
        </p:nvCxnSpPr>
        <p:spPr>
          <a:xfrm>
            <a:off x="1603926" y="20401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5" name="Google Shape;655;p90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6" name="Google Shape;656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4"/>
          <p:cNvSpPr/>
          <p:nvPr/>
        </p:nvSpPr>
        <p:spPr>
          <a:xfrm>
            <a:off x="12076" y="2179975"/>
            <a:ext cx="5064000" cy="20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64"/>
          <p:cNvSpPr/>
          <p:nvPr/>
        </p:nvSpPr>
        <p:spPr>
          <a:xfrm>
            <a:off x="5076207" y="0"/>
            <a:ext cx="4067700" cy="420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7" name="Google Shape;317;p64"/>
          <p:cNvCxnSpPr/>
          <p:nvPr/>
        </p:nvCxnSpPr>
        <p:spPr>
          <a:xfrm>
            <a:off x="5097309" y="2462827"/>
            <a:ext cx="1" cy="723116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8" name="Google Shape;318;p64"/>
          <p:cNvSpPr txBox="1"/>
          <p:nvPr/>
        </p:nvSpPr>
        <p:spPr>
          <a:xfrm>
            <a:off x="700901" y="629250"/>
            <a:ext cx="317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accent2"/>
                </a:solidFill>
                <a:latin typeface="Raleway Light"/>
                <a:ea typeface="Raleway Light"/>
                <a:cs typeface="Raleway Light"/>
                <a:sym typeface="Raleway Light"/>
              </a:rPr>
              <a:t>ABOUT </a:t>
            </a: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US</a:t>
            </a:r>
            <a:endParaRPr b="1" i="0" sz="1013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19" name="Google Shape;319;p64"/>
          <p:cNvCxnSpPr/>
          <p:nvPr/>
        </p:nvCxnSpPr>
        <p:spPr>
          <a:xfrm>
            <a:off x="792124" y="1116624"/>
            <a:ext cx="107700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0" name="Google Shape;32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650" y="0"/>
            <a:ext cx="2579350" cy="1734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64"/>
          <p:cNvSpPr/>
          <p:nvPr/>
        </p:nvSpPr>
        <p:spPr>
          <a:xfrm>
            <a:off x="5605175" y="278975"/>
            <a:ext cx="3170100" cy="28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3ipunt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is an official 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Moodle Premium Partners, 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members of the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1EdTech™ (</a:t>
            </a:r>
            <a:r>
              <a:rPr b="1" i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Contributing Member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AWS 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(Amazon Web Services) partners, as well as members of 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CatPL 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EdutechCluster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We are focused in offering customized solutions in information and communications technology, with a high added value, a reduced cost and a close and accessible treatment.</a:t>
            </a:r>
            <a:endParaRPr sz="92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also identify ourselves with the concept 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bespoke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we like to provide a high added value to our projects, so these also provide things to us. We offer technology as a service to our customer. At </a:t>
            </a:r>
            <a:r>
              <a:rPr b="1"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3ipunt </a:t>
            </a:r>
            <a:r>
              <a:rPr lang="id-ID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adapt technology to the customer needs to offer an customized integral solution for each project and scenario.</a:t>
            </a:r>
            <a:endParaRPr sz="92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t/>
            </a:r>
            <a:endParaRPr sz="8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64"/>
          <p:cNvSpPr/>
          <p:nvPr/>
        </p:nvSpPr>
        <p:spPr>
          <a:xfrm>
            <a:off x="5127350" y="3643800"/>
            <a:ext cx="564000" cy="56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84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5512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3310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31108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38906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6704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54502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6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62322" y="2179986"/>
            <a:ext cx="507798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6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86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6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3846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6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15593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6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522918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6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31355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539153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046951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554749" y="2687782"/>
            <a:ext cx="507798" cy="5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-606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07003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015640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523320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2024902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6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538833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046951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555375" y="3192216"/>
            <a:ext cx="507787" cy="50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555376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6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061600" y="3192250"/>
            <a:ext cx="507800" cy="5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-1350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6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06980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015334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4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522919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64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2031296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64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2539354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64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3040534" y="3700019"/>
            <a:ext cx="507774" cy="50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64"/>
          <p:cNvPicPr preferRelativeResize="0"/>
          <p:nvPr/>
        </p:nvPicPr>
        <p:blipFill rotWithShape="1">
          <a:blip r:embed="rId38">
            <a:alphaModFix/>
          </a:blip>
          <a:srcRect b="19380" l="0" r="0" t="0"/>
          <a:stretch/>
        </p:blipFill>
        <p:spPr>
          <a:xfrm>
            <a:off x="4062566" y="2687778"/>
            <a:ext cx="507815" cy="50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6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4556725" y="2179976"/>
            <a:ext cx="507825" cy="5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64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4556750" y="2686925"/>
            <a:ext cx="507825" cy="5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64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4571400" y="3191375"/>
            <a:ext cx="502717" cy="5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64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4571400" y="3700000"/>
            <a:ext cx="507825" cy="5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049750" y="3700025"/>
            <a:ext cx="507800" cy="5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91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91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91"/>
          <p:cNvSpPr txBox="1"/>
          <p:nvPr/>
        </p:nvSpPr>
        <p:spPr>
          <a:xfrm>
            <a:off x="1500225" y="832750"/>
            <a:ext cx="516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ANY</a:t>
            </a:r>
            <a:endParaRPr sz="2400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665" name="Google Shape;665;p91"/>
          <p:cNvSpPr txBox="1"/>
          <p:nvPr/>
        </p:nvSpPr>
        <p:spPr>
          <a:xfrm>
            <a:off x="1500223" y="1197800"/>
            <a:ext cx="503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QUESTION?</a:t>
            </a:r>
            <a:endParaRPr b="1" sz="2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66" name="Google Shape;666;p91"/>
          <p:cNvCxnSpPr/>
          <p:nvPr/>
        </p:nvCxnSpPr>
        <p:spPr>
          <a:xfrm>
            <a:off x="1603926" y="1735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7" name="Google Shape;667;p91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8" name="Google Shape;668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92"/>
          <p:cNvSpPr/>
          <p:nvPr/>
        </p:nvSpPr>
        <p:spPr>
          <a:xfrm>
            <a:off x="0" y="384160"/>
            <a:ext cx="8351100" cy="437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id-ID"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92"/>
          <p:cNvSpPr txBox="1"/>
          <p:nvPr/>
        </p:nvSpPr>
        <p:spPr>
          <a:xfrm>
            <a:off x="719254" y="961613"/>
            <a:ext cx="2318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7" name="Google Shape;677;p92"/>
          <p:cNvSpPr txBox="1"/>
          <p:nvPr/>
        </p:nvSpPr>
        <p:spPr>
          <a:xfrm>
            <a:off x="719250" y="1380875"/>
            <a:ext cx="393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Moodle as Headless</a:t>
            </a:r>
            <a:endParaRPr sz="2400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678" name="Google Shape;678;p92"/>
          <p:cNvSpPr txBox="1"/>
          <p:nvPr/>
        </p:nvSpPr>
        <p:spPr>
          <a:xfrm>
            <a:off x="727616" y="2538589"/>
            <a:ext cx="533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id-ID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LMS | CONTENT | MOBILE | CONSULTING | GAMIFICATION | MEC TRAINING | </a:t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id-ID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IMS-LTI INTEGRATIONS | LEARNING ANALYTICS</a:t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aseline="30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9" name="Google Shape;679;p92"/>
          <p:cNvSpPr txBox="1"/>
          <p:nvPr/>
        </p:nvSpPr>
        <p:spPr>
          <a:xfrm>
            <a:off x="806228" y="3686200"/>
            <a:ext cx="218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baseline="30000" lang="id-ID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ADDRESS: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C. de València, 359 08009 Barcelona</a:t>
            </a:r>
            <a:endParaRPr baseline="30000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C. de Méndez Álvaro, 20, 28045 Madrid</a:t>
            </a:r>
            <a:endParaRPr baseline="30000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80" name="Google Shape;680;p92"/>
          <p:cNvCxnSpPr/>
          <p:nvPr/>
        </p:nvCxnSpPr>
        <p:spPr>
          <a:xfrm>
            <a:off x="806226" y="2013613"/>
            <a:ext cx="135300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1" name="Google Shape;681;p92"/>
          <p:cNvSpPr/>
          <p:nvPr/>
        </p:nvSpPr>
        <p:spPr>
          <a:xfrm rot="10800000">
            <a:off x="6315400" y="383350"/>
            <a:ext cx="2036400" cy="1030500"/>
          </a:xfrm>
          <a:prstGeom prst="round1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2" name="Google Shape;682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6450" y="671800"/>
            <a:ext cx="1487551" cy="3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100" y="4858550"/>
            <a:ext cx="753172" cy="1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6205" y="4870650"/>
            <a:ext cx="646747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6275" y="4881250"/>
            <a:ext cx="251000" cy="15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30600" y="4725525"/>
            <a:ext cx="902241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92"/>
          <p:cNvSpPr txBox="1"/>
          <p:nvPr/>
        </p:nvSpPr>
        <p:spPr>
          <a:xfrm>
            <a:off x="2988728" y="3634825"/>
            <a:ext cx="218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baseline="30000" lang="id-ID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EMAIL</a:t>
            </a:r>
            <a:r>
              <a:rPr b="1" baseline="30000" lang="id-ID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Xavier Paz - xavier@tresipunt.com</a:t>
            </a:r>
            <a:endParaRPr baseline="30000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id-ID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José María Tomás - jmtomas@tresipunt.com</a:t>
            </a:r>
            <a:endParaRPr b="1" baseline="30000"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5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65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5"/>
          <p:cNvSpPr txBox="1"/>
          <p:nvPr/>
        </p:nvSpPr>
        <p:spPr>
          <a:xfrm>
            <a:off x="1500226" y="832756"/>
            <a:ext cx="37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AGENDA </a:t>
            </a:r>
            <a:endParaRPr b="0" i="0" sz="2700" u="none" cap="none" strike="noStrike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371" name="Google Shape;371;p65"/>
          <p:cNvSpPr txBox="1"/>
          <p:nvPr/>
        </p:nvSpPr>
        <p:spPr>
          <a:xfrm>
            <a:off x="1500223" y="1197800"/>
            <a:ext cx="503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72" name="Google Shape;372;p65"/>
          <p:cNvCxnSpPr/>
          <p:nvPr/>
        </p:nvCxnSpPr>
        <p:spPr>
          <a:xfrm>
            <a:off x="1603926" y="1354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3" name="Google Shape;373;p65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5"/>
          <p:cNvSpPr txBox="1"/>
          <p:nvPr/>
        </p:nvSpPr>
        <p:spPr>
          <a:xfrm>
            <a:off x="1739225" y="1609850"/>
            <a:ext cx="29622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id-ID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Introduction &amp; scenario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id-ID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Approach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id-ID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Headless system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id-ID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Tokens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65"/>
          <p:cNvSpPr txBox="1"/>
          <p:nvPr/>
        </p:nvSpPr>
        <p:spPr>
          <a:xfrm>
            <a:off x="4996400" y="1609850"/>
            <a:ext cx="31812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id-ID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Services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id-ID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Documentation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id-ID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Roadmap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</a:pPr>
            <a:r>
              <a:rPr lang="id-ID" sz="1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 &amp; A</a:t>
            </a:r>
            <a:endParaRPr sz="13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6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6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6"/>
          <p:cNvSpPr txBox="1"/>
          <p:nvPr/>
        </p:nvSpPr>
        <p:spPr>
          <a:xfrm>
            <a:off x="1500226" y="1213756"/>
            <a:ext cx="37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 </a:t>
            </a: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TALE</a:t>
            </a:r>
            <a:endParaRPr b="1" i="0" sz="27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5" name="Google Shape;385;p66"/>
          <p:cNvCxnSpPr/>
          <p:nvPr/>
        </p:nvCxnSpPr>
        <p:spPr>
          <a:xfrm>
            <a:off x="1603926" y="1735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6" name="Google Shape;386;p66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7" name="Google Shape;38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7"/>
          <p:cNvSpPr/>
          <p:nvPr/>
        </p:nvSpPr>
        <p:spPr>
          <a:xfrm>
            <a:off x="712925" y="1506000"/>
            <a:ext cx="39105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Client with Moodle Workplace and additional external apps that need to “consume” it.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Different technologies and languages (</a:t>
            </a:r>
            <a:r>
              <a:rPr i="1"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Angular and .NET</a:t>
            </a: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Makes no sense to build a custom LMS from scratch.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Consume Moodle… as a service?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Users still need to use Moodle as usual.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Use famous content service as question and resources bank for courses.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67"/>
          <p:cNvSpPr txBox="1"/>
          <p:nvPr/>
        </p:nvSpPr>
        <p:spPr>
          <a:xfrm>
            <a:off x="709700" y="637500"/>
            <a:ext cx="419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Introduction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395" name="Google Shape;395;p67"/>
          <p:cNvCxnSpPr/>
          <p:nvPr/>
        </p:nvCxnSpPr>
        <p:spPr>
          <a:xfrm>
            <a:off x="816689" y="11663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6" name="Google Shape;396;p67"/>
          <p:cNvPicPr preferRelativeResize="0"/>
          <p:nvPr/>
        </p:nvPicPr>
        <p:blipFill rotWithShape="1">
          <a:blip r:embed="rId3">
            <a:alphaModFix/>
          </a:blip>
          <a:srcRect b="0" l="28724" r="0" t="0"/>
          <a:stretch/>
        </p:blipFill>
        <p:spPr>
          <a:xfrm>
            <a:off x="0" y="2499850"/>
            <a:ext cx="679325" cy="2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650" y="0"/>
            <a:ext cx="2579350" cy="1734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67"/>
          <p:cNvCxnSpPr/>
          <p:nvPr/>
        </p:nvCxnSpPr>
        <p:spPr>
          <a:xfrm>
            <a:off x="5121809" y="246282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9" name="Google Shape;399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7025" y="1631038"/>
            <a:ext cx="3452551" cy="206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8"/>
          <p:cNvSpPr txBox="1"/>
          <p:nvPr/>
        </p:nvSpPr>
        <p:spPr>
          <a:xfrm>
            <a:off x="2009700" y="126850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1600">
                <a:solidFill>
                  <a:srgbClr val="F84015"/>
                </a:solidFill>
                <a:latin typeface="Raleway"/>
                <a:ea typeface="Raleway"/>
                <a:cs typeface="Raleway"/>
                <a:sym typeface="Raleway"/>
              </a:rPr>
              <a:t>SCENARIO</a:t>
            </a:r>
            <a:endParaRPr b="1" sz="1600">
              <a:solidFill>
                <a:srgbClr val="F8401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06" name="Google Shape;406;p68"/>
          <p:cNvCxnSpPr/>
          <p:nvPr/>
        </p:nvCxnSpPr>
        <p:spPr>
          <a:xfrm>
            <a:off x="2009700" y="503350"/>
            <a:ext cx="216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7" name="Google Shape;407;p68"/>
          <p:cNvSpPr/>
          <p:nvPr/>
        </p:nvSpPr>
        <p:spPr>
          <a:xfrm>
            <a:off x="2009700" y="592006"/>
            <a:ext cx="4453200" cy="37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8" name="Google Shape;40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25" y="790825"/>
            <a:ext cx="7551751" cy="356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9"/>
          <p:cNvPicPr preferRelativeResize="0"/>
          <p:nvPr/>
        </p:nvPicPr>
        <p:blipFill rotWithShape="1">
          <a:blip r:embed="rId3">
            <a:alphaModFix/>
          </a:blip>
          <a:srcRect b="3781" l="486" r="277" t="0"/>
          <a:stretch/>
        </p:blipFill>
        <p:spPr>
          <a:xfrm flipH="1">
            <a:off x="797701" y="0"/>
            <a:ext cx="8351099" cy="45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9"/>
          <p:cNvSpPr/>
          <p:nvPr/>
        </p:nvSpPr>
        <p:spPr>
          <a:xfrm>
            <a:off x="797700" y="593625"/>
            <a:ext cx="7545900" cy="332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9"/>
          <p:cNvSpPr txBox="1"/>
          <p:nvPr/>
        </p:nvSpPr>
        <p:spPr>
          <a:xfrm>
            <a:off x="1500226" y="1213756"/>
            <a:ext cx="37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d-ID"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THE </a:t>
            </a:r>
            <a:r>
              <a:rPr b="1" lang="id-ID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SET-UP</a:t>
            </a:r>
            <a:endParaRPr b="1" i="0" sz="27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17" name="Google Shape;417;p69"/>
          <p:cNvCxnSpPr/>
          <p:nvPr/>
        </p:nvCxnSpPr>
        <p:spPr>
          <a:xfrm>
            <a:off x="1603926" y="1735313"/>
            <a:ext cx="1353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8" name="Google Shape;418;p69"/>
          <p:cNvSpPr/>
          <p:nvPr/>
        </p:nvSpPr>
        <p:spPr>
          <a:xfrm>
            <a:off x="0" y="-9750"/>
            <a:ext cx="3480900" cy="60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75" y="125250"/>
            <a:ext cx="1124074" cy="2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0"/>
          <p:cNvSpPr txBox="1"/>
          <p:nvPr/>
        </p:nvSpPr>
        <p:spPr>
          <a:xfrm>
            <a:off x="739350" y="736275"/>
            <a:ext cx="53913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d-ID" sz="24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APPROACH</a:t>
            </a:r>
            <a:endParaRPr sz="2400">
              <a:solidFill>
                <a:srgbClr val="33333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426" name="Google Shape;426;p70"/>
          <p:cNvSpPr/>
          <p:nvPr/>
        </p:nvSpPr>
        <p:spPr>
          <a:xfrm>
            <a:off x="739350" y="1636575"/>
            <a:ext cx="35415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id-ID" sz="1100">
                <a:latin typeface="Open Sans"/>
                <a:ea typeface="Open Sans"/>
                <a:cs typeface="Open Sans"/>
                <a:sym typeface="Open Sans"/>
              </a:rPr>
              <a:t>Service based architecture.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id-ID" sz="1100">
                <a:latin typeface="Open Sans"/>
                <a:ea typeface="Open Sans"/>
                <a:cs typeface="Open Sans"/>
                <a:sym typeface="Open Sans"/>
              </a:rPr>
              <a:t>Moodle can serve all its data and content to an external interface developed in any technology.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id-ID" sz="1100">
                <a:latin typeface="Open Sans"/>
                <a:ea typeface="Open Sans"/>
                <a:cs typeface="Open Sans"/>
                <a:sym typeface="Open Sans"/>
              </a:rPr>
              <a:t>Consume moodle common services, following the standard for future coherence. Changes in apps? No problem, logic still valid.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27" name="Google Shape;427;p70"/>
          <p:cNvCxnSpPr/>
          <p:nvPr/>
        </p:nvCxnSpPr>
        <p:spPr>
          <a:xfrm>
            <a:off x="816689" y="1242548"/>
            <a:ext cx="115500" cy="0"/>
          </a:xfrm>
          <a:prstGeom prst="straightConnector1">
            <a:avLst/>
          </a:prstGeom>
          <a:noFill/>
          <a:ln cap="flat" cmpd="sng" w="57150">
            <a:solidFill>
              <a:srgbClr val="333333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70"/>
          <p:cNvCxnSpPr/>
          <p:nvPr/>
        </p:nvCxnSpPr>
        <p:spPr>
          <a:xfrm>
            <a:off x="4878059" y="1636577"/>
            <a:ext cx="0" cy="1488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9" name="Google Shape;429;p70"/>
          <p:cNvSpPr txBox="1"/>
          <p:nvPr/>
        </p:nvSpPr>
        <p:spPr>
          <a:xfrm>
            <a:off x="5295900" y="1539000"/>
            <a:ext cx="3000000" cy="2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Moodle adaptation factor.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Is Moodle ready to work as headless? Not sure, but it seems possible. Let’s check headless JSON and Restful canon.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Open Sans"/>
              <a:buChar char="●"/>
            </a:pPr>
            <a:r>
              <a:rPr lang="id-ID" sz="11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Connect Moodle with different technologies: React, Angular, Node, Python, VUE. Using moodle does not limit you to PHP.</a:t>
            </a:r>
            <a:endParaRPr sz="11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range">
      <a:dk1>
        <a:srgbClr val="888888"/>
      </a:dk1>
      <a:lt1>
        <a:srgbClr val="FFFFFF"/>
      </a:lt1>
      <a:dk2>
        <a:srgbClr val="55595D"/>
      </a:dk2>
      <a:lt2>
        <a:srgbClr val="CCDDEA"/>
      </a:lt2>
      <a:accent1>
        <a:srgbClr val="F84015"/>
      </a:accent1>
      <a:accent2>
        <a:srgbClr val="333333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