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9" r:id="rId3"/>
    <p:sldId id="262" r:id="rId4"/>
    <p:sldId id="260" r:id="rId5"/>
    <p:sldId id="267" r:id="rId6"/>
    <p:sldId id="268" r:id="rId7"/>
    <p:sldId id="263" r:id="rId8"/>
    <p:sldId id="269" r:id="rId9"/>
    <p:sldId id="270" r:id="rId10"/>
    <p:sldId id="258" r:id="rId11"/>
    <p:sldId id="266" r:id="rId12"/>
  </p:sldIdLst>
  <p:sldSz cx="9144000" cy="5143500" type="screen16x9"/>
  <p:notesSz cx="9144000" cy="51435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Open Sans ExtraBold" panose="020B0906030804020204" pitchFamily="34" charset="0"/>
      <p:bold r:id="rId22"/>
      <p:boldItalic r:id="rId23"/>
    </p:embeddedFont>
    <p:embeddedFont>
      <p:font typeface="Open Sans Medium" panose="020B060402020202020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tV35A7YXOD8FDtPt62j2da1gG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46" autoAdjust="0"/>
  </p:normalViewPr>
  <p:slideViewPr>
    <p:cSldViewPr snapToGrid="0">
      <p:cViewPr varScale="1">
        <p:scale>
          <a:sx n="107" d="100"/>
          <a:sy n="107" d="100"/>
        </p:scale>
        <p:origin x="754" y="8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74CA-998F-4F1E-9875-3DF58393415D}"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C24C4A00-10A7-43C4-9354-02A265B2B314}">
      <dgm:prSet phldrT="[Text]"/>
      <dgm:spPr/>
      <dgm:t>
        <a:bodyPr/>
        <a:lstStyle/>
        <a:p>
          <a:r>
            <a:rPr lang="sv-SE" b="1" dirty="0"/>
            <a:t>Discovery</a:t>
          </a:r>
          <a:endParaRPr lang="en-US" b="1" dirty="0"/>
        </a:p>
      </dgm:t>
    </dgm:pt>
    <dgm:pt modelId="{AAC04B98-A3D8-4CB1-BA90-25ED08AE49DC}" type="parTrans" cxnId="{79C28F5E-5E3E-4E7C-B75F-2F3FA9C2BE09}">
      <dgm:prSet/>
      <dgm:spPr/>
      <dgm:t>
        <a:bodyPr/>
        <a:lstStyle/>
        <a:p>
          <a:endParaRPr lang="en-US"/>
        </a:p>
      </dgm:t>
    </dgm:pt>
    <dgm:pt modelId="{0DD3CA50-DCF9-480F-9CCE-9E52451AA4E1}" type="sibTrans" cxnId="{79C28F5E-5E3E-4E7C-B75F-2F3FA9C2BE09}">
      <dgm:prSet/>
      <dgm:spPr/>
      <dgm:t>
        <a:bodyPr/>
        <a:lstStyle/>
        <a:p>
          <a:endParaRPr lang="en-US"/>
        </a:p>
      </dgm:t>
    </dgm:pt>
    <dgm:pt modelId="{38A75812-D8C5-4AA5-93EB-A71E7F0D6377}">
      <dgm:prSet phldrT="[Text]"/>
      <dgm:spPr/>
      <dgm:t>
        <a:bodyPr/>
        <a:lstStyle/>
        <a:p>
          <a:r>
            <a:rPr lang="sv-SE" b="1" dirty="0"/>
            <a:t>Development</a:t>
          </a:r>
          <a:endParaRPr lang="en-US" b="1" dirty="0"/>
        </a:p>
      </dgm:t>
    </dgm:pt>
    <dgm:pt modelId="{604E3FEC-279B-44EF-A2B5-06AE065F7258}" type="parTrans" cxnId="{4A8A3EDA-39A5-4A6E-87C0-605BCCD2CD0E}">
      <dgm:prSet/>
      <dgm:spPr/>
      <dgm:t>
        <a:bodyPr/>
        <a:lstStyle/>
        <a:p>
          <a:endParaRPr lang="en-US"/>
        </a:p>
      </dgm:t>
    </dgm:pt>
    <dgm:pt modelId="{A18B1DC3-FC97-4831-91D1-AF1E63E43A68}" type="sibTrans" cxnId="{4A8A3EDA-39A5-4A6E-87C0-605BCCD2CD0E}">
      <dgm:prSet/>
      <dgm:spPr/>
      <dgm:t>
        <a:bodyPr/>
        <a:lstStyle/>
        <a:p>
          <a:endParaRPr lang="en-US"/>
        </a:p>
      </dgm:t>
    </dgm:pt>
    <dgm:pt modelId="{9180D6FA-258D-4DEF-A90E-A034D1D2AC78}">
      <dgm:prSet phldrT="[Text]"/>
      <dgm:spPr/>
      <dgm:t>
        <a:bodyPr/>
        <a:lstStyle/>
        <a:p>
          <a:r>
            <a:rPr lang="sv-SE" b="1" dirty="0" err="1"/>
            <a:t>Staging</a:t>
          </a:r>
          <a:endParaRPr lang="en-US" b="1" dirty="0"/>
        </a:p>
      </dgm:t>
    </dgm:pt>
    <dgm:pt modelId="{34DA0060-26FF-43AC-ADE5-CB9AE34D5FC8}" type="parTrans" cxnId="{59EE344B-25BE-473D-8AC5-64ECC644129B}">
      <dgm:prSet/>
      <dgm:spPr/>
      <dgm:t>
        <a:bodyPr/>
        <a:lstStyle/>
        <a:p>
          <a:endParaRPr lang="en-US"/>
        </a:p>
      </dgm:t>
    </dgm:pt>
    <dgm:pt modelId="{3F4D76C8-29E7-4809-A1EC-1BB169A4DDBB}" type="sibTrans" cxnId="{59EE344B-25BE-473D-8AC5-64ECC644129B}">
      <dgm:prSet/>
      <dgm:spPr/>
      <dgm:t>
        <a:bodyPr/>
        <a:lstStyle/>
        <a:p>
          <a:endParaRPr lang="en-US"/>
        </a:p>
      </dgm:t>
    </dgm:pt>
    <dgm:pt modelId="{F68AC83E-81CE-463F-B535-494FA359D206}">
      <dgm:prSet phldrT="[Text]"/>
      <dgm:spPr/>
      <dgm:t>
        <a:bodyPr/>
        <a:lstStyle/>
        <a:p>
          <a:r>
            <a:rPr lang="sv-SE" b="1" dirty="0" err="1"/>
            <a:t>Unstable</a:t>
          </a:r>
          <a:endParaRPr lang="en-US" b="1" dirty="0"/>
        </a:p>
      </dgm:t>
    </dgm:pt>
    <dgm:pt modelId="{758B0FB1-205E-42DA-9C08-6324475B9AF8}" type="parTrans" cxnId="{86A80C1F-0BD6-4ADA-87B4-254E63C96093}">
      <dgm:prSet/>
      <dgm:spPr/>
      <dgm:t>
        <a:bodyPr/>
        <a:lstStyle/>
        <a:p>
          <a:endParaRPr lang="en-US"/>
        </a:p>
      </dgm:t>
    </dgm:pt>
    <dgm:pt modelId="{8A45E239-7405-4987-BAAD-2B772E4D9084}" type="sibTrans" cxnId="{86A80C1F-0BD6-4ADA-87B4-254E63C96093}">
      <dgm:prSet/>
      <dgm:spPr/>
      <dgm:t>
        <a:bodyPr/>
        <a:lstStyle/>
        <a:p>
          <a:endParaRPr lang="en-US"/>
        </a:p>
      </dgm:t>
    </dgm:pt>
    <dgm:pt modelId="{7E1CCD5A-E8D5-4790-9B0A-6F45213821D5}">
      <dgm:prSet phldrT="[Text]"/>
      <dgm:spPr/>
      <dgm:t>
        <a:bodyPr/>
        <a:lstStyle/>
        <a:p>
          <a:r>
            <a:rPr lang="sv-SE" b="1" dirty="0" err="1"/>
            <a:t>Production</a:t>
          </a:r>
          <a:endParaRPr lang="en-US" b="1" dirty="0"/>
        </a:p>
      </dgm:t>
    </dgm:pt>
    <dgm:pt modelId="{E3060987-0539-4EBF-8478-3D37A812E483}" type="parTrans" cxnId="{9F7CB8AA-0E87-433F-9244-08DBB1912059}">
      <dgm:prSet/>
      <dgm:spPr/>
      <dgm:t>
        <a:bodyPr/>
        <a:lstStyle/>
        <a:p>
          <a:endParaRPr lang="en-US"/>
        </a:p>
      </dgm:t>
    </dgm:pt>
    <dgm:pt modelId="{972AB668-20D6-4DA7-8E4F-F26402000ACE}" type="sibTrans" cxnId="{9F7CB8AA-0E87-433F-9244-08DBB1912059}">
      <dgm:prSet/>
      <dgm:spPr/>
      <dgm:t>
        <a:bodyPr/>
        <a:lstStyle/>
        <a:p>
          <a:endParaRPr lang="en-US"/>
        </a:p>
      </dgm:t>
    </dgm:pt>
    <dgm:pt modelId="{D21495B2-8D5D-491E-9681-788AA9731D93}" type="pres">
      <dgm:prSet presAssocID="{16CE74CA-998F-4F1E-9875-3DF58393415D}" presName="Name0" presStyleCnt="0">
        <dgm:presLayoutVars>
          <dgm:dir/>
          <dgm:resizeHandles val="exact"/>
        </dgm:presLayoutVars>
      </dgm:prSet>
      <dgm:spPr/>
    </dgm:pt>
    <dgm:pt modelId="{CAAD8F60-2D61-477B-8175-4A703A9FA730}" type="pres">
      <dgm:prSet presAssocID="{C24C4A00-10A7-43C4-9354-02A265B2B314}" presName="node" presStyleLbl="node1" presStyleIdx="0" presStyleCnt="5">
        <dgm:presLayoutVars>
          <dgm:bulletEnabled val="1"/>
        </dgm:presLayoutVars>
      </dgm:prSet>
      <dgm:spPr/>
    </dgm:pt>
    <dgm:pt modelId="{9F54CCF0-DB09-427B-94CD-FFD3B71EA27B}" type="pres">
      <dgm:prSet presAssocID="{0DD3CA50-DCF9-480F-9CCE-9E52451AA4E1}" presName="sibTrans" presStyleLbl="sibTrans1D1" presStyleIdx="0" presStyleCnt="4"/>
      <dgm:spPr/>
    </dgm:pt>
    <dgm:pt modelId="{03421058-5103-4516-A602-7D68F52C676D}" type="pres">
      <dgm:prSet presAssocID="{0DD3CA50-DCF9-480F-9CCE-9E52451AA4E1}" presName="connectorText" presStyleLbl="sibTrans1D1" presStyleIdx="0" presStyleCnt="4"/>
      <dgm:spPr/>
    </dgm:pt>
    <dgm:pt modelId="{200A276E-D627-4E9E-81FB-70B18FE469F0}" type="pres">
      <dgm:prSet presAssocID="{F68AC83E-81CE-463F-B535-494FA359D206}" presName="node" presStyleLbl="node1" presStyleIdx="1" presStyleCnt="5">
        <dgm:presLayoutVars>
          <dgm:bulletEnabled val="1"/>
        </dgm:presLayoutVars>
      </dgm:prSet>
      <dgm:spPr/>
    </dgm:pt>
    <dgm:pt modelId="{7156220A-907C-4E95-9EBA-70829B030928}" type="pres">
      <dgm:prSet presAssocID="{8A45E239-7405-4987-BAAD-2B772E4D9084}" presName="sibTrans" presStyleLbl="sibTrans1D1" presStyleIdx="1" presStyleCnt="4"/>
      <dgm:spPr/>
    </dgm:pt>
    <dgm:pt modelId="{89F7D9DD-3023-4FF1-96EA-D6460CA606B8}" type="pres">
      <dgm:prSet presAssocID="{8A45E239-7405-4987-BAAD-2B772E4D9084}" presName="connectorText" presStyleLbl="sibTrans1D1" presStyleIdx="1" presStyleCnt="4"/>
      <dgm:spPr/>
    </dgm:pt>
    <dgm:pt modelId="{CAB69DB4-14A6-4310-B0D4-97132B3FE303}" type="pres">
      <dgm:prSet presAssocID="{38A75812-D8C5-4AA5-93EB-A71E7F0D6377}" presName="node" presStyleLbl="node1" presStyleIdx="2" presStyleCnt="5">
        <dgm:presLayoutVars>
          <dgm:bulletEnabled val="1"/>
        </dgm:presLayoutVars>
      </dgm:prSet>
      <dgm:spPr/>
    </dgm:pt>
    <dgm:pt modelId="{B1949AE2-B4D3-41C0-8550-5A1EA9ACF910}" type="pres">
      <dgm:prSet presAssocID="{A18B1DC3-FC97-4831-91D1-AF1E63E43A68}" presName="sibTrans" presStyleLbl="sibTrans1D1" presStyleIdx="2" presStyleCnt="4"/>
      <dgm:spPr/>
    </dgm:pt>
    <dgm:pt modelId="{352146CC-8863-49E7-8B62-9E4E34976B53}" type="pres">
      <dgm:prSet presAssocID="{A18B1DC3-FC97-4831-91D1-AF1E63E43A68}" presName="connectorText" presStyleLbl="sibTrans1D1" presStyleIdx="2" presStyleCnt="4"/>
      <dgm:spPr/>
    </dgm:pt>
    <dgm:pt modelId="{07F02F15-D091-4CED-8636-218363E8B4FC}" type="pres">
      <dgm:prSet presAssocID="{9180D6FA-258D-4DEF-A90E-A034D1D2AC78}" presName="node" presStyleLbl="node1" presStyleIdx="3" presStyleCnt="5">
        <dgm:presLayoutVars>
          <dgm:bulletEnabled val="1"/>
        </dgm:presLayoutVars>
      </dgm:prSet>
      <dgm:spPr/>
    </dgm:pt>
    <dgm:pt modelId="{F1F9FD9F-CA05-44F9-B1CA-391FB63BA961}" type="pres">
      <dgm:prSet presAssocID="{3F4D76C8-29E7-4809-A1EC-1BB169A4DDBB}" presName="sibTrans" presStyleLbl="sibTrans1D1" presStyleIdx="3" presStyleCnt="4"/>
      <dgm:spPr/>
    </dgm:pt>
    <dgm:pt modelId="{86C0AA86-2C37-42DB-8E33-45022F076EEA}" type="pres">
      <dgm:prSet presAssocID="{3F4D76C8-29E7-4809-A1EC-1BB169A4DDBB}" presName="connectorText" presStyleLbl="sibTrans1D1" presStyleIdx="3" presStyleCnt="4"/>
      <dgm:spPr/>
    </dgm:pt>
    <dgm:pt modelId="{FA365977-B6FA-4E69-B23F-DA566B1F6593}" type="pres">
      <dgm:prSet presAssocID="{7E1CCD5A-E8D5-4790-9B0A-6F45213821D5}" presName="node" presStyleLbl="node1" presStyleIdx="4" presStyleCnt="5">
        <dgm:presLayoutVars>
          <dgm:bulletEnabled val="1"/>
        </dgm:presLayoutVars>
      </dgm:prSet>
      <dgm:spPr/>
    </dgm:pt>
  </dgm:ptLst>
  <dgm:cxnLst>
    <dgm:cxn modelId="{86A80C1F-0BD6-4ADA-87B4-254E63C96093}" srcId="{16CE74CA-998F-4F1E-9875-3DF58393415D}" destId="{F68AC83E-81CE-463F-B535-494FA359D206}" srcOrd="1" destOrd="0" parTransId="{758B0FB1-205E-42DA-9C08-6324475B9AF8}" sibTransId="{8A45E239-7405-4987-BAAD-2B772E4D9084}"/>
    <dgm:cxn modelId="{640C0F29-0BA6-41D5-9B18-B61D69168EC4}" type="presOf" srcId="{8A45E239-7405-4987-BAAD-2B772E4D9084}" destId="{89F7D9DD-3023-4FF1-96EA-D6460CA606B8}" srcOrd="1" destOrd="0" presId="urn:microsoft.com/office/officeart/2005/8/layout/bProcess3"/>
    <dgm:cxn modelId="{7461732C-3DB8-47B6-B2B2-8264687DF269}" type="presOf" srcId="{A18B1DC3-FC97-4831-91D1-AF1E63E43A68}" destId="{352146CC-8863-49E7-8B62-9E4E34976B53}" srcOrd="1" destOrd="0" presId="urn:microsoft.com/office/officeart/2005/8/layout/bProcess3"/>
    <dgm:cxn modelId="{6E70BB30-3205-4FC4-9DCB-499C1DE95812}" type="presOf" srcId="{0DD3CA50-DCF9-480F-9CCE-9E52451AA4E1}" destId="{03421058-5103-4516-A602-7D68F52C676D}" srcOrd="1" destOrd="0" presId="urn:microsoft.com/office/officeart/2005/8/layout/bProcess3"/>
    <dgm:cxn modelId="{18E52438-1B70-4247-9FBB-483B74235275}" type="presOf" srcId="{A18B1DC3-FC97-4831-91D1-AF1E63E43A68}" destId="{B1949AE2-B4D3-41C0-8550-5A1EA9ACF910}" srcOrd="0" destOrd="0" presId="urn:microsoft.com/office/officeart/2005/8/layout/bProcess3"/>
    <dgm:cxn modelId="{1946945C-8DF6-46EA-B842-E08CAC5461C4}" type="presOf" srcId="{F68AC83E-81CE-463F-B535-494FA359D206}" destId="{200A276E-D627-4E9E-81FB-70B18FE469F0}" srcOrd="0" destOrd="0" presId="urn:microsoft.com/office/officeart/2005/8/layout/bProcess3"/>
    <dgm:cxn modelId="{79C28F5E-5E3E-4E7C-B75F-2F3FA9C2BE09}" srcId="{16CE74CA-998F-4F1E-9875-3DF58393415D}" destId="{C24C4A00-10A7-43C4-9354-02A265B2B314}" srcOrd="0" destOrd="0" parTransId="{AAC04B98-A3D8-4CB1-BA90-25ED08AE49DC}" sibTransId="{0DD3CA50-DCF9-480F-9CCE-9E52451AA4E1}"/>
    <dgm:cxn modelId="{863C9568-2265-4725-8E43-E2F57CCA66B1}" type="presOf" srcId="{16CE74CA-998F-4F1E-9875-3DF58393415D}" destId="{D21495B2-8D5D-491E-9681-788AA9731D93}" srcOrd="0" destOrd="0" presId="urn:microsoft.com/office/officeart/2005/8/layout/bProcess3"/>
    <dgm:cxn modelId="{59EE344B-25BE-473D-8AC5-64ECC644129B}" srcId="{16CE74CA-998F-4F1E-9875-3DF58393415D}" destId="{9180D6FA-258D-4DEF-A90E-A034D1D2AC78}" srcOrd="3" destOrd="0" parTransId="{34DA0060-26FF-43AC-ADE5-CB9AE34D5FC8}" sibTransId="{3F4D76C8-29E7-4809-A1EC-1BB169A4DDBB}"/>
    <dgm:cxn modelId="{F217406B-E68C-48A9-8D7D-D77BE01203A5}" type="presOf" srcId="{0DD3CA50-DCF9-480F-9CCE-9E52451AA4E1}" destId="{9F54CCF0-DB09-427B-94CD-FFD3B71EA27B}" srcOrd="0" destOrd="0" presId="urn:microsoft.com/office/officeart/2005/8/layout/bProcess3"/>
    <dgm:cxn modelId="{D7F88A4B-3F10-4350-8B6B-947DDC23A61A}" type="presOf" srcId="{38A75812-D8C5-4AA5-93EB-A71E7F0D6377}" destId="{CAB69DB4-14A6-4310-B0D4-97132B3FE303}" srcOrd="0" destOrd="0" presId="urn:microsoft.com/office/officeart/2005/8/layout/bProcess3"/>
    <dgm:cxn modelId="{7AC0D075-9B9E-4AB3-8A21-E527517449D2}" type="presOf" srcId="{3F4D76C8-29E7-4809-A1EC-1BB169A4DDBB}" destId="{F1F9FD9F-CA05-44F9-B1CA-391FB63BA961}" srcOrd="0" destOrd="0" presId="urn:microsoft.com/office/officeart/2005/8/layout/bProcess3"/>
    <dgm:cxn modelId="{C2A52B81-2A0E-44C4-A5DB-FDD032C5AA89}" type="presOf" srcId="{8A45E239-7405-4987-BAAD-2B772E4D9084}" destId="{7156220A-907C-4E95-9EBA-70829B030928}" srcOrd="0" destOrd="0" presId="urn:microsoft.com/office/officeart/2005/8/layout/bProcess3"/>
    <dgm:cxn modelId="{4B5861A1-DC59-4ABC-B304-E693F9D42AB2}" type="presOf" srcId="{7E1CCD5A-E8D5-4790-9B0A-6F45213821D5}" destId="{FA365977-B6FA-4E69-B23F-DA566B1F6593}" srcOrd="0" destOrd="0" presId="urn:microsoft.com/office/officeart/2005/8/layout/bProcess3"/>
    <dgm:cxn modelId="{DCB03AA7-9EAC-42C3-9B30-8831D515264A}" type="presOf" srcId="{3F4D76C8-29E7-4809-A1EC-1BB169A4DDBB}" destId="{86C0AA86-2C37-42DB-8E33-45022F076EEA}" srcOrd="1" destOrd="0" presId="urn:microsoft.com/office/officeart/2005/8/layout/bProcess3"/>
    <dgm:cxn modelId="{9F7CB8AA-0E87-433F-9244-08DBB1912059}" srcId="{16CE74CA-998F-4F1E-9875-3DF58393415D}" destId="{7E1CCD5A-E8D5-4790-9B0A-6F45213821D5}" srcOrd="4" destOrd="0" parTransId="{E3060987-0539-4EBF-8478-3D37A812E483}" sibTransId="{972AB668-20D6-4DA7-8E4F-F26402000ACE}"/>
    <dgm:cxn modelId="{9F7F16B2-4B33-472B-9DCE-2EEB13901FA5}" type="presOf" srcId="{C24C4A00-10A7-43C4-9354-02A265B2B314}" destId="{CAAD8F60-2D61-477B-8175-4A703A9FA730}" srcOrd="0" destOrd="0" presId="urn:microsoft.com/office/officeart/2005/8/layout/bProcess3"/>
    <dgm:cxn modelId="{A70FBCCE-AD31-4C42-B948-DE5597C10EDE}" type="presOf" srcId="{9180D6FA-258D-4DEF-A90E-A034D1D2AC78}" destId="{07F02F15-D091-4CED-8636-218363E8B4FC}" srcOrd="0" destOrd="0" presId="urn:microsoft.com/office/officeart/2005/8/layout/bProcess3"/>
    <dgm:cxn modelId="{4A8A3EDA-39A5-4A6E-87C0-605BCCD2CD0E}" srcId="{16CE74CA-998F-4F1E-9875-3DF58393415D}" destId="{38A75812-D8C5-4AA5-93EB-A71E7F0D6377}" srcOrd="2" destOrd="0" parTransId="{604E3FEC-279B-44EF-A2B5-06AE065F7258}" sibTransId="{A18B1DC3-FC97-4831-91D1-AF1E63E43A68}"/>
    <dgm:cxn modelId="{97270E14-EE36-4AD1-BA45-F606C8014BC7}" type="presParOf" srcId="{D21495B2-8D5D-491E-9681-788AA9731D93}" destId="{CAAD8F60-2D61-477B-8175-4A703A9FA730}" srcOrd="0" destOrd="0" presId="urn:microsoft.com/office/officeart/2005/8/layout/bProcess3"/>
    <dgm:cxn modelId="{81D1F27B-AE80-4C83-BF3E-4438328B29EC}" type="presParOf" srcId="{D21495B2-8D5D-491E-9681-788AA9731D93}" destId="{9F54CCF0-DB09-427B-94CD-FFD3B71EA27B}" srcOrd="1" destOrd="0" presId="urn:microsoft.com/office/officeart/2005/8/layout/bProcess3"/>
    <dgm:cxn modelId="{C0CAC9AF-5BB2-4FD6-A9CF-20B2C93B2052}" type="presParOf" srcId="{9F54CCF0-DB09-427B-94CD-FFD3B71EA27B}" destId="{03421058-5103-4516-A602-7D68F52C676D}" srcOrd="0" destOrd="0" presId="urn:microsoft.com/office/officeart/2005/8/layout/bProcess3"/>
    <dgm:cxn modelId="{B97E84FE-4B90-4316-904C-D575C739D090}" type="presParOf" srcId="{D21495B2-8D5D-491E-9681-788AA9731D93}" destId="{200A276E-D627-4E9E-81FB-70B18FE469F0}" srcOrd="2" destOrd="0" presId="urn:microsoft.com/office/officeart/2005/8/layout/bProcess3"/>
    <dgm:cxn modelId="{E71240EA-851E-45C5-B7AD-526705D46271}" type="presParOf" srcId="{D21495B2-8D5D-491E-9681-788AA9731D93}" destId="{7156220A-907C-4E95-9EBA-70829B030928}" srcOrd="3" destOrd="0" presId="urn:microsoft.com/office/officeart/2005/8/layout/bProcess3"/>
    <dgm:cxn modelId="{EFDF9FB5-1D1B-44D0-A6C6-4621A81B7B23}" type="presParOf" srcId="{7156220A-907C-4E95-9EBA-70829B030928}" destId="{89F7D9DD-3023-4FF1-96EA-D6460CA606B8}" srcOrd="0" destOrd="0" presId="urn:microsoft.com/office/officeart/2005/8/layout/bProcess3"/>
    <dgm:cxn modelId="{593537E0-BCE3-43BB-9252-E721EA481152}" type="presParOf" srcId="{D21495B2-8D5D-491E-9681-788AA9731D93}" destId="{CAB69DB4-14A6-4310-B0D4-97132B3FE303}" srcOrd="4" destOrd="0" presId="urn:microsoft.com/office/officeart/2005/8/layout/bProcess3"/>
    <dgm:cxn modelId="{B66819DC-A7C2-4B77-842B-4F3B14ACB159}" type="presParOf" srcId="{D21495B2-8D5D-491E-9681-788AA9731D93}" destId="{B1949AE2-B4D3-41C0-8550-5A1EA9ACF910}" srcOrd="5" destOrd="0" presId="urn:microsoft.com/office/officeart/2005/8/layout/bProcess3"/>
    <dgm:cxn modelId="{099659DB-A7E8-411B-AFC9-9033534A759F}" type="presParOf" srcId="{B1949AE2-B4D3-41C0-8550-5A1EA9ACF910}" destId="{352146CC-8863-49E7-8B62-9E4E34976B53}" srcOrd="0" destOrd="0" presId="urn:microsoft.com/office/officeart/2005/8/layout/bProcess3"/>
    <dgm:cxn modelId="{0975BD1A-BDF4-48FE-8BF9-0D89D7E92050}" type="presParOf" srcId="{D21495B2-8D5D-491E-9681-788AA9731D93}" destId="{07F02F15-D091-4CED-8636-218363E8B4FC}" srcOrd="6" destOrd="0" presId="urn:microsoft.com/office/officeart/2005/8/layout/bProcess3"/>
    <dgm:cxn modelId="{62B5E48C-0380-4E88-9BE2-3AD9EA2A4861}" type="presParOf" srcId="{D21495B2-8D5D-491E-9681-788AA9731D93}" destId="{F1F9FD9F-CA05-44F9-B1CA-391FB63BA961}" srcOrd="7" destOrd="0" presId="urn:microsoft.com/office/officeart/2005/8/layout/bProcess3"/>
    <dgm:cxn modelId="{9799008F-D12D-43F3-8F09-C5057DED9CD9}" type="presParOf" srcId="{F1F9FD9F-CA05-44F9-B1CA-391FB63BA961}" destId="{86C0AA86-2C37-42DB-8E33-45022F076EEA}" srcOrd="0" destOrd="0" presId="urn:microsoft.com/office/officeart/2005/8/layout/bProcess3"/>
    <dgm:cxn modelId="{4B991E0F-63F3-4055-A50C-013D7C09A01A}" type="presParOf" srcId="{D21495B2-8D5D-491E-9681-788AA9731D93}" destId="{FA365977-B6FA-4E69-B23F-DA566B1F659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4CCF0-DB09-427B-94CD-FFD3B71EA27B}">
      <dsp:nvSpPr>
        <dsp:cNvPr id="0" name=""/>
        <dsp:cNvSpPr/>
      </dsp:nvSpPr>
      <dsp:spPr>
        <a:xfrm>
          <a:off x="1786832" y="585819"/>
          <a:ext cx="379695" cy="91440"/>
        </a:xfrm>
        <a:custGeom>
          <a:avLst/>
          <a:gdLst/>
          <a:ahLst/>
          <a:cxnLst/>
          <a:rect l="0" t="0" r="0" b="0"/>
          <a:pathLst>
            <a:path>
              <a:moveTo>
                <a:pt x="0" y="45720"/>
              </a:moveTo>
              <a:lnTo>
                <a:pt x="37969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66422" y="629488"/>
        <a:ext cx="20514" cy="4102"/>
      </dsp:txXfrm>
    </dsp:sp>
    <dsp:sp modelId="{CAAD8F60-2D61-477B-8175-4A703A9FA730}">
      <dsp:nvSpPr>
        <dsp:cNvPr id="0" name=""/>
        <dsp:cNvSpPr/>
      </dsp:nvSpPr>
      <dsp:spPr>
        <a:xfrm>
          <a:off x="4738" y="96371"/>
          <a:ext cx="1783893" cy="10703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b="1" kern="1200" dirty="0"/>
            <a:t>Discovery</a:t>
          </a:r>
          <a:endParaRPr lang="en-US" sz="1800" b="1" kern="1200" dirty="0"/>
        </a:p>
      </dsp:txBody>
      <dsp:txXfrm>
        <a:off x="4738" y="96371"/>
        <a:ext cx="1783893" cy="1070335"/>
      </dsp:txXfrm>
    </dsp:sp>
    <dsp:sp modelId="{7156220A-907C-4E95-9EBA-70829B030928}">
      <dsp:nvSpPr>
        <dsp:cNvPr id="0" name=""/>
        <dsp:cNvSpPr/>
      </dsp:nvSpPr>
      <dsp:spPr>
        <a:xfrm>
          <a:off x="3981020" y="585819"/>
          <a:ext cx="379695" cy="91440"/>
        </a:xfrm>
        <a:custGeom>
          <a:avLst/>
          <a:gdLst/>
          <a:ahLst/>
          <a:cxnLst/>
          <a:rect l="0" t="0" r="0" b="0"/>
          <a:pathLst>
            <a:path>
              <a:moveTo>
                <a:pt x="0" y="45720"/>
              </a:moveTo>
              <a:lnTo>
                <a:pt x="37969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60610" y="629488"/>
        <a:ext cx="20514" cy="4102"/>
      </dsp:txXfrm>
    </dsp:sp>
    <dsp:sp modelId="{200A276E-D627-4E9E-81FB-70B18FE469F0}">
      <dsp:nvSpPr>
        <dsp:cNvPr id="0" name=""/>
        <dsp:cNvSpPr/>
      </dsp:nvSpPr>
      <dsp:spPr>
        <a:xfrm>
          <a:off x="2198927" y="96371"/>
          <a:ext cx="1783893" cy="10703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b="1" kern="1200" dirty="0" err="1"/>
            <a:t>Unstable</a:t>
          </a:r>
          <a:endParaRPr lang="en-US" sz="1800" b="1" kern="1200" dirty="0"/>
        </a:p>
      </dsp:txBody>
      <dsp:txXfrm>
        <a:off x="2198927" y="96371"/>
        <a:ext cx="1783893" cy="1070335"/>
      </dsp:txXfrm>
    </dsp:sp>
    <dsp:sp modelId="{B1949AE2-B4D3-41C0-8550-5A1EA9ACF910}">
      <dsp:nvSpPr>
        <dsp:cNvPr id="0" name=""/>
        <dsp:cNvSpPr/>
      </dsp:nvSpPr>
      <dsp:spPr>
        <a:xfrm>
          <a:off x="896685" y="1164907"/>
          <a:ext cx="4388377" cy="379695"/>
        </a:xfrm>
        <a:custGeom>
          <a:avLst/>
          <a:gdLst/>
          <a:ahLst/>
          <a:cxnLst/>
          <a:rect l="0" t="0" r="0" b="0"/>
          <a:pathLst>
            <a:path>
              <a:moveTo>
                <a:pt x="4388377" y="0"/>
              </a:moveTo>
              <a:lnTo>
                <a:pt x="4388377" y="206947"/>
              </a:lnTo>
              <a:lnTo>
                <a:pt x="0" y="206947"/>
              </a:lnTo>
              <a:lnTo>
                <a:pt x="0" y="379695"/>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80686" y="1352704"/>
        <a:ext cx="220375" cy="4102"/>
      </dsp:txXfrm>
    </dsp:sp>
    <dsp:sp modelId="{CAB69DB4-14A6-4310-B0D4-97132B3FE303}">
      <dsp:nvSpPr>
        <dsp:cNvPr id="0" name=""/>
        <dsp:cNvSpPr/>
      </dsp:nvSpPr>
      <dsp:spPr>
        <a:xfrm>
          <a:off x="4393115" y="96371"/>
          <a:ext cx="1783893" cy="107033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b="1" kern="1200" dirty="0"/>
            <a:t>Development</a:t>
          </a:r>
          <a:endParaRPr lang="en-US" sz="1800" b="1" kern="1200" dirty="0"/>
        </a:p>
      </dsp:txBody>
      <dsp:txXfrm>
        <a:off x="4393115" y="96371"/>
        <a:ext cx="1783893" cy="1070335"/>
      </dsp:txXfrm>
    </dsp:sp>
    <dsp:sp modelId="{F1F9FD9F-CA05-44F9-B1CA-391FB63BA961}">
      <dsp:nvSpPr>
        <dsp:cNvPr id="0" name=""/>
        <dsp:cNvSpPr/>
      </dsp:nvSpPr>
      <dsp:spPr>
        <a:xfrm>
          <a:off x="1786832" y="2066451"/>
          <a:ext cx="379695" cy="91440"/>
        </a:xfrm>
        <a:custGeom>
          <a:avLst/>
          <a:gdLst/>
          <a:ahLst/>
          <a:cxnLst/>
          <a:rect l="0" t="0" r="0" b="0"/>
          <a:pathLst>
            <a:path>
              <a:moveTo>
                <a:pt x="0" y="45720"/>
              </a:moveTo>
              <a:lnTo>
                <a:pt x="37969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66422" y="2110119"/>
        <a:ext cx="20514" cy="4102"/>
      </dsp:txXfrm>
    </dsp:sp>
    <dsp:sp modelId="{07F02F15-D091-4CED-8636-218363E8B4FC}">
      <dsp:nvSpPr>
        <dsp:cNvPr id="0" name=""/>
        <dsp:cNvSpPr/>
      </dsp:nvSpPr>
      <dsp:spPr>
        <a:xfrm>
          <a:off x="4738" y="1577003"/>
          <a:ext cx="1783893" cy="107033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b="1" kern="1200" dirty="0" err="1"/>
            <a:t>Staging</a:t>
          </a:r>
          <a:endParaRPr lang="en-US" sz="1800" b="1" kern="1200" dirty="0"/>
        </a:p>
      </dsp:txBody>
      <dsp:txXfrm>
        <a:off x="4738" y="1577003"/>
        <a:ext cx="1783893" cy="1070335"/>
      </dsp:txXfrm>
    </dsp:sp>
    <dsp:sp modelId="{FA365977-B6FA-4E69-B23F-DA566B1F6593}">
      <dsp:nvSpPr>
        <dsp:cNvPr id="0" name=""/>
        <dsp:cNvSpPr/>
      </dsp:nvSpPr>
      <dsp:spPr>
        <a:xfrm>
          <a:off x="2198927" y="1577003"/>
          <a:ext cx="1783893" cy="107033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b="1" kern="1200" dirty="0" err="1"/>
            <a:t>Production</a:t>
          </a:r>
          <a:endParaRPr lang="en-US" sz="1800" b="1" kern="1200" dirty="0"/>
        </a:p>
      </dsp:txBody>
      <dsp:txXfrm>
        <a:off x="2198927" y="1577003"/>
        <a:ext cx="1783893" cy="107033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9d853483f_0_10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49d853483f_0_105: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r>
              <a:rPr lang="en-US" dirty="0"/>
              <a:t>A combination of Dev (development) and Ops (operations) </a:t>
            </a:r>
          </a:p>
          <a:p>
            <a:endParaRPr lang="en-US" dirty="0"/>
          </a:p>
          <a:p>
            <a:r>
              <a:rPr lang="en-US" dirty="0"/>
              <a:t>The union of people, process and technology to provide continued added value to customers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us, having a DevOps approach means that we have a holistic view of the Moodle services that we provide. In all key decisions, our senior IT and developers are involved to make sure that we consider every aspect of the services that we provide before doing any development – or planning any new features.  </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0110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2588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9d853483f_0_9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149d853483f_0_94: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6295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4243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1" type="obj">
  <p:cSld name="OBJECT">
    <p:bg>
      <p:bgPr>
        <a:solidFill>
          <a:schemeClr val="lt1"/>
        </a:solidFill>
        <a:effectLst/>
      </p:bgPr>
    </p:bg>
    <p:spTree>
      <p:nvGrpSpPr>
        <p:cNvPr id="1" name="Shape 9"/>
        <p:cNvGrpSpPr/>
        <p:nvPr/>
      </p:nvGrpSpPr>
      <p:grpSpPr>
        <a:xfrm>
          <a:off x="0" y="0"/>
          <a:ext cx="0" cy="0"/>
          <a:chOff x="0" y="0"/>
          <a:chExt cx="0" cy="0"/>
        </a:xfrm>
      </p:grpSpPr>
      <p:pic>
        <p:nvPicPr>
          <p:cNvPr id="10" name="Google Shape;10;p10"/>
          <p:cNvPicPr preferRelativeResize="0"/>
          <p:nvPr/>
        </p:nvPicPr>
        <p:blipFill rotWithShape="1">
          <a:blip r:embed="rId2">
            <a:alphaModFix/>
          </a:blip>
          <a:srcRect/>
          <a:stretch/>
        </p:blipFill>
        <p:spPr>
          <a:xfrm>
            <a:off x="8742675" y="4735125"/>
            <a:ext cx="265350" cy="265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149d853483f_0_125"/>
          <p:cNvSpPr txBox="1">
            <a:spLocks noGrp="1"/>
          </p:cNvSpPr>
          <p:nvPr>
            <p:ph type="title"/>
          </p:nvPr>
        </p:nvSpPr>
        <p:spPr>
          <a:xfrm>
            <a:off x="1090800" y="1572600"/>
            <a:ext cx="6367800" cy="1444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4400"/>
              <a:buFont typeface="Open Sans ExtraBold"/>
              <a:buNone/>
              <a:defRPr sz="4400">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 name="Google Shape;54;g149d853483f_0_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cxnSp>
        <p:nvCxnSpPr>
          <p:cNvPr id="55" name="Google Shape;55;g149d853483f_0_125"/>
          <p:cNvCxnSpPr/>
          <p:nvPr/>
        </p:nvCxnSpPr>
        <p:spPr>
          <a:xfrm>
            <a:off x="1288975" y="3098500"/>
            <a:ext cx="6779400" cy="0"/>
          </a:xfrm>
          <a:prstGeom prst="straightConnector1">
            <a:avLst/>
          </a:prstGeom>
          <a:noFill/>
          <a:ln w="9525" cap="flat" cmpd="sng">
            <a:solidFill>
              <a:srgbClr val="00FFFF"/>
            </a:solidFill>
            <a:prstDash val="solid"/>
            <a:round/>
            <a:headEnd type="none" w="med" len="med"/>
            <a:tailEnd type="none" w="med" len="med"/>
          </a:ln>
        </p:spPr>
      </p:cxnSp>
    </p:spTree>
    <p:extLst>
      <p:ext uri="{BB962C8B-B14F-4D97-AF65-F5344CB8AC3E}">
        <p14:creationId xmlns:p14="http://schemas.microsoft.com/office/powerpoint/2010/main" val="252795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General Moot intro slide">
  <p:cSld name="OBJECT_1">
    <p:bg>
      <p:bgPr>
        <a:solidFill>
          <a:schemeClr val="lt1"/>
        </a:solidFill>
        <a:effectLst/>
      </p:bgPr>
    </p:bg>
    <p:spTree>
      <p:nvGrpSpPr>
        <p:cNvPr id="1" name="Shape 11"/>
        <p:cNvGrpSpPr/>
        <p:nvPr/>
      </p:nvGrpSpPr>
      <p:grpSpPr>
        <a:xfrm>
          <a:off x="0" y="0"/>
          <a:ext cx="0" cy="0"/>
          <a:chOff x="0" y="0"/>
          <a:chExt cx="0" cy="0"/>
        </a:xfrm>
      </p:grpSpPr>
      <p:pic>
        <p:nvPicPr>
          <p:cNvPr id="12" name="Google Shape;12;g149d853483f_0_3" descr="Education for the future&#10;27 - 29 September 2022 | Barcelona, Spain&#10;MoodleMoot Global 2022" title="MoodleMoot Global 2022: Education for the future"/>
          <p:cNvPicPr preferRelativeResize="0"/>
          <p:nvPr/>
        </p:nvPicPr>
        <p:blipFill rotWithShape="1">
          <a:blip r:embed="rId2">
            <a:alphaModFix/>
          </a:blip>
          <a:srcRect/>
          <a:stretch/>
        </p:blipFill>
        <p:spPr>
          <a:xfrm>
            <a:off x="0" y="0"/>
            <a:ext cx="9144000" cy="5140935"/>
          </a:xfrm>
          <a:prstGeom prst="rect">
            <a:avLst/>
          </a:prstGeom>
          <a:noFill/>
          <a:ln>
            <a:noFill/>
          </a:ln>
        </p:spPr>
      </p:pic>
      <p:sp>
        <p:nvSpPr>
          <p:cNvPr id="13" name="Google Shape;13;g149d853483f_0_3"/>
          <p:cNvSpPr txBox="1"/>
          <p:nvPr/>
        </p:nvSpPr>
        <p:spPr>
          <a:xfrm>
            <a:off x="6624625" y="4675725"/>
            <a:ext cx="1595100" cy="391500"/>
          </a:xfrm>
          <a:prstGeom prst="rect">
            <a:avLst/>
          </a:prstGeom>
          <a:noFill/>
          <a:ln>
            <a:noFill/>
          </a:ln>
        </p:spPr>
        <p:txBody>
          <a:bodyPr spcFirstLastPara="1" wrap="square" lIns="0" tIns="41900" rIns="0" bIns="0" anchor="ctr" anchorCtr="0">
            <a:noAutofit/>
          </a:bodyPr>
          <a:lstStyle/>
          <a:p>
            <a:pPr marL="12700" marR="0" lvl="0" indent="0" algn="r" rtl="0">
              <a:lnSpc>
                <a:spcPct val="100000"/>
              </a:lnSpc>
              <a:spcBef>
                <a:spcPts val="0"/>
              </a:spcBef>
              <a:spcAft>
                <a:spcPts val="0"/>
              </a:spcAft>
              <a:buClr>
                <a:srgbClr val="000000"/>
              </a:buClr>
              <a:buSzPts val="1800"/>
              <a:buFont typeface="Arial"/>
              <a:buNone/>
            </a:pPr>
            <a:r>
              <a:rPr lang="en-US">
                <a:solidFill>
                  <a:schemeClr val="lt1"/>
                </a:solidFill>
                <a:latin typeface="Open Sans"/>
                <a:ea typeface="Open Sans"/>
                <a:cs typeface="Open Sans"/>
                <a:sym typeface="Open Sans"/>
              </a:rPr>
              <a:t>#mootglobal22</a:t>
            </a:r>
            <a:endParaRPr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1">
  <p:cSld name="CUSTOM_6">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149d853483f_0_147"/>
          <p:cNvSpPr txBox="1"/>
          <p:nvPr/>
        </p:nvSpPr>
        <p:spPr>
          <a:xfrm>
            <a:off x="7097700" y="4730475"/>
            <a:ext cx="1226100" cy="346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50">
                <a:solidFill>
                  <a:srgbClr val="FFFFFF"/>
                </a:solidFill>
                <a:latin typeface="Roboto"/>
                <a:ea typeface="Roboto"/>
                <a:cs typeface="Roboto"/>
                <a:sym typeface="Roboto"/>
              </a:rPr>
              <a:t>#MootGlobal22 </a:t>
            </a:r>
            <a:endParaRPr>
              <a:solidFill>
                <a:srgbClr val="FFFFFF"/>
              </a:solidFill>
            </a:endParaRPr>
          </a:p>
        </p:txBody>
      </p:sp>
      <p:sp>
        <p:nvSpPr>
          <p:cNvPr id="16" name="Google Shape;16;g149d853483f_0_147"/>
          <p:cNvSpPr txBox="1">
            <a:spLocks noGrp="1"/>
          </p:cNvSpPr>
          <p:nvPr>
            <p:ph type="title"/>
          </p:nvPr>
        </p:nvSpPr>
        <p:spPr>
          <a:xfrm>
            <a:off x="4955000" y="638325"/>
            <a:ext cx="3949500" cy="173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3">
  <p:cSld name="CUSTOM_3">
    <p:spTree>
      <p:nvGrpSpPr>
        <p:cNvPr id="1" name="Shape 21"/>
        <p:cNvGrpSpPr/>
        <p:nvPr/>
      </p:nvGrpSpPr>
      <p:grpSpPr>
        <a:xfrm>
          <a:off x="0" y="0"/>
          <a:ext cx="0" cy="0"/>
          <a:chOff x="0" y="0"/>
          <a:chExt cx="0" cy="0"/>
        </a:xfrm>
      </p:grpSpPr>
      <p:pic>
        <p:nvPicPr>
          <p:cNvPr id="22" name="Google Shape;22;p11"/>
          <p:cNvPicPr preferRelativeResize="0"/>
          <p:nvPr/>
        </p:nvPicPr>
        <p:blipFill rotWithShape="1">
          <a:blip r:embed="rId2">
            <a:alphaModFix/>
          </a:blip>
          <a:srcRect/>
          <a:stretch/>
        </p:blipFill>
        <p:spPr>
          <a:xfrm>
            <a:off x="-1" y="0"/>
            <a:ext cx="9144000" cy="5140935"/>
          </a:xfrm>
          <a:prstGeom prst="rect">
            <a:avLst/>
          </a:prstGeom>
          <a:noFill/>
          <a:ln>
            <a:noFill/>
          </a:ln>
        </p:spPr>
      </p:pic>
      <p:sp>
        <p:nvSpPr>
          <p:cNvPr id="23" name="Google Shape;23;p11"/>
          <p:cNvSpPr txBox="1"/>
          <p:nvPr/>
        </p:nvSpPr>
        <p:spPr>
          <a:xfrm>
            <a:off x="7005625" y="4675725"/>
            <a:ext cx="1595100" cy="391500"/>
          </a:xfrm>
          <a:prstGeom prst="rect">
            <a:avLst/>
          </a:prstGeom>
          <a:noFill/>
          <a:ln>
            <a:noFill/>
          </a:ln>
        </p:spPr>
        <p:txBody>
          <a:bodyPr spcFirstLastPara="1" wrap="square" lIns="0" tIns="41900" rIns="0" bIns="0" anchor="ctr" anchorCtr="0">
            <a:noAutofit/>
          </a:bodyPr>
          <a:lstStyle/>
          <a:p>
            <a:pPr marL="12700" marR="0" lvl="0" indent="0" algn="r" rtl="0">
              <a:lnSpc>
                <a:spcPct val="100000"/>
              </a:lnSpc>
              <a:spcBef>
                <a:spcPts val="0"/>
              </a:spcBef>
              <a:spcAft>
                <a:spcPts val="0"/>
              </a:spcAft>
              <a:buClr>
                <a:srgbClr val="000000"/>
              </a:buClr>
              <a:buSzPts val="1800"/>
              <a:buFont typeface="Arial"/>
              <a:buNone/>
            </a:pPr>
            <a:r>
              <a:rPr lang="en-US">
                <a:solidFill>
                  <a:schemeClr val="lt1"/>
                </a:solidFill>
                <a:latin typeface="Open Sans"/>
                <a:ea typeface="Open Sans"/>
                <a:cs typeface="Open Sans"/>
                <a:sym typeface="Open Sans"/>
              </a:rPr>
              <a:t>#mootglobal22</a:t>
            </a:r>
            <a:endParaRPr i="0" u="none" strike="noStrike" cap="none">
              <a:solidFill>
                <a:schemeClr val="lt1"/>
              </a:solidFill>
              <a:latin typeface="Open Sans"/>
              <a:ea typeface="Open Sans"/>
              <a:cs typeface="Open Sans"/>
              <a:sym typeface="Open Sans"/>
            </a:endParaRPr>
          </a:p>
        </p:txBody>
      </p:sp>
      <p:pic>
        <p:nvPicPr>
          <p:cNvPr id="24" name="Google Shape;24;p11" title="Moodle"/>
          <p:cNvPicPr preferRelativeResize="0"/>
          <p:nvPr/>
        </p:nvPicPr>
        <p:blipFill rotWithShape="1">
          <a:blip r:embed="rId3">
            <a:alphaModFix/>
          </a:blip>
          <a:srcRect/>
          <a:stretch/>
        </p:blipFill>
        <p:spPr>
          <a:xfrm>
            <a:off x="8895075" y="4887525"/>
            <a:ext cx="265350" cy="265350"/>
          </a:xfrm>
          <a:prstGeom prst="rect">
            <a:avLst/>
          </a:prstGeom>
          <a:noFill/>
          <a:ln>
            <a:noFill/>
          </a:ln>
        </p:spPr>
      </p:pic>
      <p:sp>
        <p:nvSpPr>
          <p:cNvPr id="25" name="Google Shape;25;p11"/>
          <p:cNvSpPr txBox="1">
            <a:spLocks noGrp="1"/>
          </p:cNvSpPr>
          <p:nvPr>
            <p:ph type="title"/>
          </p:nvPr>
        </p:nvSpPr>
        <p:spPr>
          <a:xfrm>
            <a:off x="204216" y="292608"/>
            <a:ext cx="7117200" cy="693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3500"/>
              <a:buFont typeface="Open Sans ExtraBold"/>
              <a:buNone/>
              <a:defRPr sz="3500">
                <a:solidFill>
                  <a:srgbClr val="434343"/>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11"/>
          <p:cNvSpPr txBox="1">
            <a:spLocks noGrp="1"/>
          </p:cNvSpPr>
          <p:nvPr>
            <p:ph type="body" idx="1"/>
          </p:nvPr>
        </p:nvSpPr>
        <p:spPr>
          <a:xfrm>
            <a:off x="271300" y="1138750"/>
            <a:ext cx="6686400" cy="3537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g149d853483f_0_1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g149d853483f_0_13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888888"/>
              </a:buClr>
              <a:buSzPts val="3500"/>
              <a:buFont typeface="Open Sans ExtraBold"/>
              <a:buNone/>
              <a:defRPr sz="3500">
                <a:solidFill>
                  <a:srgbClr val="888888"/>
                </a:solidFill>
                <a:latin typeface="Open Sans ExtraBold"/>
                <a:ea typeface="Open Sans ExtraBold"/>
                <a:cs typeface="Open Sans ExtraBold"/>
                <a:sym typeface="Open Sa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0" name="Google Shape;30;g149d853483f_0_13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Open Sans Medium"/>
              <a:buNone/>
              <a:defRPr sz="2100">
                <a:latin typeface="Open Sans Medium"/>
                <a:ea typeface="Open Sans Medium"/>
                <a:cs typeface="Open Sans Medium"/>
                <a:sym typeface="Open Sans Medium"/>
              </a:defRPr>
            </a:lvl1pPr>
            <a:lvl2pPr lvl="1" algn="ctr" rtl="0">
              <a:lnSpc>
                <a:spcPct val="100000"/>
              </a:lnSpc>
              <a:spcBef>
                <a:spcPts val="1600"/>
              </a:spcBef>
              <a:spcAft>
                <a:spcPts val="0"/>
              </a:spcAft>
              <a:buSzPts val="2100"/>
              <a:buNone/>
              <a:defRPr sz="2100"/>
            </a:lvl2pPr>
            <a:lvl3pPr lvl="2" algn="ctr" rtl="0">
              <a:lnSpc>
                <a:spcPct val="100000"/>
              </a:lnSpc>
              <a:spcBef>
                <a:spcPts val="1600"/>
              </a:spcBef>
              <a:spcAft>
                <a:spcPts val="0"/>
              </a:spcAft>
              <a:buSzPts val="2100"/>
              <a:buNone/>
              <a:defRPr sz="2100"/>
            </a:lvl3pPr>
            <a:lvl4pPr lvl="3" algn="ctr" rtl="0">
              <a:lnSpc>
                <a:spcPct val="100000"/>
              </a:lnSpc>
              <a:spcBef>
                <a:spcPts val="1600"/>
              </a:spcBef>
              <a:spcAft>
                <a:spcPts val="0"/>
              </a:spcAft>
              <a:buSzPts val="2100"/>
              <a:buNone/>
              <a:defRPr sz="2100"/>
            </a:lvl4pPr>
            <a:lvl5pPr lvl="4" algn="ctr" rtl="0">
              <a:lnSpc>
                <a:spcPct val="100000"/>
              </a:lnSpc>
              <a:spcBef>
                <a:spcPts val="1600"/>
              </a:spcBef>
              <a:spcAft>
                <a:spcPts val="0"/>
              </a:spcAft>
              <a:buSzPts val="2100"/>
              <a:buNone/>
              <a:defRPr sz="2100"/>
            </a:lvl5pPr>
            <a:lvl6pPr lvl="5" algn="ctr" rtl="0">
              <a:lnSpc>
                <a:spcPct val="100000"/>
              </a:lnSpc>
              <a:spcBef>
                <a:spcPts val="1600"/>
              </a:spcBef>
              <a:spcAft>
                <a:spcPts val="0"/>
              </a:spcAft>
              <a:buSzPts val="2100"/>
              <a:buNone/>
              <a:defRPr sz="2100"/>
            </a:lvl6pPr>
            <a:lvl7pPr lvl="6" algn="ctr" rtl="0">
              <a:lnSpc>
                <a:spcPct val="100000"/>
              </a:lnSpc>
              <a:spcBef>
                <a:spcPts val="1600"/>
              </a:spcBef>
              <a:spcAft>
                <a:spcPts val="0"/>
              </a:spcAft>
              <a:buSzPts val="2100"/>
              <a:buNone/>
              <a:defRPr sz="2100"/>
            </a:lvl7pPr>
            <a:lvl8pPr lvl="7" algn="ctr" rtl="0">
              <a:lnSpc>
                <a:spcPct val="100000"/>
              </a:lnSpc>
              <a:spcBef>
                <a:spcPts val="1600"/>
              </a:spcBef>
              <a:spcAft>
                <a:spcPts val="0"/>
              </a:spcAft>
              <a:buSzPts val="2100"/>
              <a:buNone/>
              <a:defRPr sz="2100"/>
            </a:lvl8pPr>
            <a:lvl9pPr lvl="8" algn="ctr" rtl="0">
              <a:lnSpc>
                <a:spcPct val="100000"/>
              </a:lnSpc>
              <a:spcBef>
                <a:spcPts val="1600"/>
              </a:spcBef>
              <a:spcAft>
                <a:spcPts val="0"/>
              </a:spcAft>
              <a:buSzPts val="2100"/>
              <a:buNone/>
              <a:defRPr sz="2100"/>
            </a:lvl9pPr>
          </a:lstStyle>
          <a:p>
            <a:endParaRPr/>
          </a:p>
        </p:txBody>
      </p:sp>
      <p:sp>
        <p:nvSpPr>
          <p:cNvPr id="31" name="Google Shape;31;g149d853483f_0_13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2" name="Google Shape;32;g149d853483f_0_1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12"/>
          <p:cNvSpPr/>
          <p:nvPr/>
        </p:nvSpPr>
        <p:spPr>
          <a:xfrm>
            <a:off x="0" y="-50"/>
            <a:ext cx="4572000" cy="5143500"/>
          </a:xfrm>
          <a:prstGeom prst="rect">
            <a:avLst/>
          </a:prstGeom>
          <a:solidFill>
            <a:srgbClr val="0147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 name="Google Shape;36;p12" title="Moodle"/>
          <p:cNvPicPr preferRelativeResize="0"/>
          <p:nvPr/>
        </p:nvPicPr>
        <p:blipFill rotWithShape="1">
          <a:blip r:embed="rId2">
            <a:alphaModFix/>
          </a:blip>
          <a:srcRect/>
          <a:stretch/>
        </p:blipFill>
        <p:spPr>
          <a:xfrm>
            <a:off x="8742675" y="4735125"/>
            <a:ext cx="265350" cy="265350"/>
          </a:xfrm>
          <a:prstGeom prst="rect">
            <a:avLst/>
          </a:prstGeom>
          <a:noFill/>
          <a:ln>
            <a:noFill/>
          </a:ln>
        </p:spPr>
      </p:pic>
      <p:sp>
        <p:nvSpPr>
          <p:cNvPr id="37" name="Google Shape;37;p12"/>
          <p:cNvSpPr txBox="1">
            <a:spLocks noGrp="1"/>
          </p:cNvSpPr>
          <p:nvPr>
            <p:ph type="title"/>
          </p:nvPr>
        </p:nvSpPr>
        <p:spPr>
          <a:xfrm>
            <a:off x="306650" y="427950"/>
            <a:ext cx="3946200" cy="609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12"/>
          <p:cNvSpPr txBox="1">
            <a:spLocks noGrp="1"/>
          </p:cNvSpPr>
          <p:nvPr>
            <p:ph type="body" idx="1"/>
          </p:nvPr>
        </p:nvSpPr>
        <p:spPr>
          <a:xfrm>
            <a:off x="4761075" y="470775"/>
            <a:ext cx="3981600" cy="3826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9" name="Google Shape;39;p12"/>
          <p:cNvSpPr txBox="1">
            <a:spLocks noGrp="1"/>
          </p:cNvSpPr>
          <p:nvPr>
            <p:ph type="body" idx="2"/>
          </p:nvPr>
        </p:nvSpPr>
        <p:spPr>
          <a:xfrm>
            <a:off x="510650" y="2226150"/>
            <a:ext cx="3686400" cy="2664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4">
  <p:cSld name="CUSTOM_4">
    <p:spTree>
      <p:nvGrpSpPr>
        <p:cNvPr id="1" name="Shape 46"/>
        <p:cNvGrpSpPr/>
        <p:nvPr/>
      </p:nvGrpSpPr>
      <p:grpSpPr>
        <a:xfrm>
          <a:off x="0" y="0"/>
          <a:ext cx="0" cy="0"/>
          <a:chOff x="0" y="0"/>
          <a:chExt cx="0" cy="0"/>
        </a:xfrm>
      </p:grpSpPr>
      <p:pic>
        <p:nvPicPr>
          <p:cNvPr id="47" name="Google Shape;47;p14"/>
          <p:cNvPicPr preferRelativeResize="0"/>
          <p:nvPr/>
        </p:nvPicPr>
        <p:blipFill rotWithShape="1">
          <a:blip r:embed="rId2">
            <a:alphaModFix/>
          </a:blip>
          <a:srcRect t="75430"/>
          <a:stretch/>
        </p:blipFill>
        <p:spPr>
          <a:xfrm>
            <a:off x="-94275" y="-31925"/>
            <a:ext cx="9314475" cy="1286651"/>
          </a:xfrm>
          <a:prstGeom prst="rect">
            <a:avLst/>
          </a:prstGeom>
          <a:noFill/>
          <a:ln>
            <a:noFill/>
          </a:ln>
        </p:spPr>
      </p:pic>
      <p:sp>
        <p:nvSpPr>
          <p:cNvPr id="48" name="Google Shape;48;p14"/>
          <p:cNvSpPr txBox="1">
            <a:spLocks noGrp="1"/>
          </p:cNvSpPr>
          <p:nvPr>
            <p:ph type="title"/>
          </p:nvPr>
        </p:nvSpPr>
        <p:spPr>
          <a:xfrm>
            <a:off x="360823" y="295650"/>
            <a:ext cx="8136900" cy="755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14"/>
          <p:cNvSpPr txBox="1"/>
          <p:nvPr/>
        </p:nvSpPr>
        <p:spPr>
          <a:xfrm>
            <a:off x="7005625" y="4675725"/>
            <a:ext cx="1595100" cy="391500"/>
          </a:xfrm>
          <a:prstGeom prst="rect">
            <a:avLst/>
          </a:prstGeom>
          <a:noFill/>
          <a:ln>
            <a:noFill/>
          </a:ln>
        </p:spPr>
        <p:txBody>
          <a:bodyPr spcFirstLastPara="1" wrap="square" lIns="0" tIns="41900" rIns="0" bIns="0" anchor="ctr" anchorCtr="0">
            <a:noAutofit/>
          </a:bodyPr>
          <a:lstStyle/>
          <a:p>
            <a:pPr marL="12700" marR="0" lvl="0" indent="0" algn="r" rtl="0">
              <a:lnSpc>
                <a:spcPct val="100000"/>
              </a:lnSpc>
              <a:spcBef>
                <a:spcPts val="0"/>
              </a:spcBef>
              <a:spcAft>
                <a:spcPts val="0"/>
              </a:spcAft>
              <a:buClr>
                <a:srgbClr val="000000"/>
              </a:buClr>
              <a:buSzPts val="1800"/>
              <a:buFont typeface="Arial"/>
              <a:buNone/>
            </a:pPr>
            <a:r>
              <a:rPr lang="en-US">
                <a:solidFill>
                  <a:schemeClr val="dk1"/>
                </a:solidFill>
                <a:latin typeface="Open Sans"/>
                <a:ea typeface="Open Sans"/>
                <a:cs typeface="Open Sans"/>
                <a:sym typeface="Open Sans"/>
              </a:rPr>
              <a:t>#mootglobal22</a:t>
            </a:r>
            <a:endParaRPr i="0" u="none" strike="noStrike" cap="none">
              <a:solidFill>
                <a:schemeClr val="dk1"/>
              </a:solidFill>
              <a:latin typeface="Open Sans"/>
              <a:ea typeface="Open Sans"/>
              <a:cs typeface="Open Sans"/>
              <a:sym typeface="Open Sans"/>
            </a:endParaRPr>
          </a:p>
        </p:txBody>
      </p:sp>
      <p:pic>
        <p:nvPicPr>
          <p:cNvPr id="50" name="Google Shape;50;p14" title="Moodle"/>
          <p:cNvPicPr preferRelativeResize="0"/>
          <p:nvPr/>
        </p:nvPicPr>
        <p:blipFill rotWithShape="1">
          <a:blip r:embed="rId3">
            <a:alphaModFix/>
          </a:blip>
          <a:srcRect/>
          <a:stretch/>
        </p:blipFill>
        <p:spPr>
          <a:xfrm>
            <a:off x="8742675" y="4735125"/>
            <a:ext cx="265350" cy="265350"/>
          </a:xfrm>
          <a:prstGeom prst="rect">
            <a:avLst/>
          </a:prstGeom>
          <a:noFill/>
          <a:ln>
            <a:noFill/>
          </a:ln>
        </p:spPr>
      </p:pic>
      <p:sp>
        <p:nvSpPr>
          <p:cNvPr id="51" name="Google Shape;51;p14"/>
          <p:cNvSpPr txBox="1">
            <a:spLocks noGrp="1"/>
          </p:cNvSpPr>
          <p:nvPr>
            <p:ph type="body" idx="1"/>
          </p:nvPr>
        </p:nvSpPr>
        <p:spPr>
          <a:xfrm>
            <a:off x="499900" y="1460175"/>
            <a:ext cx="8226300" cy="3143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1">
  <p:cSld name="BLANK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g149d853483f_0_1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pic>
        <p:nvPicPr>
          <p:cNvPr id="59" name="Google Shape;59;p15"/>
          <p:cNvPicPr preferRelativeResize="0"/>
          <p:nvPr/>
        </p:nvPicPr>
        <p:blipFill rotWithShape="1">
          <a:blip r:embed="rId2">
            <a:alphaModFix/>
          </a:blip>
          <a:srcRect/>
          <a:stretch/>
        </p:blipFill>
        <p:spPr>
          <a:xfrm>
            <a:off x="0" y="1285"/>
            <a:ext cx="9144000" cy="5140929"/>
          </a:xfrm>
          <a:prstGeom prst="rect">
            <a:avLst/>
          </a:prstGeom>
          <a:noFill/>
          <a:ln>
            <a:noFill/>
          </a:ln>
        </p:spPr>
      </p:pic>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5"/>
          <p:cNvSpPr/>
          <p:nvPr/>
        </p:nvSpPr>
        <p:spPr>
          <a:xfrm>
            <a:off x="0" y="4476750"/>
            <a:ext cx="9144000" cy="666600"/>
          </a:xfrm>
          <a:custGeom>
            <a:avLst/>
            <a:gdLst/>
            <a:ahLst/>
            <a:cxnLst/>
            <a:rect l="l" t="t" r="r" b="b"/>
            <a:pathLst>
              <a:path w="120000" h="120000" extrusionOk="0">
                <a:moveTo>
                  <a:pt x="0" y="120000"/>
                </a:moveTo>
                <a:lnTo>
                  <a:pt x="120000" y="120000"/>
                </a:lnTo>
                <a:lnTo>
                  <a:pt x="120000" y="0"/>
                </a:lnTo>
                <a:lnTo>
                  <a:pt x="0" y="0"/>
                </a:lnTo>
                <a:lnTo>
                  <a:pt x="0" y="1200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2" name="Google Shape;62;p15"/>
          <p:cNvPicPr preferRelativeResize="0"/>
          <p:nvPr/>
        </p:nvPicPr>
        <p:blipFill rotWithShape="1">
          <a:blip r:embed="rId3">
            <a:alphaModFix/>
          </a:blip>
          <a:srcRect t="2015" b="2015"/>
          <a:stretch/>
        </p:blipFill>
        <p:spPr>
          <a:xfrm>
            <a:off x="2849095" y="1805582"/>
            <a:ext cx="3445798" cy="865575"/>
          </a:xfrm>
          <a:prstGeom prst="rect">
            <a:avLst/>
          </a:prstGeom>
          <a:noFill/>
          <a:ln>
            <a:noFill/>
          </a:ln>
        </p:spPr>
      </p:pic>
      <p:sp>
        <p:nvSpPr>
          <p:cNvPr id="63" name="Google Shape;63;p15"/>
          <p:cNvSpPr txBox="1"/>
          <p:nvPr/>
        </p:nvSpPr>
        <p:spPr>
          <a:xfrm>
            <a:off x="7005625" y="4675725"/>
            <a:ext cx="1595100" cy="391500"/>
          </a:xfrm>
          <a:prstGeom prst="rect">
            <a:avLst/>
          </a:prstGeom>
          <a:noFill/>
          <a:ln>
            <a:noFill/>
          </a:ln>
        </p:spPr>
        <p:txBody>
          <a:bodyPr spcFirstLastPara="1" wrap="square" lIns="0" tIns="41900" rIns="0" bIns="0" anchor="ctr" anchorCtr="0">
            <a:noAutofit/>
          </a:bodyPr>
          <a:lstStyle/>
          <a:p>
            <a:pPr marL="12700" marR="0" lvl="0" indent="0" algn="r" rtl="0">
              <a:lnSpc>
                <a:spcPct val="100000"/>
              </a:lnSpc>
              <a:spcBef>
                <a:spcPts val="0"/>
              </a:spcBef>
              <a:spcAft>
                <a:spcPts val="0"/>
              </a:spcAft>
              <a:buClr>
                <a:srgbClr val="000000"/>
              </a:buClr>
              <a:buSzPts val="1800"/>
              <a:buFont typeface="Arial"/>
              <a:buNone/>
            </a:pPr>
            <a:r>
              <a:rPr lang="en-US">
                <a:solidFill>
                  <a:schemeClr val="dk1"/>
                </a:solidFill>
                <a:latin typeface="Open Sans"/>
                <a:ea typeface="Open Sans"/>
                <a:cs typeface="Open Sans"/>
                <a:sym typeface="Open Sans"/>
              </a:rPr>
              <a:t>#mootglobal22</a:t>
            </a:r>
            <a:endParaRPr i="0" u="none" strike="noStrike" cap="none">
              <a:solidFill>
                <a:schemeClr val="dk1"/>
              </a:solidFill>
              <a:latin typeface="Open Sans"/>
              <a:ea typeface="Open Sans"/>
              <a:cs typeface="Open Sans"/>
              <a:sym typeface="Open Sans"/>
            </a:endParaRPr>
          </a:p>
        </p:txBody>
      </p:sp>
      <p:pic>
        <p:nvPicPr>
          <p:cNvPr id="64" name="Google Shape;64;p15" title="Moodle"/>
          <p:cNvPicPr preferRelativeResize="0"/>
          <p:nvPr/>
        </p:nvPicPr>
        <p:blipFill rotWithShape="1">
          <a:blip r:embed="rId4">
            <a:alphaModFix/>
          </a:blip>
          <a:srcRect/>
          <a:stretch/>
        </p:blipFill>
        <p:spPr>
          <a:xfrm>
            <a:off x="8742675" y="4735125"/>
            <a:ext cx="265350" cy="265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mailto:info@emailaddress.com"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4955000" y="643088"/>
            <a:ext cx="3949500" cy="17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DevOps </a:t>
            </a:r>
            <a:br>
              <a:rPr lang="en-US" sz="2400" dirty="0"/>
            </a:br>
            <a:r>
              <a:rPr lang="en-US" sz="1600" dirty="0"/>
              <a:t>- increase quality, profitability, and stability</a:t>
            </a:r>
            <a:endParaRPr sz="2400" dirty="0"/>
          </a:p>
        </p:txBody>
      </p:sp>
      <p:sp>
        <p:nvSpPr>
          <p:cNvPr id="70" name="Google Shape;70;p2"/>
          <p:cNvSpPr txBox="1"/>
          <p:nvPr/>
        </p:nvSpPr>
        <p:spPr>
          <a:xfrm>
            <a:off x="5214050" y="2958325"/>
            <a:ext cx="3189000" cy="559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0000"/>
              </a:buClr>
              <a:buSzPts val="1800"/>
              <a:buFont typeface="Arial"/>
              <a:buNone/>
            </a:pPr>
            <a:r>
              <a:rPr lang="en-US" b="1" i="0" u="none" strike="noStrike" cap="none" dirty="0">
                <a:solidFill>
                  <a:srgbClr val="FFFFFF"/>
                </a:solidFill>
                <a:latin typeface="Open Sans"/>
                <a:ea typeface="Open Sans"/>
                <a:cs typeface="Open Sans"/>
                <a:sym typeface="Open Sans"/>
              </a:rPr>
              <a:t>Ander</a:t>
            </a:r>
            <a:r>
              <a:rPr lang="en-US" b="1" dirty="0">
                <a:solidFill>
                  <a:srgbClr val="FFFFFF"/>
                </a:solidFill>
                <a:latin typeface="Open Sans"/>
                <a:ea typeface="Open Sans"/>
                <a:cs typeface="Open Sans"/>
                <a:sym typeface="Open Sans"/>
              </a:rPr>
              <a:t>s Stenmark | Anna </a:t>
            </a:r>
            <a:r>
              <a:rPr lang="en-US" b="1" dirty="0" err="1">
                <a:solidFill>
                  <a:srgbClr val="FFFFFF"/>
                </a:solidFill>
                <a:latin typeface="Open Sans"/>
                <a:ea typeface="Open Sans"/>
                <a:cs typeface="Open Sans"/>
                <a:sym typeface="Open Sans"/>
              </a:rPr>
              <a:t>Elvnejd</a:t>
            </a:r>
            <a:endParaRPr b="1" i="0" u="none" strike="noStrike" cap="none" dirty="0">
              <a:solidFill>
                <a:srgbClr val="FFFFFF"/>
              </a:solidFill>
              <a:latin typeface="Open Sans"/>
              <a:ea typeface="Open Sans"/>
              <a:cs typeface="Open Sans"/>
              <a:sym typeface="Open Sans"/>
            </a:endParaRPr>
          </a:p>
          <a:p>
            <a:pPr marL="12700" marR="0" lvl="0" indent="0" algn="l" rtl="0">
              <a:lnSpc>
                <a:spcPct val="100000"/>
              </a:lnSpc>
              <a:spcBef>
                <a:spcPts val="0"/>
              </a:spcBef>
              <a:spcAft>
                <a:spcPts val="0"/>
              </a:spcAft>
              <a:buClr>
                <a:srgbClr val="000000"/>
              </a:buClr>
              <a:buSzPts val="1800"/>
              <a:buFont typeface="Arial"/>
              <a:buNone/>
            </a:pPr>
            <a:r>
              <a:rPr lang="en-US" dirty="0">
                <a:solidFill>
                  <a:srgbClr val="FFFFFF"/>
                </a:solidFill>
                <a:latin typeface="Open Sans"/>
                <a:ea typeface="Open Sans"/>
                <a:cs typeface="Open Sans"/>
                <a:sym typeface="Open Sans"/>
              </a:rPr>
              <a:t>COO	                   COO</a:t>
            </a:r>
          </a:p>
          <a:p>
            <a:pPr marL="12700" marR="0" lvl="0" indent="0" algn="l" rtl="0">
              <a:lnSpc>
                <a:spcPct val="100000"/>
              </a:lnSpc>
              <a:spcBef>
                <a:spcPts val="0"/>
              </a:spcBef>
              <a:spcAft>
                <a:spcPts val="0"/>
              </a:spcAft>
              <a:buClr>
                <a:srgbClr val="000000"/>
              </a:buClr>
              <a:buSzPts val="1800"/>
              <a:buFont typeface="Arial"/>
              <a:buNone/>
            </a:pPr>
            <a:endParaRPr lang="en-US" b="0" i="0" u="none" strike="noStrike" cap="none" dirty="0">
              <a:solidFill>
                <a:srgbClr val="FFFFFF"/>
              </a:solidFill>
              <a:latin typeface="Open Sans"/>
              <a:ea typeface="Open Sans"/>
              <a:cs typeface="Open Sans"/>
              <a:sym typeface="Open Sans"/>
            </a:endParaRPr>
          </a:p>
          <a:p>
            <a:pPr marL="12700" marR="0" lvl="0" indent="0" algn="l" rtl="0">
              <a:lnSpc>
                <a:spcPct val="100000"/>
              </a:lnSpc>
              <a:spcBef>
                <a:spcPts val="0"/>
              </a:spcBef>
              <a:spcAft>
                <a:spcPts val="0"/>
              </a:spcAft>
              <a:buClr>
                <a:srgbClr val="000000"/>
              </a:buClr>
              <a:buSzPts val="1800"/>
              <a:buFont typeface="Arial"/>
              <a:buNone/>
            </a:pPr>
            <a:r>
              <a:rPr lang="en-US" dirty="0">
                <a:solidFill>
                  <a:srgbClr val="FFFFFF"/>
                </a:solidFill>
                <a:latin typeface="Open Sans"/>
                <a:ea typeface="Open Sans"/>
                <a:cs typeface="Open Sans"/>
                <a:sym typeface="Open Sans"/>
              </a:rPr>
              <a:t>https://s</a:t>
            </a:r>
            <a:r>
              <a:rPr lang="en-US" b="0" i="0" u="none" strike="noStrike" cap="none" dirty="0">
                <a:solidFill>
                  <a:srgbClr val="FFFFFF"/>
                </a:solidFill>
                <a:latin typeface="Open Sans"/>
                <a:ea typeface="Open Sans"/>
                <a:cs typeface="Open Sans"/>
                <a:sym typeface="Open Sans"/>
              </a:rPr>
              <a:t>parkfore.com</a:t>
            </a:r>
            <a:endParaRPr b="0" i="0" u="none" strike="noStrike" cap="none"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49d853483f_0_105"/>
          <p:cNvSpPr txBox="1">
            <a:spLocks noGrp="1"/>
          </p:cNvSpPr>
          <p:nvPr>
            <p:ph type="title"/>
          </p:nvPr>
        </p:nvSpPr>
        <p:spPr>
          <a:xfrm>
            <a:off x="1090800" y="1572600"/>
            <a:ext cx="6367800" cy="1444800"/>
          </a:xfrm>
          <a:prstGeom prst="rect">
            <a:avLst/>
          </a:prstGeom>
        </p:spPr>
        <p:txBody>
          <a:bodyPr spcFirstLastPara="1" wrap="square" lIns="91425" tIns="91425" rIns="91425" bIns="91425" anchor="b" anchorCtr="0">
            <a:noAutofit/>
          </a:bodyPr>
          <a:lstStyle/>
          <a:p>
            <a:r>
              <a:rPr lang="en-US" sz="2800" cap="none" dirty="0">
                <a:solidFill>
                  <a:schemeClr val="bg1"/>
                </a:solidFill>
              </a:rPr>
              <a:t>What challenges and opportunities do you see with a DevOps approach?</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p:nvPr/>
        </p:nvSpPr>
        <p:spPr>
          <a:xfrm>
            <a:off x="381000" y="4524300"/>
            <a:ext cx="2005500" cy="466800"/>
          </a:xfrm>
          <a:prstGeom prst="rect">
            <a:avLst/>
          </a:prstGeom>
          <a:noFill/>
          <a:ln>
            <a:noFill/>
          </a:ln>
        </p:spPr>
        <p:txBody>
          <a:bodyPr spcFirstLastPara="1" wrap="square" lIns="0" tIns="41900" rIns="0" bIns="0" anchor="b" anchorCtr="0">
            <a:noAutofit/>
          </a:bodyPr>
          <a:lstStyle/>
          <a:p>
            <a:pPr marL="12700" marR="0" lvl="0" indent="0" algn="l" rtl="0">
              <a:lnSpc>
                <a:spcPct val="100000"/>
              </a:lnSpc>
              <a:spcBef>
                <a:spcPts val="0"/>
              </a:spcBef>
              <a:spcAft>
                <a:spcPts val="0"/>
              </a:spcAft>
              <a:buClr>
                <a:srgbClr val="000000"/>
              </a:buClr>
              <a:buSzPts val="1800"/>
              <a:buFont typeface="Arial"/>
              <a:buNone/>
            </a:pPr>
            <a:r>
              <a:rPr lang="en-US" b="0" i="0" u="none" strike="noStrike" cap="none">
                <a:solidFill>
                  <a:srgbClr val="434343"/>
                </a:solidFill>
                <a:latin typeface="Open Sans"/>
                <a:ea typeface="Open Sans"/>
                <a:cs typeface="Open Sans"/>
                <a:sym typeface="Open Sans"/>
              </a:rPr>
              <a:t>Jonathan Smith</a:t>
            </a:r>
            <a:endParaRPr b="0" i="0" u="none" strike="noStrike" cap="none">
              <a:solidFill>
                <a:srgbClr val="434343"/>
              </a:solidFill>
              <a:latin typeface="Open Sans"/>
              <a:ea typeface="Open Sans"/>
              <a:cs typeface="Open Sans"/>
              <a:sym typeface="Open Sans"/>
            </a:endParaRPr>
          </a:p>
        </p:txBody>
      </p:sp>
      <p:sp>
        <p:nvSpPr>
          <p:cNvPr id="140" name="Google Shape;140;p8"/>
          <p:cNvSpPr txBox="1"/>
          <p:nvPr/>
        </p:nvSpPr>
        <p:spPr>
          <a:xfrm>
            <a:off x="2730713" y="4524350"/>
            <a:ext cx="3299100" cy="466800"/>
          </a:xfrm>
          <a:prstGeom prst="rect">
            <a:avLst/>
          </a:prstGeom>
          <a:noFill/>
          <a:ln>
            <a:noFill/>
          </a:ln>
        </p:spPr>
        <p:txBody>
          <a:bodyPr spcFirstLastPara="1" wrap="square" lIns="0" tIns="41900" rIns="0" bIns="0" anchor="b" anchorCtr="0">
            <a:noAutofit/>
          </a:bodyPr>
          <a:lstStyle/>
          <a:p>
            <a:pPr marL="12700" marR="0" lvl="0" indent="0" algn="ctr" rtl="0">
              <a:lnSpc>
                <a:spcPct val="100000"/>
              </a:lnSpc>
              <a:spcBef>
                <a:spcPts val="0"/>
              </a:spcBef>
              <a:spcAft>
                <a:spcPts val="0"/>
              </a:spcAft>
              <a:buClr>
                <a:srgbClr val="000000"/>
              </a:buClr>
              <a:buSzPts val="1800"/>
              <a:buFont typeface="Arial"/>
              <a:buNone/>
            </a:pPr>
            <a:r>
              <a:rPr lang="en-US" b="0" i="0" u="sng" strike="noStrike" cap="none">
                <a:solidFill>
                  <a:srgbClr val="43434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info@emailaddress.com</a:t>
            </a:r>
            <a:endParaRPr b="0" i="0" u="none" strike="noStrike" cap="none">
              <a:solidFill>
                <a:srgbClr val="434343"/>
              </a:solidFill>
              <a:latin typeface="Open Sans"/>
              <a:ea typeface="Open Sans"/>
              <a:cs typeface="Open Sans"/>
              <a:sym typeface="Open Sans"/>
            </a:endParaRPr>
          </a:p>
        </p:txBody>
      </p:sp>
      <p:sp>
        <p:nvSpPr>
          <p:cNvPr id="141" name="Google Shape;141;p8"/>
          <p:cNvSpPr txBox="1">
            <a:spLocks noGrp="1"/>
          </p:cNvSpPr>
          <p:nvPr>
            <p:ph type="title" idx="4294967295"/>
          </p:nvPr>
        </p:nvSpPr>
        <p:spPr>
          <a:xfrm>
            <a:off x="0" y="-864575"/>
            <a:ext cx="6038100" cy="7518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SzPts val="2800"/>
              <a:buNone/>
            </a:pPr>
            <a:r>
              <a:rPr lang="en-US" sz="3500" dirty="0">
                <a:solidFill>
                  <a:srgbClr val="01475D"/>
                </a:solidFill>
                <a:latin typeface="Open Sans ExtraBold"/>
                <a:ea typeface="Open Sans ExtraBold"/>
                <a:cs typeface="Open Sans ExtraBold"/>
                <a:sym typeface="Open Sans ExtraBold"/>
              </a:rPr>
              <a:t>Closing slide</a:t>
            </a:r>
            <a:endParaRPr sz="3500" i="0" u="none" strike="noStrike" cap="none" dirty="0">
              <a:solidFill>
                <a:srgbClr val="01475D"/>
              </a:solidFill>
              <a:latin typeface="Open Sans ExtraBold"/>
              <a:ea typeface="Open Sans ExtraBold"/>
              <a:cs typeface="Open Sans ExtraBold"/>
              <a:sym typeface="Open Sans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body" idx="1"/>
          </p:nvPr>
        </p:nvSpPr>
        <p:spPr>
          <a:xfrm>
            <a:off x="499900" y="1460175"/>
            <a:ext cx="8226300" cy="3143700"/>
          </a:xfrm>
          <a:prstGeom prst="rect">
            <a:avLst/>
          </a:prstGeom>
        </p:spPr>
        <p:txBody>
          <a:bodyPr spcFirstLastPara="1" wrap="square" lIns="91425" tIns="91425" rIns="91425" bIns="91425" anchor="t" anchorCtr="0">
            <a:noAutofit/>
          </a:bodyPr>
          <a:lstStyle/>
          <a:p>
            <a:pPr marL="0" indent="0">
              <a:buNone/>
            </a:pPr>
            <a:r>
              <a:rPr lang="sv-SE" sz="1600" dirty="0">
                <a:effectLst/>
              </a:rPr>
              <a:t>Challenges</a:t>
            </a:r>
          </a:p>
          <a:p>
            <a:r>
              <a:rPr lang="sv-SE" sz="1600" dirty="0" err="1">
                <a:effectLst/>
              </a:rPr>
              <a:t>Time</a:t>
            </a:r>
            <a:r>
              <a:rPr lang="sv-SE" sz="1600" dirty="0">
                <a:effectLst/>
              </a:rPr>
              <a:t> </a:t>
            </a:r>
            <a:r>
              <a:rPr lang="sv-SE" sz="1600" dirty="0" err="1">
                <a:effectLst/>
              </a:rPr>
              <a:t>consuming</a:t>
            </a:r>
            <a:r>
              <a:rPr lang="sv-SE" sz="1600" dirty="0">
                <a:effectLst/>
              </a:rPr>
              <a:t> </a:t>
            </a:r>
            <a:r>
              <a:rPr lang="sv-SE" sz="1600" dirty="0" err="1">
                <a:effectLst/>
              </a:rPr>
              <a:t>maintenance</a:t>
            </a:r>
            <a:r>
              <a:rPr lang="sv-SE" sz="1600" dirty="0">
                <a:effectLst/>
              </a:rPr>
              <a:t> for a </a:t>
            </a:r>
            <a:r>
              <a:rPr lang="sv-SE" sz="1600" dirty="0" err="1">
                <a:effectLst/>
              </a:rPr>
              <a:t>growing</a:t>
            </a:r>
            <a:r>
              <a:rPr lang="sv-SE" sz="1600" dirty="0">
                <a:effectLst/>
              </a:rPr>
              <a:t> </a:t>
            </a:r>
            <a:r>
              <a:rPr lang="sv-SE" sz="1600" dirty="0" err="1">
                <a:effectLst/>
              </a:rPr>
              <a:t>number</a:t>
            </a:r>
            <a:r>
              <a:rPr lang="sv-SE" sz="1600" dirty="0">
                <a:effectLst/>
              </a:rPr>
              <a:t> </a:t>
            </a:r>
            <a:r>
              <a:rPr lang="sv-SE" sz="1600" dirty="0" err="1">
                <a:effectLst/>
              </a:rPr>
              <a:t>of</a:t>
            </a:r>
            <a:r>
              <a:rPr lang="sv-SE" sz="1600" dirty="0">
                <a:effectLst/>
              </a:rPr>
              <a:t> </a:t>
            </a:r>
            <a:r>
              <a:rPr lang="sv-SE" sz="1600" dirty="0" err="1">
                <a:effectLst/>
              </a:rPr>
              <a:t>customers</a:t>
            </a:r>
            <a:endParaRPr lang="sv-SE" sz="1600" dirty="0">
              <a:effectLst/>
            </a:endParaRPr>
          </a:p>
          <a:p>
            <a:r>
              <a:rPr lang="sv-SE" sz="1600" dirty="0" err="1"/>
              <a:t>Reduced</a:t>
            </a:r>
            <a:r>
              <a:rPr lang="sv-SE" sz="1600" dirty="0"/>
              <a:t> </a:t>
            </a:r>
            <a:r>
              <a:rPr lang="sv-SE" sz="1600" dirty="0" err="1"/>
              <a:t>quality</a:t>
            </a:r>
            <a:r>
              <a:rPr lang="sv-SE" sz="1600" dirty="0"/>
              <a:t> as </a:t>
            </a:r>
            <a:r>
              <a:rPr lang="sv-SE" sz="1600" dirty="0" err="1"/>
              <a:t>security</a:t>
            </a:r>
            <a:r>
              <a:rPr lang="sv-SE" sz="1600" dirty="0"/>
              <a:t> </a:t>
            </a:r>
            <a:r>
              <a:rPr lang="sv-SE" sz="1600" dirty="0" err="1"/>
              <a:t>fixes</a:t>
            </a:r>
            <a:r>
              <a:rPr lang="sv-SE" sz="1600" dirty="0"/>
              <a:t> and new </a:t>
            </a:r>
            <a:r>
              <a:rPr lang="sv-SE" sz="1600" dirty="0" err="1"/>
              <a:t>functionality</a:t>
            </a:r>
            <a:r>
              <a:rPr lang="sv-SE" sz="1600" dirty="0"/>
              <a:t> </a:t>
            </a:r>
            <a:r>
              <a:rPr lang="sv-SE" sz="1600" dirty="0" err="1"/>
              <a:t>was</a:t>
            </a:r>
            <a:r>
              <a:rPr lang="sv-SE" sz="1600" dirty="0"/>
              <a:t> </a:t>
            </a:r>
            <a:r>
              <a:rPr lang="sv-SE" sz="1600" dirty="0" err="1"/>
              <a:t>implemented</a:t>
            </a:r>
            <a:r>
              <a:rPr lang="sv-SE" sz="1600" dirty="0"/>
              <a:t> </a:t>
            </a:r>
            <a:r>
              <a:rPr lang="sv-SE" sz="1600" dirty="0" err="1"/>
              <a:t>only</a:t>
            </a:r>
            <a:r>
              <a:rPr lang="sv-SE" sz="1600" dirty="0"/>
              <a:t> </a:t>
            </a:r>
            <a:r>
              <a:rPr lang="sv-SE" sz="1600" dirty="0" err="1"/>
              <a:t>once</a:t>
            </a:r>
            <a:r>
              <a:rPr lang="sv-SE" sz="1600" dirty="0"/>
              <a:t> a </a:t>
            </a:r>
            <a:r>
              <a:rPr lang="sv-SE" sz="1600" dirty="0" err="1"/>
              <a:t>year</a:t>
            </a:r>
            <a:endParaRPr lang="sv-SE" sz="1600" dirty="0"/>
          </a:p>
          <a:p>
            <a:r>
              <a:rPr lang="sv-SE" sz="1600" dirty="0" err="1"/>
              <a:t>Low</a:t>
            </a:r>
            <a:r>
              <a:rPr lang="sv-SE" sz="1600" dirty="0"/>
              <a:t> profit</a:t>
            </a:r>
          </a:p>
          <a:p>
            <a:pPr marL="457200" lvl="1" indent="0">
              <a:buNone/>
            </a:pPr>
            <a:endParaRPr lang="sv-SE" sz="1600" dirty="0">
              <a:effectLst/>
            </a:endParaRPr>
          </a:p>
          <a:p>
            <a:pPr marL="0" indent="0">
              <a:buNone/>
            </a:pPr>
            <a:r>
              <a:rPr lang="sv-SE" sz="1600" dirty="0" err="1"/>
              <a:t>Goal</a:t>
            </a:r>
            <a:endParaRPr lang="sv-SE" sz="1600" dirty="0"/>
          </a:p>
          <a:p>
            <a:r>
              <a:rPr lang="en-US" sz="1600" dirty="0"/>
              <a:t>To s</a:t>
            </a:r>
            <a:r>
              <a:rPr lang="en-US" sz="1600" dirty="0">
                <a:effectLst/>
              </a:rPr>
              <a:t>cale our business and increase profitability by decreasing the cost for maintenance and development</a:t>
            </a:r>
          </a:p>
          <a:p>
            <a:pPr marL="0" lvl="0" indent="0" algn="l" rtl="0">
              <a:spcBef>
                <a:spcPts val="0"/>
              </a:spcBef>
              <a:spcAft>
                <a:spcPts val="0"/>
              </a:spcAft>
              <a:buNone/>
            </a:pPr>
            <a:endParaRPr sz="1600" dirty="0"/>
          </a:p>
        </p:txBody>
      </p:sp>
      <p:sp>
        <p:nvSpPr>
          <p:cNvPr id="87" name="Google Shape;87;p6"/>
          <p:cNvSpPr txBox="1">
            <a:spLocks noGrp="1"/>
          </p:cNvSpPr>
          <p:nvPr>
            <p:ph type="title"/>
          </p:nvPr>
        </p:nvSpPr>
        <p:spPr>
          <a:xfrm>
            <a:off x="360823" y="295650"/>
            <a:ext cx="8136900" cy="7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b="0" dirty="0" err="1"/>
              <a:t>Background</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4"/>
          <p:cNvSpPr txBox="1">
            <a:spLocks noGrp="1"/>
          </p:cNvSpPr>
          <p:nvPr>
            <p:ph type="body" idx="2"/>
          </p:nvPr>
        </p:nvSpPr>
        <p:spPr>
          <a:xfrm>
            <a:off x="510650" y="2226150"/>
            <a:ext cx="3686400" cy="2664900"/>
          </a:xfrm>
          <a:prstGeom prst="rect">
            <a:avLst/>
          </a:prstGeom>
        </p:spPr>
        <p:txBody>
          <a:bodyPr spcFirstLastPara="1" wrap="square" lIns="91425" tIns="91425" rIns="91425" bIns="91425" anchor="t" anchorCtr="0">
            <a:noAutofit/>
          </a:bodyPr>
          <a:lstStyle/>
          <a:p>
            <a:r>
              <a:rPr lang="en-US" dirty="0"/>
              <a:t>Development + Operations</a:t>
            </a:r>
          </a:p>
          <a:p>
            <a:endParaRPr lang="en-US" dirty="0"/>
          </a:p>
          <a:p>
            <a:r>
              <a:rPr lang="en-US" dirty="0"/>
              <a:t>The union of people, process and technology to provide continued added value to customers</a:t>
            </a:r>
          </a:p>
        </p:txBody>
      </p:sp>
      <p:sp>
        <p:nvSpPr>
          <p:cNvPr id="108" name="Google Shape;108;p4"/>
          <p:cNvSpPr txBox="1">
            <a:spLocks noGrp="1"/>
          </p:cNvSpPr>
          <p:nvPr>
            <p:ph type="title"/>
          </p:nvPr>
        </p:nvSpPr>
        <p:spPr>
          <a:xfrm>
            <a:off x="306650" y="427950"/>
            <a:ext cx="39462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b="0" cap="all" dirty="0" err="1"/>
              <a:t>What</a:t>
            </a:r>
            <a:r>
              <a:rPr lang="sv-SE" b="0" cap="all" dirty="0"/>
              <a:t> is </a:t>
            </a:r>
            <a:r>
              <a:rPr lang="sv-SE" b="0" cap="all" dirty="0" err="1"/>
              <a:t>devops</a:t>
            </a:r>
            <a:r>
              <a:rPr lang="sv-SE" b="0" cap="all" dirty="0"/>
              <a:t>?</a:t>
            </a:r>
            <a:endParaRPr dirty="0"/>
          </a:p>
        </p:txBody>
      </p:sp>
      <p:pic>
        <p:nvPicPr>
          <p:cNvPr id="2" name="Picture 2">
            <a:extLst>
              <a:ext uri="{FF2B5EF4-FFF2-40B4-BE49-F238E27FC236}">
                <a16:creationId xmlns:a16="http://schemas.microsoft.com/office/drawing/2014/main" id="{1569762C-65DD-43C1-4049-7EF6A12D0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37250"/>
            <a:ext cx="4767759" cy="2825755"/>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3"/>
          <p:cNvSpPr txBox="1">
            <a:spLocks noGrp="1"/>
          </p:cNvSpPr>
          <p:nvPr>
            <p:ph type="title"/>
          </p:nvPr>
        </p:nvSpPr>
        <p:spPr>
          <a:xfrm>
            <a:off x="204216" y="292608"/>
            <a:ext cx="7117200" cy="6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dirty="0" err="1"/>
              <a:t>Overview</a:t>
            </a:r>
            <a:endParaRPr dirty="0"/>
          </a:p>
        </p:txBody>
      </p:sp>
      <p:graphicFrame>
        <p:nvGraphicFramePr>
          <p:cNvPr id="2" name="Platshållare för innehåll 2">
            <a:extLst>
              <a:ext uri="{FF2B5EF4-FFF2-40B4-BE49-F238E27FC236}">
                <a16:creationId xmlns:a16="http://schemas.microsoft.com/office/drawing/2014/main" id="{3B9D6607-3324-CEB1-7879-CBA8875999CE}"/>
              </a:ext>
            </a:extLst>
          </p:cNvPr>
          <p:cNvGraphicFramePr>
            <a:graphicFrameLocks noGrp="1"/>
          </p:cNvGraphicFramePr>
          <p:nvPr>
            <p:ph idx="1"/>
            <p:extLst>
              <p:ext uri="{D42A27DB-BD31-4B8C-83A1-F6EECF244321}">
                <p14:modId xmlns:p14="http://schemas.microsoft.com/office/powerpoint/2010/main" val="1221100547"/>
              </p:ext>
            </p:extLst>
          </p:nvPr>
        </p:nvGraphicFramePr>
        <p:xfrm>
          <a:off x="429088" y="1253482"/>
          <a:ext cx="6181748" cy="2743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3"/>
          <p:cNvSpPr txBox="1">
            <a:spLocks noGrp="1"/>
          </p:cNvSpPr>
          <p:nvPr>
            <p:ph type="title"/>
          </p:nvPr>
        </p:nvSpPr>
        <p:spPr>
          <a:xfrm>
            <a:off x="204216" y="292608"/>
            <a:ext cx="7117200" cy="6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b="0" dirty="0"/>
              <a:t>Discovery</a:t>
            </a:r>
            <a:endParaRPr dirty="0"/>
          </a:p>
        </p:txBody>
      </p:sp>
      <p:sp>
        <p:nvSpPr>
          <p:cNvPr id="4" name="Platshållare för text 3">
            <a:extLst>
              <a:ext uri="{FF2B5EF4-FFF2-40B4-BE49-F238E27FC236}">
                <a16:creationId xmlns:a16="http://schemas.microsoft.com/office/drawing/2014/main" id="{1A257FCD-08B0-5CFC-0013-B6C19A0F75F7}"/>
              </a:ext>
            </a:extLst>
          </p:cNvPr>
          <p:cNvSpPr>
            <a:spLocks noGrp="1"/>
          </p:cNvSpPr>
          <p:nvPr>
            <p:ph type="body" idx="1"/>
          </p:nvPr>
        </p:nvSpPr>
        <p:spPr/>
        <p:txBody>
          <a:bodyPr/>
          <a:lstStyle/>
          <a:p>
            <a:r>
              <a:rPr lang="sv-SE" dirty="0"/>
              <a:t>Software </a:t>
            </a:r>
            <a:r>
              <a:rPr lang="sv-SE" dirty="0" err="1"/>
              <a:t>Requirement</a:t>
            </a:r>
            <a:r>
              <a:rPr lang="sv-SE" dirty="0"/>
              <a:t> </a:t>
            </a:r>
            <a:r>
              <a:rPr lang="sv-SE" dirty="0" err="1"/>
              <a:t>Specification</a:t>
            </a:r>
            <a:endParaRPr lang="sv-SE" dirty="0"/>
          </a:p>
          <a:p>
            <a:pPr lvl="1">
              <a:spcBef>
                <a:spcPts val="0"/>
              </a:spcBef>
            </a:pPr>
            <a:r>
              <a:rPr lang="sv-SE" sz="1600" dirty="0"/>
              <a:t>Purpose and </a:t>
            </a:r>
            <a:r>
              <a:rPr lang="sv-SE" sz="1600" dirty="0" err="1"/>
              <a:t>scope</a:t>
            </a:r>
            <a:endParaRPr lang="sv-SE" sz="1600" dirty="0"/>
          </a:p>
          <a:p>
            <a:pPr lvl="1">
              <a:spcBef>
                <a:spcPts val="0"/>
              </a:spcBef>
            </a:pPr>
            <a:r>
              <a:rPr lang="sv-SE" sz="1600" dirty="0" err="1"/>
              <a:t>Dependencies</a:t>
            </a:r>
            <a:r>
              <a:rPr lang="sv-SE" sz="1600" dirty="0"/>
              <a:t> and </a:t>
            </a:r>
            <a:r>
              <a:rPr lang="sv-SE" sz="1600" dirty="0" err="1"/>
              <a:t>affected</a:t>
            </a:r>
            <a:r>
              <a:rPr lang="sv-SE" sz="1600" dirty="0"/>
              <a:t> </a:t>
            </a:r>
            <a:r>
              <a:rPr lang="sv-SE" sz="1600" dirty="0" err="1"/>
              <a:t>roles</a:t>
            </a:r>
            <a:endParaRPr lang="sv-SE" sz="1600" dirty="0"/>
          </a:p>
          <a:p>
            <a:pPr lvl="1">
              <a:spcBef>
                <a:spcPts val="0"/>
              </a:spcBef>
            </a:pPr>
            <a:r>
              <a:rPr lang="sv-SE" sz="1600" dirty="0" err="1"/>
              <a:t>Functional</a:t>
            </a:r>
            <a:r>
              <a:rPr lang="sv-SE" sz="1600" dirty="0"/>
              <a:t> </a:t>
            </a:r>
            <a:r>
              <a:rPr lang="sv-SE" sz="1600" dirty="0" err="1"/>
              <a:t>requirements</a:t>
            </a:r>
            <a:endParaRPr lang="sv-SE" sz="1600" dirty="0"/>
          </a:p>
          <a:p>
            <a:pPr lvl="1">
              <a:spcBef>
                <a:spcPts val="0"/>
              </a:spcBef>
            </a:pPr>
            <a:r>
              <a:rPr lang="sv-SE" sz="1600" dirty="0"/>
              <a:t>Settings</a:t>
            </a:r>
          </a:p>
          <a:p>
            <a:pPr lvl="1">
              <a:spcBef>
                <a:spcPts val="0"/>
              </a:spcBef>
            </a:pPr>
            <a:r>
              <a:rPr lang="sv-SE" sz="1600" dirty="0"/>
              <a:t>Limitations</a:t>
            </a:r>
          </a:p>
          <a:p>
            <a:pPr lvl="1">
              <a:spcBef>
                <a:spcPts val="0"/>
              </a:spcBef>
            </a:pPr>
            <a:r>
              <a:rPr lang="sv-SE" sz="1600" dirty="0" err="1"/>
              <a:t>Entity</a:t>
            </a:r>
            <a:r>
              <a:rPr lang="sv-SE" sz="1600" dirty="0"/>
              <a:t> Relations Diagram</a:t>
            </a:r>
          </a:p>
          <a:p>
            <a:pPr lvl="1">
              <a:spcBef>
                <a:spcPts val="0"/>
              </a:spcBef>
            </a:pPr>
            <a:r>
              <a:rPr lang="sv-SE" sz="1600" dirty="0" err="1"/>
              <a:t>Flowchart</a:t>
            </a:r>
            <a:r>
              <a:rPr lang="sv-SE" sz="1600" dirty="0"/>
              <a:t>(s)</a:t>
            </a:r>
          </a:p>
          <a:p>
            <a:pPr lvl="1">
              <a:spcBef>
                <a:spcPts val="0"/>
              </a:spcBef>
            </a:pPr>
            <a:r>
              <a:rPr lang="sv-SE" sz="1600" dirty="0" err="1"/>
              <a:t>Wireframes</a:t>
            </a:r>
            <a:endParaRPr lang="sv-SE" sz="1600" dirty="0"/>
          </a:p>
          <a:p>
            <a:pPr lvl="1">
              <a:spcBef>
                <a:spcPts val="0"/>
              </a:spcBef>
            </a:pPr>
            <a:r>
              <a:rPr lang="sv-SE" sz="1600" dirty="0" err="1"/>
              <a:t>Verification</a:t>
            </a:r>
            <a:r>
              <a:rPr lang="sv-SE" sz="1600" dirty="0"/>
              <a:t> (</a:t>
            </a:r>
            <a:r>
              <a:rPr lang="sv-SE" sz="1600" dirty="0" err="1"/>
              <a:t>use</a:t>
            </a:r>
            <a:r>
              <a:rPr lang="sv-SE" sz="1600" dirty="0"/>
              <a:t> </a:t>
            </a:r>
            <a:r>
              <a:rPr lang="sv-SE" sz="1600" dirty="0" err="1"/>
              <a:t>cases</a:t>
            </a:r>
            <a:r>
              <a:rPr lang="sv-SE" sz="1600" dirty="0"/>
              <a:t>, </a:t>
            </a:r>
            <a:r>
              <a:rPr lang="sv-SE" sz="1600" dirty="0" err="1"/>
              <a:t>unit</a:t>
            </a:r>
            <a:r>
              <a:rPr lang="sv-SE" sz="1600" dirty="0"/>
              <a:t> </a:t>
            </a:r>
            <a:r>
              <a:rPr lang="sv-SE" sz="1600" dirty="0" err="1"/>
              <a:t>testing</a:t>
            </a:r>
            <a:r>
              <a:rPr lang="sv-SE" sz="1600" dirty="0"/>
              <a:t>)</a:t>
            </a:r>
          </a:p>
          <a:p>
            <a:pPr lvl="1">
              <a:spcBef>
                <a:spcPts val="0"/>
              </a:spcBef>
            </a:pPr>
            <a:r>
              <a:rPr lang="sv-SE" sz="1600" dirty="0" err="1"/>
              <a:t>Delivery</a:t>
            </a:r>
            <a:r>
              <a:rPr lang="sv-SE" sz="1600" dirty="0"/>
              <a:t> and operations</a:t>
            </a:r>
          </a:p>
          <a:p>
            <a:r>
              <a:rPr lang="sv-SE" dirty="0" err="1"/>
              <a:t>Resource</a:t>
            </a:r>
            <a:r>
              <a:rPr lang="sv-SE" dirty="0"/>
              <a:t> </a:t>
            </a:r>
            <a:r>
              <a:rPr lang="sv-SE" dirty="0" err="1"/>
              <a:t>allocation</a:t>
            </a:r>
            <a:endParaRPr lang="sv-SE" dirty="0"/>
          </a:p>
          <a:p>
            <a:r>
              <a:rPr lang="sv-SE" dirty="0"/>
              <a:t>Project planning (</a:t>
            </a:r>
            <a:r>
              <a:rPr lang="sv-SE" dirty="0" err="1"/>
              <a:t>time</a:t>
            </a:r>
            <a:r>
              <a:rPr lang="sv-SE" dirty="0"/>
              <a:t> plan, </a:t>
            </a:r>
            <a:r>
              <a:rPr lang="sv-SE" dirty="0" err="1"/>
              <a:t>communication</a:t>
            </a:r>
            <a:r>
              <a:rPr lang="sv-SE" dirty="0"/>
              <a:t> and </a:t>
            </a:r>
            <a:r>
              <a:rPr lang="sv-SE" dirty="0" err="1"/>
              <a:t>handover</a:t>
            </a:r>
            <a:r>
              <a:rPr lang="sv-SE" dirty="0"/>
              <a:t>)</a:t>
            </a:r>
          </a:p>
          <a:p>
            <a:pPr lvl="1"/>
            <a:endParaRPr lang="sv-SE" sz="1600" dirty="0"/>
          </a:p>
          <a:p>
            <a:pPr lvl="1"/>
            <a:endParaRPr lang="sv-SE" sz="1600" dirty="0"/>
          </a:p>
          <a:p>
            <a:endParaRPr lang="LID4096" sz="1600" dirty="0"/>
          </a:p>
        </p:txBody>
      </p:sp>
    </p:spTree>
    <p:extLst>
      <p:ext uri="{BB962C8B-B14F-4D97-AF65-F5344CB8AC3E}">
        <p14:creationId xmlns:p14="http://schemas.microsoft.com/office/powerpoint/2010/main" val="267006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3"/>
          <p:cNvSpPr txBox="1">
            <a:spLocks noGrp="1"/>
          </p:cNvSpPr>
          <p:nvPr>
            <p:ph type="title"/>
          </p:nvPr>
        </p:nvSpPr>
        <p:spPr>
          <a:xfrm>
            <a:off x="204216" y="292608"/>
            <a:ext cx="7117200" cy="6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b="0" dirty="0" err="1"/>
              <a:t>Development</a:t>
            </a:r>
            <a:endParaRPr dirty="0"/>
          </a:p>
        </p:txBody>
      </p:sp>
      <p:sp>
        <p:nvSpPr>
          <p:cNvPr id="4" name="Platshållare för text 3">
            <a:extLst>
              <a:ext uri="{FF2B5EF4-FFF2-40B4-BE49-F238E27FC236}">
                <a16:creationId xmlns:a16="http://schemas.microsoft.com/office/drawing/2014/main" id="{1A257FCD-08B0-5CFC-0013-B6C19A0F75F7}"/>
              </a:ext>
            </a:extLst>
          </p:cNvPr>
          <p:cNvSpPr>
            <a:spLocks noGrp="1"/>
          </p:cNvSpPr>
          <p:nvPr>
            <p:ph type="body" idx="1"/>
          </p:nvPr>
        </p:nvSpPr>
        <p:spPr/>
        <p:txBody>
          <a:bodyPr/>
          <a:lstStyle/>
          <a:p>
            <a:r>
              <a:rPr lang="en-US" sz="1600" dirty="0"/>
              <a:t>Developers and Operations plan the development together</a:t>
            </a:r>
          </a:p>
          <a:p>
            <a:r>
              <a:rPr lang="en-US" sz="1600" dirty="0"/>
              <a:t>All developers use the same docker-compose, but can make local modifications</a:t>
            </a:r>
          </a:p>
          <a:p>
            <a:r>
              <a:rPr lang="en-US" sz="1600" dirty="0"/>
              <a:t>Development is performed in sprints, using a simple ticket-system. </a:t>
            </a:r>
          </a:p>
          <a:p>
            <a:r>
              <a:rPr lang="en-US" sz="1600" dirty="0"/>
              <a:t>The entire DevOps team have a </a:t>
            </a:r>
            <a:br>
              <a:rPr lang="en-US" sz="1600" dirty="0"/>
            </a:br>
            <a:r>
              <a:rPr lang="en-US" sz="1600" dirty="0"/>
              <a:t>15-minute meeting every morning to check on progress and discuss issues </a:t>
            </a:r>
          </a:p>
          <a:p>
            <a:r>
              <a:rPr lang="en-US" sz="1600" dirty="0"/>
              <a:t>Completed (and dev-tested) development is pushed to dev, where it’s further tested</a:t>
            </a:r>
          </a:p>
        </p:txBody>
      </p:sp>
    </p:spTree>
    <p:extLst>
      <p:ext uri="{BB962C8B-B14F-4D97-AF65-F5344CB8AC3E}">
        <p14:creationId xmlns:p14="http://schemas.microsoft.com/office/powerpoint/2010/main" val="421682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9" name="Google Shape;119;g149d853483f_0_94"/>
          <p:cNvSpPr txBox="1">
            <a:spLocks noGrp="1"/>
          </p:cNvSpPr>
          <p:nvPr>
            <p:ph type="body" idx="2"/>
          </p:nvPr>
        </p:nvSpPr>
        <p:spPr>
          <a:xfrm>
            <a:off x="510650" y="2226150"/>
            <a:ext cx="3686400" cy="2664900"/>
          </a:xfrm>
          <a:prstGeom prst="rect">
            <a:avLst/>
          </a:prstGeom>
        </p:spPr>
        <p:txBody>
          <a:bodyPr spcFirstLastPara="1" wrap="square" lIns="91425" tIns="91425" rIns="91425" bIns="91425" anchor="t" anchorCtr="0">
            <a:noAutofit/>
          </a:bodyPr>
          <a:lstStyle/>
          <a:p>
            <a:pPr>
              <a:lnSpc>
                <a:spcPct val="100000"/>
              </a:lnSpc>
            </a:pPr>
            <a:r>
              <a:rPr lang="en-US" sz="1200" dirty="0"/>
              <a:t>A continuous delivery philosophy where pushed changes are automatically built and pushed to unstable or dev. </a:t>
            </a:r>
          </a:p>
          <a:p>
            <a:pPr>
              <a:lnSpc>
                <a:spcPct val="100000"/>
              </a:lnSpc>
            </a:pPr>
            <a:r>
              <a:rPr lang="en-US" sz="1200" dirty="0"/>
              <a:t>How we deliver:</a:t>
            </a:r>
          </a:p>
          <a:p>
            <a:pPr marL="914400" lvl="1" indent="-457200">
              <a:lnSpc>
                <a:spcPct val="100000"/>
              </a:lnSpc>
              <a:buFont typeface="+mj-lt"/>
              <a:buAutoNum type="arabicPeriod"/>
            </a:pPr>
            <a:r>
              <a:rPr lang="en-US" sz="1200" dirty="0"/>
              <a:t>Unstable (nightly – all updates)</a:t>
            </a:r>
          </a:p>
          <a:p>
            <a:pPr marL="914400" lvl="1" indent="-457200">
              <a:lnSpc>
                <a:spcPct val="100000"/>
              </a:lnSpc>
              <a:buFont typeface="+mj-lt"/>
              <a:buAutoNum type="arabicPeriod"/>
            </a:pPr>
            <a:r>
              <a:rPr lang="en-US" sz="1200" dirty="0"/>
              <a:t>Dev (nightly – all updates)</a:t>
            </a:r>
          </a:p>
          <a:p>
            <a:pPr marL="914400" lvl="1" indent="-457200">
              <a:lnSpc>
                <a:spcPct val="100000"/>
              </a:lnSpc>
              <a:buFont typeface="+mj-lt"/>
              <a:buAutoNum type="arabicPeriod"/>
            </a:pPr>
            <a:r>
              <a:rPr lang="en-US" sz="1200" dirty="0"/>
              <a:t>Staging (twice a month – selected updates)</a:t>
            </a:r>
          </a:p>
          <a:p>
            <a:pPr marL="914400" lvl="1" indent="-457200">
              <a:lnSpc>
                <a:spcPct val="100000"/>
              </a:lnSpc>
              <a:buFont typeface="+mj-lt"/>
              <a:buAutoNum type="arabicPeriod"/>
            </a:pPr>
            <a:r>
              <a:rPr lang="en-US" sz="1200" dirty="0"/>
              <a:t>Production (once a month - validated updates)</a:t>
            </a:r>
          </a:p>
        </p:txBody>
      </p:sp>
      <p:sp>
        <p:nvSpPr>
          <p:cNvPr id="114" name="Google Shape;114;g149d853483f_0_94"/>
          <p:cNvSpPr txBox="1">
            <a:spLocks noGrp="1"/>
          </p:cNvSpPr>
          <p:nvPr>
            <p:ph type="title"/>
          </p:nvPr>
        </p:nvSpPr>
        <p:spPr>
          <a:xfrm>
            <a:off x="306650" y="427950"/>
            <a:ext cx="39462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b="0" dirty="0" err="1"/>
              <a:t>Delivery</a:t>
            </a:r>
            <a:endParaRPr dirty="0"/>
          </a:p>
        </p:txBody>
      </p:sp>
      <p:grpSp>
        <p:nvGrpSpPr>
          <p:cNvPr id="13" name="Grupp 12">
            <a:extLst>
              <a:ext uri="{FF2B5EF4-FFF2-40B4-BE49-F238E27FC236}">
                <a16:creationId xmlns:a16="http://schemas.microsoft.com/office/drawing/2014/main" id="{B494C96B-2B19-F9CE-A910-20C258917A4E}"/>
              </a:ext>
            </a:extLst>
          </p:cNvPr>
          <p:cNvGrpSpPr/>
          <p:nvPr/>
        </p:nvGrpSpPr>
        <p:grpSpPr>
          <a:xfrm>
            <a:off x="4785244" y="228599"/>
            <a:ext cx="4147364" cy="4506397"/>
            <a:chOff x="6009237" y="126017"/>
            <a:chExt cx="6182764" cy="6717999"/>
          </a:xfrm>
        </p:grpSpPr>
        <p:pic>
          <p:nvPicPr>
            <p:cNvPr id="14" name="Picture 4" descr="Strela repo">
              <a:extLst>
                <a:ext uri="{FF2B5EF4-FFF2-40B4-BE49-F238E27FC236}">
                  <a16:creationId xmlns:a16="http://schemas.microsoft.com/office/drawing/2014/main" id="{B58E412F-AD9A-1973-654C-000903FE7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8893" y="245448"/>
              <a:ext cx="1156288" cy="11562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83D418E7-B9C7-1A2D-EE60-22BFA32B7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326" y="3397891"/>
              <a:ext cx="3983666" cy="10208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The Laravel Framework · GitHub">
              <a:extLst>
                <a:ext uri="{FF2B5EF4-FFF2-40B4-BE49-F238E27FC236}">
                  <a16:creationId xmlns:a16="http://schemas.microsoft.com/office/drawing/2014/main" id="{452972B5-60E6-23B6-52E7-62FA74270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0098" y="242933"/>
              <a:ext cx="2769712" cy="10208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Vue.js Development Company - Codein">
              <a:extLst>
                <a:ext uri="{FF2B5EF4-FFF2-40B4-BE49-F238E27FC236}">
                  <a16:creationId xmlns:a16="http://schemas.microsoft.com/office/drawing/2014/main" id="{A97F521B-722F-EEF7-FF53-7D1179E2E2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9059" y="4379655"/>
              <a:ext cx="1869200" cy="11215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Advanced Load Balancer, Web Server, &amp; Reverse Proxy - NGINX">
              <a:extLst>
                <a:ext uri="{FF2B5EF4-FFF2-40B4-BE49-F238E27FC236}">
                  <a16:creationId xmlns:a16="http://schemas.microsoft.com/office/drawing/2014/main" id="{8A1EB9D8-1678-4C0D-2F65-1C337616E2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2447" y="1187351"/>
              <a:ext cx="1940032" cy="6514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Apache Solr - Wikipedia">
              <a:extLst>
                <a:ext uri="{FF2B5EF4-FFF2-40B4-BE49-F238E27FC236}">
                  <a16:creationId xmlns:a16="http://schemas.microsoft.com/office/drawing/2014/main" id="{95F691D8-821A-6C4E-E316-E6F6436A8D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71358" y="3676416"/>
              <a:ext cx="1191357" cy="60461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Postmark: Fast, Reliable Email Delivery Service | SMTP | API">
              <a:extLst>
                <a:ext uri="{FF2B5EF4-FFF2-40B4-BE49-F238E27FC236}">
                  <a16:creationId xmlns:a16="http://schemas.microsoft.com/office/drawing/2014/main" id="{D035AF38-87EC-0A83-AD41-91E3332440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2407" y="2122364"/>
              <a:ext cx="1142999" cy="11429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PostgreSQL Enterprise Bacula Plugin Quick Guide - Bacula Latin America &amp;  Brazil">
              <a:extLst>
                <a:ext uri="{FF2B5EF4-FFF2-40B4-BE49-F238E27FC236}">
                  <a16:creationId xmlns:a16="http://schemas.microsoft.com/office/drawing/2014/main" id="{7C1EF91E-7529-3BA9-8E34-48C90594EC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54633" y="1306613"/>
              <a:ext cx="188595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UptimeRobot Reviews | Read Customer Service Reviews of uptimerobot.com">
              <a:extLst>
                <a:ext uri="{FF2B5EF4-FFF2-40B4-BE49-F238E27FC236}">
                  <a16:creationId xmlns:a16="http://schemas.microsoft.com/office/drawing/2014/main" id="{FE3D7666-F05D-A541-6280-946451C5FA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4887" y="4512389"/>
              <a:ext cx="3917114" cy="11215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Persistent Storage for Containers: Stateful Apps in Docker">
              <a:extLst>
                <a:ext uri="{FF2B5EF4-FFF2-40B4-BE49-F238E27FC236}">
                  <a16:creationId xmlns:a16="http://schemas.microsoft.com/office/drawing/2014/main" id="{24586921-00FA-AFD5-F3BD-7E0C1469BA5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1224" b="20107"/>
            <a:stretch/>
          </p:blipFill>
          <p:spPr bwMode="auto">
            <a:xfrm>
              <a:off x="6009237" y="5308526"/>
              <a:ext cx="6182764" cy="15354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Jenkins Wiki : Home">
              <a:extLst>
                <a:ext uri="{FF2B5EF4-FFF2-40B4-BE49-F238E27FC236}">
                  <a16:creationId xmlns:a16="http://schemas.microsoft.com/office/drawing/2014/main" id="{24146E88-D01C-EAB4-DF50-207CD979B2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02679" y="126017"/>
              <a:ext cx="2095581" cy="289230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3"/>
          <p:cNvSpPr txBox="1">
            <a:spLocks noGrp="1"/>
          </p:cNvSpPr>
          <p:nvPr>
            <p:ph type="title"/>
          </p:nvPr>
        </p:nvSpPr>
        <p:spPr>
          <a:xfrm>
            <a:off x="204216" y="292608"/>
            <a:ext cx="7117200" cy="6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b="0" dirty="0"/>
              <a:t>Operations</a:t>
            </a:r>
            <a:endParaRPr dirty="0"/>
          </a:p>
        </p:txBody>
      </p:sp>
      <p:sp>
        <p:nvSpPr>
          <p:cNvPr id="4" name="Platshållare för text 3">
            <a:extLst>
              <a:ext uri="{FF2B5EF4-FFF2-40B4-BE49-F238E27FC236}">
                <a16:creationId xmlns:a16="http://schemas.microsoft.com/office/drawing/2014/main" id="{1A257FCD-08B0-5CFC-0013-B6C19A0F75F7}"/>
              </a:ext>
            </a:extLst>
          </p:cNvPr>
          <p:cNvSpPr>
            <a:spLocks noGrp="1"/>
          </p:cNvSpPr>
          <p:nvPr>
            <p:ph type="body" idx="1"/>
          </p:nvPr>
        </p:nvSpPr>
        <p:spPr/>
        <p:txBody>
          <a:bodyPr/>
          <a:lstStyle/>
          <a:p>
            <a:r>
              <a:rPr lang="en-US" sz="1600" dirty="0"/>
              <a:t>Operations are responsible for ensuring and improving efficiency and security in our services</a:t>
            </a:r>
          </a:p>
          <a:p>
            <a:pPr lvl="1"/>
            <a:r>
              <a:rPr lang="en-US" sz="1600" dirty="0"/>
              <a:t>Production nodes are automatically restarted once a month to fetch the newest production build</a:t>
            </a:r>
          </a:p>
          <a:p>
            <a:pPr lvl="1"/>
            <a:r>
              <a:rPr lang="en-US" sz="1600" dirty="0"/>
              <a:t>An uptime-robot monitors each installation and posts a message to the entire team </a:t>
            </a:r>
          </a:p>
        </p:txBody>
      </p:sp>
    </p:spTree>
    <p:extLst>
      <p:ext uri="{BB962C8B-B14F-4D97-AF65-F5344CB8AC3E}">
        <p14:creationId xmlns:p14="http://schemas.microsoft.com/office/powerpoint/2010/main" val="217420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3"/>
          <p:cNvSpPr txBox="1">
            <a:spLocks noGrp="1"/>
          </p:cNvSpPr>
          <p:nvPr>
            <p:ph type="title"/>
          </p:nvPr>
        </p:nvSpPr>
        <p:spPr>
          <a:xfrm>
            <a:off x="204216" y="292608"/>
            <a:ext cx="7117200" cy="6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b="0" dirty="0" err="1"/>
              <a:t>Result</a:t>
            </a:r>
            <a:endParaRPr dirty="0"/>
          </a:p>
        </p:txBody>
      </p:sp>
      <p:sp>
        <p:nvSpPr>
          <p:cNvPr id="4" name="Platshållare för text 3">
            <a:extLst>
              <a:ext uri="{FF2B5EF4-FFF2-40B4-BE49-F238E27FC236}">
                <a16:creationId xmlns:a16="http://schemas.microsoft.com/office/drawing/2014/main" id="{1A257FCD-08B0-5CFC-0013-B6C19A0F75F7}"/>
              </a:ext>
            </a:extLst>
          </p:cNvPr>
          <p:cNvSpPr>
            <a:spLocks noGrp="1"/>
          </p:cNvSpPr>
          <p:nvPr>
            <p:ph type="body" idx="1"/>
          </p:nvPr>
        </p:nvSpPr>
        <p:spPr/>
        <p:txBody>
          <a:bodyPr/>
          <a:lstStyle/>
          <a:p>
            <a:r>
              <a:rPr lang="en-US" sz="1600" dirty="0"/>
              <a:t>Shorter time to market (new Moodle LMS up and running in 30 minutes, soon automated)</a:t>
            </a:r>
          </a:p>
          <a:p>
            <a:pPr lvl="1">
              <a:spcBef>
                <a:spcPts val="0"/>
              </a:spcBef>
            </a:pPr>
            <a:r>
              <a:rPr lang="en-US" sz="1600" dirty="0"/>
              <a:t>Easier to adapt to market and competition</a:t>
            </a:r>
          </a:p>
          <a:p>
            <a:pPr lvl="1">
              <a:spcBef>
                <a:spcPts val="0"/>
              </a:spcBef>
            </a:pPr>
            <a:r>
              <a:rPr lang="en-US" sz="1600" dirty="0"/>
              <a:t>Continuously improved stability and reliability for all Moodle </a:t>
            </a:r>
            <a:r>
              <a:rPr lang="en-US" sz="1600" dirty="0" err="1"/>
              <a:t>LMS:es</a:t>
            </a:r>
            <a:r>
              <a:rPr lang="en-US" sz="1600" dirty="0"/>
              <a:t> (testing, staging and production are technically identical)</a:t>
            </a:r>
          </a:p>
        </p:txBody>
      </p:sp>
    </p:spTree>
    <p:extLst>
      <p:ext uri="{BB962C8B-B14F-4D97-AF65-F5344CB8AC3E}">
        <p14:creationId xmlns:p14="http://schemas.microsoft.com/office/powerpoint/2010/main" val="11145028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454</Words>
  <Application>Microsoft Office PowerPoint</Application>
  <PresentationFormat>Bildspel på skärmen (16:9)</PresentationFormat>
  <Paragraphs>68</Paragraphs>
  <Slides>11</Slides>
  <Notes>11</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Arial</vt:lpstr>
      <vt:lpstr>Calibri</vt:lpstr>
      <vt:lpstr>Roboto</vt:lpstr>
      <vt:lpstr>Open Sans Medium</vt:lpstr>
      <vt:lpstr>Open Sans ExtraBold</vt:lpstr>
      <vt:lpstr>Open Sans</vt:lpstr>
      <vt:lpstr>Simple Light</vt:lpstr>
      <vt:lpstr>DevOps  - increase quality, profitability, and stability</vt:lpstr>
      <vt:lpstr>Background</vt:lpstr>
      <vt:lpstr>What is devops?</vt:lpstr>
      <vt:lpstr>Overview</vt:lpstr>
      <vt:lpstr>Discovery</vt:lpstr>
      <vt:lpstr>Development</vt:lpstr>
      <vt:lpstr>Delivery</vt:lpstr>
      <vt:lpstr>Operations</vt:lpstr>
      <vt:lpstr>Result</vt:lpstr>
      <vt:lpstr>What challenges and opportunities do you see with a DevOps approach?</vt:lpstr>
      <vt:lpstr>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Gramp</dc:creator>
  <cp:lastModifiedBy>Anders Stenmark</cp:lastModifiedBy>
  <cp:revision>5</cp:revision>
  <dcterms:modified xsi:type="dcterms:W3CDTF">2022-09-15T13:17:35Z</dcterms:modified>
</cp:coreProperties>
</file>