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4" r:id="rId4"/>
    <p:sldId id="260" r:id="rId5"/>
    <p:sldId id="305" r:id="rId6"/>
    <p:sldId id="267" r:id="rId7"/>
    <p:sldId id="299" r:id="rId8"/>
    <p:sldId id="270" r:id="rId9"/>
    <p:sldId id="269" r:id="rId10"/>
    <p:sldId id="268" r:id="rId11"/>
    <p:sldId id="313" r:id="rId12"/>
    <p:sldId id="308" r:id="rId13"/>
    <p:sldId id="261" r:id="rId14"/>
    <p:sldId id="315" r:id="rId15"/>
    <p:sldId id="314" r:id="rId16"/>
    <p:sldId id="323" r:id="rId17"/>
    <p:sldId id="316" r:id="rId18"/>
    <p:sldId id="317" r:id="rId19"/>
    <p:sldId id="325" r:id="rId20"/>
    <p:sldId id="309" r:id="rId21"/>
    <p:sldId id="307" r:id="rId22"/>
    <p:sldId id="272" r:id="rId23"/>
    <p:sldId id="311" r:id="rId24"/>
    <p:sldId id="318" r:id="rId25"/>
    <p:sldId id="312" r:id="rId26"/>
    <p:sldId id="320" r:id="rId27"/>
    <p:sldId id="324" r:id="rId28"/>
    <p:sldId id="321" r:id="rId29"/>
    <p:sldId id="322" r:id="rId30"/>
    <p:sldId id="266" r:id="rId31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ExtraBold" panose="020B0906030804020204" pitchFamily="34" charset="0"/>
      <p:bold r:id="rId41"/>
      <p:boldItalic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416C4-C48C-49D1-91A7-F4E680058A86}" v="167" dt="2022-09-18T14:22:3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26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2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71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d85348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49d853483f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905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75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78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675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56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9d853483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49d853483f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15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767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014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27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251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253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044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201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88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5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3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Headline, image and dot points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45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1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075" y="48875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94275" y="-31925"/>
            <a:ext cx="9314475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cl.ac.uk/x/-xliAQ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logs.ucl.ac.uk/digital-education/" TargetMode="External"/><Relationship Id="rId5" Type="http://schemas.openxmlformats.org/officeDocument/2006/relationships/hyperlink" Target="https://wiki.ucl.ac.uk/x/5IxoCg" TargetMode="External"/><Relationship Id="rId4" Type="http://schemas.openxmlformats.org/officeDocument/2006/relationships/hyperlink" Target="https://wiki.ucl.ac.uk/x/URUVA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ailaddress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4955000" y="643088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</a:rPr>
              <a:t>UCL's - Development of a Course Life Cycle Tool </a:t>
            </a:r>
            <a:br>
              <a:rPr lang="en-GB" sz="1800" dirty="0">
                <a:effectLst/>
              </a:rPr>
            </a:br>
            <a:r>
              <a:rPr lang="en-GB" sz="1800" dirty="0">
                <a:effectLst/>
              </a:rPr>
              <a:t>or</a:t>
            </a:r>
            <a:br>
              <a:rPr lang="en-GB" sz="1800" dirty="0">
                <a:effectLst/>
              </a:rPr>
            </a:br>
            <a:r>
              <a:rPr lang="en-GB" sz="1800" dirty="0">
                <a:effectLst/>
              </a:rPr>
              <a:t>“One Moodle to Rule Them All”</a:t>
            </a:r>
            <a:br>
              <a:rPr lang="en-GB" sz="1800" dirty="0">
                <a:effectLst/>
              </a:rPr>
            </a:br>
            <a:r>
              <a:rPr lang="en-GB" sz="1800" dirty="0">
                <a:effectLst/>
              </a:rPr>
              <a:t>(eventually..)</a:t>
            </a:r>
            <a:endParaRPr sz="1800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5214050" y="2958324"/>
            <a:ext cx="3189000" cy="77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Jason Norton</a:t>
            </a:r>
            <a:endParaRPr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 of Virtual Learning Environments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University College London</a:t>
            </a:r>
            <a:endParaRPr sz="12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 remove the need for Snapshots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Move to one single Moodle Instance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idea of Past &gt; In Progress &gt; Future to have real meaning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Empower tutors and course teams while reducing support burdens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Grow our integration with SITS (student records 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Automation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Late 2019 Early 2020-The Idea/Goal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68432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Yet another snapshot… More confusion… More stress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But big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Moodle to the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Partnership with Catalyst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Rebuild the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Move to Agile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2020/21 – The Lost Year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60600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2021/22</a:t>
            </a:r>
            <a:endParaRPr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6CC1BA-0DC3-4FD7-B0DF-4A8A3AAE3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800" y="1208575"/>
            <a:ext cx="6686400" cy="3537000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Build a team and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Work with our Moodle partner – Catalyst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Develop a series of plugins  (Course Life Cycle or CLC for short)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Remove Course Resets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Category building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Course Rollover Tool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43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9d853483f_0_83"/>
          <p:cNvSpPr txBox="1">
            <a:spLocks noGrp="1"/>
          </p:cNvSpPr>
          <p:nvPr>
            <p:ph type="title"/>
          </p:nvPr>
        </p:nvSpPr>
        <p:spPr>
          <a:xfrm>
            <a:off x="258004" y="312032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UCL – CLC Timeline</a:t>
            </a:r>
            <a:endParaRPr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818648-6115-47BC-9743-BE362D902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Brainstormed - November 2019 – February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End User requirements Research - April 2021 - July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Key piece of value - Date Manager implemented July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SITS integration for category generation October 2021 – May 2022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Course Rollover tool development February 2022(start) – June 2022 (go-live) – ongoing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77700" y="1562580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dirty="0"/>
              <a:t>New Annual Category Creation tool implemented</a:t>
            </a:r>
          </a:p>
          <a:p>
            <a:endParaRPr lang="en-GB" sz="1600" dirty="0"/>
          </a:p>
          <a:p>
            <a:r>
              <a:rPr lang="en-GB" sz="1600" dirty="0"/>
              <a:t>New annual category structure created within UCL Moodle</a:t>
            </a:r>
          </a:p>
          <a:p>
            <a:endParaRPr lang="en-GB" sz="1600" dirty="0"/>
          </a:p>
          <a:p>
            <a:r>
              <a:rPr lang="en-GB" sz="1600" dirty="0"/>
              <a:t>Created from and aligned to SITS category structure</a:t>
            </a:r>
          </a:p>
          <a:p>
            <a:endParaRPr lang="en-GB" sz="1600" dirty="0"/>
          </a:p>
          <a:p>
            <a:r>
              <a:rPr lang="en-GB" sz="1600" dirty="0"/>
              <a:t>Category level permissions implemented </a:t>
            </a:r>
          </a:p>
          <a:p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Category Creation– April 2022</a:t>
            </a:r>
            <a:br>
              <a:rPr lang="en-US" dirty="0"/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BA7E1-F175-4E8C-8411-ECE72A6E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947" y="3224831"/>
            <a:ext cx="2158253" cy="13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77700" y="1562580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i="1" dirty="0"/>
              <a:t>Date manager</a:t>
            </a:r>
            <a:r>
              <a:rPr lang="en-GB" sz="1600" dirty="0"/>
              <a:t> provides the ability to amend the dates and names of UCL’s Moodle’s most used date-sensitive activities all in one place 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Moodle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Turnitin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Databases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Forums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Lessons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Quizzes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Workshops</a:t>
            </a: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Date Manger – July 2021</a:t>
            </a:r>
            <a:br>
              <a:rPr lang="en-US" dirty="0"/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BE949-BA98-44E1-913E-64F1FAEF0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50" y="3299156"/>
            <a:ext cx="3289231" cy="1371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4D9BB-D2E9-467A-B0F4-CED34C240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183" y="2358916"/>
            <a:ext cx="3732117" cy="9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8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77700" y="1562580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600" dirty="0"/>
              <a:t>The Course Life Cycle (CLC) rollover tool creates a duplicate Moodle course based on an existing one, without any student content such as posts, assignment submissions, etc. </a:t>
            </a:r>
          </a:p>
          <a:p>
            <a:pPr marL="114300" indent="0">
              <a:buNone/>
            </a:pPr>
            <a:endParaRPr lang="en-GB" sz="1600" dirty="0"/>
          </a:p>
          <a:p>
            <a:r>
              <a:rPr lang="en-GB" sz="1600" dirty="0"/>
              <a:t>Courses are moved to a new category structure</a:t>
            </a:r>
          </a:p>
          <a:p>
            <a:endParaRPr lang="en-GB" sz="1600" dirty="0"/>
          </a:p>
          <a:p>
            <a:r>
              <a:rPr lang="en-GB" sz="1600" dirty="0"/>
              <a:t>It allows enrolment alignment with the next iteration of that courses Module Deliveries in SITS (our student record system)</a:t>
            </a:r>
          </a:p>
          <a:p>
            <a:endParaRPr lang="en-GB" sz="1600" dirty="0"/>
          </a:p>
          <a:p>
            <a:r>
              <a:rPr lang="en-GB" sz="1600" dirty="0"/>
              <a:t>Course teams in control</a:t>
            </a:r>
          </a:p>
          <a:p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Course Rollover – May 2022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94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Course Rollover – Part 1</a:t>
            </a:r>
            <a:br>
              <a:rPr lang="en-US" dirty="0"/>
            </a:b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8F954-AE4E-44A0-A63D-82448180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424" y="1336963"/>
            <a:ext cx="4901740" cy="31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Course Rollover – Part 2</a:t>
            </a:r>
            <a:br>
              <a:rPr lang="en-US" dirty="0"/>
            </a:br>
            <a:endParaRPr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4DFCF1-EB05-4B82-AC20-A1892D50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705" y="1208575"/>
            <a:ext cx="4169350" cy="33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6A1E7A-8394-4575-842F-227AA2D2E12F}"/>
              </a:ext>
            </a:extLst>
          </p:cNvPr>
          <p:cNvSpPr txBox="1"/>
          <p:nvPr/>
        </p:nvSpPr>
        <p:spPr>
          <a:xfrm>
            <a:off x="3455175" y="2110085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13678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Jason Norton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Head of Virtual Learning Environments and Moodle Product Owner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b="1">
                <a:cs typeface="Arial"/>
              </a:rPr>
              <a:t>Alistair Spark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Moodle Technical Lead and Service Operations Manager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b="1">
                <a:cs typeface="Arial"/>
              </a:rPr>
              <a:t>Aurelie </a:t>
            </a:r>
            <a:r>
              <a:rPr lang="en-US" b="1" err="1">
                <a:cs typeface="Arial"/>
              </a:rPr>
              <a:t>Soulier</a:t>
            </a:r>
            <a:endParaRPr lang="en-US" b="1">
              <a:cs typeface="Arial"/>
            </a:endParaRPr>
          </a:p>
          <a:p>
            <a:pPr marL="0" indent="0">
              <a:buNone/>
            </a:pPr>
            <a:r>
              <a:rPr lang="en-US">
                <a:cs typeface="Arial"/>
              </a:rPr>
              <a:t>Learning Technologist (Recently ex-UCL </a:t>
            </a:r>
            <a:r>
              <a:rPr lang="en-US">
                <a:cs typeface="Arial"/>
                <a:sym typeface="Wingdings" panose="05000000000000000000" pitchFamily="2" charset="2"/>
              </a:rPr>
              <a:t>)</a:t>
            </a:r>
            <a:endParaRPr lang="en-US"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we are: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9d853483f_0_83"/>
          <p:cNvSpPr txBox="1">
            <a:spLocks noGrp="1"/>
          </p:cNvSpPr>
          <p:nvPr>
            <p:ph type="title"/>
          </p:nvPr>
        </p:nvSpPr>
        <p:spPr>
          <a:xfrm>
            <a:off x="258004" y="312032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CLC – Progress So Far</a:t>
            </a:r>
            <a:endParaRPr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3818648-6115-47BC-9743-BE362D902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</p:spPr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5000+ rollovers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Expecting growth to between 7,000 and 14,000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12,335 active module occurrences currently planned for 2022/23</a:t>
            </a:r>
          </a:p>
        </p:txBody>
      </p:sp>
    </p:spTree>
    <p:extLst>
      <p:ext uri="{BB962C8B-B14F-4D97-AF65-F5344CB8AC3E}">
        <p14:creationId xmlns:p14="http://schemas.microsoft.com/office/powerpoint/2010/main" val="361939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B092-2025-4087-AECF-8733033D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Key Benefits - Realised</a:t>
            </a:r>
            <a:br>
              <a:rPr lang="en-GB" dirty="0">
                <a:cs typeface="Calibri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2969-51A7-4663-9D0B-9E304560E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Better Student experience -&gt; No more URL changes mid-course (especially for Late Summer Assessment)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Better Staff experience -&gt; Course rollover taking care of everything in one 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Risk and Disaster reduction -&gt; standardised process, no more deleting data in prod. Less recovery requests.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Better alignment with the institution -&gt; New category tree each academic year reflecting UCL’s structure for that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693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800" b="0" dirty="0"/>
              <a:t>Established our first “Feature Team”</a:t>
            </a:r>
            <a:endParaRPr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Ways of Working</a:t>
            </a:r>
            <a:br>
              <a:rPr lang="en-US" dirty="0"/>
            </a:br>
            <a:endParaRPr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A42EEDC-656A-4A6E-A279-E064668FB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641" y="2159822"/>
            <a:ext cx="3887176" cy="22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0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087974" cy="306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dirty="0"/>
              <a:t>Team used to keeping Features minimal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dirty="0"/>
              <a:t>Small stories -&gt; focus on higher value, delay lower value-&gt; prioritise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dirty="0"/>
              <a:t>Prevent Story scope creep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dirty="0"/>
              <a:t>Going live with our MVP was a cultural shock – truly was Minimal.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0" dirty="0"/>
              <a:t>Release &amp; Iterate</a:t>
            </a: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Minimalism &amp; Iteration</a:t>
            </a:r>
            <a:br>
              <a:rPr lang="en-GB" dirty="0"/>
            </a:br>
            <a:br>
              <a:rPr lang="en-US" dirty="0"/>
            </a:br>
            <a:endParaRPr dirty="0"/>
          </a:p>
        </p:txBody>
      </p:sp>
      <p:pic>
        <p:nvPicPr>
          <p:cNvPr id="5" name="Picture 4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99C15216-E420-4A4B-A651-12F28188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399" y="546175"/>
            <a:ext cx="1535260" cy="2311325"/>
          </a:xfrm>
          <a:prstGeom prst="rect">
            <a:avLst/>
          </a:prstGeom>
        </p:spPr>
      </p:pic>
      <p:pic>
        <p:nvPicPr>
          <p:cNvPr id="6" name="Picture 5" descr="Fail Fast -&gt; Learn Fast -&gt; Improve Fast&#10;&#10;Failure Recovery &gt; Failure Avoidance&#10;&#10;Fail-Friendly environment">
            <a:extLst>
              <a:ext uri="{FF2B5EF4-FFF2-40B4-BE49-F238E27FC236}">
                <a16:creationId xmlns:a16="http://schemas.microsoft.com/office/drawing/2014/main" id="{EF2298A5-9DAC-4484-987C-BAFD39166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008" y="2988799"/>
            <a:ext cx="4923024" cy="15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220096" y="1529226"/>
            <a:ext cx="6087974" cy="306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Building upon our continuous release process we had over 150 deployments to our testing environment with full test suite run catching issues early.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Adopted </a:t>
            </a:r>
            <a:r>
              <a:rPr lang="en-US" sz="1400" b="0" dirty="0" err="1"/>
              <a:t>Github</a:t>
            </a:r>
            <a:r>
              <a:rPr lang="en-US" sz="1400" b="0" dirty="0"/>
              <a:t>, </a:t>
            </a:r>
            <a:r>
              <a:rPr lang="en-US" sz="1400" b="0" dirty="0" err="1"/>
              <a:t>Github</a:t>
            </a:r>
            <a:r>
              <a:rPr lang="en-US" sz="1400" b="0" dirty="0"/>
              <a:t> Actions &amp; Code Peer Reviews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/>
              <a:t>Building upon this for new features we are starting e.g. increasing staff &amp; student feedback loops on this and other </a:t>
            </a:r>
            <a:r>
              <a:rPr lang="en-US" sz="1400" dirty="0"/>
              <a:t>features</a:t>
            </a:r>
            <a:r>
              <a:rPr lang="en-US" sz="1400" b="0" dirty="0"/>
              <a:t> such as Moodle 4 theme design</a:t>
            </a: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Ways of Working Outcomes</a:t>
            </a:r>
            <a:br>
              <a:rPr lang="en-GB" dirty="0"/>
            </a:b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73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087974" cy="306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Go-live with Minimum Viable Product (MVP)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Iterate quickly and deploy improvements at the end of each sprint 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Prod release every 2 weeks instead of usual cycle every 2 months (+some “hotfix” releases –&gt; weekly)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Listen to user feedback &amp; incorporate as soon as possible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Strong training &amp; documentation package of support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Pro-actively monitor for errors and fix them -&gt; don’t wait for tickets. Reach out to users.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Developed reporting tools &amp; re-run functionality to support ourselves with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Go Live Approach</a:t>
            </a:r>
            <a:br>
              <a:rPr lang="en-GB" dirty="0"/>
            </a:b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886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4294967295"/>
          </p:nvPr>
        </p:nvSpPr>
        <p:spPr>
          <a:xfrm>
            <a:off x="48491" y="1084553"/>
            <a:ext cx="4141788" cy="3847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M30 guides: a series of wiki pages based on user-driven scenarios with guides, FAQs and a 'known issues' page.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4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Training started on 6th June to support the release on 1st June. 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Calibri"/>
              </a:rPr>
              <a:t>Two or three 30-minute sessions per week via Teams.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Calibri"/>
              </a:rPr>
              <a:t>Three trainers.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Calibri"/>
              </a:rPr>
              <a:t>One well-attended weekly drop-in session.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 idx="4294967295"/>
          </p:nvPr>
        </p:nvSpPr>
        <p:spPr>
          <a:xfrm>
            <a:off x="127722" y="0"/>
            <a:ext cx="7443787" cy="661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500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Training and Documentation</a:t>
            </a:r>
            <a:br>
              <a:rPr lang="en-GB" sz="3500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0B3CC824-4FDB-4B50-B9E3-9A85EB66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414" y="1697182"/>
            <a:ext cx="4646095" cy="32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087974" cy="306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Bulk rollover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In instance Read-Only functionality using context freezing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Auto-rollover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Deeper integrations with SITS and refactoring of existing tools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Community release</a:t>
            </a:r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/>
              <a:t>Joint development with other community members/partners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What Next for CLC at UCL</a:t>
            </a:r>
            <a:br>
              <a:rPr lang="en-GB" dirty="0"/>
            </a:b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185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434841" y="1264707"/>
            <a:ext cx="6087974" cy="3251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ctr">
              <a:spcBef>
                <a:spcPts val="0"/>
              </a:spcBef>
              <a:buSzPts val="1800"/>
              <a:buNone/>
            </a:pPr>
            <a:endParaRPr lang="en-GB" sz="5400" dirty="0"/>
          </a:p>
          <a:p>
            <a:pPr marL="0" lvl="1" indent="0" algn="ctr">
              <a:spcBef>
                <a:spcPts val="0"/>
              </a:spcBef>
              <a:buSzPts val="1800"/>
              <a:buNone/>
            </a:pPr>
            <a:r>
              <a:rPr lang="en-GB" sz="5400" dirty="0"/>
              <a:t>Questions?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dirty="0"/>
          </a:p>
          <a:p>
            <a:pPr marL="0" indent="0" algn="ctr">
              <a:buNone/>
            </a:pPr>
            <a:r>
              <a:rPr lang="en-GB" sz="1400" dirty="0"/>
              <a:t>*Huge shoutout to all the UCL Digital Education Team, the VLE Product Team and our partner Catalyst IT.</a:t>
            </a:r>
            <a:endParaRPr lang="en-GB" sz="1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5400" b="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Thank you for Listening</a:t>
            </a:r>
            <a:br>
              <a:rPr lang="en-GB" dirty="0"/>
            </a:br>
            <a:br>
              <a:rPr lang="en-US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7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434841" y="1264707"/>
            <a:ext cx="6087974" cy="3068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1" indent="-285750">
              <a:spcBef>
                <a:spcPts val="0"/>
              </a:spcBef>
              <a:buSzPts val="1800"/>
            </a:pPr>
            <a:r>
              <a:rPr lang="en-GB" dirty="0"/>
              <a:t>UCL Moodle Resource Centre</a:t>
            </a:r>
          </a:p>
          <a:p>
            <a:pPr marL="742950" lvl="2" indent="-285750">
              <a:spcBef>
                <a:spcPts val="0"/>
              </a:spcBef>
              <a:buSzPts val="1800"/>
            </a:pPr>
            <a:r>
              <a:rPr lang="en-GB" dirty="0">
                <a:hlinkClick r:id="rId3"/>
              </a:rPr>
              <a:t>https://wiki.ucl.ac.uk/x/-xliAQ</a:t>
            </a:r>
            <a:endParaRPr lang="en-GB" dirty="0"/>
          </a:p>
          <a:p>
            <a:pPr marL="457200" lvl="2" indent="0">
              <a:spcBef>
                <a:spcPts val="0"/>
              </a:spcBef>
              <a:buSzPts val="1800"/>
              <a:buNone/>
            </a:pPr>
            <a:endParaRPr lang="en-GB" dirty="0"/>
          </a:p>
          <a:p>
            <a:pPr marL="285750" lvl="1" indent="-285750">
              <a:spcBef>
                <a:spcPts val="0"/>
              </a:spcBef>
              <a:buSzPts val="1800"/>
            </a:pPr>
            <a:r>
              <a:rPr lang="en-GB" dirty="0"/>
              <a:t>UCL Course Rollover Tool</a:t>
            </a:r>
          </a:p>
          <a:p>
            <a:pPr marL="742950" lvl="2" indent="-285750">
              <a:spcBef>
                <a:spcPts val="0"/>
              </a:spcBef>
              <a:buSzPts val="1800"/>
            </a:pPr>
            <a:r>
              <a:rPr lang="en-GB" dirty="0">
                <a:hlinkClick r:id="rId4"/>
              </a:rPr>
              <a:t>https://wiki.ucl.ac.uk/x/URUVAw</a:t>
            </a:r>
            <a:endParaRPr lang="en-GB" dirty="0"/>
          </a:p>
          <a:p>
            <a:pPr marL="457200" lvl="2" indent="0">
              <a:spcBef>
                <a:spcPts val="0"/>
              </a:spcBef>
              <a:buSzPts val="1800"/>
              <a:buNone/>
            </a:pPr>
            <a:endParaRPr lang="en-GB" dirty="0"/>
          </a:p>
          <a:p>
            <a:pPr marL="285750" lvl="1" indent="-285750">
              <a:spcBef>
                <a:spcPts val="0"/>
              </a:spcBef>
              <a:buSzPts val="1800"/>
            </a:pPr>
            <a:r>
              <a:rPr lang="en-GB" dirty="0"/>
              <a:t>UCL Date Manger</a:t>
            </a:r>
          </a:p>
          <a:p>
            <a:pPr marL="742950" lvl="2" indent="-285750">
              <a:spcBef>
                <a:spcPts val="0"/>
              </a:spcBef>
              <a:buSzPts val="1800"/>
            </a:pPr>
            <a:r>
              <a:rPr lang="en-GB" dirty="0">
                <a:hlinkClick r:id="rId5"/>
              </a:rPr>
              <a:t>https://wiki.ucl.ac.uk/x/5IxoCg</a:t>
            </a:r>
            <a:endParaRPr lang="en-GB" dirty="0"/>
          </a:p>
          <a:p>
            <a:pPr marL="457200" lvl="2" indent="0">
              <a:spcBef>
                <a:spcPts val="0"/>
              </a:spcBef>
              <a:buSzPts val="1800"/>
              <a:buNone/>
            </a:pPr>
            <a:endParaRPr lang="en-GB" dirty="0"/>
          </a:p>
          <a:p>
            <a:pPr marL="285750" lvl="1" indent="-285750">
              <a:spcBef>
                <a:spcPts val="0"/>
              </a:spcBef>
              <a:buSzPts val="1800"/>
            </a:pPr>
            <a:r>
              <a:rPr lang="en-GB" dirty="0"/>
              <a:t>UCL Digital Education Blog</a:t>
            </a:r>
          </a:p>
          <a:p>
            <a:pPr marL="742950" lvl="2" indent="-285750">
              <a:spcBef>
                <a:spcPts val="0"/>
              </a:spcBef>
              <a:buSzPts val="1800"/>
            </a:pPr>
            <a:r>
              <a:rPr lang="en-GB" dirty="0">
                <a:hlinkClick r:id="rId6"/>
              </a:rPr>
              <a:t>https://blogs.ucl.ac.uk/digital-education/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389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dirty="0"/>
              <a:t>Links to UCL’s Moodle Documentation</a:t>
            </a:r>
            <a:br>
              <a:rPr lang="en-GB" dirty="0"/>
            </a:b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2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425245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GB" sz="1100" b="1" dirty="0"/>
              <a:t>UCL Rankings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8th in the world (QS World University Rankings 2022)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4th in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4th in the UK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100" dirty="0"/>
          </a:p>
          <a:p>
            <a:endParaRPr lang="en-GB" sz="1100" b="1" dirty="0"/>
          </a:p>
          <a:p>
            <a:pPr marL="114300" indent="0">
              <a:buNone/>
            </a:pPr>
            <a:r>
              <a:rPr lang="en-GB" sz="1100" b="1" dirty="0"/>
              <a:t>Institutional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11 academic faculties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48,000 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14,300 employees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2nd in UK for research power (REF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440 undergraduate programmes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150+ nationalities represented by student body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100" dirty="0"/>
              <a:t>675 postgraduate programmes</a:t>
            </a:r>
          </a:p>
          <a:p>
            <a:pPr algn="l"/>
            <a:endParaRPr lang="en-GB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University College London - UCL</a:t>
            </a:r>
            <a:endParaRPr/>
          </a:p>
        </p:txBody>
      </p:sp>
      <p:pic>
        <p:nvPicPr>
          <p:cNvPr id="4" name="Picture 3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CC9CFD96-188C-4622-9A0F-E80F9A4C9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0108"/>
            <a:ext cx="3014603" cy="2013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C7C0A-6BBE-4C98-8BC1-3EB8625D8BD5}"/>
              </a:ext>
            </a:extLst>
          </p:cNvPr>
          <p:cNvSpPr txBox="1"/>
          <p:nvPr/>
        </p:nvSpPr>
        <p:spPr>
          <a:xfrm>
            <a:off x="5257800" y="3623982"/>
            <a:ext cx="313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>
                <a:solidFill>
                  <a:schemeClr val="dk2"/>
                </a:solidFill>
              </a:rPr>
              <a:t>We are largest campus based university in the United Kingdom and second-largest university by total enrolment and the largest by postgraduate enrolment.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381000" y="4524300"/>
            <a:ext cx="20055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Jonathan Smith</a:t>
            </a:r>
            <a:endParaRPr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730713" y="45243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sng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info@emailaddress.com</a:t>
            </a:r>
            <a:endParaRPr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Average number of Active courses per year: 6000+</a:t>
            </a:r>
          </a:p>
          <a:p>
            <a:pPr marL="285750" indent="-285750"/>
            <a:r>
              <a:rPr lang="en-US" dirty="0"/>
              <a:t>Average term time peak consecutive users: 3500-4000</a:t>
            </a:r>
          </a:p>
          <a:p>
            <a:pPr marL="285750" indent="-285750"/>
            <a:r>
              <a:rPr lang="en-US" dirty="0"/>
              <a:t>Average unique users per day: 50,000+</a:t>
            </a:r>
          </a:p>
          <a:p>
            <a:pPr marL="285750" indent="-285750"/>
            <a:r>
              <a:rPr lang="en-US" dirty="0"/>
              <a:t>Average sessions per day: 140,000+</a:t>
            </a:r>
          </a:p>
          <a:p>
            <a:pPr marL="285750" indent="-285750"/>
            <a:r>
              <a:rPr lang="en-US" dirty="0"/>
              <a:t>Approx. sessions 21/22 : 20.5 million</a:t>
            </a:r>
          </a:p>
          <a:p>
            <a:pPr marL="285750" indent="-285750"/>
            <a:r>
              <a:rPr lang="en-US" dirty="0"/>
              <a:t>Approx. Pageviews 21/22: 140 million</a:t>
            </a:r>
          </a:p>
          <a:p>
            <a:pPr marL="285750" indent="-285750"/>
            <a:r>
              <a:rPr lang="en-US" dirty="0"/>
              <a:t>Average number of transactions per min : 15,000-20,000</a:t>
            </a:r>
          </a:p>
          <a:p>
            <a:pPr marL="285750" indent="-285750"/>
            <a:r>
              <a:rPr lang="en-US" dirty="0"/>
              <a:t>Turnitin Submissions 21/22 : 540,000+</a:t>
            </a:r>
          </a:p>
          <a:p>
            <a:pPr marL="285750" indent="-285750"/>
            <a:r>
              <a:rPr lang="en-US" dirty="0"/>
              <a:t>Moodle Assignment Submissions 21/22 : 400,000+</a:t>
            </a:r>
          </a:p>
          <a:p>
            <a:pPr marL="285750" indent="-285750"/>
            <a:r>
              <a:rPr lang="en-US" dirty="0"/>
              <a:t>Quiz’s Completed 21/22: 6,000+</a:t>
            </a:r>
          </a:p>
          <a:p>
            <a:pPr marL="285750" indent="-285750"/>
            <a:r>
              <a:rPr lang="en-US" dirty="0"/>
              <a:t>Quiz Submissions: 280,000+</a:t>
            </a:r>
            <a:endParaRPr dirty="0"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UCL Moodle 21/22</a:t>
            </a:r>
            <a:b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44" y="241308"/>
            <a:ext cx="2577535" cy="120529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does the UCL infrastructure look like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FF383-9C08-1B44-82C2-C7F444BD50D3}"/>
              </a:ext>
            </a:extLst>
          </p:cNvPr>
          <p:cNvSpPr txBox="1"/>
          <p:nvPr/>
        </p:nvSpPr>
        <p:spPr>
          <a:xfrm>
            <a:off x="11720945" y="-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29567-23B2-F74A-85FE-FBBE879B8120}"/>
              </a:ext>
            </a:extLst>
          </p:cNvPr>
          <p:cNvSpPr txBox="1"/>
          <p:nvPr/>
        </p:nvSpPr>
        <p:spPr>
          <a:xfrm>
            <a:off x="635384" y="1908855"/>
            <a:ext cx="3592857" cy="277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3 availability zones in AWS UK/London region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Varnish caching layer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Dockerized</a:t>
            </a:r>
            <a:r>
              <a:rPr lang="en-US" sz="1200" dirty="0">
                <a:solidFill>
                  <a:schemeClr val="bg1"/>
                </a:solidFill>
              </a:rPr>
              <a:t> web servers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AWS Aurora MySQL database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AWS </a:t>
            </a:r>
            <a:r>
              <a:rPr lang="en-US" sz="1200" dirty="0" err="1">
                <a:solidFill>
                  <a:schemeClr val="bg1"/>
                </a:solidFill>
              </a:rPr>
              <a:t>Elasticache</a:t>
            </a:r>
            <a:r>
              <a:rPr lang="en-US" sz="1200" dirty="0">
                <a:solidFill>
                  <a:schemeClr val="bg1"/>
                </a:solidFill>
              </a:rPr>
              <a:t> Redis instance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Cloudflare DDoS protection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AWS Native services with automated failover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VPN link between on-prem and AWS tenancy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Run in UCL’s AWS account, managed by Catalyst IT our  Moodle Partner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EFF3C39-D235-BE1F-5432-05963E29E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62" y="63210"/>
            <a:ext cx="3955495" cy="5017080"/>
          </a:xfrm>
          <a:prstGeom prst="rect">
            <a:avLst/>
          </a:prstGeom>
        </p:spPr>
      </p:pic>
      <p:pic>
        <p:nvPicPr>
          <p:cNvPr id="1026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FFF99B9-DBAA-1F4D-B992-180FCA032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" t="7479" r="-1071"/>
          <a:stretch/>
        </p:blipFill>
        <p:spPr bwMode="auto">
          <a:xfrm>
            <a:off x="4768744" y="962161"/>
            <a:ext cx="4028330" cy="41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3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Pre-2018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 Production Moodle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Annual Snapshot taken every July (Read-Only Archive)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Maintaining 5 Snapshot instances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Key Drivers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Retention Policy – Required to keep 5 years + current of any digital assessments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Keeping student material accessible for the life of their course</a:t>
            </a:r>
            <a:endParaRPr sz="140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little bit of history…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428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177" y="358411"/>
            <a:ext cx="2577535" cy="12052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UCL – Moodle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FF383-9C08-1B44-82C2-C7F444BD50D3}"/>
              </a:ext>
            </a:extLst>
          </p:cNvPr>
          <p:cNvSpPr txBox="1"/>
          <p:nvPr/>
        </p:nvSpPr>
        <p:spPr>
          <a:xfrm>
            <a:off x="11720945" y="-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8472E3C-9416-B04E-8E9A-37F7A401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888" y="0"/>
            <a:ext cx="6310112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629567-23B2-F74A-85FE-FBBE879B8120}"/>
              </a:ext>
            </a:extLst>
          </p:cNvPr>
          <p:cNvSpPr txBox="1"/>
          <p:nvPr/>
        </p:nvSpPr>
        <p:spPr>
          <a:xfrm>
            <a:off x="152297" y="1978533"/>
            <a:ext cx="2522980" cy="256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All on premise</a:t>
            </a:r>
          </a:p>
          <a:p>
            <a:pPr marL="171450" indent="-1714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2018-2021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1 Production Moodle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Annual Snapshot taken every July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Annual Snapshot then runs as a late summer assessment environment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Snapshot becomes Read-Only November 30th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Still Maintaining 5 Snapshot instances and 2 Production instances!!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Key Drivers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Retention Policy – Required to keep 5 years + current of any digital assessments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Late Summer Assessment Courses available using previous academic years courses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Keeping student material accessible for the life of their course</a:t>
            </a:r>
            <a:endParaRPr sz="1200" dirty="0"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little bit of history </a:t>
            </a:r>
            <a:r>
              <a:rPr lang="en-US" err="1"/>
              <a:t>Cont</a:t>
            </a:r>
            <a:r>
              <a:rPr lang="en-US"/>
              <a:t>…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513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3019871" y="4284380"/>
            <a:ext cx="3311156" cy="499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not exist in our world!!!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idea of an Academic Year…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98969-47DE-4416-87B6-ECE4ED6E2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41" y="1330873"/>
            <a:ext cx="5283164" cy="26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682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Microsoft Office PowerPoint</Application>
  <PresentationFormat>On-screen Show (16:9)</PresentationFormat>
  <Paragraphs>229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Open Sans</vt:lpstr>
      <vt:lpstr>Arial</vt:lpstr>
      <vt:lpstr>Calibri</vt:lpstr>
      <vt:lpstr>Open Sans ExtraBold</vt:lpstr>
      <vt:lpstr>Open Sans Medium</vt:lpstr>
      <vt:lpstr>Roboto</vt:lpstr>
      <vt:lpstr>Simple Light</vt:lpstr>
      <vt:lpstr>UCL's - Development of a Course Life Cycle Tool  or “One Moodle to Rule Them All” (eventually..)</vt:lpstr>
      <vt:lpstr>Who we are:</vt:lpstr>
      <vt:lpstr>University College London - UCL</vt:lpstr>
      <vt:lpstr>UCL Moodle 21/22 </vt:lpstr>
      <vt:lpstr>PowerPoint Presentation</vt:lpstr>
      <vt:lpstr>A little bit of history…</vt:lpstr>
      <vt:lpstr>PowerPoint Presentation</vt:lpstr>
      <vt:lpstr>A little bit of history Cont…</vt:lpstr>
      <vt:lpstr>The idea of an Academic Year…</vt:lpstr>
      <vt:lpstr>Late 2019 Early 2020-The Idea/Goal</vt:lpstr>
      <vt:lpstr>2020/21 – The Lost Year</vt:lpstr>
      <vt:lpstr>2021/22</vt:lpstr>
      <vt:lpstr>UCL – CLC Timeline</vt:lpstr>
      <vt:lpstr>Category Creation– April 2022 </vt:lpstr>
      <vt:lpstr>Date Manger – July 2021 </vt:lpstr>
      <vt:lpstr>Course Rollover – May 2022 </vt:lpstr>
      <vt:lpstr>Course Rollover – Part 1 </vt:lpstr>
      <vt:lpstr>Course Rollover – Part 2 </vt:lpstr>
      <vt:lpstr>PowerPoint Presentation</vt:lpstr>
      <vt:lpstr>CLC – Progress So Far</vt:lpstr>
      <vt:lpstr>Key Benefits - Realised </vt:lpstr>
      <vt:lpstr>Ways of Working </vt:lpstr>
      <vt:lpstr>Minimalism &amp; Iteration  </vt:lpstr>
      <vt:lpstr>Ways of Working Outcomes  </vt:lpstr>
      <vt:lpstr>Go Live Approach  </vt:lpstr>
      <vt:lpstr>Training and Documentation  </vt:lpstr>
      <vt:lpstr>What Next for CLC at UCL  </vt:lpstr>
      <vt:lpstr>Thank you for Listening  </vt:lpstr>
      <vt:lpstr>Links to UCL’s Moodle Documentation 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Gramp</dc:creator>
  <cp:lastModifiedBy>Norton, Jason</cp:lastModifiedBy>
  <cp:revision>2</cp:revision>
  <dcterms:modified xsi:type="dcterms:W3CDTF">2022-09-18T14:22:37Z</dcterms:modified>
</cp:coreProperties>
</file>