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60" r:id="rId4"/>
    <p:sldId id="261" r:id="rId5"/>
    <p:sldId id="268" r:id="rId6"/>
    <p:sldId id="270" r:id="rId7"/>
    <p:sldId id="273" r:id="rId8"/>
    <p:sldId id="274" r:id="rId9"/>
    <p:sldId id="269" r:id="rId10"/>
    <p:sldId id="272" r:id="rId11"/>
    <p:sldId id="266" r:id="rId12"/>
  </p:sldIdLst>
  <p:sldSz cx="9144000" cy="5143500" type="screen16x9"/>
  <p:notesSz cx="9144000" cy="5143500"/>
  <p:embeddedFontLst>
    <p:embeddedFont>
      <p:font typeface="Open Sans" panose="020B0606030504020204" pitchFamily="34" charset="0"/>
      <p:regular r:id="rId14"/>
      <p:bold r:id="rId15"/>
      <p:italic r:id="rId16"/>
      <p:boldItalic r:id="rId17"/>
    </p:embeddedFont>
    <p:embeddedFont>
      <p:font typeface="Open Sans ExtraBold" panose="020B0906030804020204" pitchFamily="34" charset="0"/>
      <p:bold r:id="rId18"/>
      <p:boldItalic r:id="rId19"/>
    </p:embeddedFont>
    <p:embeddedFont>
      <p:font typeface="Open Sans Medium" panose="020B0604020202020204" charset="0"/>
      <p:regular r:id="rId20"/>
      <p:bold r:id="rId21"/>
      <p:italic r:id="rId22"/>
      <p:bold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tV35A7YXOD8FDtPt62j2da1gG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35F"/>
    <a:srgbClr val="E8EEF2"/>
    <a:srgbClr val="09495D"/>
    <a:srgbClr val="E2EAEF"/>
    <a:srgbClr val="055860"/>
    <a:srgbClr val="045A61"/>
    <a:srgbClr val="07747F"/>
    <a:srgbClr val="054757"/>
    <a:srgbClr val="D50032"/>
    <a:srgbClr val="055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3" autoAdjust="0"/>
    <p:restoredTop sz="95226" autoAdjust="0"/>
  </p:normalViewPr>
  <p:slideViewPr>
    <p:cSldViewPr snapToGrid="0">
      <p:cViewPr varScale="1">
        <p:scale>
          <a:sx n="113" d="100"/>
          <a:sy n="113" d="100"/>
        </p:scale>
        <p:origin x="586" y="9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385750"/>
            <a:ext cx="6096300" cy="192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49d853483f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49d853483f_0_150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3463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49d853483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g149d853483f_0_83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0" y="385763"/>
            <a:ext cx="3429000" cy="19288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2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 type="obj">
  <p:cSld name="OBJECT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eneral Moot intro slide">
  <p:cSld name="OBJECT_1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149d853483f_0_3" descr="Education for the future&#10;27 - 29 September 2022 | Barcelona, Spain&#10;MoodleMoot Global 2022" title="MoodleMoot Global 2022: Education for the futur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g149d853483f_0_3"/>
          <p:cNvSpPr txBox="1"/>
          <p:nvPr/>
        </p:nvSpPr>
        <p:spPr>
          <a:xfrm>
            <a:off x="6624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149d853483f_0_147"/>
          <p:cNvSpPr txBox="1"/>
          <p:nvPr/>
        </p:nvSpPr>
        <p:spPr>
          <a:xfrm>
            <a:off x="7097700" y="4730475"/>
            <a:ext cx="1226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#MootGlobal22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" name="Google Shape;16;g149d853483f_0_147"/>
          <p:cNvSpPr txBox="1">
            <a:spLocks noGrp="1"/>
          </p:cNvSpPr>
          <p:nvPr>
            <p:ph type="title"/>
          </p:nvPr>
        </p:nvSpPr>
        <p:spPr>
          <a:xfrm>
            <a:off x="4955000" y="638325"/>
            <a:ext cx="3949500" cy="1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OBJECT_1_1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g149d853483f_0_9" title="MoodleMoot Global 20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85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g149d853483f_0_9"/>
          <p:cNvSpPr txBox="1"/>
          <p:nvPr/>
        </p:nvSpPr>
        <p:spPr>
          <a:xfrm>
            <a:off x="702200" y="4795000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Google Shape;20;g149d853483f_0_9"/>
          <p:cNvSpPr txBox="1">
            <a:spLocks noGrp="1"/>
          </p:cNvSpPr>
          <p:nvPr>
            <p:ph type="title"/>
          </p:nvPr>
        </p:nvSpPr>
        <p:spPr>
          <a:xfrm>
            <a:off x="612648" y="1078992"/>
            <a:ext cx="3933600" cy="24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48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3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1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" name="Google Shape;24;p11" title="Mood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5075" y="48875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1"/>
          <p:cNvSpPr txBox="1">
            <a:spLocks noGrp="1"/>
          </p:cNvSpPr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Open Sans ExtraBold"/>
              <a:buNone/>
              <a:defRPr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body" idx="1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49d853483f_0_1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g149d853483f_0_1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500"/>
              <a:buFont typeface="Open Sans ExtraBold"/>
              <a:buNone/>
              <a:defRPr sz="3500">
                <a:solidFill>
                  <a:srgbClr val="88888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g149d853483f_0_1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 Medium"/>
              <a:buNone/>
              <a:defRPr sz="2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g149d853483f_0_1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g149d853483f_0_1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3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" name="Google Shape;43;p13" title="Mood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3"/>
          <p:cNvSpPr txBox="1">
            <a:spLocks noGrp="1"/>
          </p:cNvSpPr>
          <p:nvPr>
            <p:ph type="body" idx="1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Open Sans ExtraBold"/>
              <a:buNone/>
              <a:defRPr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9d853483f_0_1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85"/>
            <a:ext cx="9144000" cy="514092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61" name="Google Shape;61;p15"/>
          <p:cNvSpPr/>
          <p:nvPr/>
        </p:nvSpPr>
        <p:spPr>
          <a:xfrm>
            <a:off x="0" y="4476750"/>
            <a:ext cx="9144000" cy="666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120000" y="120000"/>
                </a:lnTo>
                <a:lnTo>
                  <a:pt x="120000" y="0"/>
                </a:lnTo>
                <a:lnTo>
                  <a:pt x="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 t="2015" b="2015"/>
          <a:stretch/>
        </p:blipFill>
        <p:spPr>
          <a:xfrm>
            <a:off x="2849095" y="1805582"/>
            <a:ext cx="3445798" cy="8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" name="Google Shape;64;p15" title="Mood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 descr="Héroe con relleno sólido">
            <a:extLst>
              <a:ext uri="{FF2B5EF4-FFF2-40B4-BE49-F238E27FC236}">
                <a16:creationId xmlns:a16="http://schemas.microsoft.com/office/drawing/2014/main" id="{479D3A1F-BAB5-4090-9CE9-BA32B5F6D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195" y="3529853"/>
            <a:ext cx="284847" cy="284847"/>
          </a:xfrm>
          <a:prstGeom prst="rect">
            <a:avLst/>
          </a:prstGeom>
        </p:spPr>
      </p:pic>
      <p:sp>
        <p:nvSpPr>
          <p:cNvPr id="70" name="Google Shape;70;p2"/>
          <p:cNvSpPr txBox="1"/>
          <p:nvPr/>
        </p:nvSpPr>
        <p:spPr>
          <a:xfrm>
            <a:off x="4807323" y="3288818"/>
            <a:ext cx="1432112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Kepa Urzelai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SuperMoodler</a:t>
            </a:r>
            <a:endParaRPr lang="en-US" sz="16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0;p2">
            <a:extLst>
              <a:ext uri="{FF2B5EF4-FFF2-40B4-BE49-F238E27FC236}">
                <a16:creationId xmlns:a16="http://schemas.microsoft.com/office/drawing/2014/main" id="{85646723-4A9B-49B0-95DA-F0D2987707F6}"/>
              </a:ext>
            </a:extLst>
          </p:cNvPr>
          <p:cNvSpPr txBox="1"/>
          <p:nvPr/>
        </p:nvSpPr>
        <p:spPr>
          <a:xfrm>
            <a:off x="7013013" y="3288818"/>
            <a:ext cx="1432112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Iñigo Zendegi</a:t>
            </a:r>
            <a:endParaRPr lang="en-US" sz="16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SuperMoodler</a:t>
            </a:r>
            <a:endParaRPr lang="en-US" sz="16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81;g149d853483f_0_105">
            <a:extLst>
              <a:ext uri="{FF2B5EF4-FFF2-40B4-BE49-F238E27FC236}">
                <a16:creationId xmlns:a16="http://schemas.microsoft.com/office/drawing/2014/main" id="{202038F6-324E-40BD-AD06-5AE46011AD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7323" y="1027356"/>
            <a:ext cx="4078993" cy="14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</a:t>
            </a:r>
            <a:r>
              <a:rPr lang="en-US" sz="3200" dirty="0"/>
              <a:t> </a:t>
            </a:r>
            <a:r>
              <a:rPr lang="en-US" sz="3200" b="1" dirty="0"/>
              <a:t>Moodle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</a:t>
            </a: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unexpected ways</a:t>
            </a:r>
            <a:endParaRPr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Gráfico 17" descr="Héroe con relleno sólido">
            <a:extLst>
              <a:ext uri="{FF2B5EF4-FFF2-40B4-BE49-F238E27FC236}">
                <a16:creationId xmlns:a16="http://schemas.microsoft.com/office/drawing/2014/main" id="{42FBDB75-7818-4247-A60A-12160383B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5126" y="3525960"/>
            <a:ext cx="288740" cy="288740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3C584AAE-729E-45ED-A74C-8E9A43166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072" y="4276312"/>
            <a:ext cx="1076995" cy="6124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DDB5-D221-43F0-AC31-28CDB883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16" y="272288"/>
            <a:ext cx="7117200" cy="693300"/>
          </a:xfrm>
        </p:spPr>
        <p:txBody>
          <a:bodyPr/>
          <a:lstStyle/>
          <a:p>
            <a:r>
              <a:rPr lang="en-US" dirty="0"/>
              <a:t>Plugins overview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CC950E-D8B3-4034-9211-1AE3E1AF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300" y="1138750"/>
            <a:ext cx="3189873" cy="2880000"/>
          </a:xfrm>
          <a:solidFill>
            <a:srgbClr val="E8EEF2"/>
          </a:solidFill>
        </p:spPr>
        <p:txBody>
          <a:bodyPr/>
          <a:lstStyle/>
          <a:p>
            <a:pPr marL="11430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Patched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theme_moove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local_course_templates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mod_data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mod_feedback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mod_choicegroup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mod_quiz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downloadcontent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A0BE3001-87FB-437D-AD9B-D5200313DBF1}"/>
              </a:ext>
            </a:extLst>
          </p:cNvPr>
          <p:cNvSpPr txBox="1">
            <a:spLocks/>
          </p:cNvSpPr>
          <p:nvPr/>
        </p:nvSpPr>
        <p:spPr>
          <a:xfrm>
            <a:off x="3620712" y="1138750"/>
            <a:ext cx="3582727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Used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filter_multilang2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atto_multilang2</a:t>
            </a:r>
          </a:p>
          <a:p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filter_generico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local_autogroup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profilefield_multiselect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format_tiles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local_boostnavigation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20457D-4A48-45A0-A3BF-619350493C45}"/>
              </a:ext>
            </a:extLst>
          </p:cNvPr>
          <p:cNvSpPr txBox="1"/>
          <p:nvPr/>
        </p:nvSpPr>
        <p:spPr>
          <a:xfrm>
            <a:off x="1329632" y="4267202"/>
            <a:ext cx="45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Thank you to all of you, contributors!</a:t>
            </a:r>
          </a:p>
        </p:txBody>
      </p:sp>
    </p:spTree>
    <p:extLst>
      <p:ext uri="{BB962C8B-B14F-4D97-AF65-F5344CB8AC3E}">
        <p14:creationId xmlns:p14="http://schemas.microsoft.com/office/powerpoint/2010/main" val="266716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/>
        </p:nvSpPr>
        <p:spPr>
          <a:xfrm>
            <a:off x="381000" y="4524300"/>
            <a:ext cx="20055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b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Kepa Urzelai Vicente</a:t>
            </a:r>
          </a:p>
        </p:txBody>
      </p:sp>
      <p:sp>
        <p:nvSpPr>
          <p:cNvPr id="140" name="Google Shape;140;p8"/>
          <p:cNvSpPr txBox="1"/>
          <p:nvPr/>
        </p:nvSpPr>
        <p:spPr>
          <a:xfrm>
            <a:off x="2730713" y="4524350"/>
            <a:ext cx="3299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b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0" i="0" u="sng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kurzelai@mondrag</a:t>
            </a:r>
            <a:r>
              <a:rPr lang="en-US" u="sng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on.edu</a:t>
            </a:r>
            <a:endParaRPr b="0" i="0" u="none" strike="noStrike" cap="none" dirty="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8"/>
          <p:cNvSpPr txBox="1">
            <a:spLocks noGrp="1"/>
          </p:cNvSpPr>
          <p:nvPr>
            <p:ph type="title" idx="4294967295"/>
          </p:nvPr>
        </p:nvSpPr>
        <p:spPr>
          <a:xfrm>
            <a:off x="0" y="-864575"/>
            <a:ext cx="60381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500" dirty="0">
                <a:solidFill>
                  <a:srgbClr val="0147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Closing slide</a:t>
            </a:r>
            <a:endParaRPr sz="3500" i="0" u="none" strike="noStrike" cap="none" dirty="0">
              <a:solidFill>
                <a:srgbClr val="0147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7584465F-7472-4C9F-B182-6AE8BD178A73}"/>
              </a:ext>
            </a:extLst>
          </p:cNvPr>
          <p:cNvSpPr/>
          <p:nvPr/>
        </p:nvSpPr>
        <p:spPr>
          <a:xfrm>
            <a:off x="3711388" y="4081182"/>
            <a:ext cx="1062318" cy="188259"/>
          </a:xfrm>
          <a:prstGeom prst="rect">
            <a:avLst/>
          </a:prstGeom>
          <a:solidFill>
            <a:srgbClr val="094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3F5BDDBA-533F-4EA0-8EAF-882DDEACD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81" y="696558"/>
            <a:ext cx="2022584" cy="6067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69CC26-4849-46E0-8270-917EA933F7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50" t="-9873" r="28509"/>
          <a:stretch/>
        </p:blipFill>
        <p:spPr>
          <a:xfrm>
            <a:off x="2165965" y="2936719"/>
            <a:ext cx="4812070" cy="710936"/>
          </a:xfrm>
          <a:prstGeom prst="rect">
            <a:avLst/>
          </a:prstGeom>
          <a:solidFill>
            <a:srgbClr val="E8EEF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1CC89A-94B2-40E7-82F2-466EDB2ED20E}"/>
              </a:ext>
            </a:extLst>
          </p:cNvPr>
          <p:cNvSpPr txBox="1"/>
          <p:nvPr/>
        </p:nvSpPr>
        <p:spPr>
          <a:xfrm>
            <a:off x="539081" y="1432977"/>
            <a:ext cx="6242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Human </a:t>
            </a:r>
            <a:r>
              <a:rPr lang="en-GB" sz="3600" dirty="0" err="1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Centered</a:t>
            </a:r>
            <a:r>
              <a:rPr lang="en-GB" sz="3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Design</a:t>
            </a:r>
          </a:p>
          <a:p>
            <a:r>
              <a:rPr lang="en-GB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Facility Tool</a:t>
            </a:r>
          </a:p>
        </p:txBody>
      </p:sp>
    </p:spTree>
    <p:extLst>
      <p:ext uri="{BB962C8B-B14F-4D97-AF65-F5344CB8AC3E}">
        <p14:creationId xmlns:p14="http://schemas.microsoft.com/office/powerpoint/2010/main" val="2642392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7;p6">
            <a:extLst>
              <a:ext uri="{FF2B5EF4-FFF2-40B4-BE49-F238E27FC236}">
                <a16:creationId xmlns:a16="http://schemas.microsoft.com/office/drawing/2014/main" id="{B0EB7997-0631-4612-86B9-C575266155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788" y="292100"/>
            <a:ext cx="7116762" cy="693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50032"/>
                </a:solidFill>
              </a:rPr>
              <a:t>Human Centered Design</a:t>
            </a:r>
          </a:p>
        </p:txBody>
      </p:sp>
      <p:pic>
        <p:nvPicPr>
          <p:cNvPr id="5" name="Imagen 4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EC7E1FCB-EEA5-4F23-8039-563042D78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074" b="25434"/>
          <a:stretch/>
        </p:blipFill>
        <p:spPr>
          <a:xfrm>
            <a:off x="331695" y="1311714"/>
            <a:ext cx="3899647" cy="148737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ADCD7AD-FF86-49FA-B1F5-394174DD8EE7}"/>
              </a:ext>
            </a:extLst>
          </p:cNvPr>
          <p:cNvSpPr txBox="1"/>
          <p:nvPr/>
        </p:nvSpPr>
        <p:spPr>
          <a:xfrm>
            <a:off x="204788" y="3283587"/>
            <a:ext cx="1850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Identified problem…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CFA7B6-32AD-45B7-B23D-6F206EC7ABDB}"/>
              </a:ext>
            </a:extLst>
          </p:cNvPr>
          <p:cNvSpPr txBox="1"/>
          <p:nvPr/>
        </p:nvSpPr>
        <p:spPr>
          <a:xfrm>
            <a:off x="2555478" y="3281209"/>
            <a:ext cx="1606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…solved with the people involved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4B96322-3B8B-4C30-BB2E-93C6281A0FF0}"/>
              </a:ext>
            </a:extLst>
          </p:cNvPr>
          <p:cNvSpPr txBox="1"/>
          <p:nvPr/>
        </p:nvSpPr>
        <p:spPr>
          <a:xfrm>
            <a:off x="4693683" y="1519944"/>
            <a:ext cx="1109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AD0640C-B575-4B48-ADED-8C3FC5C29118}"/>
              </a:ext>
            </a:extLst>
          </p:cNvPr>
          <p:cNvSpPr txBox="1"/>
          <p:nvPr/>
        </p:nvSpPr>
        <p:spPr>
          <a:xfrm>
            <a:off x="5741181" y="1396164"/>
            <a:ext cx="968173" cy="276999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Providers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83D13C5-1E06-49C7-A53A-E292AC54DF35}"/>
              </a:ext>
            </a:extLst>
          </p:cNvPr>
          <p:cNvSpPr txBox="1"/>
          <p:nvPr/>
        </p:nvSpPr>
        <p:spPr>
          <a:xfrm>
            <a:off x="4752904" y="1894078"/>
            <a:ext cx="743134" cy="276999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7C158E4-754E-4535-BC5A-02E704499312}"/>
              </a:ext>
            </a:extLst>
          </p:cNvPr>
          <p:cNvSpPr txBox="1"/>
          <p:nvPr/>
        </p:nvSpPr>
        <p:spPr>
          <a:xfrm>
            <a:off x="5853700" y="2366777"/>
            <a:ext cx="743134" cy="276999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Society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DB16CC0-AA76-428E-BEEC-0F45050B4D8E}"/>
              </a:ext>
            </a:extLst>
          </p:cNvPr>
          <p:cNvSpPr txBox="1"/>
          <p:nvPr/>
        </p:nvSpPr>
        <p:spPr>
          <a:xfrm>
            <a:off x="5663535" y="1750150"/>
            <a:ext cx="1385125" cy="646331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Policies and administration</a:t>
            </a:r>
          </a:p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E2F5648-7B3A-4D16-94BE-549DFDE3700F}"/>
              </a:ext>
            </a:extLst>
          </p:cNvPr>
          <p:cNvSpPr txBox="1"/>
          <p:nvPr/>
        </p:nvSpPr>
        <p:spPr>
          <a:xfrm>
            <a:off x="4804579" y="2281735"/>
            <a:ext cx="1122698" cy="646331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Potential customers</a:t>
            </a:r>
          </a:p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AD38B93-EA8F-49D4-B0D9-5D54DF335DD8}"/>
              </a:ext>
            </a:extLst>
          </p:cNvPr>
          <p:cNvSpPr txBox="1"/>
          <p:nvPr/>
        </p:nvSpPr>
        <p:spPr>
          <a:xfrm>
            <a:off x="4662439" y="3280431"/>
            <a:ext cx="18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ecosystem</a:t>
            </a:r>
            <a:endParaRPr lang="en-GB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Nube 13">
            <a:extLst>
              <a:ext uri="{FF2B5EF4-FFF2-40B4-BE49-F238E27FC236}">
                <a16:creationId xmlns:a16="http://schemas.microsoft.com/office/drawing/2014/main" id="{2C078997-151D-4547-A9C5-4CB399E96DB1}"/>
              </a:ext>
            </a:extLst>
          </p:cNvPr>
          <p:cNvSpPr/>
          <p:nvPr/>
        </p:nvSpPr>
        <p:spPr>
          <a:xfrm>
            <a:off x="4291934" y="1135555"/>
            <a:ext cx="2696134" cy="2024877"/>
          </a:xfrm>
          <a:prstGeom prst="cloud">
            <a:avLst/>
          </a:prstGeom>
          <a:noFill/>
          <a:ln w="3175">
            <a:solidFill>
              <a:srgbClr val="D500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áfico 31" descr="Signo de intercalación hacia la derecha con relleno sólido">
            <a:extLst>
              <a:ext uri="{FF2B5EF4-FFF2-40B4-BE49-F238E27FC236}">
                <a16:creationId xmlns:a16="http://schemas.microsoft.com/office/drawing/2014/main" id="{5316B493-E5DA-42B0-A063-9C3A65350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2439" y="1573953"/>
            <a:ext cx="144000" cy="144000"/>
          </a:xfrm>
          <a:prstGeom prst="rect">
            <a:avLst/>
          </a:prstGeom>
        </p:spPr>
      </p:pic>
      <p:pic>
        <p:nvPicPr>
          <p:cNvPr id="35" name="Gráfico 34" descr="Signo de intercalación hacia la derecha con relleno sólido">
            <a:extLst>
              <a:ext uri="{FF2B5EF4-FFF2-40B4-BE49-F238E27FC236}">
                <a16:creationId xmlns:a16="http://schemas.microsoft.com/office/drawing/2014/main" id="{2BF7ED86-D534-4B1B-8AED-990581B89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2439" y="1955077"/>
            <a:ext cx="144000" cy="144000"/>
          </a:xfrm>
          <a:prstGeom prst="rect">
            <a:avLst/>
          </a:prstGeom>
        </p:spPr>
      </p:pic>
      <p:pic>
        <p:nvPicPr>
          <p:cNvPr id="36" name="Gráfico 35" descr="Signo de intercalación hacia la derecha con relleno sólido">
            <a:extLst>
              <a:ext uri="{FF2B5EF4-FFF2-40B4-BE49-F238E27FC236}">
                <a16:creationId xmlns:a16="http://schemas.microsoft.com/office/drawing/2014/main" id="{5B7D5796-EF41-4E55-B68B-A55AAD3C6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2283" y="2422205"/>
            <a:ext cx="144000" cy="144000"/>
          </a:xfrm>
          <a:prstGeom prst="rect">
            <a:avLst/>
          </a:prstGeom>
        </p:spPr>
      </p:pic>
      <p:pic>
        <p:nvPicPr>
          <p:cNvPr id="37" name="Gráfico 36" descr="Signo de intercalación hacia la derecha con relleno sólido">
            <a:extLst>
              <a:ext uri="{FF2B5EF4-FFF2-40B4-BE49-F238E27FC236}">
                <a16:creationId xmlns:a16="http://schemas.microsoft.com/office/drawing/2014/main" id="{A147F51D-48AF-465D-9B1B-54DB88585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1700" y="2428761"/>
            <a:ext cx="144000" cy="144000"/>
          </a:xfrm>
          <a:prstGeom prst="rect">
            <a:avLst/>
          </a:prstGeom>
        </p:spPr>
      </p:pic>
      <p:pic>
        <p:nvPicPr>
          <p:cNvPr id="38" name="Gráfico 37" descr="Signo de intercalación hacia la derecha con relleno sólido">
            <a:extLst>
              <a:ext uri="{FF2B5EF4-FFF2-40B4-BE49-F238E27FC236}">
                <a16:creationId xmlns:a16="http://schemas.microsoft.com/office/drawing/2014/main" id="{18A2D712-151B-49BF-B6AF-746301662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9266" y="1873930"/>
            <a:ext cx="144000" cy="144000"/>
          </a:xfrm>
          <a:prstGeom prst="rect">
            <a:avLst/>
          </a:prstGeom>
        </p:spPr>
      </p:pic>
      <p:pic>
        <p:nvPicPr>
          <p:cNvPr id="39" name="Gráfico 38" descr="Signo de intercalación hacia la derecha con relleno sólido">
            <a:extLst>
              <a:ext uri="{FF2B5EF4-FFF2-40B4-BE49-F238E27FC236}">
                <a16:creationId xmlns:a16="http://schemas.microsoft.com/office/drawing/2014/main" id="{FEBFA6AF-096B-4904-A329-10914891E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7097" y="1442519"/>
            <a:ext cx="144000" cy="144000"/>
          </a:xfrm>
          <a:prstGeom prst="rect">
            <a:avLst/>
          </a:prstGeom>
        </p:spPr>
      </p:pic>
      <p:pic>
        <p:nvPicPr>
          <p:cNvPr id="1030" name="Picture 6" descr="Aprendizaje en línea con el LMS más popular del mundo - Moodle">
            <a:extLst>
              <a:ext uri="{FF2B5EF4-FFF2-40B4-BE49-F238E27FC236}">
                <a16:creationId xmlns:a16="http://schemas.microsoft.com/office/drawing/2014/main" id="{7CF1EDBB-A7E7-4C24-A1FB-512166EFA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56" y="4081491"/>
            <a:ext cx="1692338" cy="88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lecha: cheurón 32">
            <a:extLst>
              <a:ext uri="{FF2B5EF4-FFF2-40B4-BE49-F238E27FC236}">
                <a16:creationId xmlns:a16="http://schemas.microsoft.com/office/drawing/2014/main" id="{ECFEDBC4-1A35-4E64-A204-3318B5D4F3DC}"/>
              </a:ext>
            </a:extLst>
          </p:cNvPr>
          <p:cNvSpPr/>
          <p:nvPr/>
        </p:nvSpPr>
        <p:spPr>
          <a:xfrm rot="5400000">
            <a:off x="3539807" y="3895514"/>
            <a:ext cx="198635" cy="371954"/>
          </a:xfrm>
          <a:prstGeom prst="chevron">
            <a:avLst>
              <a:gd name="adj" fmla="val 75175"/>
            </a:avLst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49d853483f_0_83"/>
          <p:cNvSpPr txBox="1">
            <a:spLocks noGrp="1"/>
          </p:cNvSpPr>
          <p:nvPr>
            <p:ph type="title"/>
          </p:nvPr>
        </p:nvSpPr>
        <p:spPr>
          <a:xfrm>
            <a:off x="112793" y="52375"/>
            <a:ext cx="2774728" cy="6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>
                <a:solidFill>
                  <a:srgbClr val="D50032"/>
                </a:solidFill>
              </a:rPr>
              <a:t>First</a:t>
            </a:r>
            <a:r>
              <a:rPr lang="es-ES" dirty="0">
                <a:solidFill>
                  <a:srgbClr val="D50032"/>
                </a:solidFill>
              </a:rPr>
              <a:t> </a:t>
            </a:r>
            <a:r>
              <a:rPr lang="es-ES" dirty="0" err="1">
                <a:solidFill>
                  <a:srgbClr val="D50032"/>
                </a:solidFill>
              </a:rPr>
              <a:t>steps</a:t>
            </a:r>
            <a:endParaRPr dirty="0">
              <a:solidFill>
                <a:srgbClr val="D50032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477FCF-E62A-4380-8F50-4E6110361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21"/>
          <a:stretch/>
        </p:blipFill>
        <p:spPr>
          <a:xfrm>
            <a:off x="585326" y="1196956"/>
            <a:ext cx="6074715" cy="2925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D3E72B5-01CA-41E3-A2EF-1BF9AC52847B}"/>
              </a:ext>
            </a:extLst>
          </p:cNvPr>
          <p:cNvSpPr txBox="1"/>
          <p:nvPr/>
        </p:nvSpPr>
        <p:spPr>
          <a:xfrm>
            <a:off x="484748" y="4210254"/>
            <a:ext cx="3828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Moodle homepage + label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HTML + CSS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1F4E579-2316-4FA9-8C82-DD9551AFB2A8}"/>
              </a:ext>
            </a:extLst>
          </p:cNvPr>
          <p:cNvSpPr/>
          <p:nvPr/>
        </p:nvSpPr>
        <p:spPr>
          <a:xfrm>
            <a:off x="7450931" y="2028825"/>
            <a:ext cx="1550193" cy="139848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Moodle 3.11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Theme: </a:t>
            </a:r>
            <a:r>
              <a:rPr lang="en-US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Moove</a:t>
            </a: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lecha: cheurón 10">
            <a:extLst>
              <a:ext uri="{FF2B5EF4-FFF2-40B4-BE49-F238E27FC236}">
                <a16:creationId xmlns:a16="http://schemas.microsoft.com/office/drawing/2014/main" id="{DCBB217D-EF9A-40BB-96E3-816EBE891528}"/>
              </a:ext>
            </a:extLst>
          </p:cNvPr>
          <p:cNvSpPr/>
          <p:nvPr/>
        </p:nvSpPr>
        <p:spPr>
          <a:xfrm>
            <a:off x="6895217" y="2385773"/>
            <a:ext cx="198635" cy="371954"/>
          </a:xfrm>
          <a:prstGeom prst="chevron">
            <a:avLst>
              <a:gd name="adj" fmla="val 75175"/>
            </a:avLst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F89FCD-6A0A-4F8A-82B9-10387D03A9CA}"/>
              </a:ext>
            </a:extLst>
          </p:cNvPr>
          <p:cNvSpPr txBox="1"/>
          <p:nvPr/>
        </p:nvSpPr>
        <p:spPr>
          <a:xfrm>
            <a:off x="3382341" y="814423"/>
            <a:ext cx="154348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6535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Navbar menu   </a:t>
            </a:r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534FA8E4-D2D8-4B5C-9400-9BD45964AAD8}"/>
              </a:ext>
            </a:extLst>
          </p:cNvPr>
          <p:cNvSpPr/>
          <p:nvPr/>
        </p:nvSpPr>
        <p:spPr>
          <a:xfrm rot="5400000">
            <a:off x="3257165" y="-115109"/>
            <a:ext cx="260685" cy="2774727"/>
          </a:xfrm>
          <a:prstGeom prst="leftBracket">
            <a:avLst/>
          </a:prstGeom>
          <a:ln w="12700">
            <a:solidFill>
              <a:srgbClr val="065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C907BCE-84E8-4C2F-A770-EE3915CCA689}"/>
              </a:ext>
            </a:extLst>
          </p:cNvPr>
          <p:cNvSpPr txBox="1"/>
          <p:nvPr/>
        </p:nvSpPr>
        <p:spPr>
          <a:xfrm>
            <a:off x="7502818" y="2984781"/>
            <a:ext cx="1446417" cy="276999"/>
          </a:xfrm>
          <a:prstGeom prst="rect">
            <a:avLst/>
          </a:prstGeom>
          <a:solidFill>
            <a:srgbClr val="045A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GB" sz="120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filter_multilang2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13892DA-E997-4208-919A-3ACBED598749}"/>
              </a:ext>
            </a:extLst>
          </p:cNvPr>
          <p:cNvSpPr txBox="1"/>
          <p:nvPr/>
        </p:nvSpPr>
        <p:spPr>
          <a:xfrm>
            <a:off x="4464047" y="4328912"/>
            <a:ext cx="1831154" cy="276999"/>
          </a:xfrm>
          <a:prstGeom prst="rect">
            <a:avLst/>
          </a:prstGeom>
          <a:solidFill>
            <a:srgbClr val="045A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local_boostnavigation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E45CBE4-9945-40AD-8CB6-EBB7C1C54123}"/>
              </a:ext>
            </a:extLst>
          </p:cNvPr>
          <p:cNvSpPr txBox="1"/>
          <p:nvPr/>
        </p:nvSpPr>
        <p:spPr>
          <a:xfrm>
            <a:off x="4154081" y="4205802"/>
            <a:ext cx="309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54757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  <p:bldP spid="17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F4FD022-1930-410A-858A-8D15ABA93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36" y="415733"/>
            <a:ext cx="5189886" cy="662400"/>
          </a:xfrm>
        </p:spPr>
        <p:txBody>
          <a:bodyPr/>
          <a:lstStyle/>
          <a:p>
            <a:r>
              <a:rPr lang="en-US" dirty="0">
                <a:solidFill>
                  <a:srgbClr val="D50032"/>
                </a:solidFill>
              </a:rPr>
              <a:t>Solving a problem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DA8DA50-3F8B-46B1-A607-8D52F6C41692}"/>
              </a:ext>
            </a:extLst>
          </p:cNvPr>
          <p:cNvSpPr txBox="1"/>
          <p:nvPr/>
        </p:nvSpPr>
        <p:spPr>
          <a:xfrm>
            <a:off x="2223249" y="1111119"/>
            <a:ext cx="2216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Courses on demand: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C410198-928C-438C-A148-871DF69E136B}"/>
              </a:ext>
            </a:extLst>
          </p:cNvPr>
          <p:cNvSpPr txBox="1"/>
          <p:nvPr/>
        </p:nvSpPr>
        <p:spPr>
          <a:xfrm>
            <a:off x="4704494" y="1111119"/>
            <a:ext cx="2216259" cy="307777"/>
          </a:xfrm>
          <a:prstGeom prst="rect">
            <a:avLst/>
          </a:prstGeom>
          <a:solidFill>
            <a:srgbClr val="05576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400" b="0" i="0" u="none" strike="noStrike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local_course_templates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Imagen 15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FFA486C1-6B8F-417F-950C-B29D215B7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42" b="8082"/>
          <a:stretch/>
        </p:blipFill>
        <p:spPr>
          <a:xfrm>
            <a:off x="1468464" y="1561331"/>
            <a:ext cx="6207071" cy="2949459"/>
          </a:xfrm>
          <a:prstGeom prst="rect">
            <a:avLst/>
          </a:prstGeom>
          <a:ln w="9525">
            <a:solidFill>
              <a:srgbClr val="054757"/>
            </a:solidFill>
          </a:ln>
        </p:spPr>
      </p:pic>
    </p:spTree>
    <p:extLst>
      <p:ext uri="{BB962C8B-B14F-4D97-AF65-F5344CB8AC3E}">
        <p14:creationId xmlns:p14="http://schemas.microsoft.com/office/powerpoint/2010/main" val="4108286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216D5EEB-82D4-4EC6-B78A-61802B049591}"/>
              </a:ext>
            </a:extLst>
          </p:cNvPr>
          <p:cNvSpPr txBox="1">
            <a:spLocks/>
          </p:cNvSpPr>
          <p:nvPr/>
        </p:nvSpPr>
        <p:spPr>
          <a:xfrm>
            <a:off x="622736" y="415733"/>
            <a:ext cx="5189886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Open Sans ExtraBold"/>
              <a:buNone/>
              <a:defRPr sz="3500" b="0" i="0" u="none" strike="noStrike" cap="none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solidFill>
                  <a:srgbClr val="D50032"/>
                </a:solidFill>
              </a:rPr>
              <a:t>Solving a problem</a:t>
            </a:r>
            <a:endParaRPr lang="en-US" dirty="0">
              <a:solidFill>
                <a:srgbClr val="D50032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2BF9F64-C9C7-47C5-99EB-5AA3BFCD6025}"/>
              </a:ext>
            </a:extLst>
          </p:cNvPr>
          <p:cNvSpPr txBox="1"/>
          <p:nvPr/>
        </p:nvSpPr>
        <p:spPr>
          <a:xfrm>
            <a:off x="7193398" y="2571750"/>
            <a:ext cx="1343733" cy="307777"/>
          </a:xfrm>
          <a:prstGeom prst="rect">
            <a:avLst/>
          </a:prstGeom>
          <a:solidFill>
            <a:srgbClr val="045A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filter_</a:t>
            </a:r>
            <a:r>
              <a:rPr lang="en-GB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generico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3721D7-54FB-4FD2-82D2-72C2D6B09CEF}"/>
              </a:ext>
            </a:extLst>
          </p:cNvPr>
          <p:cNvSpPr txBox="1"/>
          <p:nvPr/>
        </p:nvSpPr>
        <p:spPr>
          <a:xfrm>
            <a:off x="2743334" y="4238020"/>
            <a:ext cx="1480323" cy="276999"/>
          </a:xfrm>
          <a:prstGeom prst="rect">
            <a:avLst/>
          </a:prstGeom>
          <a:solidFill>
            <a:srgbClr val="045A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format_tiles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61CE90C-9E4F-4BBA-8835-046B26A314A3}"/>
              </a:ext>
            </a:extLst>
          </p:cNvPr>
          <p:cNvSpPr txBox="1"/>
          <p:nvPr/>
        </p:nvSpPr>
        <p:spPr>
          <a:xfrm>
            <a:off x="7200292" y="1725363"/>
            <a:ext cx="1157568" cy="276999"/>
          </a:xfrm>
          <a:prstGeom prst="rect">
            <a:avLst/>
          </a:prstGeom>
          <a:solidFill>
            <a:srgbClr val="045A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block_html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2930192-3196-4CB0-858D-5AE9E1E99609}"/>
              </a:ext>
            </a:extLst>
          </p:cNvPr>
          <p:cNvSpPr txBox="1"/>
          <p:nvPr/>
        </p:nvSpPr>
        <p:spPr>
          <a:xfrm>
            <a:off x="7624093" y="2002362"/>
            <a:ext cx="309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54757"/>
                </a:solidFill>
              </a:rPr>
              <a:t>+</a:t>
            </a:r>
          </a:p>
        </p:txBody>
      </p:sp>
      <p:pic>
        <p:nvPicPr>
          <p:cNvPr id="16" name="Imagen 15" descr="Texto&#10;&#10;Descripción generada automáticamente">
            <a:extLst>
              <a:ext uri="{FF2B5EF4-FFF2-40B4-BE49-F238E27FC236}">
                <a16:creationId xmlns:a16="http://schemas.microsoft.com/office/drawing/2014/main" id="{B2AD4A5D-80EB-4D61-BF43-877234BCA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14" b="6878"/>
          <a:stretch/>
        </p:blipFill>
        <p:spPr>
          <a:xfrm>
            <a:off x="906037" y="1185854"/>
            <a:ext cx="6072014" cy="2944445"/>
          </a:xfrm>
          <a:prstGeom prst="rect">
            <a:avLst/>
          </a:prstGeom>
          <a:ln w="9525">
            <a:solidFill>
              <a:srgbClr val="055760"/>
            </a:solidFill>
          </a:ln>
        </p:spPr>
      </p:pic>
      <p:sp>
        <p:nvSpPr>
          <p:cNvPr id="17" name="Abrir llave 16">
            <a:extLst>
              <a:ext uri="{FF2B5EF4-FFF2-40B4-BE49-F238E27FC236}">
                <a16:creationId xmlns:a16="http://schemas.microsoft.com/office/drawing/2014/main" id="{1E16C90B-6A9B-4577-BD4E-E7EB7B9DD0DB}"/>
              </a:ext>
            </a:extLst>
          </p:cNvPr>
          <p:cNvSpPr/>
          <p:nvPr/>
        </p:nvSpPr>
        <p:spPr>
          <a:xfrm>
            <a:off x="7024018" y="1505601"/>
            <a:ext cx="169380" cy="1516743"/>
          </a:xfrm>
          <a:prstGeom prst="leftBrace">
            <a:avLst/>
          </a:prstGeom>
          <a:ln w="12700">
            <a:solidFill>
              <a:srgbClr val="055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ector: angular 18">
            <a:extLst>
              <a:ext uri="{FF2B5EF4-FFF2-40B4-BE49-F238E27FC236}">
                <a16:creationId xmlns:a16="http://schemas.microsoft.com/office/drawing/2014/main" id="{90F6D27D-10E6-4B41-8EFE-A6AD03CF51AD}"/>
              </a:ext>
            </a:extLst>
          </p:cNvPr>
          <p:cNvCxnSpPr>
            <a:cxnSpLocks/>
            <a:endCxn id="9" idx="1"/>
          </p:cNvCxnSpPr>
          <p:nvPr/>
        </p:nvCxnSpPr>
        <p:spPr>
          <a:xfrm rot="16200000" flipH="1">
            <a:off x="2497604" y="4136409"/>
            <a:ext cx="246221" cy="234000"/>
          </a:xfrm>
          <a:prstGeom prst="bentConnector2">
            <a:avLst/>
          </a:prstGeom>
          <a:ln w="12700">
            <a:solidFill>
              <a:srgbClr val="0557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637C307-13AD-4464-A079-928F7DF4A9AE}"/>
              </a:ext>
            </a:extLst>
          </p:cNvPr>
          <p:cNvSpPr txBox="1"/>
          <p:nvPr/>
        </p:nvSpPr>
        <p:spPr>
          <a:xfrm>
            <a:off x="7193398" y="3328415"/>
            <a:ext cx="1336839" cy="276999"/>
          </a:xfrm>
          <a:prstGeom prst="rect">
            <a:avLst/>
          </a:prstGeom>
          <a:solidFill>
            <a:srgbClr val="045A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 fields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809B4396-2939-4CE3-80DE-15793456915A}"/>
              </a:ext>
            </a:extLst>
          </p:cNvPr>
          <p:cNvSpPr/>
          <p:nvPr/>
        </p:nvSpPr>
        <p:spPr>
          <a:xfrm rot="10800000">
            <a:off x="7695884" y="2983342"/>
            <a:ext cx="169380" cy="241258"/>
          </a:xfrm>
          <a:prstGeom prst="downArrow">
            <a:avLst>
              <a:gd name="adj1" fmla="val 27506"/>
              <a:gd name="adj2" fmla="val 57498"/>
            </a:avLst>
          </a:prstGeom>
          <a:solidFill>
            <a:srgbClr val="0557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7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4" grpId="0"/>
      <p:bldP spid="17" grpId="0" animBg="1"/>
      <p:bldP spid="11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74A497F0-38E8-4C16-9A1A-33959F7F1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305" y="2565648"/>
            <a:ext cx="1396841" cy="18105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F6006C5-4CF2-4E4E-9882-5F775F4D8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82" y="2565649"/>
            <a:ext cx="4222523" cy="1810597"/>
          </a:xfrm>
          <a:prstGeom prst="rect">
            <a:avLst/>
          </a:prstGeom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91F02108-BA63-4555-8500-5C1F70B59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502" y="424180"/>
            <a:ext cx="7443787" cy="661988"/>
          </a:xfrm>
        </p:spPr>
        <p:txBody>
          <a:bodyPr/>
          <a:lstStyle/>
          <a:p>
            <a:r>
              <a:rPr lang="en-US" dirty="0">
                <a:solidFill>
                  <a:srgbClr val="D50032"/>
                </a:solidFill>
              </a:rPr>
              <a:t>Self-paced assistant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BDF4A7-8959-49F3-A189-79A3F21886CB}"/>
              </a:ext>
            </a:extLst>
          </p:cNvPr>
          <p:cNvSpPr txBox="1"/>
          <p:nvPr/>
        </p:nvSpPr>
        <p:spPr>
          <a:xfrm>
            <a:off x="880460" y="1442720"/>
            <a:ext cx="1074681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5003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1.</a:t>
            </a:r>
          </a:p>
          <a:p>
            <a:r>
              <a:rPr lang="en-US" sz="1600" dirty="0">
                <a:solidFill>
                  <a:srgbClr val="0547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the team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6890AA-EC8A-4154-8A10-19037B1F024D}"/>
              </a:ext>
            </a:extLst>
          </p:cNvPr>
          <p:cNvSpPr txBox="1"/>
          <p:nvPr/>
        </p:nvSpPr>
        <p:spPr>
          <a:xfrm>
            <a:off x="2117826" y="1442722"/>
            <a:ext cx="1314027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5003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2.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Understand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B2ED78-66CD-4341-8241-E1AF409C059B}"/>
              </a:ext>
            </a:extLst>
          </p:cNvPr>
          <p:cNvSpPr txBox="1"/>
          <p:nvPr/>
        </p:nvSpPr>
        <p:spPr>
          <a:xfrm>
            <a:off x="3586662" y="1442722"/>
            <a:ext cx="919723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5003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3.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Define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A3E0B0-036E-4A57-BC93-75724CA0A34C}"/>
              </a:ext>
            </a:extLst>
          </p:cNvPr>
          <p:cNvSpPr txBox="1"/>
          <p:nvPr/>
        </p:nvSpPr>
        <p:spPr>
          <a:xfrm>
            <a:off x="4661194" y="1442722"/>
            <a:ext cx="992783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5003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4.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</a:t>
            </a:r>
            <a:r>
              <a:rPr lang="en-US" sz="1600" dirty="0">
                <a:solidFill>
                  <a:srgbClr val="D500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solution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1317C27-DD2A-412B-B164-2A81CD860147}"/>
              </a:ext>
            </a:extLst>
          </p:cNvPr>
          <p:cNvSpPr txBox="1"/>
          <p:nvPr/>
        </p:nvSpPr>
        <p:spPr>
          <a:xfrm>
            <a:off x="6956378" y="1442720"/>
            <a:ext cx="1314027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5003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6.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BC56A07-D25C-43E4-901C-1DBEA5FC5099}"/>
              </a:ext>
            </a:extLst>
          </p:cNvPr>
          <p:cNvSpPr txBox="1"/>
          <p:nvPr/>
        </p:nvSpPr>
        <p:spPr>
          <a:xfrm>
            <a:off x="5808786" y="1442721"/>
            <a:ext cx="992784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5003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5.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</a:t>
            </a:r>
            <a:r>
              <a:rPr lang="en-US" sz="1600" dirty="0">
                <a:solidFill>
                  <a:srgbClr val="D500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</a:t>
            </a:r>
            <a:r>
              <a:rPr lang="en-US" sz="1600" dirty="0">
                <a:solidFill>
                  <a:srgbClr val="D500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</a:t>
            </a:r>
          </a:p>
        </p:txBody>
      </p:sp>
      <p:sp>
        <p:nvSpPr>
          <p:cNvPr id="16" name="Flecha: cheurón 15">
            <a:extLst>
              <a:ext uri="{FF2B5EF4-FFF2-40B4-BE49-F238E27FC236}">
                <a16:creationId xmlns:a16="http://schemas.microsoft.com/office/drawing/2014/main" id="{B418FA05-89FC-4BEF-AE85-E5ED576290EC}"/>
              </a:ext>
            </a:extLst>
          </p:cNvPr>
          <p:cNvSpPr/>
          <p:nvPr/>
        </p:nvSpPr>
        <p:spPr>
          <a:xfrm rot="5400000">
            <a:off x="7568963" y="2564515"/>
            <a:ext cx="197692" cy="391955"/>
          </a:xfrm>
          <a:prstGeom prst="chevron">
            <a:avLst>
              <a:gd name="adj" fmla="val 58044"/>
            </a:avLst>
          </a:prstGeom>
          <a:solidFill>
            <a:srgbClr val="055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5190930-2B3F-49FD-A3D3-588BC3E76DF7}"/>
              </a:ext>
            </a:extLst>
          </p:cNvPr>
          <p:cNvSpPr txBox="1"/>
          <p:nvPr/>
        </p:nvSpPr>
        <p:spPr>
          <a:xfrm>
            <a:off x="7227674" y="3038541"/>
            <a:ext cx="1066165" cy="523220"/>
          </a:xfrm>
          <a:prstGeom prst="rect">
            <a:avLst/>
          </a:prstGeom>
          <a:solidFill>
            <a:srgbClr val="E2EAEF"/>
          </a:solidFill>
          <a:ln w="19050"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rgbClr val="0653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 </a:t>
            </a:r>
          </a:p>
          <a:p>
            <a:pPr algn="ctr"/>
            <a:r>
              <a:rPr lang="en-US" dirty="0">
                <a:solidFill>
                  <a:srgbClr val="0653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100AA0-D1C9-43DC-BEF4-13B31E06E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831" y="3063020"/>
            <a:ext cx="388831" cy="44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AF5B2BB-065A-433C-A5A2-6059832D0E54}"/>
              </a:ext>
            </a:extLst>
          </p:cNvPr>
          <p:cNvSpPr txBox="1"/>
          <p:nvPr/>
        </p:nvSpPr>
        <p:spPr>
          <a:xfrm>
            <a:off x="6808412" y="3740963"/>
            <a:ext cx="1557866" cy="523220"/>
          </a:xfrm>
          <a:prstGeom prst="rect">
            <a:avLst/>
          </a:prstGeom>
          <a:solidFill>
            <a:srgbClr val="06535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Download content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03EDE20-0BC7-4E66-85A4-B936C6FA1204}"/>
              </a:ext>
            </a:extLst>
          </p:cNvPr>
          <p:cNvSpPr txBox="1"/>
          <p:nvPr/>
        </p:nvSpPr>
        <p:spPr>
          <a:xfrm>
            <a:off x="1406769" y="4376245"/>
            <a:ext cx="7002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653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.pdf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A45874D-F698-4B2A-ADBC-00F7F38BD2AB}"/>
              </a:ext>
            </a:extLst>
          </p:cNvPr>
          <p:cNvSpPr txBox="1"/>
          <p:nvPr/>
        </p:nvSpPr>
        <p:spPr>
          <a:xfrm>
            <a:off x="2746912" y="4376245"/>
            <a:ext cx="7002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653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.pdf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701544B-72B0-4642-A503-37A5DE3E15A1}"/>
              </a:ext>
            </a:extLst>
          </p:cNvPr>
          <p:cNvSpPr txBox="1"/>
          <p:nvPr/>
        </p:nvSpPr>
        <p:spPr>
          <a:xfrm>
            <a:off x="4104946" y="4376245"/>
            <a:ext cx="7002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653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.pdf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A1DCBA8-747F-4994-9926-BC52D00A0938}"/>
              </a:ext>
            </a:extLst>
          </p:cNvPr>
          <p:cNvSpPr txBox="1"/>
          <p:nvPr/>
        </p:nvSpPr>
        <p:spPr>
          <a:xfrm>
            <a:off x="5556594" y="4376245"/>
            <a:ext cx="7002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653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.pdf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A37B869-D3CA-493A-AB39-F2A5C00FB8EB}"/>
              </a:ext>
            </a:extLst>
          </p:cNvPr>
          <p:cNvSpPr txBox="1"/>
          <p:nvPr/>
        </p:nvSpPr>
        <p:spPr>
          <a:xfrm>
            <a:off x="2260420" y="4376245"/>
            <a:ext cx="276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653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12819E5-29CB-47A3-8050-1888EE7CE72E}"/>
              </a:ext>
            </a:extLst>
          </p:cNvPr>
          <p:cNvSpPr txBox="1"/>
          <p:nvPr/>
        </p:nvSpPr>
        <p:spPr>
          <a:xfrm>
            <a:off x="3673261" y="4376245"/>
            <a:ext cx="276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653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BFCE76E-1F53-4B9D-8A2A-C7F3335B9ACD}"/>
              </a:ext>
            </a:extLst>
          </p:cNvPr>
          <p:cNvSpPr txBox="1"/>
          <p:nvPr/>
        </p:nvSpPr>
        <p:spPr>
          <a:xfrm>
            <a:off x="5044945" y="4376245"/>
            <a:ext cx="276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653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70551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ector: curvado 28">
            <a:extLst>
              <a:ext uri="{FF2B5EF4-FFF2-40B4-BE49-F238E27FC236}">
                <a16:creationId xmlns:a16="http://schemas.microsoft.com/office/drawing/2014/main" id="{DD2F355C-7BE8-4A19-B129-D7C235ADB47E}"/>
              </a:ext>
            </a:extLst>
          </p:cNvPr>
          <p:cNvCxnSpPr>
            <a:cxnSpLocks/>
            <a:stCxn id="9" idx="2"/>
            <a:endCxn id="14" idx="2"/>
          </p:cNvCxnSpPr>
          <p:nvPr/>
        </p:nvCxnSpPr>
        <p:spPr>
          <a:xfrm rot="16200000" flipH="1">
            <a:off x="2510074" y="2218561"/>
            <a:ext cx="5526" cy="2171480"/>
          </a:xfrm>
          <a:prstGeom prst="curvedConnector3">
            <a:avLst>
              <a:gd name="adj1" fmla="val 4236808"/>
            </a:avLst>
          </a:prstGeom>
          <a:ln w="28575">
            <a:solidFill>
              <a:srgbClr val="06535F"/>
            </a:solidFill>
            <a:tailEnd type="triangle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Título 2">
            <a:extLst>
              <a:ext uri="{FF2B5EF4-FFF2-40B4-BE49-F238E27FC236}">
                <a16:creationId xmlns:a16="http://schemas.microsoft.com/office/drawing/2014/main" id="{6C68B613-B7CD-445F-AA08-F18E516C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78" y="429351"/>
            <a:ext cx="7444500" cy="662400"/>
          </a:xfrm>
        </p:spPr>
        <p:txBody>
          <a:bodyPr/>
          <a:lstStyle/>
          <a:p>
            <a:r>
              <a:rPr lang="en-US" dirty="0">
                <a:solidFill>
                  <a:srgbClr val="D50032"/>
                </a:solidFill>
              </a:rPr>
              <a:t>Self-paced assistant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A7D2A45-2B5C-4CA3-8638-F814EC1AA152}"/>
              </a:ext>
            </a:extLst>
          </p:cNvPr>
          <p:cNvSpPr txBox="1"/>
          <p:nvPr/>
        </p:nvSpPr>
        <p:spPr>
          <a:xfrm>
            <a:off x="747622" y="1896826"/>
            <a:ext cx="1459490" cy="6155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D5003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1. </a:t>
            </a:r>
            <a:r>
              <a:rPr lang="en-US" dirty="0">
                <a:solidFill>
                  <a:srgbClr val="0547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Define stakeholders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0E93D6C-C1B6-4513-B5A2-4408A2FF74F5}"/>
              </a:ext>
            </a:extLst>
          </p:cNvPr>
          <p:cNvSpPr txBox="1"/>
          <p:nvPr/>
        </p:nvSpPr>
        <p:spPr>
          <a:xfrm>
            <a:off x="807435" y="3024539"/>
            <a:ext cx="1239324" cy="276999"/>
          </a:xfrm>
          <a:prstGeom prst="rect">
            <a:avLst/>
          </a:prstGeom>
          <a:solidFill>
            <a:srgbClr val="045A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b="0" i="0" u="none" strike="noStrike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mod_data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82ED87D-A5E3-4AC8-ADC9-5BB913B31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9" t="9608" r="11372" b="15665"/>
          <a:stretch/>
        </p:blipFill>
        <p:spPr>
          <a:xfrm>
            <a:off x="1214351" y="2571750"/>
            <a:ext cx="418799" cy="39341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EB2F365-D818-48EC-94B2-32380CFB6CB5}"/>
              </a:ext>
            </a:extLst>
          </p:cNvPr>
          <p:cNvSpPr txBox="1"/>
          <p:nvPr/>
        </p:nvSpPr>
        <p:spPr>
          <a:xfrm>
            <a:off x="2839379" y="3030065"/>
            <a:ext cx="1518396" cy="276999"/>
          </a:xfrm>
          <a:prstGeom prst="rect">
            <a:avLst/>
          </a:prstGeom>
          <a:solidFill>
            <a:srgbClr val="045A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b="0" i="0" u="none" strike="noStrike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mod_feedback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20211FB-96C0-41CD-AE45-BA2A782704E8}"/>
              </a:ext>
            </a:extLst>
          </p:cNvPr>
          <p:cNvSpPr txBox="1"/>
          <p:nvPr/>
        </p:nvSpPr>
        <p:spPr>
          <a:xfrm>
            <a:off x="4879856" y="3029123"/>
            <a:ext cx="1585240" cy="276999"/>
          </a:xfrm>
          <a:prstGeom prst="rect">
            <a:avLst/>
          </a:prstGeom>
          <a:solidFill>
            <a:srgbClr val="045A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b="0" i="0" u="none" strike="noStrike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mod_choicegroup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9E82371-26A1-42EC-AA47-8DB9AF3E78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7" t="13478" r="9656" b="15410"/>
          <a:stretch/>
        </p:blipFill>
        <p:spPr>
          <a:xfrm>
            <a:off x="3378712" y="2552088"/>
            <a:ext cx="439728" cy="41308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93E765B-0D7B-46E0-93F4-50CC1A6D96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7" t="4969" r="10182" b="13519"/>
          <a:stretch/>
        </p:blipFill>
        <p:spPr>
          <a:xfrm>
            <a:off x="5463076" y="2571750"/>
            <a:ext cx="418799" cy="39930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6D39F70-3C9A-4BFB-B04B-7CB1B0CF8E27}"/>
              </a:ext>
            </a:extLst>
          </p:cNvPr>
          <p:cNvSpPr txBox="1"/>
          <p:nvPr/>
        </p:nvSpPr>
        <p:spPr>
          <a:xfrm>
            <a:off x="1739994" y="3704896"/>
            <a:ext cx="1595956" cy="461665"/>
          </a:xfrm>
          <a:prstGeom prst="rect">
            <a:avLst/>
          </a:prstGeom>
          <a:solidFill>
            <a:srgbClr val="E2EAE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record created or updated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5D5C8C5-953A-49DA-8BC5-87F13B013123}"/>
              </a:ext>
            </a:extLst>
          </p:cNvPr>
          <p:cNvSpPr txBox="1"/>
          <p:nvPr/>
        </p:nvSpPr>
        <p:spPr>
          <a:xfrm>
            <a:off x="2645462" y="1895563"/>
            <a:ext cx="1866296" cy="6155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D5003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2. </a:t>
            </a:r>
            <a:r>
              <a:rPr lang="en-US" dirty="0">
                <a:solidFill>
                  <a:srgbClr val="0547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Choose involvement level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7002C9-666D-459B-81F8-39F2386B92F9}"/>
              </a:ext>
            </a:extLst>
          </p:cNvPr>
          <p:cNvSpPr txBox="1"/>
          <p:nvPr/>
        </p:nvSpPr>
        <p:spPr>
          <a:xfrm>
            <a:off x="5014572" y="1895563"/>
            <a:ext cx="1203029" cy="6155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D5003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3. </a:t>
            </a:r>
            <a:r>
              <a:rPr lang="en-US" dirty="0">
                <a:solidFill>
                  <a:srgbClr val="0547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 HCD tools</a:t>
            </a:r>
          </a:p>
        </p:txBody>
      </p:sp>
      <p:cxnSp>
        <p:nvCxnSpPr>
          <p:cNvPr id="54" name="Conector: curvado 53">
            <a:extLst>
              <a:ext uri="{FF2B5EF4-FFF2-40B4-BE49-F238E27FC236}">
                <a16:creationId xmlns:a16="http://schemas.microsoft.com/office/drawing/2014/main" id="{5DECDD32-1A40-4111-9421-D50B24EE936A}"/>
              </a:ext>
            </a:extLst>
          </p:cNvPr>
          <p:cNvCxnSpPr>
            <a:cxnSpLocks/>
            <a:stCxn id="14" idx="2"/>
            <a:endCxn id="15" idx="2"/>
          </p:cNvCxnSpPr>
          <p:nvPr/>
        </p:nvCxnSpPr>
        <p:spPr>
          <a:xfrm rot="5400000" flipH="1" flipV="1">
            <a:off x="4635055" y="2269643"/>
            <a:ext cx="942" cy="2073899"/>
          </a:xfrm>
          <a:prstGeom prst="curvedConnector3">
            <a:avLst>
              <a:gd name="adj1" fmla="val -24267516"/>
            </a:avLst>
          </a:prstGeom>
          <a:ln w="28575">
            <a:solidFill>
              <a:srgbClr val="06535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2E91A97-299F-4CF3-924F-1034961F6910}"/>
              </a:ext>
            </a:extLst>
          </p:cNvPr>
          <p:cNvSpPr txBox="1"/>
          <p:nvPr/>
        </p:nvSpPr>
        <p:spPr>
          <a:xfrm>
            <a:off x="3842906" y="3710427"/>
            <a:ext cx="1585239" cy="461665"/>
          </a:xfrm>
          <a:prstGeom prst="rect">
            <a:avLst/>
          </a:prstGeom>
          <a:solidFill>
            <a:srgbClr val="E2EAE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response submitted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A48A0FCA-2E89-413D-9710-520C746D49EC}"/>
              </a:ext>
            </a:extLst>
          </p:cNvPr>
          <p:cNvSpPr/>
          <p:nvPr/>
        </p:nvSpPr>
        <p:spPr>
          <a:xfrm>
            <a:off x="6635065" y="2659603"/>
            <a:ext cx="1865717" cy="1276126"/>
          </a:xfrm>
          <a:prstGeom prst="rect">
            <a:avLst/>
          </a:prstGeom>
          <a:solidFill>
            <a:srgbClr val="E8EEF2"/>
          </a:solidFill>
          <a:ln>
            <a:solidFill>
              <a:srgbClr val="0653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F77897AB-7AEC-4000-AC51-44547EA13093}"/>
              </a:ext>
            </a:extLst>
          </p:cNvPr>
          <p:cNvSpPr txBox="1"/>
          <p:nvPr/>
        </p:nvSpPr>
        <p:spPr>
          <a:xfrm>
            <a:off x="6830115" y="3496835"/>
            <a:ext cx="1532589" cy="276999"/>
          </a:xfrm>
          <a:prstGeom prst="rect">
            <a:avLst/>
          </a:prstGeom>
          <a:solidFill>
            <a:srgbClr val="045A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filter_generico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A6557A5F-5929-4DB9-AB59-D8CF106E3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16" t="12782" r="13942" b="21440"/>
          <a:stretch/>
        </p:blipFill>
        <p:spPr>
          <a:xfrm>
            <a:off x="6830115" y="2831438"/>
            <a:ext cx="284656" cy="288305"/>
          </a:xfrm>
          <a:prstGeom prst="ellipse">
            <a:avLst/>
          </a:prstGeom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C698C9C0-EA47-4174-AB56-CBF458C7FBB8}"/>
              </a:ext>
            </a:extLst>
          </p:cNvPr>
          <p:cNvSpPr txBox="1"/>
          <p:nvPr/>
        </p:nvSpPr>
        <p:spPr>
          <a:xfrm>
            <a:off x="7170340" y="2837090"/>
            <a:ext cx="1109856" cy="276999"/>
          </a:xfrm>
          <a:prstGeom prst="rect">
            <a:avLst/>
          </a:prstGeom>
          <a:solidFill>
            <a:srgbClr val="045A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b="0" i="0" u="none" strike="noStrike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mod_page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B02B1291-F542-432D-8877-4DFAC0A0DB08}"/>
              </a:ext>
            </a:extLst>
          </p:cNvPr>
          <p:cNvSpPr txBox="1"/>
          <p:nvPr/>
        </p:nvSpPr>
        <p:spPr>
          <a:xfrm>
            <a:off x="7415302" y="3053616"/>
            <a:ext cx="309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54757"/>
                </a:solidFill>
              </a:rPr>
              <a:t>+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CB90D0CB-EF9F-4A46-81BC-A459013921B4}"/>
              </a:ext>
            </a:extLst>
          </p:cNvPr>
          <p:cNvSpPr txBox="1"/>
          <p:nvPr/>
        </p:nvSpPr>
        <p:spPr>
          <a:xfrm>
            <a:off x="6662320" y="1833086"/>
            <a:ext cx="1670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HCD tool</a:t>
            </a: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 access restriction</a:t>
            </a:r>
          </a:p>
        </p:txBody>
      </p:sp>
      <p:sp>
        <p:nvSpPr>
          <p:cNvPr id="70" name="Flecha: cheurón 69">
            <a:extLst>
              <a:ext uri="{FF2B5EF4-FFF2-40B4-BE49-F238E27FC236}">
                <a16:creationId xmlns:a16="http://schemas.microsoft.com/office/drawing/2014/main" id="{7BE2695D-DA5A-41F2-AED4-26AE1DC4C915}"/>
              </a:ext>
            </a:extLst>
          </p:cNvPr>
          <p:cNvSpPr/>
          <p:nvPr/>
        </p:nvSpPr>
        <p:spPr>
          <a:xfrm>
            <a:off x="6448118" y="2007361"/>
            <a:ext cx="197692" cy="391955"/>
          </a:xfrm>
          <a:prstGeom prst="chevron">
            <a:avLst>
              <a:gd name="adj" fmla="val 58044"/>
            </a:avLst>
          </a:prstGeom>
          <a:solidFill>
            <a:srgbClr val="055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57E086EB-4433-4178-85AF-1297E3F79B62}"/>
              </a:ext>
            </a:extLst>
          </p:cNvPr>
          <p:cNvSpPr txBox="1"/>
          <p:nvPr/>
        </p:nvSpPr>
        <p:spPr>
          <a:xfrm>
            <a:off x="1086254" y="1199315"/>
            <a:ext cx="1131147" cy="31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Inputs: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487E588F-DD15-4E74-98A7-E8EE11669F4D}"/>
              </a:ext>
            </a:extLst>
          </p:cNvPr>
          <p:cNvSpPr txBox="1"/>
          <p:nvPr/>
        </p:nvSpPr>
        <p:spPr>
          <a:xfrm>
            <a:off x="2431087" y="1199315"/>
            <a:ext cx="1949760" cy="307777"/>
          </a:xfrm>
          <a:prstGeom prst="rect">
            <a:avLst/>
          </a:prstGeom>
          <a:solidFill>
            <a:srgbClr val="06535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 stage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228875D6-02F9-4F55-8BD4-A0FD7068D13E}"/>
              </a:ext>
            </a:extLst>
          </p:cNvPr>
          <p:cNvSpPr txBox="1"/>
          <p:nvPr/>
        </p:nvSpPr>
        <p:spPr>
          <a:xfrm>
            <a:off x="4703541" y="1209334"/>
            <a:ext cx="1949760" cy="307777"/>
          </a:xfrm>
          <a:prstGeom prst="rect">
            <a:avLst/>
          </a:prstGeom>
          <a:solidFill>
            <a:srgbClr val="06535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Agent involvement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2D98C479-9174-482D-BA48-DF15FBA63ED4}"/>
              </a:ext>
            </a:extLst>
          </p:cNvPr>
          <p:cNvSpPr txBox="1"/>
          <p:nvPr/>
        </p:nvSpPr>
        <p:spPr>
          <a:xfrm>
            <a:off x="4703541" y="1196866"/>
            <a:ext cx="1958779" cy="307777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Agent involvement</a:t>
            </a:r>
          </a:p>
        </p:txBody>
      </p:sp>
    </p:spTree>
    <p:extLst>
      <p:ext uri="{BB962C8B-B14F-4D97-AF65-F5344CB8AC3E}">
        <p14:creationId xmlns:p14="http://schemas.microsoft.com/office/powerpoint/2010/main" val="351419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 animBg="1"/>
      <p:bldP spid="15" grpId="0" animBg="1"/>
      <p:bldP spid="20" grpId="0" animBg="1"/>
      <p:bldP spid="22" grpId="0" animBg="1"/>
      <p:bldP spid="23" grpId="0" animBg="1"/>
      <p:bldP spid="19" grpId="0" animBg="1"/>
      <p:bldP spid="60" grpId="0" animBg="1"/>
      <p:bldP spid="61" grpId="0" animBg="1"/>
      <p:bldP spid="63" grpId="0" animBg="1"/>
      <p:bldP spid="64" grpId="0"/>
      <p:bldP spid="65" grpId="0"/>
      <p:bldP spid="70" grpId="0" animBg="1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CE526A8-5946-4132-B192-71552D2A0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50032"/>
                </a:solidFill>
              </a:rPr>
              <a:t>HCD tools library</a:t>
            </a:r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DD8FE948-7E6C-4B87-AFC4-FC89F632F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1" b="7646"/>
          <a:stretch/>
        </p:blipFill>
        <p:spPr>
          <a:xfrm>
            <a:off x="1442170" y="1367397"/>
            <a:ext cx="6315559" cy="3018624"/>
          </a:xfrm>
          <a:prstGeom prst="rect">
            <a:avLst/>
          </a:prstGeom>
          <a:ln w="9525">
            <a:solidFill>
              <a:srgbClr val="06535F"/>
            </a:solidFill>
          </a:ln>
        </p:spPr>
      </p:pic>
    </p:spTree>
    <p:extLst>
      <p:ext uri="{BB962C8B-B14F-4D97-AF65-F5344CB8AC3E}">
        <p14:creationId xmlns:p14="http://schemas.microsoft.com/office/powerpoint/2010/main" val="43727510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16743</TotalTime>
  <Words>260</Words>
  <Application>Microsoft Office PowerPoint</Application>
  <PresentationFormat>Presentación en pantalla (16:9)</PresentationFormat>
  <Paragraphs>98</Paragraphs>
  <Slides>11</Slides>
  <Notes>6</Notes>
  <HiddenSlides>1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Roboto</vt:lpstr>
      <vt:lpstr>Open Sans Medium</vt:lpstr>
      <vt:lpstr>Open Sans ExtraBold</vt:lpstr>
      <vt:lpstr>Open Sans</vt:lpstr>
      <vt:lpstr>Arial</vt:lpstr>
      <vt:lpstr>Simple Light</vt:lpstr>
      <vt:lpstr>Using Moodle  in unique and unexpected ways</vt:lpstr>
      <vt:lpstr>Presentación de PowerPoint</vt:lpstr>
      <vt:lpstr>Human Centered Design</vt:lpstr>
      <vt:lpstr>First steps</vt:lpstr>
      <vt:lpstr>Solving a problem</vt:lpstr>
      <vt:lpstr>Presentación de PowerPoint</vt:lpstr>
      <vt:lpstr>Self-paced assistant</vt:lpstr>
      <vt:lpstr>Self-paced assistant</vt:lpstr>
      <vt:lpstr>HCD tools library</vt:lpstr>
      <vt:lpstr>Plugins overview</vt:lpstr>
      <vt:lpstr>Closing slide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Gramp</dc:creator>
  <cp:lastModifiedBy>Kepa Urzelai</cp:lastModifiedBy>
  <cp:revision>19</cp:revision>
  <dcterms:modified xsi:type="dcterms:W3CDTF">2022-09-27T06:48:05Z</dcterms:modified>
</cp:coreProperties>
</file>