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5143500" cx="9144000"/>
  <p:notesSz cx="6858000" cy="9144000"/>
  <p:embeddedFontLst>
    <p:embeddedFont>
      <p:font typeface="Open Sans ExtraBold"/>
      <p:bold r:id="rId27"/>
      <p:boldItalic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OpenSansExtraBold-boldItalic.fntdata"/><Relationship Id="rId27" Type="http://schemas.openxmlformats.org/officeDocument/2006/relationships/font" Target="fonts/OpenSansExtraBold-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OpenSa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font" Target="fonts/OpenSans-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latin typeface="Open Sans"/>
                <a:ea typeface="Open Sans"/>
                <a:cs typeface="Open Sans"/>
                <a:sym typeface="Open Sans"/>
              </a:defRPr>
            </a:lvl1pPr>
            <a:lvl2pPr indent="-228600" lvl="1" marL="914400" marR="0" rtl="0" algn="l">
              <a:spcBef>
                <a:spcPts val="0"/>
              </a:spcBef>
              <a:spcAft>
                <a:spcPts val="0"/>
              </a:spcAft>
              <a:buSzPts val="1400"/>
              <a:buNone/>
              <a:defRPr b="0" i="0" sz="1400" u="none" cap="none" strike="noStrike">
                <a:latin typeface="Open Sans"/>
                <a:ea typeface="Open Sans"/>
                <a:cs typeface="Open Sans"/>
                <a:sym typeface="Open Sans"/>
              </a:defRPr>
            </a:lvl2pPr>
            <a:lvl3pPr indent="-228600" lvl="2" marL="1371600" marR="0" rtl="0" algn="l">
              <a:spcBef>
                <a:spcPts val="0"/>
              </a:spcBef>
              <a:spcAft>
                <a:spcPts val="0"/>
              </a:spcAft>
              <a:buSzPts val="1400"/>
              <a:buNone/>
              <a:defRPr b="0" i="0" sz="1400" u="none" cap="none" strike="noStrike">
                <a:latin typeface="Open Sans"/>
                <a:ea typeface="Open Sans"/>
                <a:cs typeface="Open Sans"/>
                <a:sym typeface="Open Sans"/>
              </a:defRPr>
            </a:lvl3pPr>
            <a:lvl4pPr indent="-228600" lvl="3" marL="1828800" marR="0" rtl="0" algn="l">
              <a:spcBef>
                <a:spcPts val="0"/>
              </a:spcBef>
              <a:spcAft>
                <a:spcPts val="0"/>
              </a:spcAft>
              <a:buSzPts val="1400"/>
              <a:buNone/>
              <a:defRPr b="0" i="0" sz="1400" u="none" cap="none" strike="noStrike">
                <a:latin typeface="Open Sans"/>
                <a:ea typeface="Open Sans"/>
                <a:cs typeface="Open Sans"/>
                <a:sym typeface="Open Sans"/>
              </a:defRPr>
            </a:lvl4pPr>
            <a:lvl5pPr indent="-228600" lvl="4" marL="2286000" marR="0" rtl="0" algn="l">
              <a:spcBef>
                <a:spcPts val="0"/>
              </a:spcBef>
              <a:spcAft>
                <a:spcPts val="0"/>
              </a:spcAft>
              <a:buSzPts val="1400"/>
              <a:buNone/>
              <a:defRPr b="0" i="0" sz="1400" u="none" cap="none" strike="noStrike">
                <a:latin typeface="Open Sans"/>
                <a:ea typeface="Open Sans"/>
                <a:cs typeface="Open Sans"/>
                <a:sym typeface="Open Sans"/>
              </a:defRPr>
            </a:lvl5pPr>
            <a:lvl6pPr indent="-228600" lvl="5" marL="2743200" marR="0" rtl="0" algn="l">
              <a:spcBef>
                <a:spcPts val="0"/>
              </a:spcBef>
              <a:spcAft>
                <a:spcPts val="0"/>
              </a:spcAft>
              <a:buSzPts val="1400"/>
              <a:buNone/>
              <a:defRPr b="0" i="0" sz="1400" u="none" cap="none" strike="noStrike">
                <a:latin typeface="Open Sans"/>
                <a:ea typeface="Open Sans"/>
                <a:cs typeface="Open Sans"/>
                <a:sym typeface="Open Sans"/>
              </a:defRPr>
            </a:lvl6pPr>
            <a:lvl7pPr indent="-228600" lvl="6" marL="3200400" marR="0" rtl="0" algn="l">
              <a:spcBef>
                <a:spcPts val="0"/>
              </a:spcBef>
              <a:spcAft>
                <a:spcPts val="0"/>
              </a:spcAft>
              <a:buSzPts val="1400"/>
              <a:buNone/>
              <a:defRPr b="0" i="0" sz="1400" u="none" cap="none" strike="noStrike">
                <a:latin typeface="Open Sans"/>
                <a:ea typeface="Open Sans"/>
                <a:cs typeface="Open Sans"/>
                <a:sym typeface="Open Sans"/>
              </a:defRPr>
            </a:lvl7pPr>
            <a:lvl8pPr indent="-228600" lvl="7" marL="3657600" marR="0" rtl="0" algn="l">
              <a:spcBef>
                <a:spcPts val="0"/>
              </a:spcBef>
              <a:spcAft>
                <a:spcPts val="0"/>
              </a:spcAft>
              <a:buSzPts val="1400"/>
              <a:buNone/>
              <a:defRPr b="0" i="0" sz="1400" u="none" cap="none" strike="noStrike">
                <a:latin typeface="Open Sans"/>
                <a:ea typeface="Open Sans"/>
                <a:cs typeface="Open Sans"/>
                <a:sym typeface="Open Sans"/>
              </a:defRPr>
            </a:lvl8pPr>
            <a:lvl9pPr indent="-228600" lvl="8" marL="4114800" marR="0" rtl="0" algn="l">
              <a:spcBef>
                <a:spcPts val="0"/>
              </a:spcBef>
              <a:spcAft>
                <a:spcPts val="0"/>
              </a:spcAft>
              <a:buSzPts val="1400"/>
              <a:buNone/>
              <a:defRPr b="0" i="0" sz="1400" u="none" cap="none" strike="noStrike">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14b685058f5_0_42:notes"/>
          <p:cNvSpPr/>
          <p:nvPr>
            <p:ph idx="2" type="sldImg"/>
          </p:nvPr>
        </p:nvSpPr>
        <p:spPr>
          <a:xfrm>
            <a:off x="1143225" y="685778"/>
            <a:ext cx="4572300" cy="3428700"/>
          </a:xfrm>
          <a:custGeom>
            <a:rect b="b" l="l" r="r" t="t"/>
            <a:pathLst>
              <a:path extrusionOk="0" h="120000" w="120000">
                <a:moveTo>
                  <a:pt x="0" y="0"/>
                </a:moveTo>
                <a:lnTo>
                  <a:pt x="120000" y="0"/>
                </a:lnTo>
                <a:lnTo>
                  <a:pt x="120000" y="120000"/>
                </a:lnTo>
                <a:lnTo>
                  <a:pt x="0" y="120000"/>
                </a:lnTo>
                <a:close/>
              </a:path>
            </a:pathLst>
          </a:custGeom>
        </p:spPr>
      </p:sp>
      <p:sp>
        <p:nvSpPr>
          <p:cNvPr id="45" name="Google Shape;45;g14b685058f5_0_42:notes"/>
          <p:cNvSpPr txBox="1"/>
          <p:nvPr>
            <p:ph idx="1" type="body"/>
          </p:nvPr>
        </p:nvSpPr>
        <p:spPr>
          <a:xfrm>
            <a:off x="685800" y="4343378"/>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3335809789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3335809789_0_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Since the course launched at the beginning of June 2022, we’ve had 35 </a:t>
            </a:r>
            <a:r>
              <a:rPr lang="en-US"/>
              <a:t>participants</a:t>
            </a:r>
            <a:r>
              <a:rPr lang="en-US"/>
              <a:t> representing 16 different languages complete the course and earn their badge</a:t>
            </a:r>
            <a:r>
              <a:rPr lang="en-US"/>
              <a:t>,</a:t>
            </a:r>
            <a:r>
              <a:rPr lang="en-US"/>
              <a:t> </a:t>
            </a:r>
            <a:r>
              <a:rPr lang="en-US"/>
              <a:t>and who</a:t>
            </a:r>
            <a:r>
              <a:rPr lang="en-US"/>
              <a:t> now have the translator role in our Moodle Academy site</a:t>
            </a:r>
            <a:r>
              <a:rPr lang="en-US"/>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3437ab513b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3437ab513b_0_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So - that’s a little about our translation course.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Let’s move on now to look at the newly developed Content translation plugin.</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58544baa0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58544baa05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solidFill>
                  <a:schemeClr val="dk1"/>
                </a:solidFill>
              </a:rPr>
              <a:t>The plugin was developed by Andrew Hancox in conjunction with Moodle Academy specifically for the purposes of allowing our community to contribute to translating our content.</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As mentioned earlier, it was launched in June 2022 in conjunction with our Translate Moodle Academy course.</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As with all plugins, it’s now open and available for anyone to install on their own Moodle sites, and it can be found on the Moodle plugins directory - I’ll share more details about that at the end of this session.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The plugin enables users with appropriate permissions to provide in-line translation of content in a Moodle site or course for text that is not translated by language packs.</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499292277c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499292277c_0_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Before we jump in to see how the plugin actually works, I just want to expand on that last point briefly and make a distinction about exactly where the plugin fits in to the ecosystem of translation options in Moodle.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As some of you will be already aware, Moodle uses language packs to translate its interface in to other languages. I won’t go </a:t>
            </a:r>
            <a:r>
              <a:rPr lang="en-US">
                <a:solidFill>
                  <a:schemeClr val="dk1"/>
                </a:solidFill>
              </a:rPr>
              <a:t>into</a:t>
            </a:r>
            <a:r>
              <a:rPr lang="en-US">
                <a:solidFill>
                  <a:schemeClr val="dk1"/>
                </a:solidFill>
              </a:rPr>
              <a:t> too much detail on language packs - but essentially this covers </a:t>
            </a:r>
            <a:r>
              <a:rPr lang="en-US">
                <a:solidFill>
                  <a:schemeClr val="dk1"/>
                </a:solidFill>
              </a:rPr>
              <a:t>standard</a:t>
            </a:r>
            <a:r>
              <a:rPr lang="en-US">
                <a:solidFill>
                  <a:schemeClr val="dk1"/>
                </a:solidFill>
              </a:rPr>
              <a:t> phrases and words which are included in Moodle core code - things like menu items, buttons, settings - basically all terminology that is included in a </a:t>
            </a:r>
            <a:r>
              <a:rPr lang="en-US">
                <a:solidFill>
                  <a:schemeClr val="dk1"/>
                </a:solidFill>
              </a:rPr>
              <a:t>standard</a:t>
            </a:r>
            <a:r>
              <a:rPr lang="en-US">
                <a:solidFill>
                  <a:schemeClr val="dk1"/>
                </a:solidFill>
              </a:rPr>
              <a:t> installation of Moodle. These translations are </a:t>
            </a:r>
            <a:r>
              <a:rPr lang="en-US">
                <a:solidFill>
                  <a:schemeClr val="dk1"/>
                </a:solidFill>
              </a:rPr>
              <a:t>handled</a:t>
            </a:r>
            <a:r>
              <a:rPr lang="en-US">
                <a:solidFill>
                  <a:schemeClr val="dk1"/>
                </a:solidFill>
              </a:rPr>
              <a:t> centrally </a:t>
            </a:r>
            <a:r>
              <a:rPr lang="en-US">
                <a:solidFill>
                  <a:schemeClr val="dk1"/>
                </a:solidFill>
              </a:rPr>
              <a:t>by a system called AMOS </a:t>
            </a:r>
            <a:r>
              <a:rPr lang="en-US">
                <a:solidFill>
                  <a:schemeClr val="dk1"/>
                </a:solidFill>
              </a:rPr>
              <a:t>using language packs - and are then applied across all sites that install those language packs.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In contrast, the translation plugin is built to translate content which is not part of a standard installation of Moodle - that is, content which is created or added within an individual Moodle site. Translations therefore exist only in the context of that individual site.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4b7579514d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4b7579514d_1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So just to </a:t>
            </a:r>
            <a:r>
              <a:rPr lang="en-US">
                <a:solidFill>
                  <a:schemeClr val="dk1"/>
                </a:solidFill>
              </a:rPr>
              <a:t>demonstrate</a:t>
            </a:r>
            <a:r>
              <a:rPr lang="en-US">
                <a:solidFill>
                  <a:schemeClr val="dk1"/>
                </a:solidFill>
              </a:rPr>
              <a:t> that - as you can see in this example, we have some elements of the Moodle user interface - in this case a drop-down menu of options - where the translations have been provided by a language pack, and we have some site content which has been translated within this individual site using the content translation plugin.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3437ab513b_0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3437ab513b_0_7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solidFill>
                  <a:schemeClr val="dk1"/>
                </a:solidFill>
              </a:rPr>
              <a:t>So let’s jump in to have a quick look at how the plugin actually works within the context of our Moodle Academy site.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Once a user has passed our Translate Moodle Academy course, they are given the appropriate site permissions to use the translation plugin.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They can start by </a:t>
            </a:r>
            <a:r>
              <a:rPr lang="en-US">
                <a:solidFill>
                  <a:schemeClr val="dk1"/>
                </a:solidFill>
              </a:rPr>
              <a:t>choosing</a:t>
            </a:r>
            <a:r>
              <a:rPr lang="en-US">
                <a:solidFill>
                  <a:schemeClr val="dk1"/>
                </a:solidFill>
              </a:rPr>
              <a:t> their language from the language menu, and then enabling content translation by choosing “Start in-line translation” from the plugin menu.</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3437ab513b_0_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3437ab513b_0_1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solidFill>
                  <a:schemeClr val="dk1"/>
                </a:solidFill>
              </a:rPr>
              <a:t>O</a:t>
            </a:r>
            <a:r>
              <a:rPr lang="en-US">
                <a:solidFill>
                  <a:schemeClr val="dk1"/>
                </a:solidFill>
              </a:rPr>
              <a:t>nce this option has been enabled, all translatable text on the page will have an icon displayed next to it to show its current status and allow it to be translated.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There are three different icons which indicate the translation status for any piece of content:</a:t>
            </a:r>
            <a:endParaRPr>
              <a:solidFill>
                <a:schemeClr val="dk1"/>
              </a:solidFill>
            </a:endParaRPr>
          </a:p>
          <a:p>
            <a:pPr indent="-317500" lvl="0" marL="914400" rtl="0" algn="l">
              <a:spcBef>
                <a:spcPts val="0"/>
              </a:spcBef>
              <a:spcAft>
                <a:spcPts val="0"/>
              </a:spcAft>
              <a:buClr>
                <a:schemeClr val="dk1"/>
              </a:buClr>
              <a:buSzPts val="1400"/>
              <a:buChar char="●"/>
            </a:pPr>
            <a:r>
              <a:rPr b="1" lang="en-US">
                <a:solidFill>
                  <a:schemeClr val="dk1"/>
                </a:solidFill>
              </a:rPr>
              <a:t>Missing</a:t>
            </a:r>
            <a:r>
              <a:rPr lang="en-US">
                <a:solidFill>
                  <a:schemeClr val="dk1"/>
                </a:solidFill>
              </a:rPr>
              <a:t> - Content has not yet been translated.</a:t>
            </a:r>
            <a:endParaRPr>
              <a:solidFill>
                <a:schemeClr val="dk1"/>
              </a:solidFill>
            </a:endParaRPr>
          </a:p>
          <a:p>
            <a:pPr indent="-317500" lvl="0" marL="914400" rtl="0" algn="l">
              <a:spcBef>
                <a:spcPts val="0"/>
              </a:spcBef>
              <a:spcAft>
                <a:spcPts val="0"/>
              </a:spcAft>
              <a:buClr>
                <a:schemeClr val="dk1"/>
              </a:buClr>
              <a:buSzPts val="1400"/>
              <a:buChar char="●"/>
            </a:pPr>
            <a:r>
              <a:rPr b="1" lang="en-US">
                <a:solidFill>
                  <a:schemeClr val="dk1"/>
                </a:solidFill>
              </a:rPr>
              <a:t>Stale</a:t>
            </a:r>
            <a:r>
              <a:rPr lang="en-US">
                <a:solidFill>
                  <a:schemeClr val="dk1"/>
                </a:solidFill>
              </a:rPr>
              <a:t> - Translation is out of date. This occurs when the original (English language) content has been modified after a translation was provided.</a:t>
            </a:r>
            <a:endParaRPr>
              <a:solidFill>
                <a:schemeClr val="dk1"/>
              </a:solidFill>
            </a:endParaRPr>
          </a:p>
          <a:p>
            <a:pPr indent="-317500" lvl="0" marL="914400" rtl="0" algn="l">
              <a:spcBef>
                <a:spcPts val="0"/>
              </a:spcBef>
              <a:spcAft>
                <a:spcPts val="0"/>
              </a:spcAft>
              <a:buClr>
                <a:schemeClr val="dk1"/>
              </a:buClr>
              <a:buSzPts val="1400"/>
              <a:buChar char="●"/>
            </a:pPr>
            <a:r>
              <a:rPr b="1" lang="en-US">
                <a:solidFill>
                  <a:schemeClr val="dk1"/>
                </a:solidFill>
              </a:rPr>
              <a:t>Translated</a:t>
            </a:r>
            <a:r>
              <a:rPr lang="en-US">
                <a:solidFill>
                  <a:schemeClr val="dk1"/>
                </a:solidFill>
              </a:rPr>
              <a:t> - Content has been translated and is up to date.</a:t>
            </a:r>
            <a:endParaRPr>
              <a:solidFill>
                <a:schemeClr val="dk1"/>
              </a:solidFill>
            </a:endParaRPr>
          </a:p>
          <a:p>
            <a:pPr indent="0" lvl="0" marL="0" rtl="0" algn="l">
              <a:spcBef>
                <a:spcPts val="0"/>
              </a:spcBef>
              <a:spcAft>
                <a:spcPts val="0"/>
              </a:spcAft>
              <a:buNone/>
            </a:pPr>
            <a:r>
              <a:rPr lang="en-US">
                <a:solidFill>
                  <a:schemeClr val="dk1"/>
                </a:solidFill>
              </a:rPr>
              <a:t>As you can see in this example screenshot, none of this content has been translated yet, so the missing icon is displayed for each piece of translatable content.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3437ab513b_0_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3437ab513b_0_1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solidFill>
                  <a:schemeClr val="dk1"/>
                </a:solidFill>
              </a:rPr>
              <a:t>Clicking on a translate icon will allow you to add or update a translation.</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You can see that on the left we have the original content as it was written in English, and on the right you can provide a translation in to your language.</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3437ab513b_0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3437ab513b_0_1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solidFill>
                  <a:schemeClr val="dk1"/>
                </a:solidFill>
              </a:rPr>
              <a:t>Once saved, </a:t>
            </a:r>
            <a:r>
              <a:rPr lang="en-US">
                <a:solidFill>
                  <a:schemeClr val="dk1"/>
                </a:solidFill>
              </a:rPr>
              <a:t>the translated content will be displayed on the page, and </a:t>
            </a:r>
            <a:r>
              <a:rPr lang="en-US">
                <a:solidFill>
                  <a:schemeClr val="dk1"/>
                </a:solidFill>
              </a:rPr>
              <a:t>you’ll </a:t>
            </a:r>
            <a:r>
              <a:rPr lang="en-US">
                <a:solidFill>
                  <a:schemeClr val="dk1"/>
                </a:solidFill>
              </a:rPr>
              <a:t>notice </a:t>
            </a:r>
            <a:r>
              <a:rPr lang="en-US">
                <a:solidFill>
                  <a:schemeClr val="dk1"/>
                </a:solidFill>
              </a:rPr>
              <a:t>the translation icon indicating </a:t>
            </a:r>
            <a:r>
              <a:rPr lang="en-US">
                <a:solidFill>
                  <a:schemeClr val="dk1"/>
                </a:solidFill>
              </a:rPr>
              <a:t>the status of the translation has changed.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The translation will now be visible to all users viewing that content with the specific language set.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You can see here that most of the content has been translated, as indicated by the “translated” icon, while we also have one stale translation, and one missing translation.</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354d20799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354d20799d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solidFill>
                  <a:schemeClr val="dk1"/>
                </a:solidFill>
              </a:rPr>
              <a:t>As well as providing translations on any page using the in-line translation option, you can also view and manage translations for the current language across a page, course or whole site by choosing from the other options in the content translation menu.</a:t>
            </a:r>
            <a:r>
              <a:rPr lang="en-US">
                <a:solidFill>
                  <a:schemeClr val="dk1"/>
                </a:solidFill>
              </a:rPr>
              <a:t>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Selecting one of these options will display a report of translatable content, and you can provide translations from here rather than visiting individual pages to translate inline.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122feafc3e7_3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 name="Google Shape;50;g122feafc3e7_3_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Thankyou so much for </a:t>
            </a:r>
            <a:r>
              <a:rPr lang="en-US"/>
              <a:t>joining</a:t>
            </a:r>
            <a:r>
              <a:rPr lang="en-US"/>
              <a:t> us, and welcome to this presentation “</a:t>
            </a:r>
            <a:r>
              <a:rPr lang="en-US"/>
              <a:t>Translating Moodle with Moodle Academy”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52e0c96887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52e0c96887_0_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As I mentioned earlier, the plugin is</a:t>
            </a:r>
            <a:r>
              <a:rPr lang="en-US">
                <a:solidFill>
                  <a:schemeClr val="dk1"/>
                </a:solidFill>
              </a:rPr>
              <a:t> open and available for anyone to install on their own Moodle sites, and you can find it on the Moodle plugins directory.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It is actually a set of plugins - you can search for “Content Translations” and “Translations” to find them, and of course there is further information available on the Moodle docs pages by searching for “Content translation plugin set”</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3470471350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0" name="Google Shape;210;g13470471350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solidFill>
                  <a:schemeClr val="dk1"/>
                </a:solidFill>
              </a:rPr>
              <a:t>Thankyou so much for your time today. </a:t>
            </a:r>
            <a:endParaRPr>
              <a:solidFill>
                <a:schemeClr val="dk1"/>
              </a:solidFill>
            </a:endParaRPr>
          </a:p>
          <a:p>
            <a:pPr indent="0" lvl="0" marL="0" rtl="0" algn="l">
              <a:lnSpc>
                <a:spcPct val="100000"/>
              </a:lnSpc>
              <a:spcBef>
                <a:spcPts val="0"/>
              </a:spcBef>
              <a:spcAft>
                <a:spcPts val="0"/>
              </a:spcAft>
              <a:buClr>
                <a:schemeClr val="dk1"/>
              </a:buClr>
              <a:buSzPts val="1400"/>
              <a:buFont typeface="Calibri"/>
              <a:buNone/>
            </a:pPr>
            <a:r>
              <a:t/>
            </a:r>
            <a:endParaRPr>
              <a:solidFill>
                <a:schemeClr val="dk1"/>
              </a:solidFill>
            </a:endParaRPr>
          </a:p>
          <a:p>
            <a:pPr indent="0" lvl="0" marL="0" rtl="0" algn="l">
              <a:lnSpc>
                <a:spcPct val="100000"/>
              </a:lnSpc>
              <a:spcBef>
                <a:spcPts val="0"/>
              </a:spcBef>
              <a:spcAft>
                <a:spcPts val="0"/>
              </a:spcAft>
              <a:buClr>
                <a:schemeClr val="dk1"/>
              </a:buClr>
              <a:buSzPts val="1400"/>
              <a:buFont typeface="Calibri"/>
              <a:buNone/>
            </a:pPr>
            <a:r>
              <a:rPr lang="en-US">
                <a:solidFill>
                  <a:schemeClr val="dk1"/>
                </a:solidFill>
              </a:rPr>
              <a:t>Questions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6f8e8045ca_10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6f8e8045ca_10_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f12d57b346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 name="Google Shape;57;gf12d57b346_0_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am Richard Lefroy, Learning and Media technologist with Moodle Academy, and today I’ll be talking to you about translating content in Moodle courses and sites.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Specifically we’re going to be looking at a course that we’ve released on Moodle Academy all about translations, and we’ll also be looking at a newly developed plugin that allows the collaborative translation of our online courses.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02363f9b8d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 name="Google Shape;65;g102363f9b8d_0_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A quick rundown of the session today -</a:t>
            </a:r>
            <a:endParaRPr/>
          </a:p>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I’ll just touch briefly on goal to create inclusive and accessible content at Moodle Academy.</a:t>
            </a:r>
            <a:endParaRPr/>
          </a:p>
          <a:p>
            <a:pPr indent="-317500" lvl="0" marL="457200" rtl="0" algn="l">
              <a:lnSpc>
                <a:spcPct val="100000"/>
              </a:lnSpc>
              <a:spcBef>
                <a:spcPts val="0"/>
              </a:spcBef>
              <a:spcAft>
                <a:spcPts val="0"/>
              </a:spcAft>
              <a:buSzPts val="1400"/>
              <a:buChar char="●"/>
            </a:pPr>
            <a:r>
              <a:rPr lang="en-US"/>
              <a:t>We’ll run through our ‘Translate Moodle Academy’ course to show you it’s features and explain the purpose behind it.</a:t>
            </a:r>
            <a:endParaRPr/>
          </a:p>
          <a:p>
            <a:pPr indent="-317500" lvl="0" marL="457200" rtl="0" algn="l">
              <a:lnSpc>
                <a:spcPct val="100000"/>
              </a:lnSpc>
              <a:spcBef>
                <a:spcPts val="0"/>
              </a:spcBef>
              <a:spcAft>
                <a:spcPts val="0"/>
              </a:spcAft>
              <a:buSzPts val="1400"/>
              <a:buChar char="●"/>
            </a:pPr>
            <a:r>
              <a:rPr lang="en-US"/>
              <a:t>We’ll have a look at the content translation plugin to get an understanding of how it works and how it is used.</a:t>
            </a:r>
            <a:endParaRPr/>
          </a:p>
          <a:p>
            <a:pPr indent="-317500" lvl="0" marL="457200" rtl="0" algn="l">
              <a:lnSpc>
                <a:spcPct val="100000"/>
              </a:lnSpc>
              <a:spcBef>
                <a:spcPts val="0"/>
              </a:spcBef>
              <a:spcAft>
                <a:spcPts val="0"/>
              </a:spcAft>
              <a:buSzPts val="1400"/>
              <a:buChar char="●"/>
            </a:pPr>
            <a:r>
              <a:rPr lang="en-US"/>
              <a:t>Questions, comments and wrap-up.</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400"/>
              <a:buFont typeface="Calibri"/>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3335809789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3335809789_0_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solidFill>
                  <a:schemeClr val="dk1"/>
                </a:solidFill>
              </a:rPr>
              <a:t>So first off - If you were here for the presentation </a:t>
            </a:r>
            <a:r>
              <a:rPr lang="en-US">
                <a:solidFill>
                  <a:schemeClr val="dk1"/>
                </a:solidFill>
              </a:rPr>
              <a:t>immediately</a:t>
            </a:r>
            <a:r>
              <a:rPr lang="en-US">
                <a:solidFill>
                  <a:schemeClr val="dk1"/>
                </a:solidFill>
              </a:rPr>
              <a:t> before this one, you will have just heard a bit about what Moodle Academy is all about.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O</a:t>
            </a:r>
            <a:r>
              <a:rPr lang="en-US">
                <a:solidFill>
                  <a:schemeClr val="dk1"/>
                </a:solidFill>
              </a:rPr>
              <a:t>ne of the goals of Moodle Academy has always been to make our courses and content inclusive and accessible to as many people as possible. And as part of that, we need to have our courses and content available in multiple languages.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From its inception, Moodle Academy has invited the community to help us develop our courses and present online webinars, and now with the launch of our Translate Moodle Academy course and content translation plugin, our community members are getting involved even further to make Moodle Academy as Inclusive and Accessible as it can be.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f431a41d36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f431a41d36_0_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Translate Moodle Academy course:</a:t>
            </a:r>
            <a:endParaRPr>
              <a:solidFill>
                <a:schemeClr val="dk1"/>
              </a:solidFill>
            </a:endParaRPr>
          </a:p>
          <a:p>
            <a:pPr indent="0" lvl="0" marL="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Launched at the beginning of June 2022</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Launched in conjunction with the content translation plugin (which we’ll be looking at shortly)</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As with all Moodle Academy courses, it is free and open for anyone to access and participate in.</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The ultimate goal of this course is to give those in our community who wish to help translate Moodle Academy content, the background knowledge and the skills necessary to do so.</a:t>
            </a:r>
            <a:endParaRPr>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Once a participant completes the course, they are given permissions on the Moodle Academy site to translate content.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3437ab513b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3437ab513b_0_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solidFill>
                  <a:schemeClr val="dk1"/>
                </a:solidFill>
              </a:rPr>
              <a:t>Course covers</a:t>
            </a:r>
            <a:endParaRPr>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Some general background information about Moodle’s multi-language functionality</a:t>
            </a:r>
            <a:endParaRPr>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Information on the content translation plugin</a:t>
            </a:r>
            <a:endParaRPr>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Information on the AMOS translation toolkit - which is Moodle’s translation site</a:t>
            </a:r>
            <a:endParaRPr>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Information on video transcript translation </a:t>
            </a:r>
            <a:endParaRPr>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Several tasks for participants to get hands on and put their knowledge into practice</a:t>
            </a:r>
            <a:endParaRPr>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Quiz to check their understanding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I won’t go into too much more detail on the contents of the course, but I will touch briefly on some of the features and requirements of this course that make it slightly different to our other Academy courses.</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3335809789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3335809789_0_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solidFill>
                  <a:schemeClr val="dk1"/>
                </a:solidFill>
              </a:rPr>
              <a:t>In this course, we are upskilling members of our community to take on the role of translating content, so there are a few tasks and requirements that we ask learners to complete to demonstrate their competence in translating.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We ask that anyone wanting to complete this course and become a translator is bilingual - they must be fluent in the language they are translating into and have at least level B2 English proficiency, so the very nature of this course means that not all members of the community will be able to undertake all of the required tasks to complete the course.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3437ab513b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3437ab513b_0_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solidFill>
                  <a:schemeClr val="dk1"/>
                </a:solidFill>
              </a:rPr>
              <a:t>Video is a large part of the content that we develop for Moodle Academy, so translation of video transcripts is another important part of making </a:t>
            </a:r>
            <a:r>
              <a:rPr lang="en-US" u="sng">
                <a:solidFill>
                  <a:schemeClr val="dk1"/>
                </a:solidFill>
              </a:rPr>
              <a:t>all</a:t>
            </a:r>
            <a:r>
              <a:rPr lang="en-US">
                <a:solidFill>
                  <a:schemeClr val="dk1"/>
                </a:solidFill>
              </a:rPr>
              <a:t> of our content inclusive and accessible.</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O</a:t>
            </a:r>
            <a:r>
              <a:rPr lang="en-US">
                <a:solidFill>
                  <a:schemeClr val="dk1"/>
                </a:solidFill>
              </a:rPr>
              <a:t>ne of the required tasks we ask participants to complete is to translate a transcript of a video in to their language and submit it to be reviewed by the Moodle Academy team.</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The video is a short introduction and welcome from Martin in one of our other courses - Introduction to Moodle. Participants watch the video, then download the English transcript and translate it, before submitting it to be reviewed by the Moodle Academy team. We then run an automated check on the translation and then essentially sign-off on it, meaning participants can complete the course and gain the necessary permissions to begin translating content.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1" name="Google Shape;11;p2"/>
          <p:cNvSpPr/>
          <p:nvPr/>
        </p:nvSpPr>
        <p:spPr>
          <a:xfrm>
            <a:off x="0" y="-50"/>
            <a:ext cx="4572000" cy="5143500"/>
          </a:xfrm>
          <a:prstGeom prst="rect">
            <a:avLst/>
          </a:prstGeom>
          <a:solidFill>
            <a:srgbClr val="0147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 name="Google Shape;12;p2"/>
          <p:cNvPicPr preferRelativeResize="0"/>
          <p:nvPr/>
        </p:nvPicPr>
        <p:blipFill>
          <a:blip r:embed="rId2">
            <a:alphaModFix/>
          </a:blip>
          <a:stretch>
            <a:fillRect/>
          </a:stretch>
        </p:blipFill>
        <p:spPr>
          <a:xfrm>
            <a:off x="8742675" y="4735125"/>
            <a:ext cx="265350" cy="2653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11">
    <p:spTree>
      <p:nvGrpSpPr>
        <p:cNvPr id="38" name="Shape 38"/>
        <p:cNvGrpSpPr/>
        <p:nvPr/>
      </p:nvGrpSpPr>
      <p:grpSpPr>
        <a:xfrm>
          <a:off x="0" y="0"/>
          <a:ext cx="0" cy="0"/>
          <a:chOff x="0" y="0"/>
          <a:chExt cx="0" cy="0"/>
        </a:xfrm>
      </p:grpSpPr>
      <p:cxnSp>
        <p:nvCxnSpPr>
          <p:cNvPr id="39" name="Google Shape;39;p11"/>
          <p:cNvCxnSpPr/>
          <p:nvPr/>
        </p:nvCxnSpPr>
        <p:spPr>
          <a:xfrm>
            <a:off x="3087775" y="2059525"/>
            <a:ext cx="19200" cy="3108300"/>
          </a:xfrm>
          <a:prstGeom prst="straightConnector1">
            <a:avLst/>
          </a:prstGeom>
          <a:noFill/>
          <a:ln cap="flat" cmpd="sng" w="9525">
            <a:solidFill>
              <a:srgbClr val="D9D9D9"/>
            </a:solidFill>
            <a:prstDash val="solid"/>
            <a:round/>
            <a:headEnd len="med" w="med" type="none"/>
            <a:tailEnd len="med" w="med" type="none"/>
          </a:ln>
        </p:spPr>
      </p:cxnSp>
      <p:cxnSp>
        <p:nvCxnSpPr>
          <p:cNvPr id="40" name="Google Shape;40;p11"/>
          <p:cNvCxnSpPr/>
          <p:nvPr/>
        </p:nvCxnSpPr>
        <p:spPr>
          <a:xfrm>
            <a:off x="6037025" y="2059525"/>
            <a:ext cx="19200" cy="3108300"/>
          </a:xfrm>
          <a:prstGeom prst="straightConnector1">
            <a:avLst/>
          </a:prstGeom>
          <a:noFill/>
          <a:ln cap="flat" cmpd="sng" w="9525">
            <a:solidFill>
              <a:srgbClr val="D9D9D9"/>
            </a:solidFill>
            <a:prstDash val="solid"/>
            <a:round/>
            <a:headEnd len="med" w="med" type="none"/>
            <a:tailEnd len="med" w="med" type="none"/>
          </a:ln>
        </p:spPr>
      </p:cxnSp>
      <p:sp>
        <p:nvSpPr>
          <p:cNvPr id="41" name="Google Shape;41;p11"/>
          <p:cNvSpPr/>
          <p:nvPr/>
        </p:nvSpPr>
        <p:spPr>
          <a:xfrm>
            <a:off x="0" y="0"/>
            <a:ext cx="9144000" cy="20625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Full Page">
  <p:cSld name="CUSTOM_1_1_1">
    <p:spTree>
      <p:nvGrpSpPr>
        <p:cNvPr id="42" name="Shape 4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13"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9144000" cy="5140935"/>
          </a:xfrm>
          <a:prstGeom prst="rect">
            <a:avLst/>
          </a:prstGeom>
          <a:noFill/>
          <a:ln>
            <a:noFill/>
          </a:ln>
        </p:spPr>
      </p:pic>
      <p:pic>
        <p:nvPicPr>
          <p:cNvPr id="15" name="Google Shape;15;p3"/>
          <p:cNvPicPr preferRelativeResize="0"/>
          <p:nvPr/>
        </p:nvPicPr>
        <p:blipFill>
          <a:blip r:embed="rId3">
            <a:alphaModFix/>
          </a:blip>
          <a:stretch>
            <a:fillRect/>
          </a:stretch>
        </p:blipFill>
        <p:spPr>
          <a:xfrm>
            <a:off x="8742675" y="4735125"/>
            <a:ext cx="265350" cy="2653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3">
    <p:spTree>
      <p:nvGrpSpPr>
        <p:cNvPr id="16"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1" y="0"/>
            <a:ext cx="9144000" cy="5140935"/>
          </a:xfrm>
          <a:prstGeom prst="rect">
            <a:avLst/>
          </a:prstGeom>
          <a:noFill/>
          <a:ln>
            <a:noFill/>
          </a:ln>
        </p:spPr>
      </p:pic>
      <p:pic>
        <p:nvPicPr>
          <p:cNvPr id="18" name="Google Shape;18;p4"/>
          <p:cNvPicPr preferRelativeResize="0"/>
          <p:nvPr/>
        </p:nvPicPr>
        <p:blipFill>
          <a:blip r:embed="rId3">
            <a:alphaModFix/>
          </a:blip>
          <a:stretch>
            <a:fillRect/>
          </a:stretch>
        </p:blipFill>
        <p:spPr>
          <a:xfrm>
            <a:off x="8742675" y="4735125"/>
            <a:ext cx="265350" cy="2653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4">
    <p:spTree>
      <p:nvGrpSpPr>
        <p:cNvPr id="19" name="Shape 19"/>
        <p:cNvGrpSpPr/>
        <p:nvPr/>
      </p:nvGrpSpPr>
      <p:grpSpPr>
        <a:xfrm>
          <a:off x="0" y="0"/>
          <a:ext cx="0" cy="0"/>
          <a:chOff x="0" y="0"/>
          <a:chExt cx="0" cy="0"/>
        </a:xfrm>
      </p:grpSpPr>
      <p:pic>
        <p:nvPicPr>
          <p:cNvPr id="20" name="Google Shape;20;p5"/>
          <p:cNvPicPr preferRelativeResize="0"/>
          <p:nvPr/>
        </p:nvPicPr>
        <p:blipFill>
          <a:blip r:embed="rId2">
            <a:alphaModFix/>
          </a:blip>
          <a:stretch>
            <a:fillRect/>
          </a:stretch>
        </p:blipFill>
        <p:spPr>
          <a:xfrm>
            <a:off x="0" y="0"/>
            <a:ext cx="9144000" cy="5140935"/>
          </a:xfrm>
          <a:prstGeom prst="rect">
            <a:avLst/>
          </a:prstGeom>
          <a:noFill/>
          <a:ln>
            <a:noFill/>
          </a:ln>
        </p:spPr>
      </p:pic>
      <p:pic>
        <p:nvPicPr>
          <p:cNvPr id="21" name="Google Shape;21;p5"/>
          <p:cNvPicPr preferRelativeResize="0"/>
          <p:nvPr/>
        </p:nvPicPr>
        <p:blipFill>
          <a:blip r:embed="rId3">
            <a:alphaModFix/>
          </a:blip>
          <a:stretch>
            <a:fillRect/>
          </a:stretch>
        </p:blipFill>
        <p:spPr>
          <a:xfrm>
            <a:off x="8742675" y="4735125"/>
            <a:ext cx="265350" cy="2653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pic>
        <p:nvPicPr>
          <p:cNvPr id="23" name="Google Shape;23;p6"/>
          <p:cNvPicPr preferRelativeResize="0"/>
          <p:nvPr/>
        </p:nvPicPr>
        <p:blipFill>
          <a:blip r:embed="rId2">
            <a:alphaModFix/>
          </a:blip>
          <a:stretch>
            <a:fillRect/>
          </a:stretch>
        </p:blipFill>
        <p:spPr>
          <a:xfrm>
            <a:off x="0" y="1285"/>
            <a:ext cx="9144000" cy="5140929"/>
          </a:xfrm>
          <a:prstGeom prst="rect">
            <a:avLst/>
          </a:prstGeom>
          <a:noFill/>
          <a:ln>
            <a:noFill/>
          </a:ln>
        </p:spPr>
      </p:pic>
      <p:sp>
        <p:nvSpPr>
          <p:cNvPr id="24" name="Google Shape;24;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5" name="Google Shape;25;p6"/>
          <p:cNvSpPr/>
          <p:nvPr/>
        </p:nvSpPr>
        <p:spPr>
          <a:xfrm>
            <a:off x="0" y="4476750"/>
            <a:ext cx="9144000" cy="666600"/>
          </a:xfrm>
          <a:custGeom>
            <a:rect b="b" l="l" r="r" t="t"/>
            <a:pathLst>
              <a:path extrusionOk="0" h="120000" w="120000">
                <a:moveTo>
                  <a:pt x="0" y="120000"/>
                </a:moveTo>
                <a:lnTo>
                  <a:pt x="120000" y="120000"/>
                </a:lnTo>
                <a:lnTo>
                  <a:pt x="120000" y="0"/>
                </a:lnTo>
                <a:lnTo>
                  <a:pt x="0" y="0"/>
                </a:lnTo>
                <a:lnTo>
                  <a:pt x="0" y="1200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26" name="Google Shape;26;p6"/>
          <p:cNvPicPr preferRelativeResize="0"/>
          <p:nvPr/>
        </p:nvPicPr>
        <p:blipFill rotWithShape="1">
          <a:blip r:embed="rId3">
            <a:alphaModFix/>
          </a:blip>
          <a:srcRect b="2015" l="0" r="0" t="2015"/>
          <a:stretch/>
        </p:blipFill>
        <p:spPr>
          <a:xfrm>
            <a:off x="2849095" y="1805582"/>
            <a:ext cx="3445798" cy="8655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type="obj">
  <p:cSld name="OBJECT">
    <p:bg>
      <p:bgPr>
        <a:solidFill>
          <a:schemeClr val="lt1"/>
        </a:solidFill>
      </p:bgPr>
    </p:bg>
    <p:spTree>
      <p:nvGrpSpPr>
        <p:cNvPr id="27" name="Shape 27"/>
        <p:cNvGrpSpPr/>
        <p:nvPr/>
      </p:nvGrpSpPr>
      <p:grpSpPr>
        <a:xfrm>
          <a:off x="0" y="0"/>
          <a:ext cx="0" cy="0"/>
          <a:chOff x="0" y="0"/>
          <a:chExt cx="0" cy="0"/>
        </a:xfrm>
      </p:grpSpPr>
      <p:sp>
        <p:nvSpPr>
          <p:cNvPr id="28" name="Google Shape;28;p7"/>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sz="1800">
                <a:solidFill>
                  <a:srgbClr val="888888"/>
                </a:solidFill>
              </a:defRPr>
            </a:lvl1pPr>
            <a:lvl2pPr indent="0" lvl="1" marL="0" marR="0" rtl="0" algn="r">
              <a:spcBef>
                <a:spcPts val="0"/>
              </a:spcBef>
              <a:buNone/>
              <a:defRPr sz="1800">
                <a:solidFill>
                  <a:srgbClr val="888888"/>
                </a:solidFill>
              </a:defRPr>
            </a:lvl2pPr>
            <a:lvl3pPr indent="0" lvl="2" marL="0" marR="0" rtl="0" algn="r">
              <a:spcBef>
                <a:spcPts val="0"/>
              </a:spcBef>
              <a:buNone/>
              <a:defRPr sz="1800">
                <a:solidFill>
                  <a:srgbClr val="888888"/>
                </a:solidFill>
              </a:defRPr>
            </a:lvl3pPr>
            <a:lvl4pPr indent="0" lvl="3" marL="0" marR="0" rtl="0" algn="r">
              <a:spcBef>
                <a:spcPts val="0"/>
              </a:spcBef>
              <a:buNone/>
              <a:defRPr sz="1800">
                <a:solidFill>
                  <a:srgbClr val="888888"/>
                </a:solidFill>
              </a:defRPr>
            </a:lvl4pPr>
            <a:lvl5pPr indent="0" lvl="4" marL="0" marR="0" rtl="0" algn="r">
              <a:spcBef>
                <a:spcPts val="0"/>
              </a:spcBef>
              <a:buNone/>
              <a:defRPr sz="1800">
                <a:solidFill>
                  <a:srgbClr val="888888"/>
                </a:solidFill>
              </a:defRPr>
            </a:lvl5pPr>
            <a:lvl6pPr indent="0" lvl="5" marL="0" marR="0" rtl="0" algn="r">
              <a:spcBef>
                <a:spcPts val="0"/>
              </a:spcBef>
              <a:buNone/>
              <a:defRPr sz="1800">
                <a:solidFill>
                  <a:srgbClr val="888888"/>
                </a:solidFill>
              </a:defRPr>
            </a:lvl6pPr>
            <a:lvl7pPr indent="0" lvl="6" marL="0" marR="0" rtl="0" algn="r">
              <a:spcBef>
                <a:spcPts val="0"/>
              </a:spcBef>
              <a:buNone/>
              <a:defRPr sz="1800">
                <a:solidFill>
                  <a:srgbClr val="888888"/>
                </a:solidFill>
              </a:defRPr>
            </a:lvl7pPr>
            <a:lvl8pPr indent="0" lvl="7" marL="0" marR="0" rtl="0" algn="r">
              <a:spcBef>
                <a:spcPts val="0"/>
              </a:spcBef>
              <a:buNone/>
              <a:defRPr sz="1800">
                <a:solidFill>
                  <a:srgbClr val="888888"/>
                </a:solidFill>
              </a:defRPr>
            </a:lvl8pPr>
            <a:lvl9pPr indent="0" lvl="8" marL="0" marR="0" rtl="0"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US"/>
              <a:t>‹#›</a:t>
            </a:fld>
            <a:endParaRPr sz="1000">
              <a:solidFill>
                <a:schemeClr val="dk2"/>
              </a:solidFill>
            </a:endParaRPr>
          </a:p>
        </p:txBody>
      </p:sp>
      <p:pic>
        <p:nvPicPr>
          <p:cNvPr id="29" name="Google Shape;29;p7"/>
          <p:cNvPicPr preferRelativeResize="0"/>
          <p:nvPr/>
        </p:nvPicPr>
        <p:blipFill>
          <a:blip r:embed="rId2">
            <a:alphaModFix/>
          </a:blip>
          <a:stretch>
            <a:fillRect/>
          </a:stretch>
        </p:blipFill>
        <p:spPr>
          <a:xfrm>
            <a:off x="8742675" y="4735125"/>
            <a:ext cx="265350" cy="2653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p:cSld name="CUSTOM_14_1">
    <p:spTree>
      <p:nvGrpSpPr>
        <p:cNvPr id="30" name="Shape 30"/>
        <p:cNvGrpSpPr/>
        <p:nvPr/>
      </p:nvGrpSpPr>
      <p:grpSpPr>
        <a:xfrm>
          <a:off x="0" y="0"/>
          <a:ext cx="0" cy="0"/>
          <a:chOff x="0" y="0"/>
          <a:chExt cx="0" cy="0"/>
        </a:xfrm>
      </p:grpSpPr>
      <p:pic>
        <p:nvPicPr>
          <p:cNvPr id="31" name="Google Shape;31;p8"/>
          <p:cNvPicPr preferRelativeResize="0"/>
          <p:nvPr/>
        </p:nvPicPr>
        <p:blipFill rotWithShape="1">
          <a:blip r:embed="rId2">
            <a:alphaModFix/>
          </a:blip>
          <a:srcRect b="0" l="0" r="0" t="0"/>
          <a:stretch/>
        </p:blipFill>
        <p:spPr>
          <a:xfrm>
            <a:off x="0" y="0"/>
            <a:ext cx="9144000" cy="514350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1">
  <p:cSld name="CUSTOM_13">
    <p:spTree>
      <p:nvGrpSpPr>
        <p:cNvPr id="32" name="Shape 32"/>
        <p:cNvGrpSpPr/>
        <p:nvPr/>
      </p:nvGrpSpPr>
      <p:grpSpPr>
        <a:xfrm>
          <a:off x="0" y="0"/>
          <a:ext cx="0" cy="0"/>
          <a:chOff x="0" y="0"/>
          <a:chExt cx="0" cy="0"/>
        </a:xfrm>
      </p:grpSpPr>
      <p:pic>
        <p:nvPicPr>
          <p:cNvPr id="33" name="Google Shape;33;p9"/>
          <p:cNvPicPr preferRelativeResize="0"/>
          <p:nvPr/>
        </p:nvPicPr>
        <p:blipFill>
          <a:blip r:embed="rId2">
            <a:alphaModFix/>
          </a:blip>
          <a:stretch>
            <a:fillRect/>
          </a:stretch>
        </p:blipFill>
        <p:spPr>
          <a:xfrm>
            <a:off x="-42175" y="-23725"/>
            <a:ext cx="9228350" cy="5190950"/>
          </a:xfrm>
          <a:prstGeom prst="rect">
            <a:avLst/>
          </a:prstGeom>
          <a:noFill/>
          <a:ln>
            <a:noFill/>
          </a:ln>
        </p:spPr>
      </p:pic>
      <p:pic>
        <p:nvPicPr>
          <p:cNvPr id="34" name="Google Shape;34;p9"/>
          <p:cNvPicPr preferRelativeResize="0"/>
          <p:nvPr/>
        </p:nvPicPr>
        <p:blipFill rotWithShape="1">
          <a:blip r:embed="rId3">
            <a:alphaModFix/>
          </a:blip>
          <a:srcRect b="0" l="0" r="0" t="0"/>
          <a:stretch/>
        </p:blipFill>
        <p:spPr>
          <a:xfrm>
            <a:off x="8341700" y="4830123"/>
            <a:ext cx="666326" cy="1703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1 1">
  <p:cSld name="Custom Layout 3">
    <p:spTree>
      <p:nvGrpSpPr>
        <p:cNvPr id="35" name="Shape 35"/>
        <p:cNvGrpSpPr/>
        <p:nvPr/>
      </p:nvGrpSpPr>
      <p:grpSpPr>
        <a:xfrm>
          <a:off x="0" y="0"/>
          <a:ext cx="0" cy="0"/>
          <a:chOff x="0" y="0"/>
          <a:chExt cx="0" cy="0"/>
        </a:xfrm>
      </p:grpSpPr>
      <p:pic>
        <p:nvPicPr>
          <p:cNvPr id="36" name="Google Shape;36;p10"/>
          <p:cNvPicPr preferRelativeResize="0"/>
          <p:nvPr/>
        </p:nvPicPr>
        <p:blipFill rotWithShape="1">
          <a:blip r:embed="rId2">
            <a:alphaModFix/>
          </a:blip>
          <a:srcRect b="0" l="0" r="0" t="0"/>
          <a:stretch/>
        </p:blipFill>
        <p:spPr>
          <a:xfrm>
            <a:off x="-42176" y="-23726"/>
            <a:ext cx="9228350" cy="5190950"/>
          </a:xfrm>
          <a:prstGeom prst="rect">
            <a:avLst/>
          </a:prstGeom>
          <a:noFill/>
          <a:ln>
            <a:noFill/>
          </a:ln>
        </p:spPr>
      </p:pic>
      <p:pic>
        <p:nvPicPr>
          <p:cNvPr id="37" name="Google Shape;37;p10"/>
          <p:cNvPicPr preferRelativeResize="0"/>
          <p:nvPr/>
        </p:nvPicPr>
        <p:blipFill rotWithShape="1">
          <a:blip r:embed="rId3">
            <a:alphaModFix/>
          </a:blip>
          <a:srcRect b="0" l="0" r="0" t="0"/>
          <a:stretch/>
        </p:blipFill>
        <p:spPr>
          <a:xfrm>
            <a:off x="8341700" y="4830123"/>
            <a:ext cx="666325" cy="1703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moodle.org/plugins/filter_translations" TargetMode="External"/><Relationship Id="rId4" Type="http://schemas.openxmlformats.org/officeDocument/2006/relationships/hyperlink" Target="https://moodle.org/plugins/filter_translations" TargetMode="External"/><Relationship Id="rId10" Type="http://schemas.openxmlformats.org/officeDocument/2006/relationships/image" Target="../media/image30.png"/><Relationship Id="rId9" Type="http://schemas.openxmlformats.org/officeDocument/2006/relationships/hyperlink" Target="https://docs.moodle.org/en/Content_translation_plugin_set" TargetMode="External"/><Relationship Id="rId5" Type="http://schemas.openxmlformats.org/officeDocument/2006/relationships/hyperlink" Target="https://moodle.org/plugins/filter_translations" TargetMode="External"/><Relationship Id="rId6" Type="http://schemas.openxmlformats.org/officeDocument/2006/relationships/hyperlink" Target="https://moodle.org/plugins/atto_translations" TargetMode="External"/><Relationship Id="rId7" Type="http://schemas.openxmlformats.org/officeDocument/2006/relationships/hyperlink" Target="https://moodle.org/plugins/atto_translations" TargetMode="External"/><Relationship Id="rId8" Type="http://schemas.openxmlformats.org/officeDocument/2006/relationships/hyperlink" Target="https://moodle.org/plugins/atto_translation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mailto:richard.lefroy@moodle.com" TargetMode="External"/><Relationship Id="rId4" Type="http://schemas.openxmlformats.org/officeDocument/2006/relationships/hyperlink" Target="https://moodle.academ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pic>
        <p:nvPicPr>
          <p:cNvPr descr="Education for the future&#10;27 - 29 September 2022 | Barcelona, Spain&#10;MoodleMoot Global 2022" id="47" name="Google Shape;47;p13" title="MoodleMoot Global 2022: Education for the future"/>
          <p:cNvPicPr preferRelativeResize="0"/>
          <p:nvPr/>
        </p:nvPicPr>
        <p:blipFill>
          <a:blip r:embed="rId3">
            <a:alphaModFix/>
          </a:blip>
          <a:stretch>
            <a:fillRect/>
          </a:stretch>
        </p:blipFill>
        <p:spPr>
          <a:xfrm>
            <a:off x="0" y="0"/>
            <a:ext cx="9144000" cy="51409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Translate Moodle Academy </a:t>
            </a:r>
            <a:r>
              <a:rPr lang="en-US" sz="3500">
                <a:solidFill>
                  <a:srgbClr val="434343"/>
                </a:solidFill>
              </a:rPr>
              <a:t>course</a:t>
            </a:r>
            <a:endParaRPr sz="3500">
              <a:solidFill>
                <a:srgbClr val="434343"/>
              </a:solidFill>
            </a:endParaRPr>
          </a:p>
        </p:txBody>
      </p:sp>
      <p:sp>
        <p:nvSpPr>
          <p:cNvPr id="113" name="Google Shape;113;p22"/>
          <p:cNvSpPr/>
          <p:nvPr/>
        </p:nvSpPr>
        <p:spPr>
          <a:xfrm>
            <a:off x="760425" y="16584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2"/>
          <p:cNvSpPr txBox="1"/>
          <p:nvPr>
            <p:ph idx="4294967295" type="title"/>
          </p:nvPr>
        </p:nvSpPr>
        <p:spPr>
          <a:xfrm>
            <a:off x="546775" y="1877925"/>
            <a:ext cx="5538600" cy="800400"/>
          </a:xfrm>
          <a:prstGeom prst="rect">
            <a:avLst/>
          </a:prstGeom>
        </p:spPr>
        <p:txBody>
          <a:bodyPr anchorCtr="0" anchor="t" bIns="91425" lIns="91425" spcFirstLastPara="1" rIns="91425" wrap="square" tIns="91425">
            <a:spAutoFit/>
          </a:bodyPr>
          <a:lstStyle/>
          <a:p>
            <a:pPr indent="-355600" lvl="0" marL="457200" rtl="0" algn="l">
              <a:spcBef>
                <a:spcPts val="0"/>
              </a:spcBef>
              <a:spcAft>
                <a:spcPts val="0"/>
              </a:spcAft>
              <a:buSzPts val="2000"/>
              <a:buFont typeface="Open Sans"/>
              <a:buChar char="●"/>
            </a:pPr>
            <a:r>
              <a:rPr lang="en-US" sz="2000">
                <a:latin typeface="Open Sans"/>
                <a:ea typeface="Open Sans"/>
                <a:cs typeface="Open Sans"/>
                <a:sym typeface="Open Sans"/>
              </a:rPr>
              <a:t>36 </a:t>
            </a:r>
            <a:r>
              <a:rPr lang="en-US" sz="2000">
                <a:latin typeface="Open Sans"/>
                <a:ea typeface="Open Sans"/>
                <a:cs typeface="Open Sans"/>
                <a:sym typeface="Open Sans"/>
              </a:rPr>
              <a:t>participants</a:t>
            </a:r>
            <a:r>
              <a:rPr lang="en-US" sz="2000">
                <a:latin typeface="Open Sans"/>
                <a:ea typeface="Open Sans"/>
                <a:cs typeface="Open Sans"/>
                <a:sym typeface="Open Sans"/>
              </a:rPr>
              <a:t> completed course.</a:t>
            </a:r>
            <a:endParaRPr sz="1000">
              <a:latin typeface="Open Sans"/>
              <a:ea typeface="Open Sans"/>
              <a:cs typeface="Open Sans"/>
              <a:sym typeface="Open Sans"/>
            </a:endParaRPr>
          </a:p>
          <a:p>
            <a:pPr indent="-355600" lvl="0" marL="457200" rtl="0" algn="l">
              <a:spcBef>
                <a:spcPts val="0"/>
              </a:spcBef>
              <a:spcAft>
                <a:spcPts val="0"/>
              </a:spcAft>
              <a:buSzPts val="2000"/>
              <a:buFont typeface="Open Sans"/>
              <a:buChar char="●"/>
            </a:pPr>
            <a:r>
              <a:rPr lang="en-US" sz="2000">
                <a:latin typeface="Open Sans"/>
                <a:ea typeface="Open Sans"/>
                <a:cs typeface="Open Sans"/>
                <a:sym typeface="Open Sans"/>
              </a:rPr>
              <a:t>17 languages:</a:t>
            </a:r>
            <a:endParaRPr sz="1600">
              <a:latin typeface="Open Sans"/>
              <a:ea typeface="Open Sans"/>
              <a:cs typeface="Open Sans"/>
              <a:sym typeface="Open Sans"/>
            </a:endParaRPr>
          </a:p>
        </p:txBody>
      </p:sp>
      <p:pic>
        <p:nvPicPr>
          <p:cNvPr descr="The badge awarded for completing the Translate Moodle Academy course" id="115" name="Google Shape;115;p22"/>
          <p:cNvPicPr preferRelativeResize="0"/>
          <p:nvPr/>
        </p:nvPicPr>
        <p:blipFill>
          <a:blip r:embed="rId3">
            <a:alphaModFix/>
          </a:blip>
          <a:stretch>
            <a:fillRect/>
          </a:stretch>
        </p:blipFill>
        <p:spPr>
          <a:xfrm>
            <a:off x="5720649" y="1503888"/>
            <a:ext cx="2806825" cy="2592925"/>
          </a:xfrm>
          <a:prstGeom prst="rect">
            <a:avLst/>
          </a:prstGeom>
          <a:noFill/>
          <a:ln>
            <a:noFill/>
          </a:ln>
        </p:spPr>
      </p:pic>
      <p:sp>
        <p:nvSpPr>
          <p:cNvPr id="116" name="Google Shape;116;p22"/>
          <p:cNvSpPr txBox="1"/>
          <p:nvPr/>
        </p:nvSpPr>
        <p:spPr>
          <a:xfrm>
            <a:off x="4251100" y="4428850"/>
            <a:ext cx="237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Open Sans"/>
                <a:ea typeface="Open Sans"/>
                <a:cs typeface="Open Sans"/>
                <a:sym typeface="Open Sans"/>
              </a:rPr>
              <a:t>* </a:t>
            </a:r>
            <a:r>
              <a:rPr lang="en-US" sz="1200">
                <a:latin typeface="Open Sans"/>
                <a:ea typeface="Open Sans"/>
                <a:cs typeface="Open Sans"/>
                <a:sym typeface="Open Sans"/>
              </a:rPr>
              <a:t>As at September 15, 2022</a:t>
            </a:r>
            <a:endParaRPr sz="1200">
              <a:latin typeface="Open Sans"/>
              <a:ea typeface="Open Sans"/>
              <a:cs typeface="Open Sans"/>
              <a:sym typeface="Open Sans"/>
            </a:endParaRPr>
          </a:p>
        </p:txBody>
      </p:sp>
      <p:sp>
        <p:nvSpPr>
          <p:cNvPr id="117" name="Google Shape;117;p22"/>
          <p:cNvSpPr txBox="1"/>
          <p:nvPr/>
        </p:nvSpPr>
        <p:spPr>
          <a:xfrm>
            <a:off x="1032293" y="2567052"/>
            <a:ext cx="1869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Open Sans"/>
                <a:ea typeface="Open Sans"/>
                <a:cs typeface="Open Sans"/>
                <a:sym typeface="Open Sans"/>
              </a:rPr>
              <a:t>Arabic</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Catalan</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Czech</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Dutch</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Euskara</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French</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German</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Greek</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Hungarian</a:t>
            </a:r>
            <a:endParaRPr>
              <a:solidFill>
                <a:schemeClr val="dk1"/>
              </a:solidFill>
              <a:latin typeface="Open Sans"/>
              <a:ea typeface="Open Sans"/>
              <a:cs typeface="Open Sans"/>
              <a:sym typeface="Open Sans"/>
            </a:endParaRPr>
          </a:p>
        </p:txBody>
      </p:sp>
      <p:sp>
        <p:nvSpPr>
          <p:cNvPr id="118" name="Google Shape;118;p22"/>
          <p:cNvSpPr txBox="1"/>
          <p:nvPr/>
        </p:nvSpPr>
        <p:spPr>
          <a:xfrm>
            <a:off x="2312050" y="2567050"/>
            <a:ext cx="2234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Open Sans"/>
                <a:ea typeface="Open Sans"/>
                <a:cs typeface="Open Sans"/>
                <a:sym typeface="Open Sans"/>
              </a:rPr>
              <a:t>Italian</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Lithuanian</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Portuguese</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Portuguese (Brazil)</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Russian</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Spanish</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Spanish (Mexico)</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US">
                <a:solidFill>
                  <a:schemeClr val="dk1"/>
                </a:solidFill>
                <a:latin typeface="Open Sans"/>
                <a:ea typeface="Open Sans"/>
                <a:cs typeface="Open Sans"/>
                <a:sym typeface="Open Sans"/>
              </a:rPr>
              <a:t>Ukrainian</a:t>
            </a:r>
            <a:endParaRPr>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Content Translation plugin</a:t>
            </a:r>
            <a:endParaRPr sz="3500">
              <a:solidFill>
                <a:srgbClr val="434343"/>
              </a:solidFill>
            </a:endParaRPr>
          </a:p>
        </p:txBody>
      </p:sp>
      <p:sp>
        <p:nvSpPr>
          <p:cNvPr id="124" name="Google Shape;124;p23"/>
          <p:cNvSpPr/>
          <p:nvPr/>
        </p:nvSpPr>
        <p:spPr>
          <a:xfrm>
            <a:off x="760425" y="11250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3"/>
          <p:cNvPicPr preferRelativeResize="0"/>
          <p:nvPr/>
        </p:nvPicPr>
        <p:blipFill>
          <a:blip r:embed="rId3">
            <a:alphaModFix/>
          </a:blip>
          <a:stretch>
            <a:fillRect/>
          </a:stretch>
        </p:blipFill>
        <p:spPr>
          <a:xfrm>
            <a:off x="3640363" y="2005531"/>
            <a:ext cx="1742025" cy="1742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4"/>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Content Translation plugin</a:t>
            </a:r>
            <a:endParaRPr sz="3500">
              <a:solidFill>
                <a:srgbClr val="434343"/>
              </a:solidFill>
            </a:endParaRPr>
          </a:p>
        </p:txBody>
      </p:sp>
      <p:sp>
        <p:nvSpPr>
          <p:cNvPr id="131" name="Google Shape;131;p24"/>
          <p:cNvSpPr/>
          <p:nvPr/>
        </p:nvSpPr>
        <p:spPr>
          <a:xfrm>
            <a:off x="760425" y="11250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 name="Google Shape;132;p24"/>
          <p:cNvPicPr preferRelativeResize="0"/>
          <p:nvPr/>
        </p:nvPicPr>
        <p:blipFill>
          <a:blip r:embed="rId3">
            <a:alphaModFix/>
          </a:blip>
          <a:stretch>
            <a:fillRect/>
          </a:stretch>
        </p:blipFill>
        <p:spPr>
          <a:xfrm>
            <a:off x="6633050" y="2100694"/>
            <a:ext cx="1742025" cy="1742025"/>
          </a:xfrm>
          <a:prstGeom prst="rect">
            <a:avLst/>
          </a:prstGeom>
          <a:noFill/>
          <a:ln>
            <a:noFill/>
          </a:ln>
        </p:spPr>
      </p:pic>
      <p:sp>
        <p:nvSpPr>
          <p:cNvPr id="133" name="Google Shape;133;p24"/>
          <p:cNvSpPr txBox="1"/>
          <p:nvPr>
            <p:ph idx="4294967295" type="title"/>
          </p:nvPr>
        </p:nvSpPr>
        <p:spPr>
          <a:xfrm>
            <a:off x="550075" y="1608150"/>
            <a:ext cx="5432400" cy="2816700"/>
          </a:xfrm>
          <a:prstGeom prst="rect">
            <a:avLst/>
          </a:prstGeom>
        </p:spPr>
        <p:txBody>
          <a:bodyPr anchorCtr="0" anchor="t" bIns="91425" lIns="91425" spcFirstLastPara="1" rIns="91425" wrap="square" tIns="91425">
            <a:spAutoFit/>
          </a:bodyPr>
          <a:lstStyle/>
          <a:p>
            <a:pPr indent="-349250" lvl="0" marL="457200" rtl="0" algn="l">
              <a:spcBef>
                <a:spcPts val="0"/>
              </a:spcBef>
              <a:spcAft>
                <a:spcPts val="0"/>
              </a:spcAft>
              <a:buSzPts val="1900"/>
              <a:buFont typeface="Open Sans"/>
              <a:buChar char="●"/>
            </a:pPr>
            <a:r>
              <a:rPr lang="en-US" sz="1900">
                <a:latin typeface="Open Sans"/>
                <a:ea typeface="Open Sans"/>
                <a:cs typeface="Open Sans"/>
                <a:sym typeface="Open Sans"/>
              </a:rPr>
              <a:t>Developed by Andrew Hancox in conjunction with Moodle Academy.</a:t>
            </a:r>
            <a:endParaRPr sz="1900">
              <a:latin typeface="Open Sans"/>
              <a:ea typeface="Open Sans"/>
              <a:cs typeface="Open Sans"/>
              <a:sym typeface="Open Sans"/>
            </a:endParaRPr>
          </a:p>
          <a:p>
            <a:pPr indent="0" lvl="0" marL="0" rtl="0" algn="l">
              <a:spcBef>
                <a:spcPts val="0"/>
              </a:spcBef>
              <a:spcAft>
                <a:spcPts val="0"/>
              </a:spcAft>
              <a:buNone/>
            </a:pPr>
            <a:r>
              <a:t/>
            </a:r>
            <a:endParaRPr sz="1900">
              <a:latin typeface="Open Sans"/>
              <a:ea typeface="Open Sans"/>
              <a:cs typeface="Open Sans"/>
              <a:sym typeface="Open Sans"/>
            </a:endParaRPr>
          </a:p>
          <a:p>
            <a:pPr indent="-349250" lvl="0" marL="457200" rtl="0" algn="l">
              <a:spcBef>
                <a:spcPts val="0"/>
              </a:spcBef>
              <a:spcAft>
                <a:spcPts val="0"/>
              </a:spcAft>
              <a:buSzPts val="1900"/>
              <a:buFont typeface="Open Sans"/>
              <a:buChar char="●"/>
            </a:pPr>
            <a:r>
              <a:rPr lang="en-US" sz="1900">
                <a:latin typeface="Open Sans"/>
                <a:ea typeface="Open Sans"/>
                <a:cs typeface="Open Sans"/>
                <a:sym typeface="Open Sans"/>
              </a:rPr>
              <a:t>Launched in June 2022</a:t>
            </a:r>
            <a:endParaRPr sz="1900">
              <a:latin typeface="Open Sans"/>
              <a:ea typeface="Open Sans"/>
              <a:cs typeface="Open Sans"/>
              <a:sym typeface="Open Sans"/>
            </a:endParaRPr>
          </a:p>
          <a:p>
            <a:pPr indent="0" lvl="0" marL="0" rtl="0" algn="l">
              <a:spcBef>
                <a:spcPts val="0"/>
              </a:spcBef>
              <a:spcAft>
                <a:spcPts val="0"/>
              </a:spcAft>
              <a:buNone/>
            </a:pPr>
            <a:r>
              <a:t/>
            </a:r>
            <a:endParaRPr sz="1900">
              <a:latin typeface="Open Sans"/>
              <a:ea typeface="Open Sans"/>
              <a:cs typeface="Open Sans"/>
              <a:sym typeface="Open Sans"/>
            </a:endParaRPr>
          </a:p>
          <a:p>
            <a:pPr indent="-349250" lvl="0" marL="457200" rtl="0" algn="l">
              <a:spcBef>
                <a:spcPts val="0"/>
              </a:spcBef>
              <a:spcAft>
                <a:spcPts val="0"/>
              </a:spcAft>
              <a:buSzPts val="1900"/>
              <a:buFont typeface="Open Sans"/>
              <a:buChar char="●"/>
            </a:pPr>
            <a:r>
              <a:rPr lang="en-US" sz="1900">
                <a:latin typeface="Open Sans"/>
                <a:ea typeface="Open Sans"/>
                <a:cs typeface="Open Sans"/>
                <a:sym typeface="Open Sans"/>
              </a:rPr>
              <a:t>Available in the Moodle plugins directory.</a:t>
            </a:r>
            <a:endParaRPr sz="1900">
              <a:latin typeface="Open Sans"/>
              <a:ea typeface="Open Sans"/>
              <a:cs typeface="Open Sans"/>
              <a:sym typeface="Open Sans"/>
            </a:endParaRPr>
          </a:p>
          <a:p>
            <a:pPr indent="0" lvl="0" marL="0" rtl="0" algn="l">
              <a:spcBef>
                <a:spcPts val="0"/>
              </a:spcBef>
              <a:spcAft>
                <a:spcPts val="0"/>
              </a:spcAft>
              <a:buNone/>
            </a:pPr>
            <a:r>
              <a:t/>
            </a:r>
            <a:endParaRPr sz="1900">
              <a:latin typeface="Open Sans"/>
              <a:ea typeface="Open Sans"/>
              <a:cs typeface="Open Sans"/>
              <a:sym typeface="Open Sans"/>
            </a:endParaRPr>
          </a:p>
          <a:p>
            <a:pPr indent="-349250" lvl="0" marL="457200" rtl="0" algn="l">
              <a:spcBef>
                <a:spcPts val="0"/>
              </a:spcBef>
              <a:spcAft>
                <a:spcPts val="0"/>
              </a:spcAft>
              <a:buSzPts val="1900"/>
              <a:buFont typeface="Open Sans"/>
              <a:buChar char="●"/>
            </a:pPr>
            <a:r>
              <a:rPr lang="en-US" sz="1900">
                <a:latin typeface="Open Sans"/>
                <a:ea typeface="Open Sans"/>
                <a:cs typeface="Open Sans"/>
                <a:sym typeface="Open Sans"/>
              </a:rPr>
              <a:t>Enables users to provide inline translation of content in a Moodle site or course.</a:t>
            </a:r>
            <a:endParaRPr sz="1900">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Content Translation plugin</a:t>
            </a:r>
            <a:endParaRPr sz="3500">
              <a:solidFill>
                <a:srgbClr val="434343"/>
              </a:solidFill>
            </a:endParaRPr>
          </a:p>
        </p:txBody>
      </p:sp>
      <p:sp>
        <p:nvSpPr>
          <p:cNvPr id="139" name="Google Shape;139;p25"/>
          <p:cNvSpPr/>
          <p:nvPr/>
        </p:nvSpPr>
        <p:spPr>
          <a:xfrm>
            <a:off x="760425" y="11250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 name="Google Shape;140;p25"/>
          <p:cNvPicPr preferRelativeResize="0"/>
          <p:nvPr/>
        </p:nvPicPr>
        <p:blipFill>
          <a:blip r:embed="rId3">
            <a:alphaModFix/>
          </a:blip>
          <a:stretch>
            <a:fillRect/>
          </a:stretch>
        </p:blipFill>
        <p:spPr>
          <a:xfrm>
            <a:off x="7245000" y="554301"/>
            <a:ext cx="984700" cy="984700"/>
          </a:xfrm>
          <a:prstGeom prst="rect">
            <a:avLst/>
          </a:prstGeom>
          <a:noFill/>
          <a:ln>
            <a:noFill/>
          </a:ln>
        </p:spPr>
      </p:pic>
      <p:sp>
        <p:nvSpPr>
          <p:cNvPr id="141" name="Google Shape;141;p25"/>
          <p:cNvSpPr txBox="1"/>
          <p:nvPr/>
        </p:nvSpPr>
        <p:spPr>
          <a:xfrm>
            <a:off x="793063" y="2244925"/>
            <a:ext cx="3748200" cy="250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chemeClr val="dk1"/>
                </a:solidFill>
                <a:latin typeface="Open Sans"/>
                <a:ea typeface="Open Sans"/>
                <a:cs typeface="Open Sans"/>
                <a:sym typeface="Open Sans"/>
              </a:rPr>
              <a:t>Language pack</a:t>
            </a:r>
            <a:endParaRPr b="1" sz="1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1600">
                <a:latin typeface="Open Sans"/>
                <a:ea typeface="Open Sans"/>
                <a:cs typeface="Open Sans"/>
                <a:sym typeface="Open Sans"/>
              </a:rPr>
              <a:t>Provides translations of </a:t>
            </a:r>
            <a:r>
              <a:rPr b="1" lang="en-US" sz="1600">
                <a:latin typeface="Open Sans"/>
                <a:ea typeface="Open Sans"/>
                <a:cs typeface="Open Sans"/>
                <a:sym typeface="Open Sans"/>
              </a:rPr>
              <a:t>Moodle user interface words</a:t>
            </a:r>
            <a:r>
              <a:rPr lang="en-US" sz="1600">
                <a:latin typeface="Open Sans"/>
                <a:ea typeface="Open Sans"/>
                <a:cs typeface="Open Sans"/>
                <a:sym typeface="Open Sans"/>
              </a:rPr>
              <a:t> (strings) that appear in settings and menus.</a:t>
            </a:r>
            <a:endParaRPr sz="16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latin typeface="Open Sans"/>
              <a:ea typeface="Open Sans"/>
              <a:cs typeface="Open Sans"/>
              <a:sym typeface="Open Sans"/>
            </a:endParaRPr>
          </a:p>
          <a:p>
            <a:pPr indent="0" lvl="0" marL="0" rtl="0" algn="l">
              <a:spcBef>
                <a:spcPts val="0"/>
              </a:spcBef>
              <a:spcAft>
                <a:spcPts val="0"/>
              </a:spcAft>
              <a:buNone/>
            </a:pPr>
            <a:r>
              <a:rPr lang="en-US" sz="1600">
                <a:latin typeface="Open Sans"/>
                <a:ea typeface="Open Sans"/>
                <a:cs typeface="Open Sans"/>
                <a:sym typeface="Open Sans"/>
              </a:rPr>
              <a:t>Translations </a:t>
            </a:r>
            <a:r>
              <a:rPr b="1" lang="en-US" sz="1600">
                <a:latin typeface="Open Sans"/>
                <a:ea typeface="Open Sans"/>
                <a:cs typeface="Open Sans"/>
                <a:sym typeface="Open Sans"/>
              </a:rPr>
              <a:t>created and managed centrally </a:t>
            </a:r>
            <a:r>
              <a:rPr lang="en-US" sz="1600">
                <a:latin typeface="Open Sans"/>
                <a:ea typeface="Open Sans"/>
                <a:cs typeface="Open Sans"/>
                <a:sym typeface="Open Sans"/>
              </a:rPr>
              <a:t>using AMOS (Automated Manipulation of Strings) and applied across all sites that install them. </a:t>
            </a:r>
            <a:endParaRPr sz="1600">
              <a:latin typeface="Open Sans"/>
              <a:ea typeface="Open Sans"/>
              <a:cs typeface="Open Sans"/>
              <a:sym typeface="Open Sans"/>
            </a:endParaRPr>
          </a:p>
        </p:txBody>
      </p:sp>
      <p:sp>
        <p:nvSpPr>
          <p:cNvPr id="142" name="Google Shape;142;p25"/>
          <p:cNvSpPr txBox="1"/>
          <p:nvPr/>
        </p:nvSpPr>
        <p:spPr>
          <a:xfrm>
            <a:off x="4862790" y="2244925"/>
            <a:ext cx="3366900" cy="22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chemeClr val="dk1"/>
                </a:solidFill>
                <a:latin typeface="Open Sans"/>
                <a:ea typeface="Open Sans"/>
                <a:cs typeface="Open Sans"/>
                <a:sym typeface="Open Sans"/>
              </a:rPr>
              <a:t>Translation plugin</a:t>
            </a:r>
            <a:endParaRPr b="1" sz="1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1600">
                <a:latin typeface="Open Sans"/>
                <a:ea typeface="Open Sans"/>
                <a:cs typeface="Open Sans"/>
                <a:sym typeface="Open Sans"/>
              </a:rPr>
              <a:t>Allows for local translation of </a:t>
            </a:r>
            <a:r>
              <a:rPr b="1" lang="en-US" sz="1600">
                <a:latin typeface="Open Sans"/>
                <a:ea typeface="Open Sans"/>
                <a:cs typeface="Open Sans"/>
                <a:sym typeface="Open Sans"/>
              </a:rPr>
              <a:t>individual course &amp; site content</a:t>
            </a:r>
            <a:r>
              <a:rPr lang="en-US" sz="1600">
                <a:latin typeface="Open Sans"/>
                <a:ea typeface="Open Sans"/>
                <a:cs typeface="Open Sans"/>
                <a:sym typeface="Open Sans"/>
              </a:rPr>
              <a:t>.</a:t>
            </a:r>
            <a:endParaRPr sz="16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latin typeface="Open Sans"/>
              <a:ea typeface="Open Sans"/>
              <a:cs typeface="Open Sans"/>
              <a:sym typeface="Open Sans"/>
            </a:endParaRPr>
          </a:p>
          <a:p>
            <a:pPr indent="0" lvl="0" marL="0" rtl="0" algn="l">
              <a:spcBef>
                <a:spcPts val="0"/>
              </a:spcBef>
              <a:spcAft>
                <a:spcPts val="0"/>
              </a:spcAft>
              <a:buNone/>
            </a:pPr>
            <a:r>
              <a:rPr lang="en-US" sz="1600">
                <a:latin typeface="Open Sans"/>
                <a:ea typeface="Open Sans"/>
                <a:cs typeface="Open Sans"/>
                <a:sym typeface="Open Sans"/>
              </a:rPr>
              <a:t>Translations </a:t>
            </a:r>
            <a:r>
              <a:rPr b="1" lang="en-US" sz="1600">
                <a:latin typeface="Open Sans"/>
                <a:ea typeface="Open Sans"/>
                <a:cs typeface="Open Sans"/>
                <a:sym typeface="Open Sans"/>
              </a:rPr>
              <a:t>created and managed within an individual site</a:t>
            </a:r>
            <a:r>
              <a:rPr lang="en-US" sz="1600">
                <a:latin typeface="Open Sans"/>
                <a:ea typeface="Open Sans"/>
                <a:cs typeface="Open Sans"/>
                <a:sym typeface="Open Sans"/>
              </a:rPr>
              <a:t>.</a:t>
            </a:r>
            <a:endParaRPr sz="1600">
              <a:latin typeface="Open Sans"/>
              <a:ea typeface="Open Sans"/>
              <a:cs typeface="Open Sans"/>
              <a:sym typeface="Open Sans"/>
            </a:endParaRPr>
          </a:p>
        </p:txBody>
      </p:sp>
      <p:sp>
        <p:nvSpPr>
          <p:cNvPr id="143" name="Google Shape;143;p25"/>
          <p:cNvSpPr txBox="1"/>
          <p:nvPr/>
        </p:nvSpPr>
        <p:spPr>
          <a:xfrm>
            <a:off x="0" y="1694750"/>
            <a:ext cx="9144000" cy="431100"/>
          </a:xfrm>
          <a:prstGeom prst="rect">
            <a:avLst/>
          </a:prstGeom>
          <a:solidFill>
            <a:srgbClr val="43434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chemeClr val="lt1"/>
                </a:solidFill>
                <a:latin typeface="Open Sans"/>
                <a:ea typeface="Open Sans"/>
                <a:cs typeface="Open Sans"/>
                <a:sym typeface="Open Sans"/>
              </a:rPr>
              <a:t>“</a:t>
            </a:r>
            <a:r>
              <a:rPr b="1" lang="en-US" sz="1600">
                <a:solidFill>
                  <a:schemeClr val="lt1"/>
                </a:solidFill>
                <a:latin typeface="Open Sans"/>
                <a:ea typeface="Open Sans"/>
                <a:cs typeface="Open Sans"/>
                <a:sym typeface="Open Sans"/>
              </a:rPr>
              <a:t>Enables users to provide inline translation of content in a Moodle site or course.”</a:t>
            </a:r>
            <a:endParaRPr b="1" sz="1600">
              <a:solidFill>
                <a:schemeClr val="lt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6"/>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Content Translation plugin</a:t>
            </a:r>
            <a:endParaRPr sz="3500">
              <a:solidFill>
                <a:srgbClr val="434343"/>
              </a:solidFill>
            </a:endParaRPr>
          </a:p>
        </p:txBody>
      </p:sp>
      <p:sp>
        <p:nvSpPr>
          <p:cNvPr id="149" name="Google Shape;149;p26"/>
          <p:cNvSpPr/>
          <p:nvPr/>
        </p:nvSpPr>
        <p:spPr>
          <a:xfrm>
            <a:off x="760425" y="11250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 name="Google Shape;150;p26"/>
          <p:cNvPicPr preferRelativeResize="0"/>
          <p:nvPr/>
        </p:nvPicPr>
        <p:blipFill>
          <a:blip r:embed="rId3">
            <a:alphaModFix/>
          </a:blip>
          <a:stretch>
            <a:fillRect/>
          </a:stretch>
        </p:blipFill>
        <p:spPr>
          <a:xfrm>
            <a:off x="7245000" y="554301"/>
            <a:ext cx="984700" cy="984700"/>
          </a:xfrm>
          <a:prstGeom prst="rect">
            <a:avLst/>
          </a:prstGeom>
          <a:noFill/>
          <a:ln>
            <a:noFill/>
          </a:ln>
        </p:spPr>
      </p:pic>
      <p:pic>
        <p:nvPicPr>
          <p:cNvPr descr="A screenshot showing different elements of a Moodle page that have been translated by either a language pack or the content translation plugin" id="151" name="Google Shape;151;p26"/>
          <p:cNvPicPr preferRelativeResize="0"/>
          <p:nvPr/>
        </p:nvPicPr>
        <p:blipFill rotWithShape="1">
          <a:blip r:embed="rId4">
            <a:alphaModFix/>
          </a:blip>
          <a:srcRect b="0" l="0" r="0" t="0"/>
          <a:stretch/>
        </p:blipFill>
        <p:spPr>
          <a:xfrm>
            <a:off x="760424" y="1351625"/>
            <a:ext cx="5502903" cy="3199375"/>
          </a:xfrm>
          <a:prstGeom prst="rect">
            <a:avLst/>
          </a:prstGeom>
          <a:noFill/>
          <a:ln>
            <a:noFill/>
          </a:ln>
        </p:spPr>
      </p:pic>
      <p:cxnSp>
        <p:nvCxnSpPr>
          <p:cNvPr id="152" name="Google Shape;152;p26"/>
          <p:cNvCxnSpPr>
            <a:endCxn id="153" idx="3"/>
          </p:cNvCxnSpPr>
          <p:nvPr/>
        </p:nvCxnSpPr>
        <p:spPr>
          <a:xfrm rot="10800000">
            <a:off x="6200875" y="2120525"/>
            <a:ext cx="675600" cy="400800"/>
          </a:xfrm>
          <a:prstGeom prst="straightConnector1">
            <a:avLst/>
          </a:prstGeom>
          <a:noFill/>
          <a:ln cap="flat" cmpd="sng" w="38100">
            <a:solidFill>
              <a:srgbClr val="C00000"/>
            </a:solidFill>
            <a:prstDash val="solid"/>
            <a:round/>
            <a:headEnd len="sm" w="sm" type="none"/>
            <a:tailEnd len="med" w="med" type="triangle"/>
          </a:ln>
        </p:spPr>
      </p:cxnSp>
      <p:sp>
        <p:nvSpPr>
          <p:cNvPr id="154" name="Google Shape;154;p26"/>
          <p:cNvSpPr txBox="1"/>
          <p:nvPr/>
        </p:nvSpPr>
        <p:spPr>
          <a:xfrm>
            <a:off x="6263319" y="4028479"/>
            <a:ext cx="2135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600" u="none" cap="none" strike="noStrike">
                <a:solidFill>
                  <a:srgbClr val="C00000"/>
                </a:solidFill>
                <a:latin typeface="Open Sans"/>
                <a:ea typeface="Open Sans"/>
                <a:cs typeface="Open Sans"/>
                <a:sym typeface="Open Sans"/>
              </a:rPr>
              <a:t>Content </a:t>
            </a:r>
            <a:r>
              <a:rPr lang="en-US" sz="1600">
                <a:solidFill>
                  <a:srgbClr val="C00000"/>
                </a:solidFill>
                <a:latin typeface="Open Sans"/>
                <a:ea typeface="Open Sans"/>
                <a:cs typeface="Open Sans"/>
                <a:sym typeface="Open Sans"/>
              </a:rPr>
              <a:t>t</a:t>
            </a:r>
            <a:r>
              <a:rPr i="0" lang="en-US" sz="1600" u="none" cap="none" strike="noStrike">
                <a:solidFill>
                  <a:srgbClr val="C00000"/>
                </a:solidFill>
                <a:latin typeface="Open Sans"/>
                <a:ea typeface="Open Sans"/>
                <a:cs typeface="Open Sans"/>
                <a:sym typeface="Open Sans"/>
              </a:rPr>
              <a:t>ranslation plugin </a:t>
            </a:r>
            <a:endParaRPr i="0" sz="1600" u="none" cap="none" strike="noStrike">
              <a:solidFill>
                <a:srgbClr val="C00000"/>
              </a:solidFill>
              <a:latin typeface="Open Sans"/>
              <a:ea typeface="Open Sans"/>
              <a:cs typeface="Open Sans"/>
              <a:sym typeface="Open Sans"/>
            </a:endParaRPr>
          </a:p>
        </p:txBody>
      </p:sp>
      <p:cxnSp>
        <p:nvCxnSpPr>
          <p:cNvPr id="155" name="Google Shape;155;p26"/>
          <p:cNvCxnSpPr>
            <a:stCxn id="154" idx="1"/>
          </p:cNvCxnSpPr>
          <p:nvPr/>
        </p:nvCxnSpPr>
        <p:spPr>
          <a:xfrm rot="10800000">
            <a:off x="4603719" y="4286179"/>
            <a:ext cx="1659600" cy="34800"/>
          </a:xfrm>
          <a:prstGeom prst="straightConnector1">
            <a:avLst/>
          </a:prstGeom>
          <a:noFill/>
          <a:ln cap="flat" cmpd="sng" w="38100">
            <a:solidFill>
              <a:srgbClr val="C00000"/>
            </a:solidFill>
            <a:prstDash val="solid"/>
            <a:round/>
            <a:headEnd len="sm" w="sm" type="none"/>
            <a:tailEnd len="med" w="med" type="triangle"/>
          </a:ln>
        </p:spPr>
      </p:cxnSp>
      <p:sp>
        <p:nvSpPr>
          <p:cNvPr id="156" name="Google Shape;156;p26"/>
          <p:cNvSpPr txBox="1"/>
          <p:nvPr/>
        </p:nvSpPr>
        <p:spPr>
          <a:xfrm>
            <a:off x="6876576" y="2451500"/>
            <a:ext cx="16596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600" u="none" cap="none" strike="noStrike">
                <a:solidFill>
                  <a:srgbClr val="C00000"/>
                </a:solidFill>
                <a:latin typeface="Open Sans"/>
                <a:ea typeface="Open Sans"/>
                <a:cs typeface="Open Sans"/>
                <a:sym typeface="Open Sans"/>
              </a:rPr>
              <a:t>Language pack</a:t>
            </a:r>
            <a:endParaRPr i="0" sz="1600" u="none" cap="none" strike="noStrike">
              <a:solidFill>
                <a:srgbClr val="C00000"/>
              </a:solidFill>
              <a:latin typeface="Open Sans"/>
              <a:ea typeface="Open Sans"/>
              <a:cs typeface="Open Sans"/>
              <a:sym typeface="Open Sans"/>
            </a:endParaRPr>
          </a:p>
        </p:txBody>
      </p:sp>
      <p:sp>
        <p:nvSpPr>
          <p:cNvPr id="153" name="Google Shape;153;p26"/>
          <p:cNvSpPr/>
          <p:nvPr/>
        </p:nvSpPr>
        <p:spPr>
          <a:xfrm>
            <a:off x="4651375" y="1351625"/>
            <a:ext cx="1549500" cy="1537800"/>
          </a:xfrm>
          <a:prstGeom prst="rect">
            <a:avLst/>
          </a:prstGeom>
          <a:noFill/>
          <a:ln cap="flat" cmpd="sng" w="381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6"/>
          <p:cNvSpPr/>
          <p:nvPr/>
        </p:nvSpPr>
        <p:spPr>
          <a:xfrm>
            <a:off x="866775" y="2343150"/>
            <a:ext cx="3609900" cy="2208000"/>
          </a:xfrm>
          <a:prstGeom prst="rect">
            <a:avLst/>
          </a:prstGeom>
          <a:noFill/>
          <a:ln cap="flat" cmpd="sng" w="381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8" name="Google Shape;158;p26"/>
          <p:cNvCxnSpPr>
            <a:stCxn id="154" idx="1"/>
          </p:cNvCxnSpPr>
          <p:nvPr/>
        </p:nvCxnSpPr>
        <p:spPr>
          <a:xfrm rot="10800000">
            <a:off x="5838819" y="3867079"/>
            <a:ext cx="424500" cy="453900"/>
          </a:xfrm>
          <a:prstGeom prst="straightConnector1">
            <a:avLst/>
          </a:prstGeom>
          <a:noFill/>
          <a:ln cap="flat" cmpd="sng" w="38100">
            <a:solidFill>
              <a:srgbClr val="C00000"/>
            </a:solidFill>
            <a:prstDash val="solid"/>
            <a:round/>
            <a:headEnd len="sm" w="sm" type="none"/>
            <a:tailEnd len="med" w="med" type="triangle"/>
          </a:ln>
        </p:spPr>
      </p:cxnSp>
      <p:sp>
        <p:nvSpPr>
          <p:cNvPr id="159" name="Google Shape;159;p26"/>
          <p:cNvSpPr/>
          <p:nvPr/>
        </p:nvSpPr>
        <p:spPr>
          <a:xfrm>
            <a:off x="4651375" y="3430100"/>
            <a:ext cx="1158900" cy="402600"/>
          </a:xfrm>
          <a:prstGeom prst="rect">
            <a:avLst/>
          </a:prstGeom>
          <a:noFill/>
          <a:ln cap="flat" cmpd="sng" w="381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7"/>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Content Translation plugin</a:t>
            </a:r>
            <a:endParaRPr sz="3500">
              <a:solidFill>
                <a:srgbClr val="434343"/>
              </a:solidFill>
            </a:endParaRPr>
          </a:p>
        </p:txBody>
      </p:sp>
      <p:sp>
        <p:nvSpPr>
          <p:cNvPr id="165" name="Google Shape;165;p27"/>
          <p:cNvSpPr/>
          <p:nvPr/>
        </p:nvSpPr>
        <p:spPr>
          <a:xfrm>
            <a:off x="760425" y="11250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p27"/>
          <p:cNvPicPr preferRelativeResize="0"/>
          <p:nvPr/>
        </p:nvPicPr>
        <p:blipFill>
          <a:blip r:embed="rId3">
            <a:alphaModFix/>
          </a:blip>
          <a:stretch>
            <a:fillRect/>
          </a:stretch>
        </p:blipFill>
        <p:spPr>
          <a:xfrm>
            <a:off x="5498087" y="1344525"/>
            <a:ext cx="2269896" cy="2808375"/>
          </a:xfrm>
          <a:prstGeom prst="rect">
            <a:avLst/>
          </a:prstGeom>
          <a:noFill/>
          <a:ln>
            <a:noFill/>
          </a:ln>
        </p:spPr>
      </p:pic>
      <p:pic>
        <p:nvPicPr>
          <p:cNvPr id="167" name="Google Shape;167;p27"/>
          <p:cNvPicPr preferRelativeResize="0"/>
          <p:nvPr/>
        </p:nvPicPr>
        <p:blipFill rotWithShape="1">
          <a:blip r:embed="rId4">
            <a:alphaModFix/>
          </a:blip>
          <a:srcRect b="22952" l="0" r="0" t="0"/>
          <a:stretch/>
        </p:blipFill>
        <p:spPr>
          <a:xfrm>
            <a:off x="1376013" y="1344525"/>
            <a:ext cx="2554225" cy="2430175"/>
          </a:xfrm>
          <a:prstGeom prst="rect">
            <a:avLst/>
          </a:prstGeom>
          <a:noFill/>
          <a:ln>
            <a:noFill/>
          </a:ln>
        </p:spPr>
      </p:pic>
      <p:sp>
        <p:nvSpPr>
          <p:cNvPr id="168" name="Google Shape;168;p27"/>
          <p:cNvSpPr txBox="1"/>
          <p:nvPr/>
        </p:nvSpPr>
        <p:spPr>
          <a:xfrm>
            <a:off x="1376025" y="4128250"/>
            <a:ext cx="686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Open Sans"/>
                <a:ea typeface="Open Sans"/>
                <a:cs typeface="Open Sans"/>
                <a:sym typeface="Open Sans"/>
              </a:rPr>
              <a:t>C</a:t>
            </a:r>
            <a:r>
              <a:rPr lang="en-US" sz="1800">
                <a:solidFill>
                  <a:schemeClr val="dk1"/>
                </a:solidFill>
                <a:latin typeface="Open Sans"/>
                <a:ea typeface="Open Sans"/>
                <a:cs typeface="Open Sans"/>
                <a:sym typeface="Open Sans"/>
              </a:rPr>
              <a:t>hoose language                                     Start in-line translation</a:t>
            </a:r>
            <a:endParaRPr sz="1800">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8"/>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Content Translation plugin</a:t>
            </a:r>
            <a:endParaRPr sz="3500">
              <a:solidFill>
                <a:srgbClr val="434343"/>
              </a:solidFill>
            </a:endParaRPr>
          </a:p>
        </p:txBody>
      </p:sp>
      <p:sp>
        <p:nvSpPr>
          <p:cNvPr id="174" name="Google Shape;174;p28"/>
          <p:cNvSpPr/>
          <p:nvPr/>
        </p:nvSpPr>
        <p:spPr>
          <a:xfrm>
            <a:off x="760425" y="11250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28"/>
          <p:cNvPicPr preferRelativeResize="0"/>
          <p:nvPr/>
        </p:nvPicPr>
        <p:blipFill>
          <a:blip r:embed="rId3">
            <a:alphaModFix/>
          </a:blip>
          <a:stretch>
            <a:fillRect/>
          </a:stretch>
        </p:blipFill>
        <p:spPr>
          <a:xfrm>
            <a:off x="6194800" y="2334238"/>
            <a:ext cx="800400" cy="1728875"/>
          </a:xfrm>
          <a:prstGeom prst="rect">
            <a:avLst/>
          </a:prstGeom>
          <a:noFill/>
          <a:ln>
            <a:noFill/>
          </a:ln>
        </p:spPr>
      </p:pic>
      <p:sp>
        <p:nvSpPr>
          <p:cNvPr id="176" name="Google Shape;176;p28"/>
          <p:cNvSpPr txBox="1"/>
          <p:nvPr/>
        </p:nvSpPr>
        <p:spPr>
          <a:xfrm>
            <a:off x="6980650" y="2334075"/>
            <a:ext cx="14775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chemeClr val="dk1"/>
                </a:solidFill>
                <a:latin typeface="Open Sans"/>
                <a:ea typeface="Open Sans"/>
                <a:cs typeface="Open Sans"/>
                <a:sym typeface="Open Sans"/>
              </a:rPr>
              <a:t>Missing</a:t>
            </a:r>
            <a:endParaRPr b="1" sz="1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1800">
                <a:solidFill>
                  <a:schemeClr val="dk1"/>
                </a:solidFill>
                <a:latin typeface="Open Sans"/>
                <a:ea typeface="Open Sans"/>
                <a:cs typeface="Open Sans"/>
                <a:sym typeface="Open Sans"/>
              </a:rPr>
              <a:t>Stale</a:t>
            </a:r>
            <a:endParaRPr b="1" sz="1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1800">
                <a:solidFill>
                  <a:schemeClr val="dk1"/>
                </a:solidFill>
                <a:latin typeface="Open Sans"/>
                <a:ea typeface="Open Sans"/>
                <a:cs typeface="Open Sans"/>
                <a:sym typeface="Open Sans"/>
              </a:rPr>
              <a:t>Translated</a:t>
            </a:r>
            <a:endParaRPr b="1" sz="1800">
              <a:solidFill>
                <a:schemeClr val="dk1"/>
              </a:solidFill>
              <a:latin typeface="Open Sans"/>
              <a:ea typeface="Open Sans"/>
              <a:cs typeface="Open Sans"/>
              <a:sym typeface="Open Sans"/>
            </a:endParaRPr>
          </a:p>
        </p:txBody>
      </p:sp>
      <p:pic>
        <p:nvPicPr>
          <p:cNvPr id="177" name="Google Shape;177;p28"/>
          <p:cNvPicPr preferRelativeResize="0"/>
          <p:nvPr/>
        </p:nvPicPr>
        <p:blipFill>
          <a:blip r:embed="rId4">
            <a:alphaModFix/>
          </a:blip>
          <a:stretch>
            <a:fillRect/>
          </a:stretch>
        </p:blipFill>
        <p:spPr>
          <a:xfrm>
            <a:off x="762000" y="1573125"/>
            <a:ext cx="5042487" cy="28083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9"/>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Content Translation plugin</a:t>
            </a:r>
            <a:endParaRPr sz="3500">
              <a:solidFill>
                <a:srgbClr val="434343"/>
              </a:solidFill>
            </a:endParaRPr>
          </a:p>
        </p:txBody>
      </p:sp>
      <p:sp>
        <p:nvSpPr>
          <p:cNvPr id="183" name="Google Shape;183;p29"/>
          <p:cNvSpPr/>
          <p:nvPr/>
        </p:nvSpPr>
        <p:spPr>
          <a:xfrm>
            <a:off x="760425" y="11250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 name="Google Shape;184;p29"/>
          <p:cNvPicPr preferRelativeResize="0"/>
          <p:nvPr/>
        </p:nvPicPr>
        <p:blipFill>
          <a:blip r:embed="rId3">
            <a:alphaModFix/>
          </a:blip>
          <a:stretch>
            <a:fillRect/>
          </a:stretch>
        </p:blipFill>
        <p:spPr>
          <a:xfrm>
            <a:off x="1880378" y="1225375"/>
            <a:ext cx="5383249" cy="33745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0"/>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Content Translation plugin</a:t>
            </a:r>
            <a:endParaRPr sz="3500">
              <a:solidFill>
                <a:srgbClr val="434343"/>
              </a:solidFill>
            </a:endParaRPr>
          </a:p>
        </p:txBody>
      </p:sp>
      <p:sp>
        <p:nvSpPr>
          <p:cNvPr id="190" name="Google Shape;190;p30"/>
          <p:cNvSpPr/>
          <p:nvPr/>
        </p:nvSpPr>
        <p:spPr>
          <a:xfrm>
            <a:off x="760425" y="11250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1" name="Google Shape;191;p30"/>
          <p:cNvPicPr preferRelativeResize="0"/>
          <p:nvPr/>
        </p:nvPicPr>
        <p:blipFill>
          <a:blip r:embed="rId3">
            <a:alphaModFix/>
          </a:blip>
          <a:stretch>
            <a:fillRect/>
          </a:stretch>
        </p:blipFill>
        <p:spPr>
          <a:xfrm>
            <a:off x="2050763" y="1712725"/>
            <a:ext cx="5042487" cy="28083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1"/>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Content Translation plugin</a:t>
            </a:r>
            <a:endParaRPr sz="3500">
              <a:solidFill>
                <a:srgbClr val="434343"/>
              </a:solidFill>
            </a:endParaRPr>
          </a:p>
        </p:txBody>
      </p:sp>
      <p:sp>
        <p:nvSpPr>
          <p:cNvPr id="197" name="Google Shape;197;p31"/>
          <p:cNvSpPr/>
          <p:nvPr/>
        </p:nvSpPr>
        <p:spPr>
          <a:xfrm>
            <a:off x="760425" y="11250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8" name="Google Shape;198;p31"/>
          <p:cNvPicPr preferRelativeResize="0"/>
          <p:nvPr/>
        </p:nvPicPr>
        <p:blipFill>
          <a:blip r:embed="rId3">
            <a:alphaModFix/>
          </a:blip>
          <a:stretch>
            <a:fillRect/>
          </a:stretch>
        </p:blipFill>
        <p:spPr>
          <a:xfrm>
            <a:off x="800075" y="1718613"/>
            <a:ext cx="2253825" cy="2416849"/>
          </a:xfrm>
          <a:prstGeom prst="rect">
            <a:avLst/>
          </a:prstGeom>
          <a:noFill/>
          <a:ln>
            <a:noFill/>
          </a:ln>
        </p:spPr>
      </p:pic>
      <p:pic>
        <p:nvPicPr>
          <p:cNvPr id="199" name="Google Shape;199;p31"/>
          <p:cNvPicPr preferRelativeResize="0"/>
          <p:nvPr/>
        </p:nvPicPr>
        <p:blipFill>
          <a:blip r:embed="rId4">
            <a:alphaModFix/>
          </a:blip>
          <a:stretch>
            <a:fillRect/>
          </a:stretch>
        </p:blipFill>
        <p:spPr>
          <a:xfrm>
            <a:off x="3591625" y="1222975"/>
            <a:ext cx="5196974" cy="3255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pic>
        <p:nvPicPr>
          <p:cNvPr descr="Background image" id="52" name="Google Shape;52;p14" title="Background image"/>
          <p:cNvPicPr preferRelativeResize="0"/>
          <p:nvPr/>
        </p:nvPicPr>
        <p:blipFill rotWithShape="1">
          <a:blip r:embed="rId3">
            <a:alphaModFix/>
          </a:blip>
          <a:srcRect b="0" l="0" r="0" t="0"/>
          <a:stretch/>
        </p:blipFill>
        <p:spPr>
          <a:xfrm>
            <a:off x="0" y="0"/>
            <a:ext cx="9148562" cy="5143500"/>
          </a:xfrm>
          <a:prstGeom prst="rect">
            <a:avLst/>
          </a:prstGeom>
          <a:noFill/>
          <a:ln>
            <a:noFill/>
          </a:ln>
        </p:spPr>
      </p:pic>
      <p:sp>
        <p:nvSpPr>
          <p:cNvPr id="53" name="Google Shape;53;p14"/>
          <p:cNvSpPr txBox="1"/>
          <p:nvPr/>
        </p:nvSpPr>
        <p:spPr>
          <a:xfrm>
            <a:off x="598775" y="2958325"/>
            <a:ext cx="4734900" cy="5595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rPr b="1" lang="en-US" sz="1800">
                <a:solidFill>
                  <a:srgbClr val="FFFFFF"/>
                </a:solidFill>
                <a:latin typeface="Open Sans"/>
                <a:ea typeface="Open Sans"/>
                <a:cs typeface="Open Sans"/>
                <a:sym typeface="Open Sans"/>
              </a:rPr>
              <a:t>Presented by Richard Lefroy</a:t>
            </a:r>
            <a:endParaRPr b="1" sz="1800">
              <a:solidFill>
                <a:srgbClr val="FFFFFF"/>
              </a:solidFill>
              <a:latin typeface="Open Sans"/>
              <a:ea typeface="Open Sans"/>
              <a:cs typeface="Open Sans"/>
              <a:sym typeface="Open Sans"/>
            </a:endParaRPr>
          </a:p>
          <a:p>
            <a:pPr indent="0" lvl="0" marL="12700" marR="0" rtl="0" algn="l">
              <a:lnSpc>
                <a:spcPct val="100000"/>
              </a:lnSpc>
              <a:spcBef>
                <a:spcPts val="0"/>
              </a:spcBef>
              <a:spcAft>
                <a:spcPts val="0"/>
              </a:spcAft>
              <a:buNone/>
            </a:pPr>
            <a:r>
              <a:rPr lang="en-US" sz="1800">
                <a:solidFill>
                  <a:srgbClr val="FFFFFF"/>
                </a:solidFill>
                <a:latin typeface="Open Sans"/>
                <a:ea typeface="Open Sans"/>
                <a:cs typeface="Open Sans"/>
                <a:sym typeface="Open Sans"/>
              </a:rPr>
              <a:t>Moodle Academy</a:t>
            </a:r>
            <a:endParaRPr sz="1800">
              <a:solidFill>
                <a:srgbClr val="FFFFFF"/>
              </a:solidFill>
              <a:latin typeface="Open Sans"/>
              <a:ea typeface="Open Sans"/>
              <a:cs typeface="Open Sans"/>
              <a:sym typeface="Open Sans"/>
            </a:endParaRPr>
          </a:p>
        </p:txBody>
      </p:sp>
      <p:sp>
        <p:nvSpPr>
          <p:cNvPr id="54" name="Google Shape;54;p14"/>
          <p:cNvSpPr txBox="1"/>
          <p:nvPr/>
        </p:nvSpPr>
        <p:spPr>
          <a:xfrm>
            <a:off x="616900" y="1075500"/>
            <a:ext cx="6932100" cy="1446900"/>
          </a:xfrm>
          <a:prstGeom prst="rect">
            <a:avLst/>
          </a:prstGeom>
          <a:noFill/>
          <a:ln>
            <a:noFill/>
          </a:ln>
        </p:spPr>
        <p:txBody>
          <a:bodyPr anchorCtr="0" anchor="t" bIns="0" lIns="0" spcFirstLastPara="1" rIns="0" wrap="square" tIns="0">
            <a:spAutoFit/>
          </a:bodyPr>
          <a:lstStyle/>
          <a:p>
            <a:pPr indent="0" lvl="0" marL="12700" rtl="0" algn="l">
              <a:spcBef>
                <a:spcPts val="0"/>
              </a:spcBef>
              <a:spcAft>
                <a:spcPts val="0"/>
              </a:spcAft>
              <a:buClr>
                <a:schemeClr val="dk1"/>
              </a:buClr>
              <a:buSzPts val="1100"/>
              <a:buFont typeface="Arial"/>
              <a:buNone/>
            </a:pPr>
            <a:r>
              <a:rPr lang="en-US" sz="4700">
                <a:solidFill>
                  <a:srgbClr val="FFFFFF"/>
                </a:solidFill>
                <a:latin typeface="Open Sans ExtraBold"/>
                <a:ea typeface="Open Sans ExtraBold"/>
                <a:cs typeface="Open Sans ExtraBold"/>
                <a:sym typeface="Open Sans ExtraBold"/>
              </a:rPr>
              <a:t>Translating Moodle</a:t>
            </a:r>
            <a:endParaRPr sz="4700">
              <a:solidFill>
                <a:srgbClr val="FFFFFF"/>
              </a:solidFill>
              <a:latin typeface="Open Sans ExtraBold"/>
              <a:ea typeface="Open Sans ExtraBold"/>
              <a:cs typeface="Open Sans ExtraBold"/>
              <a:sym typeface="Open Sans ExtraBold"/>
            </a:endParaRPr>
          </a:p>
          <a:p>
            <a:pPr indent="0" lvl="0" marL="12700" rtl="0" algn="l">
              <a:spcBef>
                <a:spcPts val="0"/>
              </a:spcBef>
              <a:spcAft>
                <a:spcPts val="0"/>
              </a:spcAft>
              <a:buNone/>
            </a:pPr>
            <a:r>
              <a:rPr lang="en-US" sz="4700">
                <a:solidFill>
                  <a:srgbClr val="FFFFFF"/>
                </a:solidFill>
                <a:latin typeface="Open Sans ExtraBold"/>
                <a:ea typeface="Open Sans ExtraBold"/>
                <a:cs typeface="Open Sans ExtraBold"/>
                <a:sym typeface="Open Sans ExtraBold"/>
              </a:rPr>
              <a:t>with Moodle Academy</a:t>
            </a:r>
            <a:endParaRPr sz="4700">
              <a:solidFill>
                <a:srgbClr val="FFFFFF"/>
              </a:solidFill>
              <a:latin typeface="Open Sans ExtraBold"/>
              <a:ea typeface="Open Sans ExtraBold"/>
              <a:cs typeface="Open Sans ExtraBold"/>
              <a:sym typeface="Open Sans Extra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2"/>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Content Translation plugin</a:t>
            </a:r>
            <a:endParaRPr sz="3500">
              <a:solidFill>
                <a:srgbClr val="434343"/>
              </a:solidFill>
            </a:endParaRPr>
          </a:p>
        </p:txBody>
      </p:sp>
      <p:sp>
        <p:nvSpPr>
          <p:cNvPr id="205" name="Google Shape;205;p32"/>
          <p:cNvSpPr/>
          <p:nvPr/>
        </p:nvSpPr>
        <p:spPr>
          <a:xfrm>
            <a:off x="760425" y="11250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2"/>
          <p:cNvSpPr txBox="1"/>
          <p:nvPr>
            <p:ph idx="4294967295" type="title"/>
          </p:nvPr>
        </p:nvSpPr>
        <p:spPr>
          <a:xfrm>
            <a:off x="702475" y="1303350"/>
            <a:ext cx="6420900" cy="3663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US" sz="1900">
                <a:latin typeface="Open Sans"/>
                <a:ea typeface="Open Sans"/>
                <a:cs typeface="Open Sans"/>
                <a:sym typeface="Open Sans"/>
              </a:rPr>
              <a:t>Moodle plugins directory:</a:t>
            </a:r>
            <a:endParaRPr sz="1900">
              <a:latin typeface="Open Sans"/>
              <a:ea typeface="Open Sans"/>
              <a:cs typeface="Open Sans"/>
              <a:sym typeface="Open Sans"/>
            </a:endParaRPr>
          </a:p>
          <a:p>
            <a:pPr indent="0" lvl="0" marL="0" rtl="0" algn="l">
              <a:spcBef>
                <a:spcPts val="0"/>
              </a:spcBef>
              <a:spcAft>
                <a:spcPts val="0"/>
              </a:spcAft>
              <a:buNone/>
            </a:pPr>
            <a:r>
              <a:t/>
            </a:r>
            <a:endParaRPr sz="1900">
              <a:latin typeface="Open Sans"/>
              <a:ea typeface="Open Sans"/>
              <a:cs typeface="Open Sans"/>
              <a:sym typeface="Open Sans"/>
            </a:endParaRPr>
          </a:p>
          <a:p>
            <a:pPr indent="-406400" lvl="0" marL="457200" rtl="0" algn="l">
              <a:spcBef>
                <a:spcPts val="0"/>
              </a:spcBef>
              <a:spcAft>
                <a:spcPts val="0"/>
              </a:spcAft>
              <a:buSzPts val="2800"/>
              <a:buFont typeface="Open Sans"/>
              <a:buChar char="-"/>
            </a:pPr>
            <a:r>
              <a:rPr b="1" lang="en-US" sz="1900">
                <a:latin typeface="Open Sans"/>
                <a:ea typeface="Open Sans"/>
                <a:cs typeface="Open Sans"/>
                <a:sym typeface="Open Sans"/>
              </a:rPr>
              <a:t>“</a:t>
            </a:r>
            <a:r>
              <a:rPr b="1" lang="en-US" sz="1900">
                <a:latin typeface="Open Sans"/>
                <a:ea typeface="Open Sans"/>
                <a:cs typeface="Open Sans"/>
                <a:sym typeface="Open Sans"/>
              </a:rPr>
              <a:t>Content Translations”</a:t>
            </a:r>
            <a:br>
              <a:rPr b="1" lang="en-US" sz="1900">
                <a:latin typeface="Open Sans"/>
                <a:ea typeface="Open Sans"/>
                <a:cs typeface="Open Sans"/>
                <a:sym typeface="Open Sans"/>
              </a:rPr>
            </a:br>
            <a:r>
              <a:rPr lang="en-US" sz="1600" u="sng">
                <a:solidFill>
                  <a:srgbClr val="0C343D"/>
                </a:solidFill>
                <a:latin typeface="Open Sans"/>
                <a:ea typeface="Open Sans"/>
                <a:cs typeface="Open Sans"/>
                <a:sym typeface="Open Sans"/>
                <a:hlinkClick r:id="rId3">
                  <a:extLst>
                    <a:ext uri="{A12FA001-AC4F-418D-AE19-62706E023703}">
                      <ahyp:hlinkClr val="tx"/>
                    </a:ext>
                  </a:extLst>
                </a:hlinkClick>
              </a:rPr>
              <a:t>https://moodle.org/plugins/</a:t>
            </a:r>
            <a:br>
              <a:rPr lang="en-US" sz="1600" u="sng">
                <a:solidFill>
                  <a:srgbClr val="0C343D"/>
                </a:solidFill>
                <a:latin typeface="Open Sans"/>
                <a:ea typeface="Open Sans"/>
                <a:cs typeface="Open Sans"/>
                <a:sym typeface="Open Sans"/>
                <a:hlinkClick r:id="rId4">
                  <a:extLst>
                    <a:ext uri="{A12FA001-AC4F-418D-AE19-62706E023703}">
                      <ahyp:hlinkClr val="tx"/>
                    </a:ext>
                  </a:extLst>
                </a:hlinkClick>
              </a:rPr>
            </a:br>
            <a:r>
              <a:rPr lang="en-US" sz="1600" u="sng">
                <a:solidFill>
                  <a:srgbClr val="0C343D"/>
                </a:solidFill>
                <a:latin typeface="Open Sans"/>
                <a:ea typeface="Open Sans"/>
                <a:cs typeface="Open Sans"/>
                <a:sym typeface="Open Sans"/>
                <a:hlinkClick r:id="rId5">
                  <a:extLst>
                    <a:ext uri="{A12FA001-AC4F-418D-AE19-62706E023703}">
                      <ahyp:hlinkClr val="tx"/>
                    </a:ext>
                  </a:extLst>
                </a:hlinkClick>
              </a:rPr>
              <a:t>filter_translations</a:t>
            </a:r>
            <a:endParaRPr sz="1600">
              <a:solidFill>
                <a:srgbClr val="0C343D"/>
              </a:solidFill>
              <a:latin typeface="Open Sans"/>
              <a:ea typeface="Open Sans"/>
              <a:cs typeface="Open Sans"/>
              <a:sym typeface="Open Sans"/>
            </a:endParaRPr>
          </a:p>
          <a:p>
            <a:pPr indent="0" lvl="0" marL="0" rtl="0" algn="l">
              <a:spcBef>
                <a:spcPts val="0"/>
              </a:spcBef>
              <a:spcAft>
                <a:spcPts val="0"/>
              </a:spcAft>
              <a:buNone/>
            </a:pPr>
            <a:r>
              <a:t/>
            </a:r>
            <a:endParaRPr b="1" sz="1900">
              <a:latin typeface="Open Sans"/>
              <a:ea typeface="Open Sans"/>
              <a:cs typeface="Open Sans"/>
              <a:sym typeface="Open Sans"/>
            </a:endParaRPr>
          </a:p>
          <a:p>
            <a:pPr indent="-349250" lvl="0" marL="457200" rtl="0" algn="l">
              <a:spcBef>
                <a:spcPts val="0"/>
              </a:spcBef>
              <a:spcAft>
                <a:spcPts val="0"/>
              </a:spcAft>
              <a:buSzPts val="1900"/>
              <a:buFont typeface="Open Sans"/>
              <a:buChar char="-"/>
            </a:pPr>
            <a:r>
              <a:rPr b="1" lang="en-US" sz="1900">
                <a:latin typeface="Open Sans"/>
                <a:ea typeface="Open Sans"/>
                <a:cs typeface="Open Sans"/>
                <a:sym typeface="Open Sans"/>
              </a:rPr>
              <a:t>“Translations”</a:t>
            </a:r>
            <a:br>
              <a:rPr b="1" lang="en-US" sz="1900">
                <a:latin typeface="Open Sans"/>
                <a:ea typeface="Open Sans"/>
                <a:cs typeface="Open Sans"/>
                <a:sym typeface="Open Sans"/>
              </a:rPr>
            </a:br>
            <a:r>
              <a:rPr lang="en-US" sz="1600" u="sng">
                <a:solidFill>
                  <a:srgbClr val="0C343D"/>
                </a:solidFill>
                <a:latin typeface="Open Sans"/>
                <a:ea typeface="Open Sans"/>
                <a:cs typeface="Open Sans"/>
                <a:sym typeface="Open Sans"/>
                <a:hlinkClick r:id="rId6">
                  <a:extLst>
                    <a:ext uri="{A12FA001-AC4F-418D-AE19-62706E023703}">
                      <ahyp:hlinkClr val="tx"/>
                    </a:ext>
                  </a:extLst>
                </a:hlinkClick>
              </a:rPr>
              <a:t>https://moodle.org/plugins/</a:t>
            </a:r>
            <a:br>
              <a:rPr lang="en-US" sz="1600" u="sng">
                <a:solidFill>
                  <a:srgbClr val="0C343D"/>
                </a:solidFill>
                <a:latin typeface="Open Sans"/>
                <a:ea typeface="Open Sans"/>
                <a:cs typeface="Open Sans"/>
                <a:sym typeface="Open Sans"/>
                <a:hlinkClick r:id="rId7">
                  <a:extLst>
                    <a:ext uri="{A12FA001-AC4F-418D-AE19-62706E023703}">
                      <ahyp:hlinkClr val="tx"/>
                    </a:ext>
                  </a:extLst>
                </a:hlinkClick>
              </a:rPr>
            </a:br>
            <a:r>
              <a:rPr lang="en-US" sz="1600" u="sng">
                <a:solidFill>
                  <a:srgbClr val="0C343D"/>
                </a:solidFill>
                <a:latin typeface="Open Sans"/>
                <a:ea typeface="Open Sans"/>
                <a:cs typeface="Open Sans"/>
                <a:sym typeface="Open Sans"/>
                <a:hlinkClick r:id="rId8">
                  <a:extLst>
                    <a:ext uri="{A12FA001-AC4F-418D-AE19-62706E023703}">
                      <ahyp:hlinkClr val="tx"/>
                    </a:ext>
                  </a:extLst>
                </a:hlinkClick>
              </a:rPr>
              <a:t>atto_translations</a:t>
            </a:r>
            <a:endParaRPr sz="1600">
              <a:solidFill>
                <a:srgbClr val="0C343D"/>
              </a:solidFill>
              <a:latin typeface="Open Sans"/>
              <a:ea typeface="Open Sans"/>
              <a:cs typeface="Open Sans"/>
              <a:sym typeface="Open Sans"/>
            </a:endParaRPr>
          </a:p>
          <a:p>
            <a:pPr indent="0" lvl="0" marL="0" rtl="0" algn="l">
              <a:spcBef>
                <a:spcPts val="0"/>
              </a:spcBef>
              <a:spcAft>
                <a:spcPts val="0"/>
              </a:spcAft>
              <a:buNone/>
            </a:pPr>
            <a:r>
              <a:t/>
            </a:r>
            <a:endParaRPr sz="1400">
              <a:solidFill>
                <a:srgbClr val="0C343D"/>
              </a:solidFill>
              <a:latin typeface="Open Sans"/>
              <a:ea typeface="Open Sans"/>
              <a:cs typeface="Open Sans"/>
              <a:sym typeface="Open Sans"/>
            </a:endParaRPr>
          </a:p>
          <a:p>
            <a:pPr indent="0" lvl="0" marL="0" rtl="0" algn="l">
              <a:spcBef>
                <a:spcPts val="0"/>
              </a:spcBef>
              <a:spcAft>
                <a:spcPts val="0"/>
              </a:spcAft>
              <a:buNone/>
            </a:pPr>
            <a:r>
              <a:t/>
            </a:r>
            <a:endParaRPr sz="1400">
              <a:solidFill>
                <a:srgbClr val="0C343D"/>
              </a:solidFill>
              <a:latin typeface="Open Sans"/>
              <a:ea typeface="Open Sans"/>
              <a:cs typeface="Open Sans"/>
              <a:sym typeface="Open Sans"/>
            </a:endParaRPr>
          </a:p>
          <a:p>
            <a:pPr indent="457200" lvl="0" marL="0" rtl="0" algn="l">
              <a:spcBef>
                <a:spcPts val="0"/>
              </a:spcBef>
              <a:spcAft>
                <a:spcPts val="0"/>
              </a:spcAft>
              <a:buNone/>
            </a:pPr>
            <a:r>
              <a:rPr lang="en-US" sz="1600" u="sng">
                <a:solidFill>
                  <a:srgbClr val="0C343D"/>
                </a:solidFill>
                <a:latin typeface="Open Sans"/>
                <a:ea typeface="Open Sans"/>
                <a:cs typeface="Open Sans"/>
                <a:sym typeface="Open Sans"/>
                <a:hlinkClick r:id="rId9">
                  <a:extLst>
                    <a:ext uri="{A12FA001-AC4F-418D-AE19-62706E023703}">
                      <ahyp:hlinkClr val="tx"/>
                    </a:ext>
                  </a:extLst>
                </a:hlinkClick>
              </a:rPr>
              <a:t>https://docs.moodle.org/en/Content_translation_plugin_set</a:t>
            </a:r>
            <a:endParaRPr sz="1600">
              <a:solidFill>
                <a:srgbClr val="0C343D"/>
              </a:solidFill>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p:txBody>
      </p:sp>
      <p:pic>
        <p:nvPicPr>
          <p:cNvPr id="207" name="Google Shape;207;p32"/>
          <p:cNvPicPr preferRelativeResize="0"/>
          <p:nvPr/>
        </p:nvPicPr>
        <p:blipFill>
          <a:blip r:embed="rId10">
            <a:alphaModFix/>
          </a:blip>
          <a:stretch>
            <a:fillRect/>
          </a:stretch>
        </p:blipFill>
        <p:spPr>
          <a:xfrm>
            <a:off x="4413964" y="1201275"/>
            <a:ext cx="4418311" cy="300992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3"/>
          <p:cNvSpPr txBox="1"/>
          <p:nvPr>
            <p:ph idx="4294967295" type="title"/>
          </p:nvPr>
        </p:nvSpPr>
        <p:spPr>
          <a:xfrm>
            <a:off x="2585400" y="1732050"/>
            <a:ext cx="3973200" cy="765000"/>
          </a:xfrm>
          <a:prstGeom prst="rect">
            <a:avLst/>
          </a:prstGeom>
          <a:solidFill>
            <a:schemeClr val="lt1"/>
          </a:solidFill>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rgbClr val="434343"/>
                </a:solidFill>
                <a:latin typeface="Open Sans ExtraBold"/>
                <a:ea typeface="Open Sans ExtraBold"/>
                <a:cs typeface="Open Sans ExtraBold"/>
                <a:sym typeface="Open Sans ExtraBold"/>
              </a:rPr>
              <a:t>Questions?</a:t>
            </a:r>
            <a:endParaRPr sz="3600">
              <a:solidFill>
                <a:srgbClr val="43434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8012"/>
        </a:solidFill>
      </p:bgPr>
    </p:bg>
    <p:spTree>
      <p:nvGrpSpPr>
        <p:cNvPr id="216" name="Shape 216"/>
        <p:cNvGrpSpPr/>
        <p:nvPr/>
      </p:nvGrpSpPr>
      <p:grpSpPr>
        <a:xfrm>
          <a:off x="0" y="0"/>
          <a:ext cx="0" cy="0"/>
          <a:chOff x="0" y="0"/>
          <a:chExt cx="0" cy="0"/>
        </a:xfrm>
      </p:grpSpPr>
      <p:sp>
        <p:nvSpPr>
          <p:cNvPr id="217" name="Google Shape;217;p34"/>
          <p:cNvSpPr txBox="1"/>
          <p:nvPr/>
        </p:nvSpPr>
        <p:spPr>
          <a:xfrm>
            <a:off x="1778850" y="4604975"/>
            <a:ext cx="55863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u="sng">
                <a:solidFill>
                  <a:srgbClr val="0C343D"/>
                </a:solidFill>
                <a:latin typeface="Open Sans"/>
                <a:ea typeface="Open Sans"/>
                <a:cs typeface="Open Sans"/>
                <a:sym typeface="Open Sans"/>
                <a:hlinkClick r:id="rId3">
                  <a:extLst>
                    <a:ext uri="{A12FA001-AC4F-418D-AE19-62706E023703}">
                      <ahyp:hlinkClr val="tx"/>
                    </a:ext>
                  </a:extLst>
                </a:hlinkClick>
              </a:rPr>
              <a:t>richard.lefroy@moodle.com</a:t>
            </a:r>
            <a:r>
              <a:rPr lang="en-US" sz="1600">
                <a:latin typeface="Open Sans"/>
                <a:ea typeface="Open Sans"/>
                <a:cs typeface="Open Sans"/>
                <a:sym typeface="Open Sans"/>
              </a:rPr>
              <a:t>  |  </a:t>
            </a:r>
            <a:r>
              <a:rPr lang="en-US" sz="1600" u="sng">
                <a:solidFill>
                  <a:srgbClr val="0C343D"/>
                </a:solidFill>
                <a:latin typeface="Open Sans"/>
                <a:ea typeface="Open Sans"/>
                <a:cs typeface="Open Sans"/>
                <a:sym typeface="Open Sans"/>
                <a:hlinkClick r:id="rId4">
                  <a:extLst>
                    <a:ext uri="{A12FA001-AC4F-418D-AE19-62706E023703}">
                      <ahyp:hlinkClr val="tx"/>
                    </a:ext>
                  </a:extLst>
                </a:hlinkClick>
              </a:rPr>
              <a:t>moodle.academy</a:t>
            </a:r>
            <a:endParaRPr sz="1600">
              <a:solidFill>
                <a:srgbClr val="0C343D"/>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5"/>
          <p:cNvSpPr txBox="1"/>
          <p:nvPr/>
        </p:nvSpPr>
        <p:spPr>
          <a:xfrm>
            <a:off x="5042825" y="2227863"/>
            <a:ext cx="37707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lang="en-US" sz="1800">
                <a:solidFill>
                  <a:srgbClr val="434343"/>
                </a:solidFill>
                <a:latin typeface="Open Sans"/>
                <a:ea typeface="Open Sans"/>
                <a:cs typeface="Open Sans"/>
                <a:sym typeface="Open Sans"/>
              </a:rPr>
              <a:t>Moodle Academy</a:t>
            </a:r>
            <a:endParaRPr b="1" sz="1800">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rPr lang="en-US" sz="1800">
                <a:solidFill>
                  <a:srgbClr val="434343"/>
                </a:solidFill>
                <a:latin typeface="Open Sans"/>
                <a:ea typeface="Open Sans"/>
                <a:cs typeface="Open Sans"/>
                <a:sym typeface="Open Sans"/>
              </a:rPr>
              <a:t>Learning &amp; Media Technologist</a:t>
            </a:r>
            <a:endParaRPr sz="1600">
              <a:solidFill>
                <a:srgbClr val="434343"/>
              </a:solidFill>
              <a:latin typeface="Open Sans"/>
              <a:ea typeface="Open Sans"/>
              <a:cs typeface="Open Sans"/>
              <a:sym typeface="Open Sans"/>
            </a:endParaRPr>
          </a:p>
        </p:txBody>
      </p:sp>
      <p:sp>
        <p:nvSpPr>
          <p:cNvPr id="60" name="Google Shape;60;p15"/>
          <p:cNvSpPr/>
          <p:nvPr/>
        </p:nvSpPr>
        <p:spPr>
          <a:xfrm>
            <a:off x="386813" y="1512300"/>
            <a:ext cx="3825600" cy="2118900"/>
          </a:xfrm>
          <a:custGeom>
            <a:rect b="b" l="l" r="r" t="t"/>
            <a:pathLst>
              <a:path extrusionOk="0" h="120000" w="120000">
                <a:moveTo>
                  <a:pt x="0" y="120000"/>
                </a:moveTo>
                <a:lnTo>
                  <a:pt x="120000" y="120000"/>
                </a:lnTo>
                <a:lnTo>
                  <a:pt x="120000" y="0"/>
                </a:lnTo>
                <a:lnTo>
                  <a:pt x="0" y="0"/>
                </a:lnTo>
                <a:lnTo>
                  <a:pt x="0" y="120000"/>
                </a:lnTo>
                <a:close/>
              </a:path>
            </a:pathLst>
          </a:custGeom>
          <a:solidFill>
            <a:srgbClr val="EFEFEF"/>
          </a:solidFill>
          <a:ln>
            <a:noFill/>
          </a:ln>
          <a:effectLst>
            <a:outerShdw blurRad="57150" rotWithShape="0" algn="bl" dir="5400000" dist="19050">
              <a:srgbClr val="000000">
                <a:alpha val="49800"/>
              </a:srgb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 name="Google Shape;61;p15"/>
          <p:cNvSpPr txBox="1"/>
          <p:nvPr/>
        </p:nvSpPr>
        <p:spPr>
          <a:xfrm>
            <a:off x="1676963" y="2301075"/>
            <a:ext cx="2464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dk2"/>
                </a:solidFill>
                <a:latin typeface="Open Sans"/>
                <a:ea typeface="Open Sans"/>
                <a:cs typeface="Open Sans"/>
                <a:sym typeface="Open Sans"/>
              </a:rPr>
              <a:t>Richard Lefroy</a:t>
            </a:r>
            <a:endParaRPr b="1" sz="2400">
              <a:solidFill>
                <a:schemeClr val="dk2"/>
              </a:solidFill>
              <a:latin typeface="Open Sans"/>
              <a:ea typeface="Open Sans"/>
              <a:cs typeface="Open Sans"/>
              <a:sym typeface="Open Sans"/>
            </a:endParaRPr>
          </a:p>
        </p:txBody>
      </p:sp>
      <p:pic>
        <p:nvPicPr>
          <p:cNvPr descr="Richard Lefroy" id="62" name="Google Shape;62;p15"/>
          <p:cNvPicPr preferRelativeResize="0"/>
          <p:nvPr/>
        </p:nvPicPr>
        <p:blipFill>
          <a:blip r:embed="rId3">
            <a:alphaModFix/>
          </a:blip>
          <a:stretch>
            <a:fillRect/>
          </a:stretch>
        </p:blipFill>
        <p:spPr>
          <a:xfrm>
            <a:off x="627975" y="2068825"/>
            <a:ext cx="1005839" cy="100583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6"/>
          <p:cNvSpPr/>
          <p:nvPr/>
        </p:nvSpPr>
        <p:spPr>
          <a:xfrm>
            <a:off x="452125" y="440875"/>
            <a:ext cx="5781300" cy="4151400"/>
          </a:xfrm>
          <a:custGeom>
            <a:rect b="b" l="l" r="r" t="t"/>
            <a:pathLst>
              <a:path extrusionOk="0" h="120000" w="120000">
                <a:moveTo>
                  <a:pt x="0" y="120000"/>
                </a:moveTo>
                <a:lnTo>
                  <a:pt x="120000" y="120000"/>
                </a:lnTo>
                <a:lnTo>
                  <a:pt x="120000" y="0"/>
                </a:lnTo>
                <a:lnTo>
                  <a:pt x="0" y="0"/>
                </a:lnTo>
                <a:lnTo>
                  <a:pt x="0" y="120000"/>
                </a:lnTo>
                <a:close/>
              </a:path>
            </a:pathLst>
          </a:custGeom>
          <a:solidFill>
            <a:srgbClr val="EFEFEF"/>
          </a:solidFill>
          <a:ln>
            <a:noFill/>
          </a:ln>
          <a:effectLst>
            <a:outerShdw blurRad="57150" rotWithShape="0" algn="bl" dir="5400000" dist="19050">
              <a:srgbClr val="000000">
                <a:alpha val="49020"/>
              </a:srgb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8" name="Google Shape;68;p16"/>
          <p:cNvSpPr txBox="1"/>
          <p:nvPr/>
        </p:nvSpPr>
        <p:spPr>
          <a:xfrm>
            <a:off x="868500" y="1072075"/>
            <a:ext cx="5303700" cy="28890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None/>
            </a:pPr>
            <a:r>
              <a:rPr b="1" lang="en-US" sz="2400">
                <a:latin typeface="Open Sans"/>
                <a:ea typeface="Open Sans"/>
                <a:cs typeface="Open Sans"/>
                <a:sym typeface="Open Sans"/>
              </a:rPr>
              <a:t>Overview</a:t>
            </a:r>
            <a:endParaRPr sz="1600">
              <a:solidFill>
                <a:schemeClr val="dk1"/>
              </a:solidFill>
              <a:latin typeface="Open Sans"/>
              <a:ea typeface="Open Sans"/>
              <a:cs typeface="Open Sans"/>
              <a:sym typeface="Open Sans"/>
            </a:endParaRPr>
          </a:p>
          <a:p>
            <a:pPr indent="-330200" lvl="0" marL="457200" rtl="0" algn="l">
              <a:spcBef>
                <a:spcPts val="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Creating inclusive and accessible content</a:t>
            </a:r>
            <a:endParaRPr sz="1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a:p>
            <a:pPr indent="-330200" lvl="0" marL="457200" rtl="0" algn="l">
              <a:spcBef>
                <a:spcPts val="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Translate Moodle Academy course</a:t>
            </a:r>
            <a:endParaRPr sz="1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a:p>
            <a:pPr indent="-330200" lvl="0" marL="457200" rtl="0" algn="l">
              <a:spcBef>
                <a:spcPts val="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Translation plugin</a:t>
            </a:r>
            <a:endParaRPr sz="1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a:p>
            <a:pPr indent="-330200" lvl="0" marL="457200" rtl="0" algn="l">
              <a:spcBef>
                <a:spcPts val="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Questions/comments/wrap-up</a:t>
            </a:r>
            <a:endParaRPr sz="2000">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7"/>
          <p:cNvSpPr txBox="1"/>
          <p:nvPr>
            <p:ph idx="4294967295" type="title"/>
          </p:nvPr>
        </p:nvSpPr>
        <p:spPr>
          <a:xfrm>
            <a:off x="0" y="3331300"/>
            <a:ext cx="9144000" cy="521700"/>
          </a:xfrm>
          <a:prstGeom prst="rect">
            <a:avLst/>
          </a:prstGeom>
        </p:spPr>
        <p:txBody>
          <a:bodyPr anchorCtr="0" anchor="t" bIns="91425" lIns="91425" spcFirstLastPara="1" rIns="91425" wrap="square" tIns="91425">
            <a:noAutofit/>
          </a:bodyPr>
          <a:lstStyle/>
          <a:p>
            <a:pPr indent="-381000" lvl="0" marL="457200" rtl="0" algn="ctr">
              <a:spcBef>
                <a:spcPts val="0"/>
              </a:spcBef>
              <a:spcAft>
                <a:spcPts val="0"/>
              </a:spcAft>
              <a:buSzPts val="2400"/>
              <a:buFont typeface="Open Sans"/>
              <a:buChar char="➔"/>
            </a:pPr>
            <a:r>
              <a:rPr lang="en-US" sz="2400">
                <a:latin typeface="Open Sans"/>
                <a:ea typeface="Open Sans"/>
                <a:cs typeface="Open Sans"/>
                <a:sym typeface="Open Sans"/>
              </a:rPr>
              <a:t>I</a:t>
            </a:r>
            <a:r>
              <a:rPr lang="en-US" sz="2400">
                <a:latin typeface="Open Sans"/>
                <a:ea typeface="Open Sans"/>
                <a:cs typeface="Open Sans"/>
                <a:sym typeface="Open Sans"/>
              </a:rPr>
              <a:t>nclusive and Accessible</a:t>
            </a:r>
            <a:endParaRPr sz="2400">
              <a:latin typeface="Open Sans"/>
              <a:ea typeface="Open Sans"/>
              <a:cs typeface="Open Sans"/>
              <a:sym typeface="Open Sans"/>
            </a:endParaRPr>
          </a:p>
        </p:txBody>
      </p:sp>
      <p:sp>
        <p:nvSpPr>
          <p:cNvPr id="74" name="Google Shape;74;p17"/>
          <p:cNvSpPr txBox="1"/>
          <p:nvPr/>
        </p:nvSpPr>
        <p:spPr>
          <a:xfrm>
            <a:off x="848100" y="1822325"/>
            <a:ext cx="7447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dk1"/>
                </a:solidFill>
                <a:latin typeface="Open Sans"/>
                <a:ea typeface="Open Sans"/>
                <a:cs typeface="Open Sans"/>
                <a:sym typeface="Open Sans"/>
              </a:rPr>
              <a:t>The learning hub for the global Moodle community</a:t>
            </a:r>
            <a:endParaRPr>
              <a:solidFill>
                <a:schemeClr val="dk1"/>
              </a:solidFill>
              <a:highlight>
                <a:srgbClr val="FFFFFF"/>
              </a:highlight>
              <a:latin typeface="Open Sans"/>
              <a:ea typeface="Open Sans"/>
              <a:cs typeface="Open Sans"/>
              <a:sym typeface="Open Sans"/>
            </a:endParaRPr>
          </a:p>
        </p:txBody>
      </p:sp>
      <p:pic>
        <p:nvPicPr>
          <p:cNvPr id="75" name="Google Shape;75;p17"/>
          <p:cNvPicPr preferRelativeResize="0"/>
          <p:nvPr/>
        </p:nvPicPr>
        <p:blipFill rotWithShape="1">
          <a:blip r:embed="rId3">
            <a:alphaModFix/>
          </a:blip>
          <a:srcRect b="0" l="0" r="0" t="0"/>
          <a:stretch/>
        </p:blipFill>
        <p:spPr>
          <a:xfrm>
            <a:off x="2946538" y="747825"/>
            <a:ext cx="3250924" cy="988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8"/>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Translate Moodle Academy </a:t>
            </a:r>
            <a:r>
              <a:rPr lang="en-US" sz="3500">
                <a:solidFill>
                  <a:srgbClr val="434343"/>
                </a:solidFill>
              </a:rPr>
              <a:t>course</a:t>
            </a:r>
            <a:endParaRPr sz="3500">
              <a:solidFill>
                <a:srgbClr val="434343"/>
              </a:solidFill>
            </a:endParaRPr>
          </a:p>
        </p:txBody>
      </p:sp>
      <p:sp>
        <p:nvSpPr>
          <p:cNvPr id="81" name="Google Shape;81;p18"/>
          <p:cNvSpPr/>
          <p:nvPr/>
        </p:nvSpPr>
        <p:spPr>
          <a:xfrm>
            <a:off x="760425" y="16584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8"/>
          <p:cNvSpPr txBox="1"/>
          <p:nvPr>
            <p:ph idx="4294967295" type="title"/>
          </p:nvPr>
        </p:nvSpPr>
        <p:spPr>
          <a:xfrm>
            <a:off x="531825" y="1954125"/>
            <a:ext cx="3480000" cy="2568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Open Sans"/>
              <a:buChar char="●"/>
            </a:pPr>
            <a:r>
              <a:rPr lang="en-US" sz="1800">
                <a:latin typeface="Open Sans"/>
                <a:ea typeface="Open Sans"/>
                <a:cs typeface="Open Sans"/>
                <a:sym typeface="Open Sans"/>
              </a:rPr>
              <a:t>Launched June 2022.</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US" sz="1800">
                <a:latin typeface="Open Sans"/>
                <a:ea typeface="Open Sans"/>
                <a:cs typeface="Open Sans"/>
                <a:sym typeface="Open Sans"/>
              </a:rPr>
              <a:t>Free and open.</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US" sz="1800">
                <a:latin typeface="Open Sans"/>
                <a:ea typeface="Open Sans"/>
                <a:cs typeface="Open Sans"/>
                <a:sym typeface="Open Sans"/>
              </a:rPr>
              <a:t>Teach the background knowledge and skills necessary to translate Moodle Academy content.</a:t>
            </a:r>
            <a:endParaRPr sz="1800">
              <a:solidFill>
                <a:srgbClr val="434343"/>
              </a:solidFill>
              <a:latin typeface="Open Sans"/>
              <a:ea typeface="Open Sans"/>
              <a:cs typeface="Open Sans"/>
              <a:sym typeface="Open Sans"/>
            </a:endParaRPr>
          </a:p>
        </p:txBody>
      </p:sp>
      <p:pic>
        <p:nvPicPr>
          <p:cNvPr descr="A screenshot of the front page of the Translate Moodle Academy course" id="83" name="Google Shape;83;p18"/>
          <p:cNvPicPr preferRelativeResize="0"/>
          <p:nvPr/>
        </p:nvPicPr>
        <p:blipFill rotWithShape="1">
          <a:blip r:embed="rId3">
            <a:alphaModFix/>
          </a:blip>
          <a:srcRect b="0" l="0" r="0" t="0"/>
          <a:stretch/>
        </p:blipFill>
        <p:spPr>
          <a:xfrm>
            <a:off x="3979033" y="1234675"/>
            <a:ext cx="4531349" cy="3393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9"/>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Translate Moodle Academy </a:t>
            </a:r>
            <a:r>
              <a:rPr lang="en-US" sz="3500">
                <a:solidFill>
                  <a:srgbClr val="434343"/>
                </a:solidFill>
              </a:rPr>
              <a:t>course</a:t>
            </a:r>
            <a:endParaRPr sz="3500">
              <a:solidFill>
                <a:srgbClr val="434343"/>
              </a:solidFill>
            </a:endParaRPr>
          </a:p>
        </p:txBody>
      </p:sp>
      <p:sp>
        <p:nvSpPr>
          <p:cNvPr id="89" name="Google Shape;89;p19"/>
          <p:cNvSpPr/>
          <p:nvPr/>
        </p:nvSpPr>
        <p:spPr>
          <a:xfrm>
            <a:off x="760425" y="16584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9"/>
          <p:cNvSpPr txBox="1"/>
          <p:nvPr>
            <p:ph idx="4294967295" type="title"/>
          </p:nvPr>
        </p:nvSpPr>
        <p:spPr>
          <a:xfrm>
            <a:off x="531825" y="1954125"/>
            <a:ext cx="3701400" cy="25686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Font typeface="Open Sans"/>
              <a:buChar char="●"/>
            </a:pPr>
            <a:r>
              <a:rPr lang="en-US" sz="1900">
                <a:latin typeface="Open Sans"/>
                <a:ea typeface="Open Sans"/>
                <a:cs typeface="Open Sans"/>
                <a:sym typeface="Open Sans"/>
              </a:rPr>
              <a:t>Moodle’s multi-language functionality.</a:t>
            </a:r>
            <a:endParaRPr sz="1900">
              <a:latin typeface="Open Sans"/>
              <a:ea typeface="Open Sans"/>
              <a:cs typeface="Open Sans"/>
              <a:sym typeface="Open Sans"/>
            </a:endParaRPr>
          </a:p>
          <a:p>
            <a:pPr indent="-349250" lvl="0" marL="457200" rtl="0" algn="l">
              <a:spcBef>
                <a:spcPts val="0"/>
              </a:spcBef>
              <a:spcAft>
                <a:spcPts val="0"/>
              </a:spcAft>
              <a:buSzPts val="1900"/>
              <a:buFont typeface="Open Sans"/>
              <a:buChar char="●"/>
            </a:pPr>
            <a:r>
              <a:rPr lang="en-US" sz="1900">
                <a:latin typeface="Open Sans"/>
                <a:ea typeface="Open Sans"/>
                <a:cs typeface="Open Sans"/>
                <a:sym typeface="Open Sans"/>
              </a:rPr>
              <a:t>Content translation plugin.</a:t>
            </a:r>
            <a:endParaRPr sz="1900">
              <a:latin typeface="Open Sans"/>
              <a:ea typeface="Open Sans"/>
              <a:cs typeface="Open Sans"/>
              <a:sym typeface="Open Sans"/>
            </a:endParaRPr>
          </a:p>
          <a:p>
            <a:pPr indent="-349250" lvl="0" marL="457200" rtl="0" algn="l">
              <a:spcBef>
                <a:spcPts val="0"/>
              </a:spcBef>
              <a:spcAft>
                <a:spcPts val="0"/>
              </a:spcAft>
              <a:buSzPts val="1900"/>
              <a:buFont typeface="Open Sans"/>
              <a:buChar char="●"/>
            </a:pPr>
            <a:r>
              <a:rPr lang="en-US" sz="1900">
                <a:latin typeface="Open Sans"/>
                <a:ea typeface="Open Sans"/>
                <a:cs typeface="Open Sans"/>
                <a:sym typeface="Open Sans"/>
              </a:rPr>
              <a:t>AMOS translation toolkit.</a:t>
            </a:r>
            <a:endParaRPr sz="1900">
              <a:latin typeface="Open Sans"/>
              <a:ea typeface="Open Sans"/>
              <a:cs typeface="Open Sans"/>
              <a:sym typeface="Open Sans"/>
            </a:endParaRPr>
          </a:p>
          <a:p>
            <a:pPr indent="-349250" lvl="0" marL="457200" rtl="0" algn="l">
              <a:spcBef>
                <a:spcPts val="0"/>
              </a:spcBef>
              <a:spcAft>
                <a:spcPts val="0"/>
              </a:spcAft>
              <a:buSzPts val="1900"/>
              <a:buFont typeface="Open Sans"/>
              <a:buChar char="●"/>
            </a:pPr>
            <a:r>
              <a:rPr lang="en-US" sz="1900">
                <a:latin typeface="Open Sans"/>
                <a:ea typeface="Open Sans"/>
                <a:cs typeface="Open Sans"/>
                <a:sym typeface="Open Sans"/>
              </a:rPr>
              <a:t>Video transcript translation.</a:t>
            </a:r>
            <a:endParaRPr sz="1900">
              <a:latin typeface="Open Sans"/>
              <a:ea typeface="Open Sans"/>
              <a:cs typeface="Open Sans"/>
              <a:sym typeface="Open Sans"/>
            </a:endParaRPr>
          </a:p>
          <a:p>
            <a:pPr indent="-349250" lvl="0" marL="457200" rtl="0" algn="l">
              <a:spcBef>
                <a:spcPts val="0"/>
              </a:spcBef>
              <a:spcAft>
                <a:spcPts val="0"/>
              </a:spcAft>
              <a:buSzPts val="1900"/>
              <a:buFont typeface="Open Sans"/>
              <a:buChar char="●"/>
            </a:pPr>
            <a:r>
              <a:rPr lang="en-US" sz="1900">
                <a:latin typeface="Open Sans"/>
                <a:ea typeface="Open Sans"/>
                <a:cs typeface="Open Sans"/>
                <a:sym typeface="Open Sans"/>
              </a:rPr>
              <a:t>Tasks.</a:t>
            </a:r>
            <a:endParaRPr sz="1900">
              <a:latin typeface="Open Sans"/>
              <a:ea typeface="Open Sans"/>
              <a:cs typeface="Open Sans"/>
              <a:sym typeface="Open Sans"/>
            </a:endParaRPr>
          </a:p>
          <a:p>
            <a:pPr indent="-349250" lvl="0" marL="457200" rtl="0" algn="l">
              <a:spcBef>
                <a:spcPts val="0"/>
              </a:spcBef>
              <a:spcAft>
                <a:spcPts val="0"/>
              </a:spcAft>
              <a:buSzPts val="1900"/>
              <a:buFont typeface="Open Sans"/>
              <a:buChar char="●"/>
            </a:pPr>
            <a:r>
              <a:rPr lang="en-US" sz="1900">
                <a:latin typeface="Open Sans"/>
                <a:ea typeface="Open Sans"/>
                <a:cs typeface="Open Sans"/>
                <a:sym typeface="Open Sans"/>
              </a:rPr>
              <a:t>Quiz</a:t>
            </a:r>
            <a:r>
              <a:rPr lang="en-US" sz="1900">
                <a:latin typeface="Open Sans"/>
                <a:ea typeface="Open Sans"/>
                <a:cs typeface="Open Sans"/>
                <a:sym typeface="Open Sans"/>
              </a:rPr>
              <a:t>.</a:t>
            </a:r>
            <a:endParaRPr sz="1900">
              <a:latin typeface="Open Sans"/>
              <a:ea typeface="Open Sans"/>
              <a:cs typeface="Open Sans"/>
              <a:sym typeface="Open Sans"/>
            </a:endParaRPr>
          </a:p>
        </p:txBody>
      </p:sp>
      <p:pic>
        <p:nvPicPr>
          <p:cNvPr descr="A screenshot of a number of activities in the Translate Moodle Academy course" id="91" name="Google Shape;91;p19"/>
          <p:cNvPicPr preferRelativeResize="0"/>
          <p:nvPr/>
        </p:nvPicPr>
        <p:blipFill>
          <a:blip r:embed="rId3">
            <a:alphaModFix/>
          </a:blip>
          <a:stretch>
            <a:fillRect/>
          </a:stretch>
        </p:blipFill>
        <p:spPr>
          <a:xfrm>
            <a:off x="4268025" y="1105850"/>
            <a:ext cx="4209350" cy="34930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0"/>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Translate Moodle Academy </a:t>
            </a:r>
            <a:r>
              <a:rPr lang="en-US" sz="3500">
                <a:solidFill>
                  <a:srgbClr val="434343"/>
                </a:solidFill>
              </a:rPr>
              <a:t>course</a:t>
            </a:r>
            <a:endParaRPr sz="3500">
              <a:solidFill>
                <a:srgbClr val="434343"/>
              </a:solidFill>
            </a:endParaRPr>
          </a:p>
        </p:txBody>
      </p:sp>
      <p:sp>
        <p:nvSpPr>
          <p:cNvPr id="97" name="Google Shape;97;p20"/>
          <p:cNvSpPr/>
          <p:nvPr/>
        </p:nvSpPr>
        <p:spPr>
          <a:xfrm>
            <a:off x="760425" y="16584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0"/>
          <p:cNvSpPr txBox="1"/>
          <p:nvPr>
            <p:ph idx="4294967295" type="title"/>
          </p:nvPr>
        </p:nvSpPr>
        <p:spPr>
          <a:xfrm>
            <a:off x="945300" y="2617950"/>
            <a:ext cx="7253400" cy="1077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Open Sans"/>
                <a:ea typeface="Open Sans"/>
                <a:cs typeface="Open Sans"/>
                <a:sym typeface="Open Sans"/>
              </a:rPr>
              <a:t>Translators must be bilingual:</a:t>
            </a:r>
            <a:endParaRPr sz="2200">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rPr lang="en-US" sz="1600">
                <a:latin typeface="Open Sans"/>
                <a:ea typeface="Open Sans"/>
                <a:cs typeface="Open Sans"/>
                <a:sym typeface="Open Sans"/>
              </a:rPr>
              <a:t>Fluent in their language and have at least level B2 English proficiency.</a:t>
            </a:r>
            <a:endParaRPr sz="1600">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1"/>
          <p:cNvSpPr txBox="1"/>
          <p:nvPr>
            <p:ph idx="4294967295" type="title"/>
          </p:nvPr>
        </p:nvSpPr>
        <p:spPr>
          <a:xfrm>
            <a:off x="647675" y="400825"/>
            <a:ext cx="77274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434343"/>
                </a:solidFill>
                <a:latin typeface="Open Sans ExtraBold"/>
                <a:ea typeface="Open Sans ExtraBold"/>
                <a:cs typeface="Open Sans ExtraBold"/>
                <a:sym typeface="Open Sans ExtraBold"/>
              </a:rPr>
              <a:t>Translate Moodle Academy </a:t>
            </a:r>
            <a:r>
              <a:rPr lang="en-US" sz="3500">
                <a:solidFill>
                  <a:srgbClr val="434343"/>
                </a:solidFill>
              </a:rPr>
              <a:t>course</a:t>
            </a:r>
            <a:endParaRPr sz="3500">
              <a:solidFill>
                <a:srgbClr val="434343"/>
              </a:solidFill>
            </a:endParaRPr>
          </a:p>
        </p:txBody>
      </p:sp>
      <p:sp>
        <p:nvSpPr>
          <p:cNvPr id="104" name="Google Shape;104;p21"/>
          <p:cNvSpPr/>
          <p:nvPr/>
        </p:nvSpPr>
        <p:spPr>
          <a:xfrm>
            <a:off x="760425" y="1658475"/>
            <a:ext cx="576600" cy="696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1"/>
          <p:cNvSpPr txBox="1"/>
          <p:nvPr>
            <p:ph idx="4294967295" type="title"/>
          </p:nvPr>
        </p:nvSpPr>
        <p:spPr>
          <a:xfrm>
            <a:off x="1342385" y="2782605"/>
            <a:ext cx="3756600" cy="88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Open Sans"/>
                <a:ea typeface="Open Sans"/>
                <a:cs typeface="Open Sans"/>
                <a:sym typeface="Open Sans"/>
              </a:rPr>
              <a:t>TASK:</a:t>
            </a:r>
            <a:r>
              <a:rPr lang="en-US" sz="2400">
                <a:latin typeface="Open Sans"/>
                <a:ea typeface="Open Sans"/>
                <a:cs typeface="Open Sans"/>
                <a:sym typeface="Open Sans"/>
              </a:rPr>
              <a:t> Translate a</a:t>
            </a:r>
            <a:endParaRPr sz="2400">
              <a:latin typeface="Open Sans"/>
              <a:ea typeface="Open Sans"/>
              <a:cs typeface="Open Sans"/>
              <a:sym typeface="Open Sans"/>
            </a:endParaRPr>
          </a:p>
          <a:p>
            <a:pPr indent="0" lvl="0" marL="0" rtl="0" algn="l">
              <a:spcBef>
                <a:spcPts val="0"/>
              </a:spcBef>
              <a:spcAft>
                <a:spcPts val="0"/>
              </a:spcAft>
              <a:buNone/>
            </a:pPr>
            <a:r>
              <a:rPr lang="en-US" sz="2400">
                <a:latin typeface="Open Sans"/>
                <a:ea typeface="Open Sans"/>
                <a:cs typeface="Open Sans"/>
                <a:sym typeface="Open Sans"/>
              </a:rPr>
              <a:t>video transcript</a:t>
            </a:r>
            <a:endParaRPr sz="2400">
              <a:latin typeface="Open Sans"/>
              <a:ea typeface="Open Sans"/>
              <a:cs typeface="Open Sans"/>
              <a:sym typeface="Open Sans"/>
            </a:endParaRPr>
          </a:p>
        </p:txBody>
      </p:sp>
      <p:pic>
        <p:nvPicPr>
          <p:cNvPr descr="A screenshot of a YouTube video in the Introduction to Moodle course featuring Martin Dougiamas " id="106" name="Google Shape;106;p21"/>
          <p:cNvPicPr preferRelativeResize="0"/>
          <p:nvPr/>
        </p:nvPicPr>
        <p:blipFill>
          <a:blip r:embed="rId3">
            <a:alphaModFix/>
          </a:blip>
          <a:stretch>
            <a:fillRect/>
          </a:stretch>
        </p:blipFill>
        <p:spPr>
          <a:xfrm>
            <a:off x="4328050" y="2090975"/>
            <a:ext cx="3970827" cy="2264660"/>
          </a:xfrm>
          <a:prstGeom prst="rect">
            <a:avLst/>
          </a:prstGeom>
          <a:noFill/>
          <a:ln>
            <a:noFill/>
          </a:ln>
        </p:spPr>
      </p:pic>
      <p:pic>
        <p:nvPicPr>
          <p:cNvPr id="107" name="Google Shape;107;p21"/>
          <p:cNvPicPr preferRelativeResize="0"/>
          <p:nvPr/>
        </p:nvPicPr>
        <p:blipFill>
          <a:blip r:embed="rId4">
            <a:alphaModFix/>
          </a:blip>
          <a:stretch>
            <a:fillRect/>
          </a:stretch>
        </p:blipFill>
        <p:spPr>
          <a:xfrm>
            <a:off x="841985" y="2939655"/>
            <a:ext cx="416019" cy="567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odle Master">
  <a:themeElements>
    <a:clrScheme name="Moodle Master">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