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259" r:id="rId3"/>
    <p:sldId id="268" r:id="rId4"/>
    <p:sldId id="269" r:id="rId5"/>
    <p:sldId id="270" r:id="rId6"/>
    <p:sldId id="271" r:id="rId7"/>
    <p:sldId id="258" r:id="rId8"/>
    <p:sldId id="266" r:id="rId9"/>
  </p:sldIdLst>
  <p:sldSz cx="9144000" cy="5143500" type="screen16x9"/>
  <p:notesSz cx="9144000" cy="5143500"/>
  <p:embeddedFontLst>
    <p:embeddedFont>
      <p:font typeface="Century Gothic" panose="020B050202020202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Open Sans ExtraBold" panose="020F0502020204030204" pitchFamily="34" charset="0"/>
      <p:bold r:id="rId19"/>
      <p:italic r:id="rId20"/>
      <p:boldItalic r:id="rId21"/>
    </p:embeddedFont>
    <p:embeddedFont>
      <p:font typeface="Open Sans Medium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tV35A7YXOD8FDtPt62j2da1gG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 autoAdjust="0"/>
    <p:restoredTop sz="81129" autoAdjust="0"/>
  </p:normalViewPr>
  <p:slideViewPr>
    <p:cSldViewPr snapToGrid="0">
      <p:cViewPr varScale="1">
        <p:scale>
          <a:sx n="135" d="100"/>
          <a:sy n="135" d="100"/>
        </p:scale>
        <p:origin x="1152" y="168"/>
      </p:cViewPr>
      <p:guideLst/>
    </p:cSldViewPr>
  </p:slideViewPr>
  <p:outlineViewPr>
    <p:cViewPr>
      <p:scale>
        <a:sx n="33" d="100"/>
        <a:sy n="33" d="100"/>
      </p:scale>
      <p:origin x="-4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524300" y="385750"/>
            <a:ext cx="6096300" cy="192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49d853483f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49d853483f_0_150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view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Assignments forum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009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2932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500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6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827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49d853483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49d853483f_0_105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 view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Assignments forum: post something, check grades, recording…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Teacher view: sidebar, gradebook, various functions…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385763"/>
            <a:ext cx="3429000" cy="19288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914400" y="2443150"/>
            <a:ext cx="73152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 type="obj">
  <p:cSld name="OBJECT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eneral Moot intro slide">
  <p:cSld name="OBJECT_1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149d853483f_0_3" descr="Education for the future&#10;27 - 29 September 2022 | Barcelona, Spain&#10;MoodleMoot Global 2022" title="MoodleMoot Global 2022: Education for the futur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093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149d853483f_0_3"/>
          <p:cNvSpPr txBox="1"/>
          <p:nvPr/>
        </p:nvSpPr>
        <p:spPr>
          <a:xfrm>
            <a:off x="6624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OBJECT_1_1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149d853483f_0_9" title="MoodleMoot Global 20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85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g149d853483f_0_9"/>
          <p:cNvSpPr txBox="1"/>
          <p:nvPr/>
        </p:nvSpPr>
        <p:spPr>
          <a:xfrm>
            <a:off x="702200" y="4795000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Google Shape;20;g149d853483f_0_9"/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3933600" cy="24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sz="48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49d853483f_0_1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g149d853483f_0_1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500"/>
              <a:buFont typeface="Open Sans ExtraBold"/>
              <a:buNone/>
              <a:defRPr sz="3500">
                <a:solidFill>
                  <a:srgbClr val="88888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g149d853483f_0_1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 Medium"/>
              <a:buNone/>
              <a:defRPr sz="2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g149d853483f_0_1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g149d853483f_0_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4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4"/>
          <p:cNvPicPr preferRelativeResize="0"/>
          <p:nvPr/>
        </p:nvPicPr>
        <p:blipFill rotWithShape="1">
          <a:blip r:embed="rId2">
            <a:alphaModFix/>
          </a:blip>
          <a:srcRect t="75430"/>
          <a:stretch/>
        </p:blipFill>
        <p:spPr>
          <a:xfrm>
            <a:off x="-94275" y="-31925"/>
            <a:ext cx="9314475" cy="128665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Open Sans ExtraBold"/>
              <a:buNone/>
              <a:defRPr sz="35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" name="Google Shape;50;p14" title="Mood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4"/>
          <p:cNvSpPr txBox="1">
            <a:spLocks noGrp="1"/>
          </p:cNvSpPr>
          <p:nvPr>
            <p:ph type="body" idx="1"/>
          </p:nvPr>
        </p:nvSpPr>
        <p:spPr>
          <a:xfrm>
            <a:off x="499900" y="1460175"/>
            <a:ext cx="8226300" cy="31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49d853483f_0_125"/>
          <p:cNvSpPr txBox="1">
            <a:spLocks noGrp="1"/>
          </p:cNvSpPr>
          <p:nvPr>
            <p:ph type="title"/>
          </p:nvPr>
        </p:nvSpPr>
        <p:spPr>
          <a:xfrm>
            <a:off x="1090800" y="1572600"/>
            <a:ext cx="6367800" cy="14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Open Sans ExtraBold"/>
              <a:buNone/>
              <a:defRPr sz="44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4" name="Google Shape;54;g149d853483f_0_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" name="Google Shape;55;g149d853483f_0_125"/>
          <p:cNvCxnSpPr/>
          <p:nvPr/>
        </p:nvCxnSpPr>
        <p:spPr>
          <a:xfrm>
            <a:off x="1288975" y="3098500"/>
            <a:ext cx="6779400" cy="0"/>
          </a:xfrm>
          <a:prstGeom prst="straightConnector1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9d853483f_0_1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85"/>
            <a:ext cx="9144000" cy="514092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15"/>
          <p:cNvSpPr/>
          <p:nvPr/>
        </p:nvSpPr>
        <p:spPr>
          <a:xfrm>
            <a:off x="0" y="4476750"/>
            <a:ext cx="9144000" cy="666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 t="2015" b="2015"/>
          <a:stretch/>
        </p:blipFill>
        <p:spPr>
          <a:xfrm>
            <a:off x="2849095" y="1805582"/>
            <a:ext cx="3445798" cy="8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7005625" y="4675725"/>
            <a:ext cx="15951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ctr" anchorCtr="0">
            <a:noAutofit/>
          </a:bodyPr>
          <a:lstStyle/>
          <a:p>
            <a:pPr marL="127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#mootglobal22</a:t>
            </a:r>
            <a:endParaRPr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" name="Google Shape;64;p15" title="Mood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42675" y="4735125"/>
            <a:ext cx="265350" cy="2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7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mailaddress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044A383-32BF-B747-34D2-062EEBD25F87}"/>
              </a:ext>
            </a:extLst>
          </p:cNvPr>
          <p:cNvSpPr/>
          <p:nvPr/>
        </p:nvSpPr>
        <p:spPr>
          <a:xfrm>
            <a:off x="6137910" y="907542"/>
            <a:ext cx="2674620" cy="1727482"/>
          </a:xfrm>
          <a:prstGeom prst="roundRect">
            <a:avLst>
              <a:gd name="adj" fmla="val 41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5" name="Google Shape;75;g149d853483f_0_150"/>
          <p:cNvSpPr txBox="1">
            <a:spLocks noGrp="1"/>
          </p:cNvSpPr>
          <p:nvPr>
            <p:ph type="title"/>
          </p:nvPr>
        </p:nvSpPr>
        <p:spPr>
          <a:xfrm>
            <a:off x="441198" y="907542"/>
            <a:ext cx="4336341" cy="1944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/>
              <a:t>Transforming a Moodle course into a University-wide class-organization platform for online and blended Foreign Language Education</a:t>
            </a:r>
            <a:endParaRPr sz="2100" dirty="0"/>
          </a:p>
        </p:txBody>
      </p:sp>
      <p:sp>
        <p:nvSpPr>
          <p:cNvPr id="76" name="Google Shape;76;g149d853483f_0_150"/>
          <p:cNvSpPr txBox="1"/>
          <p:nvPr/>
        </p:nvSpPr>
        <p:spPr>
          <a:xfrm>
            <a:off x="638774" y="2846279"/>
            <a:ext cx="4241836" cy="1090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Nicholas </a:t>
            </a:r>
            <a:r>
              <a:rPr lang="en-US" sz="1800" b="1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Bovee</a:t>
            </a:r>
            <a:r>
              <a:rPr lang="en-US" sz="18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PhD</a:t>
            </a:r>
            <a:endParaRPr sz="1800" b="1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Associate Pro</a:t>
            </a:r>
            <a: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fessor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Language Education &amp; Research Center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Kyushu Sangyo University </a:t>
            </a:r>
            <a:r>
              <a:rPr lang="en-US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(Fukuoka, Japan)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FABF86-751F-A3F3-C53B-45FF64BAF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090" y="1896577"/>
            <a:ext cx="2421093" cy="636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E15E28-8B15-601E-AEC5-650177523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90" y="1117610"/>
            <a:ext cx="2421093" cy="656066"/>
          </a:xfrm>
          <a:prstGeom prst="rect">
            <a:avLst/>
          </a:prstGeom>
        </p:spPr>
      </p:pic>
      <p:pic>
        <p:nvPicPr>
          <p:cNvPr id="1026" name="Picture 2" descr="Prefectures of Japan - Wikipedia">
            <a:extLst>
              <a:ext uri="{FF2B5EF4-FFF2-40B4-BE49-F238E27FC236}">
                <a16:creationId xmlns:a16="http://schemas.microsoft.com/office/drawing/2014/main" id="{97B1CF6F-D0D0-D449-42D0-DFDBC45CE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670" y="2774767"/>
            <a:ext cx="1705673" cy="225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BCF0CA-79EA-495E-DE0E-F2087920864C}"/>
              </a:ext>
            </a:extLst>
          </p:cNvPr>
          <p:cNvCxnSpPr>
            <a:cxnSpLocks/>
          </p:cNvCxnSpPr>
          <p:nvPr/>
        </p:nvCxnSpPr>
        <p:spPr>
          <a:xfrm>
            <a:off x="3897630" y="3936732"/>
            <a:ext cx="2709111" cy="689859"/>
          </a:xfrm>
          <a:prstGeom prst="line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 txBox="1">
            <a:spLocks noGrp="1"/>
          </p:cNvSpPr>
          <p:nvPr>
            <p:ph type="body" idx="1"/>
          </p:nvPr>
        </p:nvSpPr>
        <p:spPr>
          <a:xfrm>
            <a:off x="494333" y="1696305"/>
            <a:ext cx="4489147" cy="27232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5,000 students enrolled in language courses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No English major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Compulsory language courses for first 2 years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6 languages on offer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200 language teachers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700 language courses</a:t>
            </a:r>
          </a:p>
        </p:txBody>
      </p:sp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About the LERC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64AB5-D833-C125-4A2D-5F304683C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4630424"/>
            <a:ext cx="1689100" cy="457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B3D97-17F2-E26F-5C59-5A5DE26BA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724" y="1646463"/>
            <a:ext cx="3331363" cy="28228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 txBox="1">
            <a:spLocks noGrp="1"/>
          </p:cNvSpPr>
          <p:nvPr>
            <p:ph type="body" idx="1"/>
          </p:nvPr>
        </p:nvSpPr>
        <p:spPr>
          <a:xfrm>
            <a:off x="494333" y="1696305"/>
            <a:ext cx="4489147" cy="27232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Administrative oversight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Assignment submission in the form of text, images, audio, and video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Display, grade, and provide feedback on submissions on a single screen (no need to download files)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As simple as possible to use</a:t>
            </a:r>
          </a:p>
        </p:txBody>
      </p:sp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Needs assessment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64AB5-D833-C125-4A2D-5F304683C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4630424"/>
            <a:ext cx="1689100" cy="457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B3D97-17F2-E26F-5C59-5A5DE26BAD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75751" y="1646463"/>
            <a:ext cx="2708179" cy="2934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73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 txBox="1">
            <a:spLocks noGrp="1"/>
          </p:cNvSpPr>
          <p:nvPr>
            <p:ph type="body" idx="1"/>
          </p:nvPr>
        </p:nvSpPr>
        <p:spPr>
          <a:xfrm>
            <a:off x="494333" y="1696305"/>
            <a:ext cx="4306267" cy="27232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Single course containing 700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groups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(group mode: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separate groups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Teachers bulk enrolled as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non-editing teachers</a:t>
            </a:r>
            <a:endParaRPr lang="en-US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Students self-enroll using the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Easy Enrollments plugin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Fordson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theme)</a:t>
            </a:r>
          </a:p>
        </p:txBody>
      </p:sp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Moodle course format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64AB5-D833-C125-4A2D-5F304683C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4630424"/>
            <a:ext cx="1689100" cy="457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B3D97-17F2-E26F-5C59-5A5DE26BAD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37480" y="1879185"/>
            <a:ext cx="3655037" cy="2460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13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Moodle course format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64AB5-D833-C125-4A2D-5F304683C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4630424"/>
            <a:ext cx="1689100" cy="457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B3D97-17F2-E26F-5C59-5A5DE26BAD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09852" y="1485392"/>
            <a:ext cx="3356776" cy="226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ADB019-5F08-A574-0AE1-789088844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020" y="1460175"/>
            <a:ext cx="5752310" cy="31437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6 sets of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Q&amp;A forums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(A to F), each containing 14 separate forums (e.g., Task A1, Task A2…Task A14)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Each forum contains 700 separate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discussions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(one for each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group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 single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announcements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forum to which teachers post their class assignments which include links to the appropriate homework submission forums (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auto-linked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e.g. “Task A1”)</a:t>
            </a:r>
          </a:p>
          <a:p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831112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94AC10-47C0-24BE-F993-20EBA5936B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09852" y="1485392"/>
            <a:ext cx="3356776" cy="2263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7" name="Google Shape;87;p6"/>
          <p:cNvSpPr txBox="1">
            <a:spLocks noGrp="1"/>
          </p:cNvSpPr>
          <p:nvPr>
            <p:ph type="title"/>
          </p:nvPr>
        </p:nvSpPr>
        <p:spPr>
          <a:xfrm>
            <a:off x="360823" y="295650"/>
            <a:ext cx="81369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Moodle course format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64AB5-D833-C125-4A2D-5F304683C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" y="4630424"/>
            <a:ext cx="1689100" cy="457711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2BC66D0-3D1B-198E-56E4-5FD3C860A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020" y="1460175"/>
            <a:ext cx="5752310" cy="31437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6 sets of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Q&amp;A forums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(A to F), each containing 14 separate forums (e.g., Task A1, Task A2…Task A14)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Each forum contains 700 separate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discussions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(one for each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group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 single 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announcements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forum to which teachers post their class assignments which include links to the appropriate homework submission forums (</a:t>
            </a:r>
            <a:r>
              <a:rPr lang="en-US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auto-linked</a:t>
            </a:r>
            <a:r>
              <a:rPr lang="en-US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, e.g. “Task A1”)</a:t>
            </a:r>
          </a:p>
          <a:p>
            <a:endParaRPr lang="en-JP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EB98D-9373-FCCE-8047-398CBA532095}"/>
              </a:ext>
            </a:extLst>
          </p:cNvPr>
          <p:cNvSpPr txBox="1"/>
          <p:nvPr/>
        </p:nvSpPr>
        <p:spPr>
          <a:xfrm>
            <a:off x="1608654" y="2016362"/>
            <a:ext cx="5641238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JP" sz="1800" u="sng" dirty="0">
                <a:latin typeface="Century Gothic" panose="020B0502020202020204" pitchFamily="34" charset="0"/>
              </a:rPr>
              <a:t>Sample forum allocation in a “four skills”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1800" dirty="0">
                <a:latin typeface="Century Gothic" panose="020B0502020202020204" pitchFamily="34" charset="0"/>
              </a:rPr>
              <a:t>Task A1 to A14 - Vocabulary homework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1800" dirty="0">
                <a:latin typeface="Century Gothic" panose="020B0502020202020204" pitchFamily="34" charset="0"/>
              </a:rPr>
              <a:t>Task B1 to B14 - Speaking (videos)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1800" dirty="0">
                <a:latin typeface="Century Gothic" panose="020B0502020202020204" pitchFamily="34" charset="0"/>
              </a:rPr>
              <a:t>Task C1 to C14 - Writing (journal)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1800" dirty="0">
                <a:latin typeface="Century Gothic" panose="020B0502020202020204" pitchFamily="34" charset="0"/>
              </a:rPr>
              <a:t>Task D1 to D14 - Textbook (in-class tasks)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1800" dirty="0">
                <a:latin typeface="Century Gothic" panose="020B0502020202020204" pitchFamily="34" charset="0"/>
              </a:rPr>
              <a:t>Task E1 to E14 - Reading (progress screenshots)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 sz="1800" dirty="0">
                <a:latin typeface="Century Gothic" panose="020B0502020202020204" pitchFamily="34" charset="0"/>
              </a:rPr>
              <a:t>Task F1 to F14 - Desk number</a:t>
            </a:r>
          </a:p>
        </p:txBody>
      </p:sp>
    </p:spTree>
    <p:extLst>
      <p:ext uri="{BB962C8B-B14F-4D97-AF65-F5344CB8AC3E}">
        <p14:creationId xmlns:p14="http://schemas.microsoft.com/office/powerpoint/2010/main" val="2975237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49d853483f_0_105"/>
          <p:cNvSpPr txBox="1">
            <a:spLocks noGrp="1"/>
          </p:cNvSpPr>
          <p:nvPr>
            <p:ph type="title"/>
          </p:nvPr>
        </p:nvSpPr>
        <p:spPr>
          <a:xfrm>
            <a:off x="2939985" y="1744050"/>
            <a:ext cx="3264030" cy="14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Live Demo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/>
        </p:nvSpPr>
        <p:spPr>
          <a:xfrm>
            <a:off x="381000" y="4524300"/>
            <a:ext cx="20055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b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0" i="0" u="none" strike="noStrike" cap="none" dirty="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Nicholas </a:t>
            </a:r>
            <a:r>
              <a:rPr lang="en-US" b="0" i="0" u="none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Bovee</a:t>
            </a:r>
            <a:endParaRPr b="0" i="0" u="none" strike="noStrike" cap="none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2730713" y="4524350"/>
            <a:ext cx="3299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b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0" i="0" u="sng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bovee@</a:t>
            </a:r>
            <a:r>
              <a:rPr lang="en-US" b="0" i="0" u="sng" strike="noStrike" cap="none" dirty="0" err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mail.kyusan-u.ac.jp</a:t>
            </a:r>
            <a:endParaRPr b="0" i="0" u="none" strike="noStrike" cap="none" dirty="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8"/>
          <p:cNvSpPr txBox="1">
            <a:spLocks noGrp="1"/>
          </p:cNvSpPr>
          <p:nvPr>
            <p:ph type="title" idx="4294967295"/>
          </p:nvPr>
        </p:nvSpPr>
        <p:spPr>
          <a:xfrm>
            <a:off x="0" y="-864575"/>
            <a:ext cx="60381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500" dirty="0">
                <a:solidFill>
                  <a:srgbClr val="0147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Closing slide</a:t>
            </a:r>
            <a:endParaRPr sz="3500" i="0" u="none" strike="noStrike" cap="none" dirty="0">
              <a:solidFill>
                <a:srgbClr val="0147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C56D8F-5E01-9D4E-223C-F7CA404FBBF5}"/>
              </a:ext>
            </a:extLst>
          </p:cNvPr>
          <p:cNvSpPr/>
          <p:nvPr/>
        </p:nvSpPr>
        <p:spPr>
          <a:xfrm>
            <a:off x="0" y="3959815"/>
            <a:ext cx="9144000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C7DFB-3A65-3BEC-F4E2-8A2D60072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667" y="4120247"/>
            <a:ext cx="2421093" cy="636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8A2BFC-B085-29C7-BC94-D2E8A66D1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170" y="4058726"/>
            <a:ext cx="2421093" cy="656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065589-9682-16E3-EDF0-7AE3A1668345}"/>
              </a:ext>
            </a:extLst>
          </p:cNvPr>
          <p:cNvSpPr txBox="1"/>
          <p:nvPr/>
        </p:nvSpPr>
        <p:spPr>
          <a:xfrm>
            <a:off x="3093069" y="816863"/>
            <a:ext cx="2957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3600" dirty="0">
                <a:solidFill>
                  <a:schemeClr val="bg1"/>
                </a:solidFill>
                <a:latin typeface="Courier New" panose="02070309020205020404" pitchFamily="49" charset="0"/>
                <a:ea typeface="HanziPen SC" panose="03000300000000000000" pitchFamily="66" charset="-122"/>
                <a:cs typeface="Courier New" panose="02070309020205020404" pitchFamily="49" charset="0"/>
              </a:rPr>
              <a:t>Thank you!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401</Words>
  <Application>Microsoft Macintosh PowerPoint</Application>
  <PresentationFormat>On-screen Show (16:9)</PresentationFormat>
  <Paragraphs>48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Open Sans</vt:lpstr>
      <vt:lpstr>Courier New</vt:lpstr>
      <vt:lpstr>Open Sans ExtraBold</vt:lpstr>
      <vt:lpstr>Open Sans Medium</vt:lpstr>
      <vt:lpstr>Century Gothic</vt:lpstr>
      <vt:lpstr>Simple Light</vt:lpstr>
      <vt:lpstr>Transforming a Moodle course into a University-wide class-organization platform for online and blended Foreign Language Education</vt:lpstr>
      <vt:lpstr>About the LERC</vt:lpstr>
      <vt:lpstr>Needs assessment</vt:lpstr>
      <vt:lpstr>Moodle course format</vt:lpstr>
      <vt:lpstr>Moodle course format</vt:lpstr>
      <vt:lpstr>Moodle course format</vt:lpstr>
      <vt:lpstr>Live Demo</vt:lpstr>
      <vt:lpstr>Closing slide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Gramp</dc:creator>
  <cp:lastModifiedBy>Microsoft Office User</cp:lastModifiedBy>
  <cp:revision>19</cp:revision>
  <dcterms:modified xsi:type="dcterms:W3CDTF">2022-09-17T03:13:00Z</dcterms:modified>
</cp:coreProperties>
</file>