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7" r:id="rId2"/>
    <p:sldId id="259" r:id="rId3"/>
    <p:sldId id="267" r:id="rId4"/>
    <p:sldId id="279" r:id="rId5"/>
    <p:sldId id="274" r:id="rId6"/>
    <p:sldId id="276" r:id="rId7"/>
    <p:sldId id="281" r:id="rId8"/>
    <p:sldId id="277" r:id="rId9"/>
    <p:sldId id="265" r:id="rId10"/>
    <p:sldId id="273" r:id="rId11"/>
    <p:sldId id="275" r:id="rId12"/>
    <p:sldId id="280" r:id="rId13"/>
    <p:sldId id="269" r:id="rId14"/>
    <p:sldId id="284" r:id="rId15"/>
    <p:sldId id="283" r:id="rId16"/>
    <p:sldId id="282" r:id="rId17"/>
    <p:sldId id="266" r:id="rId18"/>
  </p:sldIdLst>
  <p:sldSz cx="9144000" cy="5143500" type="screen16x9"/>
  <p:notesSz cx="9144000" cy="5143500"/>
  <p:embeddedFontLst>
    <p:embeddedFont>
      <p:font typeface="Open Sans" panose="020B0606030504020204" pitchFamily="34" charset="0"/>
      <p:regular r:id="rId20"/>
      <p:bold r:id="rId21"/>
      <p:italic r:id="rId22"/>
      <p:boldItalic r:id="rId23"/>
    </p:embeddedFont>
    <p:embeddedFont>
      <p:font typeface="Open Sans ExtraBold" panose="020B0906030804020204" pitchFamily="34" charset="0"/>
      <p:bold r:id="rId24"/>
      <p:boldItalic r:id="rId25"/>
    </p:embeddedFont>
    <p:embeddedFont>
      <p:font typeface="Open Sans Medium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itV35A7YXOD8FDtPt62j2da1gG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3" autoAdjust="0"/>
    <p:restoredTop sz="94646" autoAdjust="0"/>
  </p:normalViewPr>
  <p:slideViewPr>
    <p:cSldViewPr snapToGrid="0">
      <p:cViewPr varScale="1">
        <p:scale>
          <a:sx n="139" d="100"/>
          <a:sy n="139" d="100"/>
        </p:scale>
        <p:origin x="804" y="1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49d853483f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49d853483f_0_150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49d853483f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g149d853483f_0_74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Headline, image and dot points slide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12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49d853483f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g149d853483f_0_74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Headline, image and dot points slide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30826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49d853483f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g149d853483f_0_74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Headline, image and dot points slide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12551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6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38331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6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55732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6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07704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6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1241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8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6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6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2718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49d853483f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g149d853483f_0_74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Headline, image and dot points slide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3540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49d853483f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g149d853483f_0_74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Headline, image and dot points slide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4914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49d853483f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g149d853483f_0_74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Headline, image and dot points slide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1331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49d853483f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g149d853483f_0_74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Headline, image and dot points slide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3807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49d853483f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g149d853483f_0_74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Headline, image and dot points slide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5514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49d853483f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g149d853483f_0_74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Headline, image and dot points slide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1" type="obj">
  <p:cSld name="OBJECT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42675" y="4735125"/>
            <a:ext cx="265350" cy="26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eneral Moot intro slide">
  <p:cSld name="OBJECT_1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g149d853483f_0_3" descr="Education for the future&#10;27 - 29 September 2022 | Barcelona, Spain&#10;MoodleMoot Global 2022" title="MoodleMoot Global 2022: Education for the futur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093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g149d853483f_0_3"/>
          <p:cNvSpPr txBox="1"/>
          <p:nvPr/>
        </p:nvSpPr>
        <p:spPr>
          <a:xfrm>
            <a:off x="6624625" y="4675725"/>
            <a:ext cx="15951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1900" rIns="0" bIns="0" anchor="ctr" anchorCtr="0">
            <a:no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#mootglobal22</a:t>
            </a:r>
            <a:endParaRPr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OBJECT_1_1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g149d853483f_0_9" title="MoodleMoot Global 20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856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g149d853483f_0_9"/>
          <p:cNvSpPr txBox="1"/>
          <p:nvPr/>
        </p:nvSpPr>
        <p:spPr>
          <a:xfrm>
            <a:off x="702200" y="4795000"/>
            <a:ext cx="15951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1900" rIns="0" bIns="0" anchor="ctr" anchorCtr="0">
            <a:no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#mootglobal22</a:t>
            </a:r>
            <a:endParaRPr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" name="Google Shape;20;g149d853483f_0_9"/>
          <p:cNvSpPr txBox="1">
            <a:spLocks noGrp="1"/>
          </p:cNvSpPr>
          <p:nvPr>
            <p:ph type="title"/>
          </p:nvPr>
        </p:nvSpPr>
        <p:spPr>
          <a:xfrm>
            <a:off x="612648" y="1078992"/>
            <a:ext cx="3933600" cy="244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149d853483f_0_1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g149d853483f_0_13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0"/>
              <a:buFont typeface="Open Sans ExtraBold"/>
              <a:buNone/>
              <a:defRPr sz="3500">
                <a:solidFill>
                  <a:srgbClr val="888888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0" name="Google Shape;30;g149d853483f_0_13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pen Sans Medium"/>
              <a:buNone/>
              <a:defRPr sz="2100"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1" name="Google Shape;31;g149d853483f_0_13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g149d853483f_0_1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_2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093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3"/>
          <p:cNvSpPr txBox="1"/>
          <p:nvPr/>
        </p:nvSpPr>
        <p:spPr>
          <a:xfrm>
            <a:off x="7005625" y="4675725"/>
            <a:ext cx="15951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1900" rIns="0" bIns="0" anchor="ctr" anchorCtr="0">
            <a:no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#mootglobal22</a:t>
            </a:r>
            <a:endParaRPr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3" name="Google Shape;43;p13" title="Mood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42675" y="4735125"/>
            <a:ext cx="265350" cy="26535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3"/>
          <p:cNvSpPr txBox="1">
            <a:spLocks noGrp="1"/>
          </p:cNvSpPr>
          <p:nvPr>
            <p:ph type="body" idx="1"/>
          </p:nvPr>
        </p:nvSpPr>
        <p:spPr>
          <a:xfrm>
            <a:off x="1005350" y="1396325"/>
            <a:ext cx="6901800" cy="31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title"/>
          </p:nvPr>
        </p:nvSpPr>
        <p:spPr>
          <a:xfrm>
            <a:off x="877700" y="546175"/>
            <a:ext cx="7444500" cy="6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Open Sans ExtraBold"/>
              <a:buNone/>
              <a:defRPr sz="3500">
                <a:solidFill>
                  <a:srgbClr val="43434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4">
  <p:cSld name="CUSTOM_4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4"/>
          <p:cNvPicPr preferRelativeResize="0"/>
          <p:nvPr/>
        </p:nvPicPr>
        <p:blipFill rotWithShape="1">
          <a:blip r:embed="rId2">
            <a:alphaModFix/>
          </a:blip>
          <a:srcRect t="75430"/>
          <a:stretch/>
        </p:blipFill>
        <p:spPr>
          <a:xfrm>
            <a:off x="-94275" y="-31925"/>
            <a:ext cx="9314475" cy="1286651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4"/>
          <p:cNvSpPr txBox="1">
            <a:spLocks noGrp="1"/>
          </p:cNvSpPr>
          <p:nvPr>
            <p:ph type="title"/>
          </p:nvPr>
        </p:nvSpPr>
        <p:spPr>
          <a:xfrm>
            <a:off x="360823" y="295650"/>
            <a:ext cx="8136900" cy="7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Open Sans ExtraBold"/>
              <a:buNone/>
              <a:defRPr sz="35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/>
          <p:nvPr/>
        </p:nvSpPr>
        <p:spPr>
          <a:xfrm>
            <a:off x="7005625" y="4675725"/>
            <a:ext cx="15951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1900" rIns="0" bIns="0" anchor="ctr" anchorCtr="0">
            <a:no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#mootglobal22</a:t>
            </a:r>
            <a:endParaRPr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0" name="Google Shape;50;p14" title="Mood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42675" y="4735125"/>
            <a:ext cx="265350" cy="26535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4"/>
          <p:cNvSpPr txBox="1">
            <a:spLocks noGrp="1"/>
          </p:cNvSpPr>
          <p:nvPr>
            <p:ph type="body" idx="1"/>
          </p:nvPr>
        </p:nvSpPr>
        <p:spPr>
          <a:xfrm>
            <a:off x="499900" y="1460175"/>
            <a:ext cx="8226300" cy="31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1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49d853483f_0_1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285"/>
            <a:ext cx="9144000" cy="514092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p15"/>
          <p:cNvSpPr/>
          <p:nvPr/>
        </p:nvSpPr>
        <p:spPr>
          <a:xfrm>
            <a:off x="0" y="4476750"/>
            <a:ext cx="9144000" cy="666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p15"/>
          <p:cNvPicPr preferRelativeResize="0"/>
          <p:nvPr/>
        </p:nvPicPr>
        <p:blipFill rotWithShape="1">
          <a:blip r:embed="rId3">
            <a:alphaModFix/>
          </a:blip>
          <a:srcRect t="2015" b="2015"/>
          <a:stretch/>
        </p:blipFill>
        <p:spPr>
          <a:xfrm>
            <a:off x="2849095" y="1805582"/>
            <a:ext cx="3445798" cy="8655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5"/>
          <p:cNvSpPr txBox="1"/>
          <p:nvPr/>
        </p:nvSpPr>
        <p:spPr>
          <a:xfrm>
            <a:off x="7005625" y="4675725"/>
            <a:ext cx="15951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1900" rIns="0" bIns="0" anchor="ctr" anchorCtr="0">
            <a:no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#mootglobal22</a:t>
            </a:r>
            <a:endParaRPr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" name="Google Shape;64;p15" title="Mood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42675" y="4735125"/>
            <a:ext cx="265350" cy="26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6" r:id="rId5"/>
    <p:sldLayoutId id="2147483657" r:id="rId6"/>
    <p:sldLayoutId id="2147483659" r:id="rId7"/>
    <p:sldLayoutId id="214748366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49d853483f_0_150" descr="The Moodle Community&#10;What it is and why you should join it"/>
          <p:cNvSpPr txBox="1">
            <a:spLocks noGrp="1"/>
          </p:cNvSpPr>
          <p:nvPr>
            <p:ph type="title"/>
          </p:nvPr>
        </p:nvSpPr>
        <p:spPr>
          <a:xfrm>
            <a:off x="612648" y="1078992"/>
            <a:ext cx="3933600" cy="244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The Moodle Community</a:t>
            </a:r>
            <a:br>
              <a:rPr lang="en-GB" dirty="0"/>
            </a:br>
            <a:r>
              <a:rPr lang="en-GB" sz="1400" dirty="0"/>
              <a:t>What it is and why you should join it</a:t>
            </a:r>
            <a:endParaRPr sz="1400" dirty="0"/>
          </a:p>
        </p:txBody>
      </p:sp>
      <p:sp>
        <p:nvSpPr>
          <p:cNvPr id="76" name="Google Shape;76;g149d853483f_0_150" descr="Mary Cooch&#10;Education Manager, Moodle HQ&#10;"/>
          <p:cNvSpPr txBox="1"/>
          <p:nvPr/>
        </p:nvSpPr>
        <p:spPr>
          <a:xfrm>
            <a:off x="810224" y="3120600"/>
            <a:ext cx="3736023" cy="5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Mary Cooch</a:t>
            </a:r>
            <a:endParaRPr sz="1800" b="1" i="0" u="none" strike="noStrike" cap="none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Education Manager, Moodle HQ</a:t>
            </a:r>
            <a:endParaRPr sz="1800" b="0" i="0" u="none" strike="noStrike" cap="none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49d853483f_0_74"/>
          <p:cNvSpPr txBox="1">
            <a:spLocks noGrp="1"/>
          </p:cNvSpPr>
          <p:nvPr>
            <p:ph type="title"/>
          </p:nvPr>
        </p:nvSpPr>
        <p:spPr>
          <a:xfrm>
            <a:off x="877700" y="546175"/>
            <a:ext cx="7444500" cy="6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Developer resources…</a:t>
            </a:r>
            <a:endParaRPr dirty="0"/>
          </a:p>
        </p:txBody>
      </p:sp>
      <p:sp>
        <p:nvSpPr>
          <p:cNvPr id="130" name="Google Shape;130;g149d853483f_0_74" descr="Help migrate dev docs to the new developer area.&#10;&#10;moodledev.io&#10;"/>
          <p:cNvSpPr txBox="1">
            <a:spLocks noGrp="1"/>
          </p:cNvSpPr>
          <p:nvPr>
            <p:ph type="body" idx="1"/>
          </p:nvPr>
        </p:nvSpPr>
        <p:spPr>
          <a:xfrm>
            <a:off x="4619624" y="1396325"/>
            <a:ext cx="3702576" cy="31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GB" sz="3200" dirty="0"/>
              <a:t>Help migrate dev docs to the new developer area.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000" b="1" dirty="0"/>
              <a:t>moodledev.io</a:t>
            </a:r>
            <a:endParaRPr sz="3000" b="1" dirty="0"/>
          </a:p>
        </p:txBody>
      </p:sp>
      <p:pic>
        <p:nvPicPr>
          <p:cNvPr id="3" name="Picture 2" descr="One of the sections from the new developer resources. Developer community. Join the open source community that makes Moodle. Discover communities.">
            <a:extLst>
              <a:ext uri="{FF2B5EF4-FFF2-40B4-BE49-F238E27FC236}">
                <a16:creationId xmlns:a16="http://schemas.microsoft.com/office/drawing/2014/main" id="{7CA7CC3D-587E-E717-CB0F-904CEB21C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00" y="1223487"/>
            <a:ext cx="3597225" cy="345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448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49d853483f_0_74"/>
          <p:cNvSpPr txBox="1">
            <a:spLocks noGrp="1"/>
          </p:cNvSpPr>
          <p:nvPr>
            <p:ph type="title"/>
          </p:nvPr>
        </p:nvSpPr>
        <p:spPr>
          <a:xfrm>
            <a:off x="877700" y="546175"/>
            <a:ext cx="7444500" cy="6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Plugins…</a:t>
            </a:r>
            <a:endParaRPr dirty="0"/>
          </a:p>
        </p:txBody>
      </p:sp>
      <p:sp>
        <p:nvSpPr>
          <p:cNvPr id="130" name="Google Shape;130;g149d853483f_0_74" descr="Share, maintain, review contributed plugins.&#10;&#10;moodle.org/plugins&#10;"/>
          <p:cNvSpPr txBox="1">
            <a:spLocks noGrp="1"/>
          </p:cNvSpPr>
          <p:nvPr>
            <p:ph type="body" idx="1"/>
          </p:nvPr>
        </p:nvSpPr>
        <p:spPr>
          <a:xfrm>
            <a:off x="4619623" y="1396325"/>
            <a:ext cx="3988111" cy="31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GB" sz="3200" dirty="0"/>
              <a:t>Share, maintain, review contributed plugins.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b="1" dirty="0"/>
              <a:t>moodle.org/plugins</a:t>
            </a:r>
          </a:p>
          <a:p>
            <a:pPr marL="0" indent="0">
              <a:buNone/>
            </a:pPr>
            <a:endParaRPr dirty="0"/>
          </a:p>
        </p:txBody>
      </p:sp>
      <p:pic>
        <p:nvPicPr>
          <p:cNvPr id="7" name="Picture 6" descr="Graph of plugins downloads by month for the last twelve months">
            <a:extLst>
              <a:ext uri="{FF2B5EF4-FFF2-40B4-BE49-F238E27FC236}">
                <a16:creationId xmlns:a16="http://schemas.microsoft.com/office/drawing/2014/main" id="{8A0A514E-4121-3A86-CDE1-FF59792EB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178" y="1589260"/>
            <a:ext cx="3548200" cy="253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505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49d853483f_0_74"/>
          <p:cNvSpPr txBox="1">
            <a:spLocks noGrp="1"/>
          </p:cNvSpPr>
          <p:nvPr>
            <p:ph type="title"/>
          </p:nvPr>
        </p:nvSpPr>
        <p:spPr>
          <a:xfrm>
            <a:off x="877700" y="546175"/>
            <a:ext cx="7444500" cy="6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Report a bug!…</a:t>
            </a:r>
            <a:endParaRPr dirty="0"/>
          </a:p>
        </p:txBody>
      </p:sp>
      <p:sp>
        <p:nvSpPr>
          <p:cNvPr id="130" name="Google Shape;130;g149d853483f_0_74" descr="Report (and fix!) bugs on the tracker.&#10;&#10;tracker.moodle.org&#10;"/>
          <p:cNvSpPr txBox="1">
            <a:spLocks noGrp="1"/>
          </p:cNvSpPr>
          <p:nvPr>
            <p:ph type="body" idx="1"/>
          </p:nvPr>
        </p:nvSpPr>
        <p:spPr>
          <a:xfrm>
            <a:off x="4619624" y="1396325"/>
            <a:ext cx="3898734" cy="31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GB" sz="3200" dirty="0"/>
              <a:t>Report (and fix!) bugs on the tracker.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000" b="1" dirty="0"/>
              <a:t>tracker.moodle.org</a:t>
            </a:r>
          </a:p>
          <a:p>
            <a:pPr marL="0" indent="0">
              <a:buNone/>
            </a:pPr>
            <a:endParaRPr dirty="0"/>
          </a:p>
        </p:txBody>
      </p:sp>
      <p:pic>
        <p:nvPicPr>
          <p:cNvPr id="4" name="Picture 3" descr="Heat map or Word cloud generated by  the tracker and showing the many different community sites.">
            <a:extLst>
              <a:ext uri="{FF2B5EF4-FFF2-40B4-BE49-F238E27FC236}">
                <a16:creationId xmlns:a16="http://schemas.microsoft.com/office/drawing/2014/main" id="{B25BADB0-D597-8512-8CF0-88AE2D8A2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948" y="1313161"/>
            <a:ext cx="3624805" cy="295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440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rrent front page of Moodle.org September 2022.">
            <a:extLst>
              <a:ext uri="{FF2B5EF4-FFF2-40B4-BE49-F238E27FC236}">
                <a16:creationId xmlns:a16="http://schemas.microsoft.com/office/drawing/2014/main" id="{EDDE6A8A-350F-4193-1C54-0E4A6E8814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51543" y="924182"/>
            <a:ext cx="8692432" cy="4219318"/>
          </a:xfrm>
          <a:prstGeom prst="rect">
            <a:avLst/>
          </a:prstGeom>
        </p:spPr>
      </p:pic>
      <p:sp>
        <p:nvSpPr>
          <p:cNvPr id="87" name="Google Shape;87;p6" descr="Moodle.org"/>
          <p:cNvSpPr txBox="1">
            <a:spLocks noGrp="1"/>
          </p:cNvSpPr>
          <p:nvPr>
            <p:ph type="title"/>
          </p:nvPr>
        </p:nvSpPr>
        <p:spPr>
          <a:xfrm>
            <a:off x="360823" y="295650"/>
            <a:ext cx="8136900" cy="7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Moodle.org...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167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" descr="Coming soon..."/>
          <p:cNvSpPr txBox="1">
            <a:spLocks noGrp="1"/>
          </p:cNvSpPr>
          <p:nvPr>
            <p:ph type="title"/>
          </p:nvPr>
        </p:nvSpPr>
        <p:spPr>
          <a:xfrm>
            <a:off x="360823" y="295650"/>
            <a:ext cx="8136900" cy="7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Coming soon….</a:t>
            </a:r>
            <a:endParaRPr dirty="0"/>
          </a:p>
        </p:txBody>
      </p:sp>
      <p:pic>
        <p:nvPicPr>
          <p:cNvPr id="10" name="Picture 9" descr="Proposed new look Moodle.org front page to be launched soon.">
            <a:extLst>
              <a:ext uri="{FF2B5EF4-FFF2-40B4-BE49-F238E27FC236}">
                <a16:creationId xmlns:a16="http://schemas.microsoft.com/office/drawing/2014/main" id="{EDDE6A8A-350F-4193-1C54-0E4A6E881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11" y="924182"/>
            <a:ext cx="8827858" cy="421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242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" descr="Coming soon..."/>
          <p:cNvSpPr txBox="1">
            <a:spLocks noGrp="1"/>
          </p:cNvSpPr>
          <p:nvPr>
            <p:ph type="title"/>
          </p:nvPr>
        </p:nvSpPr>
        <p:spPr>
          <a:xfrm>
            <a:off x="360823" y="295650"/>
            <a:ext cx="8136900" cy="7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Coming soon….</a:t>
            </a:r>
            <a:endParaRPr dirty="0"/>
          </a:p>
        </p:txBody>
      </p:sp>
      <p:pic>
        <p:nvPicPr>
          <p:cNvPr id="10" name="Picture 9" descr="Proposed new look Moodle.org front page showing the links available when clicking the dotted box top right.">
            <a:extLst>
              <a:ext uri="{FF2B5EF4-FFF2-40B4-BE49-F238E27FC236}">
                <a16:creationId xmlns:a16="http://schemas.microsoft.com/office/drawing/2014/main" id="{EDDE6A8A-350F-4193-1C54-0E4A6E8814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18653" y="924182"/>
            <a:ext cx="8751374" cy="421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702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" descr="Community Engagement Lead"/>
          <p:cNvSpPr txBox="1">
            <a:spLocks noGrp="1"/>
          </p:cNvSpPr>
          <p:nvPr>
            <p:ph type="title"/>
          </p:nvPr>
        </p:nvSpPr>
        <p:spPr>
          <a:xfrm>
            <a:off x="360823" y="295650"/>
            <a:ext cx="8136900" cy="7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Community Engagement Lead</a:t>
            </a:r>
            <a:endParaRPr dirty="0"/>
          </a:p>
        </p:txBody>
      </p:sp>
      <p:sp>
        <p:nvSpPr>
          <p:cNvPr id="4" name="Google Shape;130;g149d853483f_0_74" descr="Aurélie Soulier, Moodle Community Engagement Lead, started this week&#10;">
            <a:extLst>
              <a:ext uri="{FF2B5EF4-FFF2-40B4-BE49-F238E27FC236}">
                <a16:creationId xmlns:a16="http://schemas.microsoft.com/office/drawing/2014/main" id="{A88EC9D5-2639-06DA-E0DB-448A8EB6FE0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98989" y="1450664"/>
            <a:ext cx="3898734" cy="31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GB" sz="3200" dirty="0" err="1"/>
              <a:t>Aurélie</a:t>
            </a:r>
            <a:r>
              <a:rPr lang="en-GB" sz="3200" dirty="0"/>
              <a:t> </a:t>
            </a:r>
            <a:r>
              <a:rPr lang="en-GB" sz="3200" dirty="0" err="1"/>
              <a:t>Soulier</a:t>
            </a:r>
            <a:r>
              <a:rPr lang="en-GB" sz="3200" dirty="0"/>
              <a:t>, Moodle Community Engagement Lead, started this week</a:t>
            </a:r>
            <a:r>
              <a:rPr lang="en-GB" sz="3200" dirty="0">
                <a:sym typeface="Wingdings" panose="05000000000000000000" pitchFamily="2" charset="2"/>
              </a:rPr>
              <a:t></a:t>
            </a:r>
            <a:endParaRPr lang="en-GB" sz="3200" dirty="0"/>
          </a:p>
        </p:txBody>
      </p:sp>
      <p:pic>
        <p:nvPicPr>
          <p:cNvPr id="6" name="Picture 5" descr="Aurélie Soulier smiling.">
            <a:extLst>
              <a:ext uri="{FF2B5EF4-FFF2-40B4-BE49-F238E27FC236}">
                <a16:creationId xmlns:a16="http://schemas.microsoft.com/office/drawing/2014/main" id="{F1470BB5-D0F5-FAB0-1502-D5215AD1B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264" y="1450664"/>
            <a:ext cx="2623207" cy="349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3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"/>
          <p:cNvSpPr txBox="1">
            <a:spLocks noGrp="1"/>
          </p:cNvSpPr>
          <p:nvPr>
            <p:ph type="title" idx="4294967295"/>
          </p:nvPr>
        </p:nvSpPr>
        <p:spPr>
          <a:xfrm>
            <a:off x="0" y="-864575"/>
            <a:ext cx="6038100" cy="7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500" dirty="0">
                <a:solidFill>
                  <a:srgbClr val="01475D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Closing slide</a:t>
            </a:r>
            <a:endParaRPr sz="3500" i="0" u="none" strike="noStrike" cap="none" dirty="0">
              <a:solidFill>
                <a:srgbClr val="01475D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" descr="20 years of Moodle..."/>
          <p:cNvSpPr txBox="1">
            <a:spLocks noGrp="1"/>
          </p:cNvSpPr>
          <p:nvPr>
            <p:ph type="title"/>
          </p:nvPr>
        </p:nvSpPr>
        <p:spPr>
          <a:xfrm>
            <a:off x="360823" y="295650"/>
            <a:ext cx="8136900" cy="7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20 years of Moodle…</a:t>
            </a:r>
            <a:endParaRPr dirty="0"/>
          </a:p>
        </p:txBody>
      </p:sp>
      <p:pic>
        <p:nvPicPr>
          <p:cNvPr id="5" name="Snagit_SNG821" descr="Forum post from 2002 where Martin Dougiamas announces release of Moodle 1.0">
            <a:extLst>
              <a:ext uri="{FF2B5EF4-FFF2-40B4-BE49-F238E27FC236}">
                <a16:creationId xmlns:a16="http://schemas.microsoft.com/office/drawing/2014/main" id="{5DBA0BE1-35D1-7AE2-5694-0AFFF5BBDB3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86481" y="1257620"/>
            <a:ext cx="8760875" cy="38441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" descr="20 years of Community..."/>
          <p:cNvSpPr txBox="1">
            <a:spLocks noGrp="1"/>
          </p:cNvSpPr>
          <p:nvPr>
            <p:ph type="title"/>
          </p:nvPr>
        </p:nvSpPr>
        <p:spPr>
          <a:xfrm>
            <a:off x="360823" y="295650"/>
            <a:ext cx="8136900" cy="7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20 years of Community…</a:t>
            </a:r>
            <a:endParaRPr dirty="0"/>
          </a:p>
        </p:txBody>
      </p:sp>
      <p:pic>
        <p:nvPicPr>
          <p:cNvPr id="6" name="Snagit_SNG81F" descr="2 forum posts from 2002 replying to Martin's announcement of Moodle 1.0 release and showing the early days of the global community.">
            <a:extLst>
              <a:ext uri="{FF2B5EF4-FFF2-40B4-BE49-F238E27FC236}">
                <a16:creationId xmlns:a16="http://schemas.microsoft.com/office/drawing/2014/main" id="{99FE8740-778C-4959-0672-BD8687D182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776761"/>
            <a:ext cx="9144000" cy="329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716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49d853483f_0_74"/>
          <p:cNvSpPr txBox="1">
            <a:spLocks noGrp="1"/>
          </p:cNvSpPr>
          <p:nvPr>
            <p:ph type="title"/>
          </p:nvPr>
        </p:nvSpPr>
        <p:spPr>
          <a:xfrm>
            <a:off x="877700" y="546175"/>
            <a:ext cx="7444500" cy="6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Global support…</a:t>
            </a:r>
            <a:endParaRPr dirty="0"/>
          </a:p>
        </p:txBody>
      </p:sp>
      <p:sp>
        <p:nvSpPr>
          <p:cNvPr id="130" name="Google Shape;130;g149d853483f_0_74" descr="Share your experiences in our forums  - in 30 different languages.&#10;"/>
          <p:cNvSpPr txBox="1">
            <a:spLocks noGrp="1"/>
          </p:cNvSpPr>
          <p:nvPr>
            <p:ph type="body" idx="1"/>
          </p:nvPr>
        </p:nvSpPr>
        <p:spPr>
          <a:xfrm>
            <a:off x="4619624" y="1396325"/>
            <a:ext cx="3702576" cy="31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GB" sz="3200" dirty="0"/>
              <a:t>Share your experiences in our forums – in 30 different languages</a:t>
            </a:r>
            <a:endParaRPr sz="3200" dirty="0"/>
          </a:p>
        </p:txBody>
      </p:sp>
      <p:pic>
        <p:nvPicPr>
          <p:cNvPr id="6" name="Picture 5" descr="My courses page showing 6 courses ">
            <a:extLst>
              <a:ext uri="{FF2B5EF4-FFF2-40B4-BE49-F238E27FC236}">
                <a16:creationId xmlns:a16="http://schemas.microsoft.com/office/drawing/2014/main" id="{F73CFA2A-51AF-B86E-F547-B7E369CF2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75" y="1601919"/>
            <a:ext cx="3732247" cy="301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89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49d853483f_0_74"/>
          <p:cNvSpPr txBox="1">
            <a:spLocks noGrp="1"/>
          </p:cNvSpPr>
          <p:nvPr>
            <p:ph type="title"/>
          </p:nvPr>
        </p:nvSpPr>
        <p:spPr>
          <a:xfrm>
            <a:off x="877700" y="546175"/>
            <a:ext cx="7444500" cy="6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Moodle in other languages…</a:t>
            </a:r>
            <a:endParaRPr dirty="0"/>
          </a:p>
        </p:txBody>
      </p:sp>
      <p:sp>
        <p:nvSpPr>
          <p:cNvPr id="130" name="Google Shape;130;g149d853483f_0_74" descr="Improve our language packs&#10;&#10; lang.moodle.org&#10;"/>
          <p:cNvSpPr txBox="1">
            <a:spLocks noGrp="1"/>
          </p:cNvSpPr>
          <p:nvPr>
            <p:ph type="body" idx="1"/>
          </p:nvPr>
        </p:nvSpPr>
        <p:spPr>
          <a:xfrm>
            <a:off x="4619624" y="1396325"/>
            <a:ext cx="3702576" cy="31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GB" sz="3000" dirty="0"/>
              <a:t>Improve our language packs</a:t>
            </a:r>
          </a:p>
          <a:p>
            <a:pPr indent="-457200"/>
            <a:endParaRPr lang="en-GB" sz="3000" dirty="0"/>
          </a:p>
          <a:p>
            <a:pPr marL="0" indent="0">
              <a:buNone/>
            </a:pPr>
            <a:r>
              <a:rPr lang="en-GB" sz="3000" dirty="0"/>
              <a:t> </a:t>
            </a:r>
            <a:r>
              <a:rPr lang="en-GB" sz="3000" b="1" dirty="0"/>
              <a:t>lang.moodle.org</a:t>
            </a:r>
          </a:p>
          <a:p>
            <a:pPr indent="-457200"/>
            <a:endParaRPr lang="en-GB" sz="3200" dirty="0"/>
          </a:p>
          <a:p>
            <a:pPr marL="0" indent="0">
              <a:buNone/>
            </a:pPr>
            <a:endParaRPr dirty="0"/>
          </a:p>
        </p:txBody>
      </p:sp>
      <p:pic>
        <p:nvPicPr>
          <p:cNvPr id="8" name="Picture 7" descr="The Contribute section of lang.moodle.org giving thanks to the latest language string contributors.">
            <a:extLst>
              <a:ext uri="{FF2B5EF4-FFF2-40B4-BE49-F238E27FC236}">
                <a16:creationId xmlns:a16="http://schemas.microsoft.com/office/drawing/2014/main" id="{FC88CB2F-FFD3-E2B0-FF41-B7450952D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45" y="1396325"/>
            <a:ext cx="3495276" cy="316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03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49d853483f_0_74" descr="Moodle in other languages..."/>
          <p:cNvSpPr txBox="1">
            <a:spLocks noGrp="1"/>
          </p:cNvSpPr>
          <p:nvPr>
            <p:ph type="title"/>
          </p:nvPr>
        </p:nvSpPr>
        <p:spPr>
          <a:xfrm>
            <a:off x="877700" y="546175"/>
            <a:ext cx="7444500" cy="6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Moodle in other languages…</a:t>
            </a:r>
            <a:endParaRPr dirty="0"/>
          </a:p>
        </p:txBody>
      </p:sp>
      <p:sp>
        <p:nvSpPr>
          <p:cNvPr id="130" name="Google Shape;130;g149d853483f_0_74" descr="Translate our courses.&#10;&#10; moodle.academy&#10;"/>
          <p:cNvSpPr txBox="1">
            <a:spLocks noGrp="1"/>
          </p:cNvSpPr>
          <p:nvPr>
            <p:ph type="body" idx="1"/>
          </p:nvPr>
        </p:nvSpPr>
        <p:spPr>
          <a:xfrm>
            <a:off x="4619624" y="1396325"/>
            <a:ext cx="3829982" cy="31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GB" sz="3000" dirty="0"/>
              <a:t>Translate our courses.</a:t>
            </a:r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r>
              <a:rPr lang="en-GB" sz="3000" dirty="0"/>
              <a:t> </a:t>
            </a:r>
            <a:r>
              <a:rPr lang="en-GB" sz="3000" b="1" dirty="0" err="1"/>
              <a:t>moodle.academy</a:t>
            </a:r>
            <a:endParaRPr lang="en-GB" sz="3000" b="1" dirty="0"/>
          </a:p>
          <a:p>
            <a:pPr indent="-457200"/>
            <a:endParaRPr lang="en-GB" sz="3200" dirty="0"/>
          </a:p>
          <a:p>
            <a:pPr marL="0" indent="0">
              <a:buNone/>
            </a:pPr>
            <a:endParaRPr dirty="0"/>
          </a:p>
        </p:txBody>
      </p:sp>
      <p:pic>
        <p:nvPicPr>
          <p:cNvPr id="3" name="Picture 2" descr="Content translator plugin drop down menu.">
            <a:extLst>
              <a:ext uri="{FF2B5EF4-FFF2-40B4-BE49-F238E27FC236}">
                <a16:creationId xmlns:a16="http://schemas.microsoft.com/office/drawing/2014/main" id="{C6C7DA70-E103-B712-B1B9-756F453AA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278" y="1396325"/>
            <a:ext cx="3003655" cy="300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217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49d853483f_0_74"/>
          <p:cNvSpPr txBox="1">
            <a:spLocks noGrp="1"/>
          </p:cNvSpPr>
          <p:nvPr>
            <p:ph type="title"/>
          </p:nvPr>
        </p:nvSpPr>
        <p:spPr>
          <a:xfrm>
            <a:off x="877700" y="546175"/>
            <a:ext cx="7444500" cy="6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Moodle Academy…</a:t>
            </a:r>
            <a:endParaRPr dirty="0"/>
          </a:p>
        </p:txBody>
      </p:sp>
      <p:sp>
        <p:nvSpPr>
          <p:cNvPr id="130" name="Google Shape;130;g149d853483f_0_74" descr="Collaborate in ongoing professional development.&#10;"/>
          <p:cNvSpPr txBox="1">
            <a:spLocks noGrp="1"/>
          </p:cNvSpPr>
          <p:nvPr>
            <p:ph type="body" idx="1"/>
          </p:nvPr>
        </p:nvSpPr>
        <p:spPr>
          <a:xfrm>
            <a:off x="4619623" y="1396325"/>
            <a:ext cx="3953735" cy="31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GB" sz="3200" dirty="0"/>
              <a:t>Collaborate in ongoing professional development.</a:t>
            </a:r>
          </a:p>
          <a:p>
            <a:pPr marL="0" indent="0">
              <a:buNone/>
            </a:pPr>
            <a:endParaRPr dirty="0"/>
          </a:p>
        </p:txBody>
      </p:sp>
      <p:pic>
        <p:nvPicPr>
          <p:cNvPr id="9" name="Picture 8" descr="Some Academy upcoming events">
            <a:extLst>
              <a:ext uri="{FF2B5EF4-FFF2-40B4-BE49-F238E27FC236}">
                <a16:creationId xmlns:a16="http://schemas.microsoft.com/office/drawing/2014/main" id="{0A6BFC46-1F7F-A62E-9C77-FCC19D374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238" y="1280448"/>
            <a:ext cx="3155757" cy="331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836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49d853483f_0_74"/>
          <p:cNvSpPr txBox="1">
            <a:spLocks noGrp="1"/>
          </p:cNvSpPr>
          <p:nvPr>
            <p:ph type="title"/>
          </p:nvPr>
        </p:nvSpPr>
        <p:spPr>
          <a:xfrm>
            <a:off x="877700" y="546175"/>
            <a:ext cx="7444500" cy="6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MoodleNet</a:t>
            </a:r>
            <a:r>
              <a:rPr lang="en-GB" dirty="0"/>
              <a:t> (OER)…</a:t>
            </a:r>
            <a:endParaRPr dirty="0"/>
          </a:p>
        </p:txBody>
      </p:sp>
      <p:sp>
        <p:nvSpPr>
          <p:cNvPr id="130" name="Google Shape;130;g149d853483f_0_74" descr="Find, share and curate open educational resources.&#10;"/>
          <p:cNvSpPr txBox="1">
            <a:spLocks noGrp="1"/>
          </p:cNvSpPr>
          <p:nvPr>
            <p:ph type="body" idx="1"/>
          </p:nvPr>
        </p:nvSpPr>
        <p:spPr>
          <a:xfrm>
            <a:off x="4619624" y="1396325"/>
            <a:ext cx="3702576" cy="31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GB" sz="3200" dirty="0"/>
              <a:t>Find, share and curate open educational resources.</a:t>
            </a:r>
          </a:p>
          <a:p>
            <a:pPr marL="0" indent="0">
              <a:buNone/>
            </a:pPr>
            <a:endParaRPr dirty="0"/>
          </a:p>
        </p:txBody>
      </p:sp>
      <p:pic>
        <p:nvPicPr>
          <p:cNvPr id="7" name="Picture 6" descr="Examples of curated collections on MoodleNet.">
            <a:extLst>
              <a:ext uri="{FF2B5EF4-FFF2-40B4-BE49-F238E27FC236}">
                <a16:creationId xmlns:a16="http://schemas.microsoft.com/office/drawing/2014/main" id="{D55FFD43-17C4-2106-F1D6-49F94CDA7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303" y="1396325"/>
            <a:ext cx="3821647" cy="30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21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49d853483f_0_74"/>
          <p:cNvSpPr txBox="1">
            <a:spLocks noGrp="1"/>
          </p:cNvSpPr>
          <p:nvPr>
            <p:ph type="title"/>
          </p:nvPr>
        </p:nvSpPr>
        <p:spPr>
          <a:xfrm>
            <a:off x="877700" y="546175"/>
            <a:ext cx="7444500" cy="6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User documentation…</a:t>
            </a:r>
            <a:endParaRPr dirty="0"/>
          </a:p>
        </p:txBody>
      </p:sp>
      <p:sp>
        <p:nvSpPr>
          <p:cNvPr id="130" name="Google Shape;130;g149d853483f_0_74" descr="Contribute to the user docs*&#10;&#10; docs.moodle.org&#10;*yes it’s a wiki!&#10;"/>
          <p:cNvSpPr txBox="1">
            <a:spLocks noGrp="1"/>
          </p:cNvSpPr>
          <p:nvPr>
            <p:ph type="body" idx="1"/>
          </p:nvPr>
        </p:nvSpPr>
        <p:spPr>
          <a:xfrm>
            <a:off x="4619624" y="1396325"/>
            <a:ext cx="3702576" cy="31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GB" sz="3200" dirty="0"/>
              <a:t>Contribute to the user docs</a:t>
            </a:r>
            <a:r>
              <a:rPr lang="en-GB" sz="3200" b="1" dirty="0"/>
              <a:t>*</a:t>
            </a:r>
          </a:p>
          <a:p>
            <a:pPr marL="0" indent="0">
              <a:buNone/>
            </a:pPr>
            <a:endParaRPr lang="en-GB" sz="3200" b="1" dirty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sz="3000" b="1" dirty="0"/>
              <a:t>docs.moodle.org</a:t>
            </a:r>
          </a:p>
          <a:p>
            <a:pPr marL="0" indent="0">
              <a:buNone/>
            </a:pPr>
            <a:r>
              <a:rPr lang="en-GB" sz="2000" i="1" dirty="0"/>
              <a:t>*yes it’s a wiki!</a:t>
            </a:r>
            <a:endParaRPr sz="2000" i="1" dirty="0"/>
          </a:p>
        </p:txBody>
      </p:sp>
      <p:pic>
        <p:nvPicPr>
          <p:cNvPr id="3" name="Picture 2" descr="Activity chooser showing new activity icons. Colour coded icons help identify the function of each activity.">
            <a:extLst>
              <a:ext uri="{FF2B5EF4-FFF2-40B4-BE49-F238E27FC236}">
                <a16:creationId xmlns:a16="http://schemas.microsoft.com/office/drawing/2014/main" id="{F6F2A562-DBD4-2EBF-D052-FB42DC497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525" y="1213247"/>
            <a:ext cx="3454500" cy="34741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255</Words>
  <Application>Microsoft Office PowerPoint</Application>
  <PresentationFormat>On-screen Show (16:9)</PresentationFormat>
  <Paragraphs>51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Open Sans Medium</vt:lpstr>
      <vt:lpstr>Open Sans</vt:lpstr>
      <vt:lpstr>Open Sans ExtraBold</vt:lpstr>
      <vt:lpstr>Arial</vt:lpstr>
      <vt:lpstr>Simple Light</vt:lpstr>
      <vt:lpstr>The Moodle Community What it is and why you should join it</vt:lpstr>
      <vt:lpstr>20 years of Moodle…</vt:lpstr>
      <vt:lpstr>20 years of Community…</vt:lpstr>
      <vt:lpstr>Global support…</vt:lpstr>
      <vt:lpstr>Moodle in other languages…</vt:lpstr>
      <vt:lpstr>Moodle in other languages…</vt:lpstr>
      <vt:lpstr>Moodle Academy…</vt:lpstr>
      <vt:lpstr>MoodleNet (OER)…</vt:lpstr>
      <vt:lpstr>User documentation…</vt:lpstr>
      <vt:lpstr>Developer resources…</vt:lpstr>
      <vt:lpstr>Plugins…</vt:lpstr>
      <vt:lpstr>Report a bug!…</vt:lpstr>
      <vt:lpstr>Moodle.org...</vt:lpstr>
      <vt:lpstr>Coming soon….</vt:lpstr>
      <vt:lpstr>Coming soon….</vt:lpstr>
      <vt:lpstr>Community Engagement Lead</vt:lpstr>
      <vt:lpstr>Closing slide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Gramp</dc:creator>
  <cp:lastModifiedBy>Mary Cooch</cp:lastModifiedBy>
  <cp:revision>16</cp:revision>
  <dcterms:modified xsi:type="dcterms:W3CDTF">2022-09-20T10:51:00Z</dcterms:modified>
</cp:coreProperties>
</file>