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Raleway"/>
      <p:regular r:id="rId31"/>
      <p:bold r:id="rId32"/>
      <p:italic r:id="rId33"/>
      <p:boldItalic r:id="rId34"/>
    </p:embeddedFont>
    <p:embeddedFont>
      <p:font typeface="Raleway Light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4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aleway-italic.fntdata"/><Relationship Id="rId10" Type="http://schemas.openxmlformats.org/officeDocument/2006/relationships/slide" Target="slides/slide4.xml"/><Relationship Id="rId32" Type="http://schemas.openxmlformats.org/officeDocument/2006/relationships/font" Target="fonts/Raleway-bold.fntdata"/><Relationship Id="rId13" Type="http://schemas.openxmlformats.org/officeDocument/2006/relationships/slide" Target="slides/slide7.xml"/><Relationship Id="rId35" Type="http://schemas.openxmlformats.org/officeDocument/2006/relationships/font" Target="fonts/RalewayLight-regular.fntdata"/><Relationship Id="rId12" Type="http://schemas.openxmlformats.org/officeDocument/2006/relationships/slide" Target="slides/slide6.xml"/><Relationship Id="rId34" Type="http://schemas.openxmlformats.org/officeDocument/2006/relationships/font" Target="fonts/Raleway-boldItalic.fntdata"/><Relationship Id="rId15" Type="http://schemas.openxmlformats.org/officeDocument/2006/relationships/slide" Target="slides/slide9.xml"/><Relationship Id="rId37" Type="http://schemas.openxmlformats.org/officeDocument/2006/relationships/font" Target="fonts/RalewayLight-italic.fntdata"/><Relationship Id="rId14" Type="http://schemas.openxmlformats.org/officeDocument/2006/relationships/slide" Target="slides/slide8.xml"/><Relationship Id="rId36" Type="http://schemas.openxmlformats.org/officeDocument/2006/relationships/font" Target="fonts/RalewayLight-bold.fntdata"/><Relationship Id="rId17" Type="http://schemas.openxmlformats.org/officeDocument/2006/relationships/slide" Target="slides/slide11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0.xml"/><Relationship Id="rId38" Type="http://schemas.openxmlformats.org/officeDocument/2006/relationships/font" Target="fonts/RalewayLight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6b5c47bce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6b5c47bce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5d975d636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55d975d636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5d975d636_0_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55d975d636_0_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5d975d636_0_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55d975d636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5e49af4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55e49af4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55d975d636_0_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55d975d636_0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5e49af43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55e49af43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5e49af43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55e49af43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5d975d636_0_7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55d975d636_0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55d975d636_0_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55d975d636_0_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6b5c47bc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16b5c47bc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5d975d636_0_4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155d975d636_0_4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55d975d636_0_4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9c164ec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19c164ec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55d975d636_0_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55d975d636_0_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55d975d636_0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55d975d636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988678c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5988678c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55d975d636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55d975d636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5d975d636_0_6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155d975d636_0_6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55d975d636_0_6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6b5c47bce_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6b5c47bce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6b5c47bc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6b5c47bc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5d975d636_0_7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5d975d636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5d975d636_0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5d975d636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5d975d636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55d975d636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5d975d636_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55d975d636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Relationship Id="rId3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36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CUSTOM">
    <p:bg>
      <p:bgPr>
        <a:solidFill>
          <a:srgbClr val="00007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-11600" y="-11600"/>
            <a:ext cx="9144000" cy="5155200"/>
          </a:xfrm>
          <a:prstGeom prst="rect">
            <a:avLst/>
          </a:prstGeom>
          <a:solidFill>
            <a:srgbClr val="0000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4"/>
          <p:cNvSpPr/>
          <p:nvPr/>
        </p:nvSpPr>
        <p:spPr>
          <a:xfrm>
            <a:off x="220300" y="4830900"/>
            <a:ext cx="866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4"/>
          <p:cNvSpPr txBox="1"/>
          <p:nvPr>
            <p:ph type="title"/>
          </p:nvPr>
        </p:nvSpPr>
        <p:spPr>
          <a:xfrm>
            <a:off x="1134100" y="883025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1134100" y="3574325"/>
            <a:ext cx="77523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950" y="210060"/>
            <a:ext cx="8666098" cy="60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73318" t="0"/>
          <a:stretch/>
        </p:blipFill>
        <p:spPr>
          <a:xfrm>
            <a:off x="7584900" y="300100"/>
            <a:ext cx="456425" cy="4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1">
  <p:cSld name="CUSTOM_4">
    <p:bg>
      <p:bgPr>
        <a:solidFill>
          <a:srgbClr val="000078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-11600" y="0"/>
            <a:ext cx="9195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1134100" y="883025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1134100" y="3574325"/>
            <a:ext cx="77523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7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64" name="Google Shape;64;p15"/>
          <p:cNvSpPr/>
          <p:nvPr/>
        </p:nvSpPr>
        <p:spPr>
          <a:xfrm>
            <a:off x="220300" y="4830900"/>
            <a:ext cx="866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8750" y="303450"/>
            <a:ext cx="380271" cy="8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00" y="204241"/>
            <a:ext cx="8666100" cy="600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3525" y="288475"/>
            <a:ext cx="1710651" cy="4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- 1 columna">
  <p:cSld name="CUSTOM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1001075" y="800425"/>
            <a:ext cx="74706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1001075" y="1509500"/>
            <a:ext cx="6293700" cy="29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03525" y="288475"/>
            <a:ext cx="1710651" cy="4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eta">
  <p:cSld name="CUSTOM_5">
    <p:bg>
      <p:bgPr>
        <a:solidFill>
          <a:srgbClr val="73ED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246475" y="147875"/>
            <a:ext cx="8655900" cy="705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7499" y="287650"/>
            <a:ext cx="301626" cy="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/>
          <p:nvPr/>
        </p:nvSpPr>
        <p:spPr>
          <a:xfrm>
            <a:off x="220300" y="4889475"/>
            <a:ext cx="8666100" cy="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745050" y="600575"/>
            <a:ext cx="7752300" cy="25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48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78"/>
                </a:solidFill>
              </a:defRPr>
            </a:lvl9pPr>
          </a:lstStyle>
          <a:p/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50" y="228788"/>
            <a:ext cx="8666101" cy="45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6524" y="228800"/>
            <a:ext cx="598692" cy="4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4373" y="265729"/>
            <a:ext cx="1568404" cy="39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- 2 columnes">
  <p:cSld name="CUSTOM_1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1001075" y="1509500"/>
            <a:ext cx="4008300" cy="30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4877425" y="1357100"/>
            <a:ext cx="4008300" cy="30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●"/>
              <a:defRPr>
                <a:solidFill>
                  <a:srgbClr val="000078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○"/>
              <a:defRPr>
                <a:solidFill>
                  <a:srgbClr val="000078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Char char="■"/>
              <a:defRPr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type="title"/>
          </p:nvPr>
        </p:nvSpPr>
        <p:spPr>
          <a:xfrm>
            <a:off x="1001075" y="800425"/>
            <a:ext cx="74301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900">
                <a:solidFill>
                  <a:srgbClr val="0000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pic>
        <p:nvPicPr>
          <p:cNvPr id="84" name="Google Shape;8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03525" y="288475"/>
            <a:ext cx="1710651" cy="4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ex">
  <p:cSld name="CUSTOM_3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5161450" y="1575850"/>
            <a:ext cx="3171900" cy="32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rabicPeriod"/>
              <a:defRPr b="1">
                <a:solidFill>
                  <a:srgbClr val="000078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rabicPeriod"/>
              <a:defRPr>
                <a:solidFill>
                  <a:srgbClr val="000078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rabicPeriod"/>
              <a:defRPr>
                <a:solidFill>
                  <a:srgbClr val="000078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2" type="body"/>
          </p:nvPr>
        </p:nvSpPr>
        <p:spPr>
          <a:xfrm>
            <a:off x="2035725" y="1575850"/>
            <a:ext cx="3171900" cy="32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rabicPeriod"/>
              <a:defRPr b="1">
                <a:solidFill>
                  <a:srgbClr val="000078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rabicPeriod"/>
              <a:defRPr>
                <a:solidFill>
                  <a:srgbClr val="000078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rabicPeriod"/>
              <a:defRPr>
                <a:solidFill>
                  <a:srgbClr val="000078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alphaLcPeriod"/>
              <a:defRPr>
                <a:solidFill>
                  <a:srgbClr val="000078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SzPts val="1400"/>
              <a:buAutoNum type="romanLcPeriod"/>
              <a:defRPr>
                <a:solidFill>
                  <a:srgbClr val="000078"/>
                </a:solidFill>
              </a:defRPr>
            </a:lvl9pPr>
          </a:lstStyle>
          <a:p/>
        </p:txBody>
      </p:sp>
      <p:sp>
        <p:nvSpPr>
          <p:cNvPr id="88" name="Google Shape;88;p19"/>
          <p:cNvSpPr/>
          <p:nvPr/>
        </p:nvSpPr>
        <p:spPr>
          <a:xfrm>
            <a:off x="220301" y="1490475"/>
            <a:ext cx="59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9"/>
          <p:cNvSpPr/>
          <p:nvPr/>
        </p:nvSpPr>
        <p:spPr>
          <a:xfrm>
            <a:off x="869050" y="1490475"/>
            <a:ext cx="8017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03525" y="288475"/>
            <a:ext cx="1710651" cy="4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USTOM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8804" y="0"/>
            <a:ext cx="1715100" cy="11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/>
          <p:nvPr/>
        </p:nvSpPr>
        <p:spPr>
          <a:xfrm>
            <a:off x="225975" y="234950"/>
            <a:ext cx="323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0"/>
          <p:cNvSpPr/>
          <p:nvPr/>
        </p:nvSpPr>
        <p:spPr>
          <a:xfrm>
            <a:off x="225975" y="2432425"/>
            <a:ext cx="3237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0"/>
          <p:cNvSpPr txBox="1"/>
          <p:nvPr/>
        </p:nvSpPr>
        <p:spPr>
          <a:xfrm>
            <a:off x="468327" y="2489883"/>
            <a:ext cx="30573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UOC.universitat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468327" y="2785789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@UOCuniversitat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468327" y="3067227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FFFFFF"/>
                </a:solidFill>
              </a:rPr>
              <a:t>UOCuniversitat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75" y="2550950"/>
            <a:ext cx="183987" cy="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110" y="2841264"/>
            <a:ext cx="208519" cy="17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366" y="3111951"/>
            <a:ext cx="191347" cy="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375" y="235825"/>
            <a:ext cx="2046124" cy="15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9900" y="4298974"/>
            <a:ext cx="3237350" cy="5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 per imprimir">
  <p:cSld name="CUSTOM_2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1"/>
          <p:cNvSpPr/>
          <p:nvPr/>
        </p:nvSpPr>
        <p:spPr>
          <a:xfrm>
            <a:off x="225974" y="234950"/>
            <a:ext cx="26937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225974" y="2508625"/>
            <a:ext cx="26937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468327" y="2506708"/>
            <a:ext cx="30573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78"/>
                </a:solidFill>
              </a:rPr>
              <a:t>UOC.universitat </a:t>
            </a:r>
            <a:endParaRPr>
              <a:solidFill>
                <a:srgbClr val="000078"/>
              </a:solidFill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468327" y="2827320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78"/>
                </a:solidFill>
              </a:rPr>
              <a:t>@UOCuniversitat</a:t>
            </a:r>
            <a:endParaRPr>
              <a:solidFill>
                <a:srgbClr val="000078"/>
              </a:solidFill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468327" y="3143427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000078"/>
                </a:solidFill>
              </a:rPr>
              <a:t>UOCuniversitat</a:t>
            </a:r>
            <a:endParaRPr>
              <a:solidFill>
                <a:srgbClr val="000078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5818" y="2840862"/>
            <a:ext cx="255085" cy="25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76" y="3117273"/>
            <a:ext cx="255740" cy="25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973" y="2566074"/>
            <a:ext cx="274775" cy="27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301" y="-14173"/>
            <a:ext cx="1715104" cy="118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825" y="4246350"/>
            <a:ext cx="2693725" cy="64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150" y="220424"/>
            <a:ext cx="2061025" cy="16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825" y="3726800"/>
            <a:ext cx="1710651" cy="4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>
            <p:ph idx="2" type="pic"/>
          </p:nvPr>
        </p:nvSpPr>
        <p:spPr>
          <a:xfrm>
            <a:off x="5121798" y="0"/>
            <a:ext cx="4022100" cy="4192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220300" y="4889475"/>
            <a:ext cx="86661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20300" y="203085"/>
            <a:ext cx="8666100" cy="60032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jpg"/><Relationship Id="rId6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ithub.com/UOC/Tandem/tree/tandem_mooc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mooc.speakapps.org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1057900" y="883025"/>
            <a:ext cx="7864800" cy="18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lt1"/>
                </a:solidFill>
              </a:rPr>
              <a:t>Moodle Moot 2022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4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a" sz="4200">
                <a:solidFill>
                  <a:schemeClr val="lt1"/>
                </a:solidFill>
              </a:rPr>
              <a:t>tandemMOOC Practice Spanish and English!</a:t>
            </a:r>
            <a:endParaRPr b="0"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125" name="Google Shape;125;p23"/>
          <p:cNvSpPr/>
          <p:nvPr/>
        </p:nvSpPr>
        <p:spPr>
          <a:xfrm>
            <a:off x="220300" y="3574325"/>
            <a:ext cx="9138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3"/>
          <p:cNvSpPr/>
          <p:nvPr/>
        </p:nvSpPr>
        <p:spPr>
          <a:xfrm>
            <a:off x="1210252" y="3574325"/>
            <a:ext cx="7676100" cy="441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3"/>
          <p:cNvSpPr txBox="1"/>
          <p:nvPr>
            <p:ph idx="1" type="subTitle"/>
          </p:nvPr>
        </p:nvSpPr>
        <p:spPr>
          <a:xfrm>
            <a:off x="1057900" y="3574325"/>
            <a:ext cx="7752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Christine Appel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Antoni Bertran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6124" y="3688234"/>
            <a:ext cx="1935698" cy="10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451" y="888575"/>
            <a:ext cx="5879101" cy="395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500" y="1131425"/>
            <a:ext cx="6480499" cy="3446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750" y="1138575"/>
            <a:ext cx="6009349" cy="3627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1001075" y="800425"/>
            <a:ext cx="7470600" cy="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1001075" y="1509500"/>
            <a:ext cx="6293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38" y="952825"/>
            <a:ext cx="7748273" cy="398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974" y="1115075"/>
            <a:ext cx="5869618" cy="362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5935" y="1115076"/>
            <a:ext cx="945265" cy="5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335" y="962676"/>
            <a:ext cx="945265" cy="5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14450"/>
            <a:ext cx="8839200" cy="3029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1001075" y="800425"/>
            <a:ext cx="7470600" cy="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1001075" y="1509500"/>
            <a:ext cx="6293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38" y="1000388"/>
            <a:ext cx="8142926" cy="364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725" y="928650"/>
            <a:ext cx="6105414" cy="388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/>
        </p:nvSpPr>
        <p:spPr>
          <a:xfrm>
            <a:off x="715851" y="1039025"/>
            <a:ext cx="5125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2200">
                <a:solidFill>
                  <a:srgbClr val="000078"/>
                </a:solidFill>
              </a:rPr>
              <a:t>What gives points for the ranking?</a:t>
            </a:r>
            <a:endParaRPr b="1" sz="2200">
              <a:solidFill>
                <a:srgbClr val="00007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00007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78"/>
              </a:solidFill>
            </a:endParaRPr>
          </a:p>
        </p:txBody>
      </p:sp>
      <p:pic>
        <p:nvPicPr>
          <p:cNvPr id="245" name="Google Shape;2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449" y="910434"/>
            <a:ext cx="1935698" cy="107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564450" y="1783898"/>
            <a:ext cx="7924200" cy="31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ca"/>
              <a:t>Completing the </a:t>
            </a:r>
            <a:r>
              <a:rPr b="1" lang="ca"/>
              <a:t>first course questionnaire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ca"/>
              <a:t>Speaking time</a:t>
            </a:r>
            <a:r>
              <a:rPr lang="ca"/>
              <a:t>: 1 point per minute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ca"/>
              <a:t>Completing </a:t>
            </a:r>
            <a:r>
              <a:rPr b="1" lang="ca"/>
              <a:t>all activities</a:t>
            </a:r>
            <a:r>
              <a:rPr lang="ca"/>
              <a:t> in the </a:t>
            </a:r>
            <a:r>
              <a:rPr b="1" lang="ca"/>
              <a:t>tandem task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ca"/>
              <a:t>Leaving </a:t>
            </a:r>
            <a:r>
              <a:rPr b="1" lang="ca"/>
              <a:t>constructive feedback</a:t>
            </a:r>
            <a:r>
              <a:rPr lang="ca"/>
              <a:t> for your partner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ca"/>
              <a:t>The </a:t>
            </a:r>
            <a:r>
              <a:rPr b="1" lang="ca"/>
              <a:t>ratings of the feedback</a:t>
            </a:r>
            <a:r>
              <a:rPr lang="ca"/>
              <a:t> 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"/>
              <a:t>You </a:t>
            </a:r>
            <a:r>
              <a:rPr b="1" lang="ca"/>
              <a:t>only</a:t>
            </a:r>
            <a:r>
              <a:rPr lang="ca"/>
              <a:t> get the points if you give your tandem partner feedback!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630575" y="1387825"/>
            <a:ext cx="7752300" cy="25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Architecture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/>
          <p:nvPr/>
        </p:nvSpPr>
        <p:spPr>
          <a:xfrm>
            <a:off x="712925" y="1734600"/>
            <a:ext cx="39105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Senior Lecturer in the Centre for Modern Languages at the Universitat Oberta de Catalunya (UOC) in Barcelona, Spain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Coordinator of European projects, amongst them, LLP project SpeakApps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mappel@uoc.edu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709700" y="942300"/>
            <a:ext cx="4198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rgbClr val="333333"/>
                </a:solidFill>
                <a:latin typeface="Raleway Light"/>
                <a:ea typeface="Raleway Light"/>
                <a:cs typeface="Raleway Light"/>
                <a:sym typeface="Raleway Light"/>
              </a:rPr>
              <a:t>WHO AM I? </a:t>
            </a:r>
            <a:r>
              <a:rPr b="1" lang="ca" sz="2400">
                <a:solidFill>
                  <a:srgbClr val="000078"/>
                </a:solidFill>
                <a:latin typeface="Raleway"/>
                <a:ea typeface="Raleway"/>
                <a:cs typeface="Raleway"/>
                <a:sym typeface="Raleway"/>
              </a:rPr>
              <a:t>Christine Appel</a:t>
            </a:r>
            <a:endParaRPr b="1" sz="2400">
              <a:solidFill>
                <a:srgbClr val="00007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136" name="Google Shape;136;p24"/>
          <p:cNvCxnSpPr/>
          <p:nvPr/>
        </p:nvCxnSpPr>
        <p:spPr>
          <a:xfrm>
            <a:off x="816689" y="14711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4"/>
          <p:cNvCxnSpPr/>
          <p:nvPr/>
        </p:nvCxnSpPr>
        <p:spPr>
          <a:xfrm>
            <a:off x="5121809" y="2462827"/>
            <a:ext cx="0" cy="1488600"/>
          </a:xfrm>
          <a:prstGeom prst="straightConnector1">
            <a:avLst/>
          </a:prstGeom>
          <a:noFill/>
          <a:ln cap="flat" cmpd="sng" w="57150">
            <a:solidFill>
              <a:srgbClr val="73EDF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032" y="3409904"/>
            <a:ext cx="220601" cy="15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6750" y="1367700"/>
            <a:ext cx="190500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3525" y="288475"/>
            <a:ext cx="1710651" cy="4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/>
          <p:nvPr/>
        </p:nvSpPr>
        <p:spPr>
          <a:xfrm>
            <a:off x="712925" y="1734600"/>
            <a:ext cx="67203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Using 4 main OpenSource components: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2737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25"/>
              <a:buFont typeface="Open Sans"/>
              <a:buChar char="●"/>
            </a:pPr>
            <a:r>
              <a:rPr b="1"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WordPress</a:t>
            </a: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as a registration platform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2737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25"/>
              <a:buFont typeface="Open Sans"/>
              <a:buChar char="●"/>
            </a:pPr>
            <a:r>
              <a:rPr b="1"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Moodle</a:t>
            </a: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to perform activities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2737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25"/>
              <a:buFont typeface="Open Sans"/>
              <a:buChar char="●"/>
            </a:pPr>
            <a:r>
              <a:rPr b="1"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BigBlueButton</a:t>
            </a: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to record sessions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2737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25"/>
              <a:buFont typeface="Open Sans"/>
              <a:buChar char="●"/>
            </a:pPr>
            <a:r>
              <a:rPr b="1"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Tandem</a:t>
            </a: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to link pairs, show activities, ranking  (</a:t>
            </a:r>
            <a:r>
              <a:rPr lang="ca" sz="1325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https://github.com/UOC/Tandem/tree/tandem_mooc</a:t>
            </a: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500" y="912628"/>
            <a:ext cx="6656751" cy="382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/>
          <p:nvPr>
            <p:ph type="title"/>
          </p:nvPr>
        </p:nvSpPr>
        <p:spPr>
          <a:xfrm>
            <a:off x="630575" y="1387825"/>
            <a:ext cx="7752300" cy="25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Let’s practice!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3600" u="sng">
                <a:hlinkClick r:id="rId3"/>
              </a:rPr>
              <a:t>https://mooc.speakapps.org/</a:t>
            </a:r>
            <a:r>
              <a:rPr lang="ca" sz="3600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type="title"/>
          </p:nvPr>
        </p:nvSpPr>
        <p:spPr>
          <a:xfrm>
            <a:off x="630575" y="1387825"/>
            <a:ext cx="7752300" cy="25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Questions?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3600">
                <a:solidFill>
                  <a:schemeClr val="lt1"/>
                </a:solidFill>
              </a:rPr>
              <a:t>Thanks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/>
          <p:nvPr/>
        </p:nvSpPr>
        <p:spPr>
          <a:xfrm>
            <a:off x="712925" y="1734600"/>
            <a:ext cx="39105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CTO 3ipunt (2004)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European LTI Co-chair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Edutech Cluster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Aws Solutions architect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@tunyafix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@tresipunt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antoni@tresipunt.com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moodle@tresipunt.com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709700" y="942300"/>
            <a:ext cx="4198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rgbClr val="333333"/>
                </a:solidFill>
                <a:latin typeface="Raleway Light"/>
                <a:ea typeface="Raleway Light"/>
                <a:cs typeface="Raleway Light"/>
                <a:sym typeface="Raleway Light"/>
              </a:rPr>
              <a:t>WHO AM I? </a:t>
            </a:r>
            <a:r>
              <a:rPr b="1" lang="ca" sz="2400">
                <a:solidFill>
                  <a:srgbClr val="000078"/>
                </a:solidFill>
                <a:latin typeface="Raleway"/>
                <a:ea typeface="Raleway"/>
                <a:cs typeface="Raleway"/>
                <a:sym typeface="Raleway"/>
              </a:rPr>
              <a:t>Antoni Bertran</a:t>
            </a:r>
            <a:endParaRPr b="1" sz="2400">
              <a:solidFill>
                <a:srgbClr val="00007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149" name="Google Shape;149;p25"/>
          <p:cNvCxnSpPr/>
          <p:nvPr/>
        </p:nvCxnSpPr>
        <p:spPr>
          <a:xfrm>
            <a:off x="816689" y="14711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25"/>
          <p:cNvCxnSpPr/>
          <p:nvPr/>
        </p:nvCxnSpPr>
        <p:spPr>
          <a:xfrm>
            <a:off x="5121809" y="2462827"/>
            <a:ext cx="0" cy="1488600"/>
          </a:xfrm>
          <a:prstGeom prst="straightConnector1">
            <a:avLst/>
          </a:prstGeom>
          <a:noFill/>
          <a:ln cap="flat" cmpd="sng" w="57150">
            <a:solidFill>
              <a:srgbClr val="73EDF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9196" y="1351300"/>
            <a:ext cx="2064478" cy="25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475" y="2909025"/>
            <a:ext cx="2762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475" y="3137625"/>
            <a:ext cx="2762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032" y="3454741"/>
            <a:ext cx="220601" cy="15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032" y="3683341"/>
            <a:ext cx="220601" cy="15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3525" y="288475"/>
            <a:ext cx="1710651" cy="4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630575" y="1387825"/>
            <a:ext cx="7752300" cy="25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tandemMooc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564450" y="1631498"/>
            <a:ext cx="7924200" cy="31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ca"/>
              <a:t>I</a:t>
            </a:r>
            <a:r>
              <a:rPr b="1" lang="ca"/>
              <a:t>mprove</a:t>
            </a:r>
            <a:r>
              <a:rPr lang="ca"/>
              <a:t> foreign </a:t>
            </a:r>
            <a:r>
              <a:rPr b="1" lang="ca"/>
              <a:t>language</a:t>
            </a:r>
            <a:r>
              <a:rPr lang="ca"/>
              <a:t> learners’ opportunities to practice their </a:t>
            </a:r>
            <a:r>
              <a:rPr b="1" lang="ca"/>
              <a:t>English</a:t>
            </a:r>
            <a:r>
              <a:rPr lang="ca"/>
              <a:t> and </a:t>
            </a:r>
            <a:r>
              <a:rPr b="1" lang="ca"/>
              <a:t>Spanish</a:t>
            </a:r>
            <a:r>
              <a:rPr lang="ca"/>
              <a:t> conversation skills in </a:t>
            </a:r>
            <a:r>
              <a:rPr b="1" lang="ca"/>
              <a:t>e-tandem</a:t>
            </a:r>
            <a:endParaRPr b="1"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ca"/>
              <a:t>Tandem language learning principles: Native</a:t>
            </a:r>
            <a:r>
              <a:rPr lang="ca"/>
              <a:t> speakers (or advanced learners) of each others’ target language help each other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ca"/>
              <a:t>Tandem conversations are guided by </a:t>
            </a:r>
            <a:r>
              <a:rPr b="1" lang="ca"/>
              <a:t>tasks</a:t>
            </a:r>
            <a:endParaRPr b="1"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ca"/>
              <a:t>Mooc</a:t>
            </a:r>
            <a:r>
              <a:rPr lang="ca"/>
              <a:t> (6th edition)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ca"/>
              <a:t>From </a:t>
            </a:r>
            <a:r>
              <a:rPr b="1" lang="ca"/>
              <a:t>October 26</a:t>
            </a:r>
            <a:r>
              <a:rPr lang="ca"/>
              <a:t> to </a:t>
            </a:r>
            <a:r>
              <a:rPr b="1" lang="ca"/>
              <a:t>December 7</a:t>
            </a:r>
            <a:endParaRPr b="1"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ca"/>
              <a:t>R</a:t>
            </a:r>
            <a:r>
              <a:rPr lang="ca"/>
              <a:t>esearch carried out in tandemMOOC has mostly focused on learners’ </a:t>
            </a:r>
            <a:r>
              <a:rPr b="1" lang="ca"/>
              <a:t>emotions</a:t>
            </a:r>
            <a:r>
              <a:rPr lang="ca"/>
              <a:t> and </a:t>
            </a:r>
            <a:r>
              <a:rPr b="1" lang="ca"/>
              <a:t>experience</a:t>
            </a:r>
            <a:r>
              <a:rPr lang="ca"/>
              <a:t> within the course, their </a:t>
            </a:r>
            <a:r>
              <a:rPr b="1" lang="ca"/>
              <a:t>intercultural communication</a:t>
            </a:r>
            <a:r>
              <a:rPr lang="ca"/>
              <a:t> competence and </a:t>
            </a:r>
            <a:r>
              <a:rPr b="1" lang="ca"/>
              <a:t>speaking abilities</a:t>
            </a:r>
            <a:r>
              <a:rPr lang="ca"/>
              <a:t>, and in course and task design. Such as foreign language </a:t>
            </a:r>
            <a:r>
              <a:rPr b="1" lang="ca"/>
              <a:t>anxiety</a:t>
            </a:r>
            <a:r>
              <a:rPr lang="ca"/>
              <a:t>, although it tends to </a:t>
            </a:r>
            <a:r>
              <a:rPr b="1" lang="ca"/>
              <a:t>decrease</a:t>
            </a:r>
            <a:r>
              <a:rPr lang="ca"/>
              <a:t> as </a:t>
            </a:r>
            <a:r>
              <a:rPr b="1" lang="ca"/>
              <a:t>learners’ practice</a:t>
            </a:r>
            <a:r>
              <a:rPr lang="ca"/>
              <a:t> within the course goes 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7"/>
          <p:cNvSpPr txBox="1"/>
          <p:nvPr/>
        </p:nvSpPr>
        <p:spPr>
          <a:xfrm>
            <a:off x="715844" y="1039027"/>
            <a:ext cx="43239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solidFill>
                  <a:srgbClr val="000078"/>
                </a:solidFill>
              </a:rPr>
              <a:t>What is tandemMooc?</a:t>
            </a:r>
            <a:endParaRPr b="1" sz="2200">
              <a:solidFill>
                <a:srgbClr val="000078"/>
              </a:solidFill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449" y="910434"/>
            <a:ext cx="1935698" cy="10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564450" y="1783898"/>
            <a:ext cx="7924200" cy="31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ca"/>
              <a:t>E</a:t>
            </a:r>
            <a:r>
              <a:rPr lang="ca"/>
              <a:t>ach week you will have a </a:t>
            </a:r>
            <a:r>
              <a:rPr b="1" lang="ca"/>
              <a:t>different topic</a:t>
            </a:r>
            <a:r>
              <a:rPr lang="ca"/>
              <a:t> and  </a:t>
            </a:r>
            <a:r>
              <a:rPr b="1" lang="ca"/>
              <a:t>tasks</a:t>
            </a:r>
            <a:r>
              <a:rPr lang="ca"/>
              <a:t> to do on e-tandem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ca"/>
              <a:t>Preparation materials and video tutorials</a:t>
            </a:r>
            <a:r>
              <a:rPr lang="ca"/>
              <a:t> for tandem learning strategies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ca"/>
              <a:t>Learners are  can choose to be</a:t>
            </a:r>
            <a:r>
              <a:rPr b="1" lang="ca"/>
              <a:t> matched  </a:t>
            </a:r>
            <a:r>
              <a:rPr lang="ca"/>
              <a:t>or</a:t>
            </a:r>
            <a:r>
              <a:rPr b="1" lang="ca"/>
              <a:t> select </a:t>
            </a:r>
            <a:r>
              <a:rPr lang="ca"/>
              <a:t>a</a:t>
            </a:r>
            <a:r>
              <a:rPr b="1" lang="ca"/>
              <a:t> native tandem partner</a:t>
            </a:r>
            <a:endParaRPr b="1"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ca"/>
              <a:t>Auto </a:t>
            </a:r>
            <a:r>
              <a:rPr lang="ca"/>
              <a:t>video</a:t>
            </a:r>
            <a:r>
              <a:rPr b="1" lang="ca"/>
              <a:t> recording</a:t>
            </a:r>
            <a:endParaRPr b="1"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ca"/>
              <a:t>Self </a:t>
            </a:r>
            <a:r>
              <a:rPr lang="ca"/>
              <a:t>and</a:t>
            </a:r>
            <a:r>
              <a:rPr b="1" lang="ca"/>
              <a:t> Pair </a:t>
            </a:r>
            <a:r>
              <a:rPr lang="ca"/>
              <a:t>assessment</a:t>
            </a:r>
            <a:r>
              <a:rPr b="1" lang="ca"/>
              <a:t> </a:t>
            </a:r>
            <a:endParaRPr b="1"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ca"/>
              <a:t>Points and </a:t>
            </a:r>
            <a:r>
              <a:rPr b="1" lang="ca"/>
              <a:t>Badges</a:t>
            </a:r>
            <a:r>
              <a:rPr lang="ca"/>
              <a:t> for tandems, feedback and course completion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8"/>
          <p:cNvSpPr txBox="1"/>
          <p:nvPr/>
        </p:nvSpPr>
        <p:spPr>
          <a:xfrm>
            <a:off x="715844" y="1039027"/>
            <a:ext cx="43239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solidFill>
                  <a:srgbClr val="000078"/>
                </a:solidFill>
              </a:rPr>
              <a:t>How does it work?</a:t>
            </a:r>
            <a:endParaRPr b="1" sz="2200">
              <a:solidFill>
                <a:srgbClr val="000078"/>
              </a:solidFill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449" y="910434"/>
            <a:ext cx="1935698" cy="10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875" y="920775"/>
            <a:ext cx="4715926" cy="38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138" y="911450"/>
            <a:ext cx="6689725" cy="38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564450" y="1783898"/>
            <a:ext cx="7924200" cy="31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ca"/>
              <a:t>Roulette Tandem</a:t>
            </a:r>
            <a:r>
              <a:rPr lang="ca"/>
              <a:t> matches you with a random partner who is also  online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ca"/>
              <a:t>YouChoose Tandem</a:t>
            </a:r>
            <a:r>
              <a:rPr lang="ca"/>
              <a:t> is where you meet people you have arranged to meet beforehand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ca"/>
              <a:t>Videorecording and Feedback</a:t>
            </a:r>
            <a:r>
              <a:rPr lang="ca"/>
              <a:t>, review your Tandem session after your partner feedback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ca"/>
              <a:t>Portfolio</a:t>
            </a:r>
            <a:r>
              <a:rPr lang="ca"/>
              <a:t> information about your tandems, feedback and rating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ca"/>
              <a:t>Video Forum </a:t>
            </a:r>
            <a:r>
              <a:rPr lang="ca"/>
              <a:t>practice long monologues, publish as text, video or audio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ca"/>
              <a:t>Quiz activities</a:t>
            </a:r>
            <a:r>
              <a:rPr lang="ca"/>
              <a:t>, these activities will help to practice some aspects on language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ca"/>
              <a:t>Gamification, </a:t>
            </a:r>
            <a:r>
              <a:rPr lang="ca"/>
              <a:t>ranks of points , prizes, badges and reputation stars as good tandem helper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1"/>
          <p:cNvSpPr txBox="1"/>
          <p:nvPr/>
        </p:nvSpPr>
        <p:spPr>
          <a:xfrm>
            <a:off x="715844" y="1039027"/>
            <a:ext cx="43239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200">
                <a:solidFill>
                  <a:srgbClr val="000078"/>
                </a:solidFill>
              </a:rPr>
              <a:t>Main tools</a:t>
            </a:r>
            <a:endParaRPr b="1" sz="2200">
              <a:solidFill>
                <a:srgbClr val="000078"/>
              </a:solidFill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699" y="933459"/>
            <a:ext cx="1935698" cy="10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OC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