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480" r:id="rId8"/>
    <p:sldId id="500" r:id="rId9"/>
    <p:sldId id="460" r:id="rId10"/>
    <p:sldId id="488" r:id="rId11"/>
    <p:sldId id="492" r:id="rId12"/>
    <p:sldId id="493" r:id="rId13"/>
    <p:sldId id="494" r:id="rId14"/>
    <p:sldId id="496" r:id="rId15"/>
    <p:sldId id="495" r:id="rId16"/>
    <p:sldId id="487" r:id="rId17"/>
    <p:sldId id="497" r:id="rId18"/>
    <p:sldId id="499" r:id="rId19"/>
    <p:sldId id="498" r:id="rId20"/>
    <p:sldId id="489" r:id="rId21"/>
    <p:sldId id="448" r:id="rId22"/>
    <p:sldId id="474" r:id="rId23"/>
    <p:sldId id="323" r:id="rId24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.Nelson" initials="C" lastIdx="1" clrIdx="0">
    <p:extLst>
      <p:ext uri="{19B8F6BF-5375-455C-9EA6-DF929625EA0E}">
        <p15:presenceInfo xmlns:p15="http://schemas.microsoft.com/office/powerpoint/2012/main" userId="S::cn2383@open.ac.uk::ed3f75fa-b1f1-4559-9ed6-a4a82a97d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F83"/>
    <a:srgbClr val="0B55A8"/>
    <a:srgbClr val="32B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2" autoAdjust="0"/>
  </p:normalViewPr>
  <p:slideViewPr>
    <p:cSldViewPr snapToGrid="0">
      <p:cViewPr>
        <p:scale>
          <a:sx n="100" d="100"/>
          <a:sy n="100" d="100"/>
        </p:scale>
        <p:origin x="1836" y="6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1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/>
          <a:lstStyle>
            <a:lvl1pPr algn="r">
              <a:defRPr sz="1400"/>
            </a:lvl1pPr>
          </a:lstStyle>
          <a:p>
            <a:fld id="{74AEE6D3-C93D-48BF-9910-F83D7C1D65E6}" type="datetimeFigureOut">
              <a:rPr lang="en-GB" smtClean="0"/>
              <a:t>18/09/2022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31" tIns="53515" rIns="107031" bIns="535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0857"/>
            <a:ext cx="7941310" cy="2677109"/>
          </a:xfrm>
          <a:prstGeom prst="rect">
            <a:avLst/>
          </a:prstGeom>
        </p:spPr>
        <p:txBody>
          <a:bodyPr vert="horz" lIns="107031" tIns="53515" rIns="107031" bIns="535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l">
              <a:defRPr sz="14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7792"/>
            <a:ext cx="4301543" cy="339884"/>
          </a:xfrm>
          <a:prstGeom prst="rect">
            <a:avLst/>
          </a:prstGeom>
        </p:spPr>
        <p:txBody>
          <a:bodyPr vert="horz" lIns="107031" tIns="53515" rIns="107031" bIns="53515" rtlCol="0" anchor="b"/>
          <a:lstStyle>
            <a:lvl1pPr algn="r">
              <a:defRPr sz="1400"/>
            </a:lvl1pPr>
          </a:lstStyle>
          <a:p>
            <a:fld id="{820E0F4F-B43E-4BE3-8C01-B745BBDAC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166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Open University saw the plugin’s potential and we began helping its development in April 2019.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Frank retired in August 2021, but is still involved in StudentQuiz.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03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0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33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2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However, Moodle 4.0’s introduction of question versioning, as well as the question bank redesign, meant that we have had to rewrite a significant portion of StudentQuiz.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Consequently have been working on compatibility issues for the last nine months :-/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But as Moodle 4.0 introduces question versioning, this is very welcome.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Early August 2022 saw the last release of StudentQuiz in the M3.x branch as it is too complicated to maintain separate branches with our move to M4.x in November 2022.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96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4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Lots of question filtering options.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Students who participate the most will make it into the “top 10 list”.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Points are given for creating question, taking them, responding correctly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Really good student questions from previous classes/years can be reused.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Much like the ‘playground revision group’, StudentQuiz can be especially useful when students are revising for tests.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333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time I presented about StudentQuiz at a </a:t>
            </a:r>
            <a:r>
              <a:rPr lang="en-GB" dirty="0" err="1"/>
              <a:t>MoodleMoot</a:t>
            </a:r>
            <a:r>
              <a:rPr lang="en-GB" dirty="0"/>
              <a:t>, I was asked if I could share any case studies. Today, I will talk about what we learnt from BB853.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6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74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69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0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E0F4F-B43E-4BE3-8C01-B745BBDAC02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8595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35022" y="282345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21793" y="0"/>
                </a:moveTo>
                <a:lnTo>
                  <a:pt x="12906" y="746"/>
                </a:lnTo>
                <a:lnTo>
                  <a:pt x="6024" y="3451"/>
                </a:lnTo>
                <a:lnTo>
                  <a:pt x="1578" y="8808"/>
                </a:lnTo>
                <a:lnTo>
                  <a:pt x="0" y="17513"/>
                </a:lnTo>
                <a:lnTo>
                  <a:pt x="0" y="21539"/>
                </a:lnTo>
                <a:lnTo>
                  <a:pt x="1320" y="25882"/>
                </a:lnTo>
                <a:lnTo>
                  <a:pt x="3390" y="29641"/>
                </a:lnTo>
                <a:lnTo>
                  <a:pt x="1079" y="30479"/>
                </a:lnTo>
                <a:lnTo>
                  <a:pt x="1079" y="36220"/>
                </a:lnTo>
                <a:lnTo>
                  <a:pt x="55600" y="36220"/>
                </a:lnTo>
                <a:lnTo>
                  <a:pt x="55600" y="27635"/>
                </a:lnTo>
                <a:lnTo>
                  <a:pt x="9855" y="27635"/>
                </a:lnTo>
                <a:lnTo>
                  <a:pt x="8724" y="25184"/>
                </a:lnTo>
                <a:lnTo>
                  <a:pt x="7861" y="22275"/>
                </a:lnTo>
                <a:lnTo>
                  <a:pt x="7861" y="9982"/>
                </a:lnTo>
                <a:lnTo>
                  <a:pt x="14351" y="8724"/>
                </a:lnTo>
                <a:lnTo>
                  <a:pt x="41533" y="8724"/>
                </a:lnTo>
                <a:lnTo>
                  <a:pt x="37606" y="3775"/>
                </a:lnTo>
                <a:lnTo>
                  <a:pt x="30724" y="848"/>
                </a:lnTo>
                <a:lnTo>
                  <a:pt x="21793" y="0"/>
                </a:lnTo>
                <a:close/>
              </a:path>
              <a:path w="55879" h="36829">
                <a:moveTo>
                  <a:pt x="41533" y="8724"/>
                </a:moveTo>
                <a:lnTo>
                  <a:pt x="29324" y="8724"/>
                </a:lnTo>
                <a:lnTo>
                  <a:pt x="35725" y="9982"/>
                </a:lnTo>
                <a:lnTo>
                  <a:pt x="35725" y="22847"/>
                </a:lnTo>
                <a:lnTo>
                  <a:pt x="34315" y="26695"/>
                </a:lnTo>
                <a:lnTo>
                  <a:pt x="33820" y="27635"/>
                </a:lnTo>
                <a:lnTo>
                  <a:pt x="41351" y="27635"/>
                </a:lnTo>
                <a:lnTo>
                  <a:pt x="42837" y="24282"/>
                </a:lnTo>
                <a:lnTo>
                  <a:pt x="43595" y="21539"/>
                </a:lnTo>
                <a:lnTo>
                  <a:pt x="43483" y="17513"/>
                </a:lnTo>
                <a:lnTo>
                  <a:pt x="42033" y="9354"/>
                </a:lnTo>
                <a:lnTo>
                  <a:pt x="41533" y="8724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521853" y="493953"/>
            <a:ext cx="55880" cy="40005"/>
          </a:xfrm>
          <a:custGeom>
            <a:avLst/>
            <a:gdLst/>
            <a:ahLst/>
            <a:cxnLst/>
            <a:rect l="l" t="t" r="r" b="b"/>
            <a:pathLst>
              <a:path w="55879" h="40004">
                <a:moveTo>
                  <a:pt x="7988" y="0"/>
                </a:moveTo>
                <a:lnTo>
                  <a:pt x="0" y="0"/>
                </a:lnTo>
                <a:lnTo>
                  <a:pt x="0" y="39903"/>
                </a:lnTo>
                <a:lnTo>
                  <a:pt x="7988" y="39903"/>
                </a:lnTo>
                <a:lnTo>
                  <a:pt x="7988" y="24409"/>
                </a:lnTo>
                <a:lnTo>
                  <a:pt x="55689" y="24409"/>
                </a:lnTo>
                <a:lnTo>
                  <a:pt x="55689" y="15595"/>
                </a:lnTo>
                <a:lnTo>
                  <a:pt x="7988" y="15595"/>
                </a:lnTo>
                <a:lnTo>
                  <a:pt x="7988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21845" y="451825"/>
            <a:ext cx="55880" cy="34290"/>
          </a:xfrm>
          <a:custGeom>
            <a:avLst/>
            <a:gdLst/>
            <a:ahLst/>
            <a:cxnLst/>
            <a:rect l="l" t="t" r="r" b="b"/>
            <a:pathLst>
              <a:path w="55879" h="34290">
                <a:moveTo>
                  <a:pt x="55702" y="25526"/>
                </a:moveTo>
                <a:lnTo>
                  <a:pt x="0" y="25526"/>
                </a:lnTo>
                <a:lnTo>
                  <a:pt x="0" y="34061"/>
                </a:lnTo>
                <a:lnTo>
                  <a:pt x="55702" y="34061"/>
                </a:lnTo>
                <a:lnTo>
                  <a:pt x="55702" y="25526"/>
                </a:lnTo>
                <a:close/>
              </a:path>
              <a:path w="55879" h="34290">
                <a:moveTo>
                  <a:pt x="55702" y="0"/>
                </a:moveTo>
                <a:lnTo>
                  <a:pt x="18135" y="0"/>
                </a:lnTo>
                <a:lnTo>
                  <a:pt x="13169" y="4152"/>
                </a:lnTo>
                <a:lnTo>
                  <a:pt x="13169" y="17856"/>
                </a:lnTo>
                <a:lnTo>
                  <a:pt x="14325" y="22491"/>
                </a:lnTo>
                <a:lnTo>
                  <a:pt x="15824" y="25526"/>
                </a:lnTo>
                <a:lnTo>
                  <a:pt x="23037" y="25526"/>
                </a:lnTo>
                <a:lnTo>
                  <a:pt x="21971" y="23253"/>
                </a:lnTo>
                <a:lnTo>
                  <a:pt x="21031" y="19786"/>
                </a:lnTo>
                <a:lnTo>
                  <a:pt x="21031" y="11683"/>
                </a:lnTo>
                <a:lnTo>
                  <a:pt x="22313" y="8585"/>
                </a:lnTo>
                <a:lnTo>
                  <a:pt x="55562" y="8585"/>
                </a:lnTo>
                <a:lnTo>
                  <a:pt x="55702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20671" y="327839"/>
            <a:ext cx="58419" cy="45720"/>
          </a:xfrm>
          <a:custGeom>
            <a:avLst/>
            <a:gdLst/>
            <a:ahLst/>
            <a:cxnLst/>
            <a:rect l="l" t="t" r="r" b="b"/>
            <a:pathLst>
              <a:path w="58420" h="45720">
                <a:moveTo>
                  <a:pt x="28994" y="0"/>
                </a:moveTo>
                <a:lnTo>
                  <a:pt x="18077" y="889"/>
                </a:lnTo>
                <a:lnTo>
                  <a:pt x="8820" y="4257"/>
                </a:lnTo>
                <a:lnTo>
                  <a:pt x="2401" y="11154"/>
                </a:lnTo>
                <a:lnTo>
                  <a:pt x="0" y="22631"/>
                </a:lnTo>
                <a:lnTo>
                  <a:pt x="2401" y="33889"/>
                </a:lnTo>
                <a:lnTo>
                  <a:pt x="8820" y="40838"/>
                </a:lnTo>
                <a:lnTo>
                  <a:pt x="18077" y="44360"/>
                </a:lnTo>
                <a:lnTo>
                  <a:pt x="28994" y="45338"/>
                </a:lnTo>
                <a:lnTo>
                  <a:pt x="39872" y="44439"/>
                </a:lnTo>
                <a:lnTo>
                  <a:pt x="49120" y="41047"/>
                </a:lnTo>
                <a:lnTo>
                  <a:pt x="53682" y="36131"/>
                </a:lnTo>
                <a:lnTo>
                  <a:pt x="17373" y="36131"/>
                </a:lnTo>
                <a:lnTo>
                  <a:pt x="8039" y="34315"/>
                </a:lnTo>
                <a:lnTo>
                  <a:pt x="8039" y="11061"/>
                </a:lnTo>
                <a:lnTo>
                  <a:pt x="17373" y="9182"/>
                </a:lnTo>
                <a:lnTo>
                  <a:pt x="53502" y="9182"/>
                </a:lnTo>
                <a:lnTo>
                  <a:pt x="49125" y="4462"/>
                </a:lnTo>
                <a:lnTo>
                  <a:pt x="39878" y="966"/>
                </a:lnTo>
                <a:lnTo>
                  <a:pt x="28994" y="0"/>
                </a:lnTo>
                <a:close/>
              </a:path>
              <a:path w="58420" h="45720">
                <a:moveTo>
                  <a:pt x="53502" y="9182"/>
                </a:moveTo>
                <a:lnTo>
                  <a:pt x="40589" y="9182"/>
                </a:lnTo>
                <a:lnTo>
                  <a:pt x="49911" y="10947"/>
                </a:lnTo>
                <a:lnTo>
                  <a:pt x="49911" y="34213"/>
                </a:lnTo>
                <a:lnTo>
                  <a:pt x="40589" y="36131"/>
                </a:lnTo>
                <a:lnTo>
                  <a:pt x="53682" y="36131"/>
                </a:lnTo>
                <a:lnTo>
                  <a:pt x="55543" y="34125"/>
                </a:lnTo>
                <a:lnTo>
                  <a:pt x="57950" y="22631"/>
                </a:lnTo>
                <a:lnTo>
                  <a:pt x="55545" y="11385"/>
                </a:lnTo>
                <a:lnTo>
                  <a:pt x="53502" y="9182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35023" y="195761"/>
            <a:ext cx="42545" cy="34290"/>
          </a:xfrm>
          <a:custGeom>
            <a:avLst/>
            <a:gdLst/>
            <a:ahLst/>
            <a:cxnLst/>
            <a:rect l="l" t="t" r="r" b="b"/>
            <a:pathLst>
              <a:path w="42545" h="34289">
                <a:moveTo>
                  <a:pt x="42519" y="0"/>
                </a:moveTo>
                <a:lnTo>
                  <a:pt x="4965" y="12"/>
                </a:lnTo>
                <a:lnTo>
                  <a:pt x="0" y="4267"/>
                </a:lnTo>
                <a:lnTo>
                  <a:pt x="0" y="18580"/>
                </a:lnTo>
                <a:lnTo>
                  <a:pt x="1168" y="23456"/>
                </a:lnTo>
                <a:lnTo>
                  <a:pt x="3390" y="27114"/>
                </a:lnTo>
                <a:lnTo>
                  <a:pt x="1079" y="27952"/>
                </a:lnTo>
                <a:lnTo>
                  <a:pt x="1079" y="33693"/>
                </a:lnTo>
                <a:lnTo>
                  <a:pt x="42519" y="33693"/>
                </a:lnTo>
                <a:lnTo>
                  <a:pt x="42519" y="25107"/>
                </a:lnTo>
                <a:lnTo>
                  <a:pt x="9855" y="25107"/>
                </a:lnTo>
                <a:lnTo>
                  <a:pt x="8801" y="22847"/>
                </a:lnTo>
                <a:lnTo>
                  <a:pt x="7861" y="19583"/>
                </a:lnTo>
                <a:lnTo>
                  <a:pt x="7848" y="14439"/>
                </a:lnTo>
                <a:lnTo>
                  <a:pt x="7721" y="8623"/>
                </a:lnTo>
                <a:lnTo>
                  <a:pt x="42519" y="8623"/>
                </a:lnTo>
                <a:lnTo>
                  <a:pt x="42519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35017" y="238998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5" h="36195">
                <a:moveTo>
                  <a:pt x="25476" y="0"/>
                </a:moveTo>
                <a:lnTo>
                  <a:pt x="22174" y="0"/>
                </a:lnTo>
                <a:lnTo>
                  <a:pt x="13866" y="580"/>
                </a:lnTo>
                <a:lnTo>
                  <a:pt x="6781" y="2928"/>
                </a:lnTo>
                <a:lnTo>
                  <a:pt x="1850" y="8013"/>
                </a:lnTo>
                <a:lnTo>
                  <a:pt x="0" y="16802"/>
                </a:lnTo>
                <a:lnTo>
                  <a:pt x="1608" y="25583"/>
                </a:lnTo>
                <a:lnTo>
                  <a:pt x="6107" y="31419"/>
                </a:lnTo>
                <a:lnTo>
                  <a:pt x="13003" y="34665"/>
                </a:lnTo>
                <a:lnTo>
                  <a:pt x="21805" y="35674"/>
                </a:lnTo>
                <a:lnTo>
                  <a:pt x="30731" y="34729"/>
                </a:lnTo>
                <a:lnTo>
                  <a:pt x="37614" y="31591"/>
                </a:lnTo>
                <a:lnTo>
                  <a:pt x="41247" y="26822"/>
                </a:lnTo>
                <a:lnTo>
                  <a:pt x="25476" y="26822"/>
                </a:lnTo>
                <a:lnTo>
                  <a:pt x="18402" y="26797"/>
                </a:lnTo>
                <a:lnTo>
                  <a:pt x="11823" y="26403"/>
                </a:lnTo>
                <a:lnTo>
                  <a:pt x="7099" y="24384"/>
                </a:lnTo>
                <a:lnTo>
                  <a:pt x="7099" y="10185"/>
                </a:lnTo>
                <a:lnTo>
                  <a:pt x="12903" y="8801"/>
                </a:lnTo>
                <a:lnTo>
                  <a:pt x="25476" y="8763"/>
                </a:lnTo>
                <a:lnTo>
                  <a:pt x="25476" y="0"/>
                </a:lnTo>
                <a:close/>
              </a:path>
              <a:path w="43815" h="36195">
                <a:moveTo>
                  <a:pt x="40830" y="2032"/>
                </a:moveTo>
                <a:lnTo>
                  <a:pt x="33273" y="2032"/>
                </a:lnTo>
                <a:lnTo>
                  <a:pt x="34861" y="6896"/>
                </a:lnTo>
                <a:lnTo>
                  <a:pt x="35468" y="10185"/>
                </a:lnTo>
                <a:lnTo>
                  <a:pt x="35585" y="22999"/>
                </a:lnTo>
                <a:lnTo>
                  <a:pt x="32715" y="26174"/>
                </a:lnTo>
                <a:lnTo>
                  <a:pt x="25476" y="26822"/>
                </a:lnTo>
                <a:lnTo>
                  <a:pt x="41247" y="26822"/>
                </a:lnTo>
                <a:lnTo>
                  <a:pt x="42044" y="25776"/>
                </a:lnTo>
                <a:lnTo>
                  <a:pt x="43611" y="16802"/>
                </a:lnTo>
                <a:lnTo>
                  <a:pt x="43611" y="12077"/>
                </a:lnTo>
                <a:lnTo>
                  <a:pt x="42913" y="7150"/>
                </a:lnTo>
                <a:lnTo>
                  <a:pt x="40830" y="2032"/>
                </a:lnTo>
                <a:close/>
              </a:path>
              <a:path w="43815" h="36195">
                <a:moveTo>
                  <a:pt x="25476" y="8763"/>
                </a:moveTo>
                <a:lnTo>
                  <a:pt x="18402" y="8763"/>
                </a:lnTo>
                <a:lnTo>
                  <a:pt x="18402" y="26797"/>
                </a:lnTo>
                <a:lnTo>
                  <a:pt x="25476" y="26797"/>
                </a:lnTo>
                <a:lnTo>
                  <a:pt x="25476" y="8763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35019" y="408219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5" h="36195">
                <a:moveTo>
                  <a:pt x="25473" y="0"/>
                </a:moveTo>
                <a:lnTo>
                  <a:pt x="22171" y="0"/>
                </a:lnTo>
                <a:lnTo>
                  <a:pt x="13863" y="569"/>
                </a:lnTo>
                <a:lnTo>
                  <a:pt x="6779" y="2920"/>
                </a:lnTo>
                <a:lnTo>
                  <a:pt x="1847" y="8015"/>
                </a:lnTo>
                <a:lnTo>
                  <a:pt x="0" y="16827"/>
                </a:lnTo>
                <a:lnTo>
                  <a:pt x="1606" y="25596"/>
                </a:lnTo>
                <a:lnTo>
                  <a:pt x="6104" y="31430"/>
                </a:lnTo>
                <a:lnTo>
                  <a:pt x="13001" y="34672"/>
                </a:lnTo>
                <a:lnTo>
                  <a:pt x="21803" y="35674"/>
                </a:lnTo>
                <a:lnTo>
                  <a:pt x="30729" y="34738"/>
                </a:lnTo>
                <a:lnTo>
                  <a:pt x="37611" y="31608"/>
                </a:lnTo>
                <a:lnTo>
                  <a:pt x="41252" y="26835"/>
                </a:lnTo>
                <a:lnTo>
                  <a:pt x="25473" y="26835"/>
                </a:lnTo>
                <a:lnTo>
                  <a:pt x="18793" y="26720"/>
                </a:lnTo>
                <a:lnTo>
                  <a:pt x="12202" y="26327"/>
                </a:lnTo>
                <a:lnTo>
                  <a:pt x="7477" y="24295"/>
                </a:lnTo>
                <a:lnTo>
                  <a:pt x="7477" y="10083"/>
                </a:lnTo>
                <a:lnTo>
                  <a:pt x="13269" y="8699"/>
                </a:lnTo>
                <a:lnTo>
                  <a:pt x="25473" y="8661"/>
                </a:lnTo>
                <a:lnTo>
                  <a:pt x="25473" y="0"/>
                </a:lnTo>
                <a:close/>
              </a:path>
              <a:path w="43815" h="36195">
                <a:moveTo>
                  <a:pt x="40828" y="2044"/>
                </a:moveTo>
                <a:lnTo>
                  <a:pt x="33271" y="2044"/>
                </a:lnTo>
                <a:lnTo>
                  <a:pt x="34859" y="6921"/>
                </a:lnTo>
                <a:lnTo>
                  <a:pt x="35583" y="10845"/>
                </a:lnTo>
                <a:lnTo>
                  <a:pt x="35583" y="22986"/>
                </a:lnTo>
                <a:lnTo>
                  <a:pt x="32712" y="26174"/>
                </a:lnTo>
                <a:lnTo>
                  <a:pt x="25473" y="26835"/>
                </a:lnTo>
                <a:lnTo>
                  <a:pt x="41252" y="26835"/>
                </a:lnTo>
                <a:lnTo>
                  <a:pt x="42041" y="25799"/>
                </a:lnTo>
                <a:lnTo>
                  <a:pt x="43609" y="16827"/>
                </a:lnTo>
                <a:lnTo>
                  <a:pt x="43609" y="12103"/>
                </a:lnTo>
                <a:lnTo>
                  <a:pt x="42910" y="7150"/>
                </a:lnTo>
                <a:lnTo>
                  <a:pt x="40828" y="2044"/>
                </a:lnTo>
                <a:close/>
              </a:path>
              <a:path w="43815" h="36195">
                <a:moveTo>
                  <a:pt x="25473" y="8661"/>
                </a:moveTo>
                <a:lnTo>
                  <a:pt x="18793" y="8661"/>
                </a:lnTo>
                <a:lnTo>
                  <a:pt x="18793" y="26720"/>
                </a:lnTo>
                <a:lnTo>
                  <a:pt x="25473" y="26720"/>
                </a:lnTo>
                <a:lnTo>
                  <a:pt x="25473" y="8661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11487" y="491281"/>
            <a:ext cx="57150" cy="41275"/>
          </a:xfrm>
          <a:custGeom>
            <a:avLst/>
            <a:gdLst/>
            <a:ahLst/>
            <a:cxnLst/>
            <a:rect l="l" t="t" r="r" b="b"/>
            <a:pathLst>
              <a:path w="57150" h="41275">
                <a:moveTo>
                  <a:pt x="36398" y="0"/>
                </a:moveTo>
                <a:lnTo>
                  <a:pt x="0" y="12"/>
                </a:lnTo>
                <a:lnTo>
                  <a:pt x="0" y="8547"/>
                </a:lnTo>
                <a:lnTo>
                  <a:pt x="47802" y="8547"/>
                </a:lnTo>
                <a:lnTo>
                  <a:pt x="48755" y="16014"/>
                </a:lnTo>
                <a:lnTo>
                  <a:pt x="48755" y="25273"/>
                </a:lnTo>
                <a:lnTo>
                  <a:pt x="47790" y="32715"/>
                </a:lnTo>
                <a:lnTo>
                  <a:pt x="0" y="32715"/>
                </a:lnTo>
                <a:lnTo>
                  <a:pt x="0" y="41236"/>
                </a:lnTo>
                <a:lnTo>
                  <a:pt x="36398" y="41236"/>
                </a:lnTo>
                <a:lnTo>
                  <a:pt x="47179" y="39120"/>
                </a:lnTo>
                <a:lnTo>
                  <a:pt x="53452" y="33867"/>
                </a:lnTo>
                <a:lnTo>
                  <a:pt x="56370" y="27152"/>
                </a:lnTo>
                <a:lnTo>
                  <a:pt x="57086" y="20650"/>
                </a:lnTo>
                <a:lnTo>
                  <a:pt x="56375" y="14144"/>
                </a:lnTo>
                <a:lnTo>
                  <a:pt x="53457" y="7410"/>
                </a:lnTo>
                <a:lnTo>
                  <a:pt x="47181" y="2133"/>
                </a:lnTo>
                <a:lnTo>
                  <a:pt x="36398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08206" y="43208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775" y="0"/>
                </a:moveTo>
                <a:lnTo>
                  <a:pt x="5651" y="12"/>
                </a:lnTo>
                <a:lnTo>
                  <a:pt x="2451" y="12"/>
                </a:lnTo>
                <a:lnTo>
                  <a:pt x="0" y="2501"/>
                </a:lnTo>
                <a:lnTo>
                  <a:pt x="0" y="8762"/>
                </a:lnTo>
                <a:lnTo>
                  <a:pt x="2463" y="11264"/>
                </a:lnTo>
                <a:lnTo>
                  <a:pt x="8775" y="11264"/>
                </a:lnTo>
                <a:lnTo>
                  <a:pt x="11264" y="8762"/>
                </a:lnTo>
                <a:lnTo>
                  <a:pt x="11264" y="2501"/>
                </a:lnTo>
                <a:lnTo>
                  <a:pt x="8775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25951" y="429613"/>
            <a:ext cx="42545" cy="12700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42367" y="0"/>
                </a:moveTo>
                <a:lnTo>
                  <a:pt x="34823" y="0"/>
                </a:lnTo>
                <a:lnTo>
                  <a:pt x="34823" y="3721"/>
                </a:lnTo>
                <a:lnTo>
                  <a:pt x="34163" y="3810"/>
                </a:lnTo>
                <a:lnTo>
                  <a:pt x="0" y="3810"/>
                </a:lnTo>
                <a:lnTo>
                  <a:pt x="0" y="12331"/>
                </a:lnTo>
                <a:lnTo>
                  <a:pt x="40055" y="12331"/>
                </a:lnTo>
                <a:lnTo>
                  <a:pt x="42519" y="8940"/>
                </a:lnTo>
                <a:lnTo>
                  <a:pt x="42468" y="952"/>
                </a:lnTo>
                <a:lnTo>
                  <a:pt x="42367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25951" y="264507"/>
            <a:ext cx="42545" cy="12700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42354" y="0"/>
                </a:moveTo>
                <a:lnTo>
                  <a:pt x="34823" y="0"/>
                </a:lnTo>
                <a:lnTo>
                  <a:pt x="34836" y="3670"/>
                </a:lnTo>
                <a:lnTo>
                  <a:pt x="34163" y="3771"/>
                </a:lnTo>
                <a:lnTo>
                  <a:pt x="0" y="3784"/>
                </a:lnTo>
                <a:lnTo>
                  <a:pt x="0" y="12306"/>
                </a:lnTo>
                <a:lnTo>
                  <a:pt x="40055" y="12306"/>
                </a:lnTo>
                <a:lnTo>
                  <a:pt x="42519" y="8902"/>
                </a:lnTo>
                <a:lnTo>
                  <a:pt x="42468" y="914"/>
                </a:lnTo>
                <a:lnTo>
                  <a:pt x="42354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25957" y="386353"/>
            <a:ext cx="42545" cy="39370"/>
          </a:xfrm>
          <a:custGeom>
            <a:avLst/>
            <a:gdLst/>
            <a:ahLst/>
            <a:cxnLst/>
            <a:rect l="l" t="t" r="r" b="b"/>
            <a:pathLst>
              <a:path w="42545" h="39370">
                <a:moveTo>
                  <a:pt x="0" y="0"/>
                </a:moveTo>
                <a:lnTo>
                  <a:pt x="0" y="9271"/>
                </a:lnTo>
                <a:lnTo>
                  <a:pt x="32258" y="19634"/>
                </a:lnTo>
                <a:lnTo>
                  <a:pt x="0" y="29984"/>
                </a:lnTo>
                <a:lnTo>
                  <a:pt x="0" y="39293"/>
                </a:lnTo>
                <a:lnTo>
                  <a:pt x="42506" y="23088"/>
                </a:lnTo>
                <a:lnTo>
                  <a:pt x="42506" y="16141"/>
                </a:lnTo>
                <a:lnTo>
                  <a:pt x="0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24871" y="348794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5" h="34925">
                <a:moveTo>
                  <a:pt x="25488" y="0"/>
                </a:moveTo>
                <a:lnTo>
                  <a:pt x="22174" y="0"/>
                </a:lnTo>
                <a:lnTo>
                  <a:pt x="13871" y="545"/>
                </a:lnTo>
                <a:lnTo>
                  <a:pt x="6786" y="2840"/>
                </a:lnTo>
                <a:lnTo>
                  <a:pt x="1852" y="7813"/>
                </a:lnTo>
                <a:lnTo>
                  <a:pt x="0" y="16395"/>
                </a:lnTo>
                <a:lnTo>
                  <a:pt x="1608" y="24948"/>
                </a:lnTo>
                <a:lnTo>
                  <a:pt x="6107" y="30638"/>
                </a:lnTo>
                <a:lnTo>
                  <a:pt x="13003" y="33805"/>
                </a:lnTo>
                <a:lnTo>
                  <a:pt x="21805" y="34785"/>
                </a:lnTo>
                <a:lnTo>
                  <a:pt x="30729" y="33872"/>
                </a:lnTo>
                <a:lnTo>
                  <a:pt x="37607" y="30819"/>
                </a:lnTo>
                <a:lnTo>
                  <a:pt x="41165" y="26263"/>
                </a:lnTo>
                <a:lnTo>
                  <a:pt x="18414" y="26263"/>
                </a:lnTo>
                <a:lnTo>
                  <a:pt x="11823" y="25882"/>
                </a:lnTo>
                <a:lnTo>
                  <a:pt x="7111" y="23875"/>
                </a:lnTo>
                <a:lnTo>
                  <a:pt x="7111" y="9817"/>
                </a:lnTo>
                <a:lnTo>
                  <a:pt x="12903" y="8445"/>
                </a:lnTo>
                <a:lnTo>
                  <a:pt x="25488" y="8432"/>
                </a:lnTo>
                <a:lnTo>
                  <a:pt x="25488" y="0"/>
                </a:lnTo>
                <a:close/>
              </a:path>
              <a:path w="43815" h="34925">
                <a:moveTo>
                  <a:pt x="25488" y="8432"/>
                </a:moveTo>
                <a:lnTo>
                  <a:pt x="18414" y="8432"/>
                </a:lnTo>
                <a:lnTo>
                  <a:pt x="18414" y="26263"/>
                </a:lnTo>
                <a:lnTo>
                  <a:pt x="41165" y="26263"/>
                </a:lnTo>
                <a:lnTo>
                  <a:pt x="25488" y="26174"/>
                </a:lnTo>
                <a:lnTo>
                  <a:pt x="25488" y="8432"/>
                </a:lnTo>
                <a:close/>
              </a:path>
              <a:path w="43815" h="34925">
                <a:moveTo>
                  <a:pt x="40830" y="1993"/>
                </a:moveTo>
                <a:lnTo>
                  <a:pt x="33273" y="1993"/>
                </a:lnTo>
                <a:lnTo>
                  <a:pt x="34874" y="6718"/>
                </a:lnTo>
                <a:lnTo>
                  <a:pt x="35585" y="10553"/>
                </a:lnTo>
                <a:lnTo>
                  <a:pt x="35585" y="22428"/>
                </a:lnTo>
                <a:lnTo>
                  <a:pt x="32740" y="25526"/>
                </a:lnTo>
                <a:lnTo>
                  <a:pt x="25488" y="26174"/>
                </a:lnTo>
                <a:lnTo>
                  <a:pt x="41234" y="26174"/>
                </a:lnTo>
                <a:lnTo>
                  <a:pt x="42033" y="25151"/>
                </a:lnTo>
                <a:lnTo>
                  <a:pt x="43599" y="16395"/>
                </a:lnTo>
                <a:lnTo>
                  <a:pt x="43599" y="11785"/>
                </a:lnTo>
                <a:lnTo>
                  <a:pt x="42913" y="6984"/>
                </a:lnTo>
                <a:lnTo>
                  <a:pt x="40830" y="1993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24948" y="318916"/>
            <a:ext cx="42545" cy="22860"/>
          </a:xfrm>
          <a:custGeom>
            <a:avLst/>
            <a:gdLst/>
            <a:ahLst/>
            <a:cxnLst/>
            <a:rect l="l" t="t" r="r" b="b"/>
            <a:pathLst>
              <a:path w="42545" h="22860">
                <a:moveTo>
                  <a:pt x="8432" y="0"/>
                </a:moveTo>
                <a:lnTo>
                  <a:pt x="355" y="0"/>
                </a:lnTo>
                <a:lnTo>
                  <a:pt x="0" y="1536"/>
                </a:lnTo>
                <a:lnTo>
                  <a:pt x="101" y="8864"/>
                </a:lnTo>
                <a:lnTo>
                  <a:pt x="1282" y="13169"/>
                </a:lnTo>
                <a:lnTo>
                  <a:pt x="3263" y="15735"/>
                </a:lnTo>
                <a:lnTo>
                  <a:pt x="952" y="16573"/>
                </a:lnTo>
                <a:lnTo>
                  <a:pt x="952" y="22250"/>
                </a:lnTo>
                <a:lnTo>
                  <a:pt x="42506" y="22250"/>
                </a:lnTo>
                <a:lnTo>
                  <a:pt x="42506" y="13754"/>
                </a:lnTo>
                <a:lnTo>
                  <a:pt x="9753" y="13754"/>
                </a:lnTo>
                <a:lnTo>
                  <a:pt x="8724" y="11620"/>
                </a:lnTo>
                <a:lnTo>
                  <a:pt x="8013" y="8864"/>
                </a:lnTo>
                <a:lnTo>
                  <a:pt x="8115" y="1701"/>
                </a:lnTo>
                <a:lnTo>
                  <a:pt x="8432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24869" y="283715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5" h="30479">
                <a:moveTo>
                  <a:pt x="2425" y="1879"/>
                </a:moveTo>
                <a:lnTo>
                  <a:pt x="520" y="6172"/>
                </a:lnTo>
                <a:lnTo>
                  <a:pt x="114" y="9677"/>
                </a:lnTo>
                <a:lnTo>
                  <a:pt x="0" y="26352"/>
                </a:lnTo>
                <a:lnTo>
                  <a:pt x="6946" y="30175"/>
                </a:lnTo>
                <a:lnTo>
                  <a:pt x="19304" y="30175"/>
                </a:lnTo>
                <a:lnTo>
                  <a:pt x="23876" y="27724"/>
                </a:lnTo>
                <a:lnTo>
                  <a:pt x="24366" y="22148"/>
                </a:lnTo>
                <a:lnTo>
                  <a:pt x="10210" y="22148"/>
                </a:lnTo>
                <a:lnTo>
                  <a:pt x="7874" y="20840"/>
                </a:lnTo>
                <a:lnTo>
                  <a:pt x="7874" y="9677"/>
                </a:lnTo>
                <a:lnTo>
                  <a:pt x="8966" y="5918"/>
                </a:lnTo>
                <a:lnTo>
                  <a:pt x="10287" y="1892"/>
                </a:lnTo>
                <a:lnTo>
                  <a:pt x="2425" y="1879"/>
                </a:lnTo>
                <a:close/>
              </a:path>
              <a:path w="43815" h="30479">
                <a:moveTo>
                  <a:pt x="43599" y="8204"/>
                </a:moveTo>
                <a:lnTo>
                  <a:pt x="32918" y="8204"/>
                </a:lnTo>
                <a:lnTo>
                  <a:pt x="35725" y="10096"/>
                </a:lnTo>
                <a:lnTo>
                  <a:pt x="35656" y="22148"/>
                </a:lnTo>
                <a:lnTo>
                  <a:pt x="34417" y="26492"/>
                </a:lnTo>
                <a:lnTo>
                  <a:pt x="33235" y="29794"/>
                </a:lnTo>
                <a:lnTo>
                  <a:pt x="41275" y="29781"/>
                </a:lnTo>
                <a:lnTo>
                  <a:pt x="42545" y="26746"/>
                </a:lnTo>
                <a:lnTo>
                  <a:pt x="43570" y="20929"/>
                </a:lnTo>
                <a:lnTo>
                  <a:pt x="43599" y="8204"/>
                </a:lnTo>
                <a:close/>
              </a:path>
              <a:path w="43815" h="30479">
                <a:moveTo>
                  <a:pt x="36639" y="0"/>
                </a:moveTo>
                <a:lnTo>
                  <a:pt x="22720" y="0"/>
                </a:lnTo>
                <a:lnTo>
                  <a:pt x="18503" y="2768"/>
                </a:lnTo>
                <a:lnTo>
                  <a:pt x="16802" y="20929"/>
                </a:lnTo>
                <a:lnTo>
                  <a:pt x="15570" y="22148"/>
                </a:lnTo>
                <a:lnTo>
                  <a:pt x="24366" y="22148"/>
                </a:lnTo>
                <a:lnTo>
                  <a:pt x="25527" y="9182"/>
                </a:lnTo>
                <a:lnTo>
                  <a:pt x="27343" y="8204"/>
                </a:lnTo>
                <a:lnTo>
                  <a:pt x="43599" y="8204"/>
                </a:lnTo>
                <a:lnTo>
                  <a:pt x="43599" y="4102"/>
                </a:lnTo>
                <a:lnTo>
                  <a:pt x="36639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14328" y="234029"/>
            <a:ext cx="54610" cy="27305"/>
          </a:xfrm>
          <a:custGeom>
            <a:avLst/>
            <a:gdLst/>
            <a:ahLst/>
            <a:cxnLst/>
            <a:rect l="l" t="t" r="r" b="b"/>
            <a:pathLst>
              <a:path w="54609" h="27304">
                <a:moveTo>
                  <a:pt x="53581" y="0"/>
                </a:moveTo>
                <a:lnTo>
                  <a:pt x="46012" y="0"/>
                </a:lnTo>
                <a:lnTo>
                  <a:pt x="46151" y="749"/>
                </a:lnTo>
                <a:lnTo>
                  <a:pt x="46214" y="1917"/>
                </a:lnTo>
                <a:lnTo>
                  <a:pt x="46304" y="9537"/>
                </a:lnTo>
                <a:lnTo>
                  <a:pt x="45021" y="11404"/>
                </a:lnTo>
                <a:lnTo>
                  <a:pt x="0" y="11404"/>
                </a:lnTo>
                <a:lnTo>
                  <a:pt x="1193" y="19773"/>
                </a:lnTo>
                <a:lnTo>
                  <a:pt x="11633" y="19773"/>
                </a:lnTo>
                <a:lnTo>
                  <a:pt x="12065" y="26962"/>
                </a:lnTo>
                <a:lnTo>
                  <a:pt x="18923" y="26962"/>
                </a:lnTo>
                <a:lnTo>
                  <a:pt x="18923" y="19773"/>
                </a:lnTo>
                <a:lnTo>
                  <a:pt x="50673" y="19761"/>
                </a:lnTo>
                <a:lnTo>
                  <a:pt x="54140" y="14541"/>
                </a:lnTo>
                <a:lnTo>
                  <a:pt x="54073" y="3581"/>
                </a:lnTo>
                <a:lnTo>
                  <a:pt x="53975" y="1917"/>
                </a:lnTo>
                <a:lnTo>
                  <a:pt x="53581" y="0"/>
                </a:lnTo>
                <a:close/>
              </a:path>
              <a:path w="54609" h="27304">
                <a:moveTo>
                  <a:pt x="18923" y="50"/>
                </a:moveTo>
                <a:lnTo>
                  <a:pt x="11633" y="50"/>
                </a:lnTo>
                <a:lnTo>
                  <a:pt x="11633" y="11404"/>
                </a:lnTo>
                <a:lnTo>
                  <a:pt x="18923" y="11404"/>
                </a:lnTo>
                <a:lnTo>
                  <a:pt x="18923" y="5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25960" y="190500"/>
            <a:ext cx="54610" cy="38100"/>
          </a:xfrm>
          <a:custGeom>
            <a:avLst/>
            <a:gdLst/>
            <a:ahLst/>
            <a:cxnLst/>
            <a:rect l="l" t="t" r="r" b="b"/>
            <a:pathLst>
              <a:path w="54609" h="38100">
                <a:moveTo>
                  <a:pt x="0" y="0"/>
                </a:moveTo>
                <a:lnTo>
                  <a:pt x="0" y="8813"/>
                </a:lnTo>
                <a:lnTo>
                  <a:pt x="29908" y="19113"/>
                </a:lnTo>
                <a:lnTo>
                  <a:pt x="0" y="28079"/>
                </a:lnTo>
                <a:lnTo>
                  <a:pt x="0" y="37553"/>
                </a:lnTo>
                <a:lnTo>
                  <a:pt x="39446" y="23190"/>
                </a:lnTo>
                <a:lnTo>
                  <a:pt x="54495" y="23190"/>
                </a:lnTo>
                <a:lnTo>
                  <a:pt x="54495" y="21018"/>
                </a:lnTo>
                <a:lnTo>
                  <a:pt x="0" y="0"/>
                </a:lnTo>
                <a:close/>
              </a:path>
              <a:path w="54609" h="38100">
                <a:moveTo>
                  <a:pt x="54495" y="23190"/>
                </a:moveTo>
                <a:lnTo>
                  <a:pt x="39446" y="23190"/>
                </a:lnTo>
                <a:lnTo>
                  <a:pt x="54495" y="29006"/>
                </a:lnTo>
                <a:lnTo>
                  <a:pt x="54495" y="2319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24949" y="449787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42506" y="0"/>
                </a:moveTo>
                <a:lnTo>
                  <a:pt x="4965" y="0"/>
                </a:lnTo>
                <a:lnTo>
                  <a:pt x="0" y="4165"/>
                </a:lnTo>
                <a:lnTo>
                  <a:pt x="0" y="18148"/>
                </a:lnTo>
                <a:lnTo>
                  <a:pt x="1155" y="22923"/>
                </a:lnTo>
                <a:lnTo>
                  <a:pt x="3378" y="26492"/>
                </a:lnTo>
                <a:lnTo>
                  <a:pt x="1066" y="27317"/>
                </a:lnTo>
                <a:lnTo>
                  <a:pt x="1066" y="32918"/>
                </a:lnTo>
                <a:lnTo>
                  <a:pt x="42506" y="32918"/>
                </a:lnTo>
                <a:lnTo>
                  <a:pt x="42506" y="24549"/>
                </a:lnTo>
                <a:lnTo>
                  <a:pt x="9829" y="24549"/>
                </a:lnTo>
                <a:lnTo>
                  <a:pt x="8763" y="22326"/>
                </a:lnTo>
                <a:lnTo>
                  <a:pt x="7848" y="19126"/>
                </a:lnTo>
                <a:lnTo>
                  <a:pt x="7848" y="14097"/>
                </a:lnTo>
                <a:lnTo>
                  <a:pt x="7708" y="8420"/>
                </a:lnTo>
                <a:lnTo>
                  <a:pt x="42506" y="8420"/>
                </a:lnTo>
                <a:lnTo>
                  <a:pt x="42506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608206" y="2662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775" y="0"/>
                </a:moveTo>
                <a:lnTo>
                  <a:pt x="2463" y="0"/>
                </a:lnTo>
                <a:lnTo>
                  <a:pt x="0" y="2476"/>
                </a:lnTo>
                <a:lnTo>
                  <a:pt x="0" y="8775"/>
                </a:lnTo>
                <a:lnTo>
                  <a:pt x="2463" y="11264"/>
                </a:lnTo>
                <a:lnTo>
                  <a:pt x="8775" y="11264"/>
                </a:lnTo>
                <a:lnTo>
                  <a:pt x="11264" y="8775"/>
                </a:lnTo>
                <a:lnTo>
                  <a:pt x="11252" y="2476"/>
                </a:lnTo>
                <a:lnTo>
                  <a:pt x="8775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175642" y="192857"/>
            <a:ext cx="292100" cy="342900"/>
          </a:xfrm>
          <a:custGeom>
            <a:avLst/>
            <a:gdLst/>
            <a:ahLst/>
            <a:cxnLst/>
            <a:rect l="l" t="t" r="r" b="b"/>
            <a:pathLst>
              <a:path w="292100" h="342900">
                <a:moveTo>
                  <a:pt x="283248" y="0"/>
                </a:moveTo>
                <a:lnTo>
                  <a:pt x="9474" y="0"/>
                </a:lnTo>
                <a:lnTo>
                  <a:pt x="0" y="7835"/>
                </a:lnTo>
                <a:lnTo>
                  <a:pt x="0" y="202679"/>
                </a:lnTo>
                <a:lnTo>
                  <a:pt x="7434" y="248717"/>
                </a:lnTo>
                <a:lnTo>
                  <a:pt x="28135" y="287346"/>
                </a:lnTo>
                <a:lnTo>
                  <a:pt x="59700" y="316945"/>
                </a:lnTo>
                <a:lnTo>
                  <a:pt x="99725" y="335893"/>
                </a:lnTo>
                <a:lnTo>
                  <a:pt x="145808" y="342569"/>
                </a:lnTo>
                <a:lnTo>
                  <a:pt x="191891" y="335893"/>
                </a:lnTo>
                <a:lnTo>
                  <a:pt x="231917" y="316945"/>
                </a:lnTo>
                <a:lnTo>
                  <a:pt x="263481" y="287346"/>
                </a:lnTo>
                <a:lnTo>
                  <a:pt x="284183" y="248717"/>
                </a:lnTo>
                <a:lnTo>
                  <a:pt x="291617" y="202679"/>
                </a:lnTo>
                <a:lnTo>
                  <a:pt x="291617" y="170081"/>
                </a:lnTo>
                <a:lnTo>
                  <a:pt x="100678" y="170081"/>
                </a:lnTo>
                <a:lnTo>
                  <a:pt x="76654" y="161832"/>
                </a:lnTo>
                <a:lnTo>
                  <a:pt x="57606" y="145292"/>
                </a:lnTo>
                <a:lnTo>
                  <a:pt x="46139" y="121958"/>
                </a:lnTo>
                <a:lnTo>
                  <a:pt x="44815" y="95993"/>
                </a:lnTo>
                <a:lnTo>
                  <a:pt x="53416" y="72278"/>
                </a:lnTo>
                <a:lnTo>
                  <a:pt x="70399" y="53388"/>
                </a:lnTo>
                <a:lnTo>
                  <a:pt x="94221" y="41897"/>
                </a:lnTo>
                <a:lnTo>
                  <a:pt x="120606" y="40364"/>
                </a:lnTo>
                <a:lnTo>
                  <a:pt x="291617" y="40364"/>
                </a:lnTo>
                <a:lnTo>
                  <a:pt x="291617" y="8674"/>
                </a:lnTo>
                <a:lnTo>
                  <a:pt x="283248" y="0"/>
                </a:lnTo>
                <a:close/>
              </a:path>
              <a:path w="292100" h="342900">
                <a:moveTo>
                  <a:pt x="291617" y="40364"/>
                </a:moveTo>
                <a:lnTo>
                  <a:pt x="120606" y="40364"/>
                </a:lnTo>
                <a:lnTo>
                  <a:pt x="144626" y="48617"/>
                </a:lnTo>
                <a:lnTo>
                  <a:pt x="163671" y="65159"/>
                </a:lnTo>
                <a:lnTo>
                  <a:pt x="175132" y="88493"/>
                </a:lnTo>
                <a:lnTo>
                  <a:pt x="176452" y="114458"/>
                </a:lnTo>
                <a:lnTo>
                  <a:pt x="167854" y="138171"/>
                </a:lnTo>
                <a:lnTo>
                  <a:pt x="150881" y="157057"/>
                </a:lnTo>
                <a:lnTo>
                  <a:pt x="127076" y="168541"/>
                </a:lnTo>
                <a:lnTo>
                  <a:pt x="100678" y="170081"/>
                </a:lnTo>
                <a:lnTo>
                  <a:pt x="291617" y="170081"/>
                </a:lnTo>
                <a:lnTo>
                  <a:pt x="291617" y="40364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747507" y="4666754"/>
            <a:ext cx="1396593" cy="47635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ED2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35022" y="282345"/>
            <a:ext cx="55880" cy="36830"/>
          </a:xfrm>
          <a:custGeom>
            <a:avLst/>
            <a:gdLst/>
            <a:ahLst/>
            <a:cxnLst/>
            <a:rect l="l" t="t" r="r" b="b"/>
            <a:pathLst>
              <a:path w="55879" h="36829">
                <a:moveTo>
                  <a:pt x="21793" y="0"/>
                </a:moveTo>
                <a:lnTo>
                  <a:pt x="12906" y="746"/>
                </a:lnTo>
                <a:lnTo>
                  <a:pt x="6024" y="3451"/>
                </a:lnTo>
                <a:lnTo>
                  <a:pt x="1578" y="8808"/>
                </a:lnTo>
                <a:lnTo>
                  <a:pt x="0" y="17513"/>
                </a:lnTo>
                <a:lnTo>
                  <a:pt x="0" y="21539"/>
                </a:lnTo>
                <a:lnTo>
                  <a:pt x="1320" y="25882"/>
                </a:lnTo>
                <a:lnTo>
                  <a:pt x="3390" y="29641"/>
                </a:lnTo>
                <a:lnTo>
                  <a:pt x="1079" y="30479"/>
                </a:lnTo>
                <a:lnTo>
                  <a:pt x="1079" y="36220"/>
                </a:lnTo>
                <a:lnTo>
                  <a:pt x="55600" y="36220"/>
                </a:lnTo>
                <a:lnTo>
                  <a:pt x="55600" y="27635"/>
                </a:lnTo>
                <a:lnTo>
                  <a:pt x="9855" y="27635"/>
                </a:lnTo>
                <a:lnTo>
                  <a:pt x="8724" y="25184"/>
                </a:lnTo>
                <a:lnTo>
                  <a:pt x="7861" y="22275"/>
                </a:lnTo>
                <a:lnTo>
                  <a:pt x="7861" y="9982"/>
                </a:lnTo>
                <a:lnTo>
                  <a:pt x="14351" y="8724"/>
                </a:lnTo>
                <a:lnTo>
                  <a:pt x="41533" y="8724"/>
                </a:lnTo>
                <a:lnTo>
                  <a:pt x="37606" y="3775"/>
                </a:lnTo>
                <a:lnTo>
                  <a:pt x="30724" y="848"/>
                </a:lnTo>
                <a:lnTo>
                  <a:pt x="21793" y="0"/>
                </a:lnTo>
                <a:close/>
              </a:path>
              <a:path w="55879" h="36829">
                <a:moveTo>
                  <a:pt x="41533" y="8724"/>
                </a:moveTo>
                <a:lnTo>
                  <a:pt x="29324" y="8724"/>
                </a:lnTo>
                <a:lnTo>
                  <a:pt x="35725" y="9982"/>
                </a:lnTo>
                <a:lnTo>
                  <a:pt x="35725" y="22847"/>
                </a:lnTo>
                <a:lnTo>
                  <a:pt x="34315" y="26695"/>
                </a:lnTo>
                <a:lnTo>
                  <a:pt x="33820" y="27635"/>
                </a:lnTo>
                <a:lnTo>
                  <a:pt x="41351" y="27635"/>
                </a:lnTo>
                <a:lnTo>
                  <a:pt x="42837" y="24282"/>
                </a:lnTo>
                <a:lnTo>
                  <a:pt x="43595" y="21539"/>
                </a:lnTo>
                <a:lnTo>
                  <a:pt x="43483" y="17513"/>
                </a:lnTo>
                <a:lnTo>
                  <a:pt x="42033" y="9354"/>
                </a:lnTo>
                <a:lnTo>
                  <a:pt x="41533" y="8724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521853" y="493953"/>
            <a:ext cx="55880" cy="40005"/>
          </a:xfrm>
          <a:custGeom>
            <a:avLst/>
            <a:gdLst/>
            <a:ahLst/>
            <a:cxnLst/>
            <a:rect l="l" t="t" r="r" b="b"/>
            <a:pathLst>
              <a:path w="55879" h="40004">
                <a:moveTo>
                  <a:pt x="7988" y="0"/>
                </a:moveTo>
                <a:lnTo>
                  <a:pt x="0" y="0"/>
                </a:lnTo>
                <a:lnTo>
                  <a:pt x="0" y="39903"/>
                </a:lnTo>
                <a:lnTo>
                  <a:pt x="7988" y="39903"/>
                </a:lnTo>
                <a:lnTo>
                  <a:pt x="7988" y="24409"/>
                </a:lnTo>
                <a:lnTo>
                  <a:pt x="55689" y="24409"/>
                </a:lnTo>
                <a:lnTo>
                  <a:pt x="55689" y="15595"/>
                </a:lnTo>
                <a:lnTo>
                  <a:pt x="7988" y="15595"/>
                </a:lnTo>
                <a:lnTo>
                  <a:pt x="7988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21845" y="451825"/>
            <a:ext cx="55880" cy="34290"/>
          </a:xfrm>
          <a:custGeom>
            <a:avLst/>
            <a:gdLst/>
            <a:ahLst/>
            <a:cxnLst/>
            <a:rect l="l" t="t" r="r" b="b"/>
            <a:pathLst>
              <a:path w="55879" h="34290">
                <a:moveTo>
                  <a:pt x="55702" y="25526"/>
                </a:moveTo>
                <a:lnTo>
                  <a:pt x="0" y="25526"/>
                </a:lnTo>
                <a:lnTo>
                  <a:pt x="0" y="34061"/>
                </a:lnTo>
                <a:lnTo>
                  <a:pt x="55702" y="34061"/>
                </a:lnTo>
                <a:lnTo>
                  <a:pt x="55702" y="25526"/>
                </a:lnTo>
                <a:close/>
              </a:path>
              <a:path w="55879" h="34290">
                <a:moveTo>
                  <a:pt x="55702" y="0"/>
                </a:moveTo>
                <a:lnTo>
                  <a:pt x="18135" y="0"/>
                </a:lnTo>
                <a:lnTo>
                  <a:pt x="13169" y="4152"/>
                </a:lnTo>
                <a:lnTo>
                  <a:pt x="13169" y="17856"/>
                </a:lnTo>
                <a:lnTo>
                  <a:pt x="14325" y="22491"/>
                </a:lnTo>
                <a:lnTo>
                  <a:pt x="15824" y="25526"/>
                </a:lnTo>
                <a:lnTo>
                  <a:pt x="23037" y="25526"/>
                </a:lnTo>
                <a:lnTo>
                  <a:pt x="21971" y="23253"/>
                </a:lnTo>
                <a:lnTo>
                  <a:pt x="21031" y="19786"/>
                </a:lnTo>
                <a:lnTo>
                  <a:pt x="21031" y="11683"/>
                </a:lnTo>
                <a:lnTo>
                  <a:pt x="22313" y="8585"/>
                </a:lnTo>
                <a:lnTo>
                  <a:pt x="55562" y="8585"/>
                </a:lnTo>
                <a:lnTo>
                  <a:pt x="55702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520671" y="327839"/>
            <a:ext cx="58419" cy="45720"/>
          </a:xfrm>
          <a:custGeom>
            <a:avLst/>
            <a:gdLst/>
            <a:ahLst/>
            <a:cxnLst/>
            <a:rect l="l" t="t" r="r" b="b"/>
            <a:pathLst>
              <a:path w="58420" h="45720">
                <a:moveTo>
                  <a:pt x="28994" y="0"/>
                </a:moveTo>
                <a:lnTo>
                  <a:pt x="18077" y="889"/>
                </a:lnTo>
                <a:lnTo>
                  <a:pt x="8820" y="4257"/>
                </a:lnTo>
                <a:lnTo>
                  <a:pt x="2401" y="11154"/>
                </a:lnTo>
                <a:lnTo>
                  <a:pt x="0" y="22631"/>
                </a:lnTo>
                <a:lnTo>
                  <a:pt x="2401" y="33889"/>
                </a:lnTo>
                <a:lnTo>
                  <a:pt x="8820" y="40838"/>
                </a:lnTo>
                <a:lnTo>
                  <a:pt x="18077" y="44360"/>
                </a:lnTo>
                <a:lnTo>
                  <a:pt x="28994" y="45338"/>
                </a:lnTo>
                <a:lnTo>
                  <a:pt x="39872" y="44439"/>
                </a:lnTo>
                <a:lnTo>
                  <a:pt x="49120" y="41047"/>
                </a:lnTo>
                <a:lnTo>
                  <a:pt x="53682" y="36131"/>
                </a:lnTo>
                <a:lnTo>
                  <a:pt x="17373" y="36131"/>
                </a:lnTo>
                <a:lnTo>
                  <a:pt x="8039" y="34315"/>
                </a:lnTo>
                <a:lnTo>
                  <a:pt x="8039" y="11061"/>
                </a:lnTo>
                <a:lnTo>
                  <a:pt x="17373" y="9182"/>
                </a:lnTo>
                <a:lnTo>
                  <a:pt x="53502" y="9182"/>
                </a:lnTo>
                <a:lnTo>
                  <a:pt x="49125" y="4462"/>
                </a:lnTo>
                <a:lnTo>
                  <a:pt x="39878" y="966"/>
                </a:lnTo>
                <a:lnTo>
                  <a:pt x="28994" y="0"/>
                </a:lnTo>
                <a:close/>
              </a:path>
              <a:path w="58420" h="45720">
                <a:moveTo>
                  <a:pt x="53502" y="9182"/>
                </a:moveTo>
                <a:lnTo>
                  <a:pt x="40589" y="9182"/>
                </a:lnTo>
                <a:lnTo>
                  <a:pt x="49911" y="10947"/>
                </a:lnTo>
                <a:lnTo>
                  <a:pt x="49911" y="34213"/>
                </a:lnTo>
                <a:lnTo>
                  <a:pt x="40589" y="36131"/>
                </a:lnTo>
                <a:lnTo>
                  <a:pt x="53682" y="36131"/>
                </a:lnTo>
                <a:lnTo>
                  <a:pt x="55543" y="34125"/>
                </a:lnTo>
                <a:lnTo>
                  <a:pt x="57950" y="22631"/>
                </a:lnTo>
                <a:lnTo>
                  <a:pt x="55545" y="11385"/>
                </a:lnTo>
                <a:lnTo>
                  <a:pt x="53502" y="9182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535023" y="195761"/>
            <a:ext cx="42545" cy="34290"/>
          </a:xfrm>
          <a:custGeom>
            <a:avLst/>
            <a:gdLst/>
            <a:ahLst/>
            <a:cxnLst/>
            <a:rect l="l" t="t" r="r" b="b"/>
            <a:pathLst>
              <a:path w="42545" h="34289">
                <a:moveTo>
                  <a:pt x="42519" y="0"/>
                </a:moveTo>
                <a:lnTo>
                  <a:pt x="4965" y="12"/>
                </a:lnTo>
                <a:lnTo>
                  <a:pt x="0" y="4267"/>
                </a:lnTo>
                <a:lnTo>
                  <a:pt x="0" y="18580"/>
                </a:lnTo>
                <a:lnTo>
                  <a:pt x="1168" y="23456"/>
                </a:lnTo>
                <a:lnTo>
                  <a:pt x="3390" y="27114"/>
                </a:lnTo>
                <a:lnTo>
                  <a:pt x="1079" y="27952"/>
                </a:lnTo>
                <a:lnTo>
                  <a:pt x="1079" y="33693"/>
                </a:lnTo>
                <a:lnTo>
                  <a:pt x="42519" y="33693"/>
                </a:lnTo>
                <a:lnTo>
                  <a:pt x="42519" y="25107"/>
                </a:lnTo>
                <a:lnTo>
                  <a:pt x="9855" y="25107"/>
                </a:lnTo>
                <a:lnTo>
                  <a:pt x="8801" y="22847"/>
                </a:lnTo>
                <a:lnTo>
                  <a:pt x="7861" y="19583"/>
                </a:lnTo>
                <a:lnTo>
                  <a:pt x="7848" y="14439"/>
                </a:lnTo>
                <a:lnTo>
                  <a:pt x="7721" y="8623"/>
                </a:lnTo>
                <a:lnTo>
                  <a:pt x="42519" y="8623"/>
                </a:lnTo>
                <a:lnTo>
                  <a:pt x="42519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535017" y="238998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5" h="36195">
                <a:moveTo>
                  <a:pt x="25476" y="0"/>
                </a:moveTo>
                <a:lnTo>
                  <a:pt x="22174" y="0"/>
                </a:lnTo>
                <a:lnTo>
                  <a:pt x="13866" y="580"/>
                </a:lnTo>
                <a:lnTo>
                  <a:pt x="6781" y="2928"/>
                </a:lnTo>
                <a:lnTo>
                  <a:pt x="1850" y="8013"/>
                </a:lnTo>
                <a:lnTo>
                  <a:pt x="0" y="16802"/>
                </a:lnTo>
                <a:lnTo>
                  <a:pt x="1608" y="25583"/>
                </a:lnTo>
                <a:lnTo>
                  <a:pt x="6107" y="31419"/>
                </a:lnTo>
                <a:lnTo>
                  <a:pt x="13003" y="34665"/>
                </a:lnTo>
                <a:lnTo>
                  <a:pt x="21805" y="35674"/>
                </a:lnTo>
                <a:lnTo>
                  <a:pt x="30731" y="34729"/>
                </a:lnTo>
                <a:lnTo>
                  <a:pt x="37614" y="31591"/>
                </a:lnTo>
                <a:lnTo>
                  <a:pt x="41247" y="26822"/>
                </a:lnTo>
                <a:lnTo>
                  <a:pt x="25476" y="26822"/>
                </a:lnTo>
                <a:lnTo>
                  <a:pt x="18402" y="26797"/>
                </a:lnTo>
                <a:lnTo>
                  <a:pt x="11823" y="26403"/>
                </a:lnTo>
                <a:lnTo>
                  <a:pt x="7099" y="24384"/>
                </a:lnTo>
                <a:lnTo>
                  <a:pt x="7099" y="10185"/>
                </a:lnTo>
                <a:lnTo>
                  <a:pt x="12903" y="8801"/>
                </a:lnTo>
                <a:lnTo>
                  <a:pt x="25476" y="8763"/>
                </a:lnTo>
                <a:lnTo>
                  <a:pt x="25476" y="0"/>
                </a:lnTo>
                <a:close/>
              </a:path>
              <a:path w="43815" h="36195">
                <a:moveTo>
                  <a:pt x="40830" y="2032"/>
                </a:moveTo>
                <a:lnTo>
                  <a:pt x="33273" y="2032"/>
                </a:lnTo>
                <a:lnTo>
                  <a:pt x="34861" y="6896"/>
                </a:lnTo>
                <a:lnTo>
                  <a:pt x="35468" y="10185"/>
                </a:lnTo>
                <a:lnTo>
                  <a:pt x="35585" y="22999"/>
                </a:lnTo>
                <a:lnTo>
                  <a:pt x="32715" y="26174"/>
                </a:lnTo>
                <a:lnTo>
                  <a:pt x="25476" y="26822"/>
                </a:lnTo>
                <a:lnTo>
                  <a:pt x="41247" y="26822"/>
                </a:lnTo>
                <a:lnTo>
                  <a:pt x="42044" y="25776"/>
                </a:lnTo>
                <a:lnTo>
                  <a:pt x="43611" y="16802"/>
                </a:lnTo>
                <a:lnTo>
                  <a:pt x="43611" y="12077"/>
                </a:lnTo>
                <a:lnTo>
                  <a:pt x="42913" y="7150"/>
                </a:lnTo>
                <a:lnTo>
                  <a:pt x="40830" y="2032"/>
                </a:lnTo>
                <a:close/>
              </a:path>
              <a:path w="43815" h="36195">
                <a:moveTo>
                  <a:pt x="25476" y="8763"/>
                </a:moveTo>
                <a:lnTo>
                  <a:pt x="18402" y="8763"/>
                </a:lnTo>
                <a:lnTo>
                  <a:pt x="18402" y="26797"/>
                </a:lnTo>
                <a:lnTo>
                  <a:pt x="25476" y="26797"/>
                </a:lnTo>
                <a:lnTo>
                  <a:pt x="25476" y="8763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535019" y="408219"/>
            <a:ext cx="43815" cy="36195"/>
          </a:xfrm>
          <a:custGeom>
            <a:avLst/>
            <a:gdLst/>
            <a:ahLst/>
            <a:cxnLst/>
            <a:rect l="l" t="t" r="r" b="b"/>
            <a:pathLst>
              <a:path w="43815" h="36195">
                <a:moveTo>
                  <a:pt x="25473" y="0"/>
                </a:moveTo>
                <a:lnTo>
                  <a:pt x="22171" y="0"/>
                </a:lnTo>
                <a:lnTo>
                  <a:pt x="13863" y="569"/>
                </a:lnTo>
                <a:lnTo>
                  <a:pt x="6779" y="2920"/>
                </a:lnTo>
                <a:lnTo>
                  <a:pt x="1847" y="8015"/>
                </a:lnTo>
                <a:lnTo>
                  <a:pt x="0" y="16827"/>
                </a:lnTo>
                <a:lnTo>
                  <a:pt x="1606" y="25596"/>
                </a:lnTo>
                <a:lnTo>
                  <a:pt x="6104" y="31430"/>
                </a:lnTo>
                <a:lnTo>
                  <a:pt x="13001" y="34672"/>
                </a:lnTo>
                <a:lnTo>
                  <a:pt x="21803" y="35674"/>
                </a:lnTo>
                <a:lnTo>
                  <a:pt x="30729" y="34738"/>
                </a:lnTo>
                <a:lnTo>
                  <a:pt x="37611" y="31608"/>
                </a:lnTo>
                <a:lnTo>
                  <a:pt x="41252" y="26835"/>
                </a:lnTo>
                <a:lnTo>
                  <a:pt x="25473" y="26835"/>
                </a:lnTo>
                <a:lnTo>
                  <a:pt x="18793" y="26720"/>
                </a:lnTo>
                <a:lnTo>
                  <a:pt x="12202" y="26327"/>
                </a:lnTo>
                <a:lnTo>
                  <a:pt x="7477" y="24295"/>
                </a:lnTo>
                <a:lnTo>
                  <a:pt x="7477" y="10083"/>
                </a:lnTo>
                <a:lnTo>
                  <a:pt x="13269" y="8699"/>
                </a:lnTo>
                <a:lnTo>
                  <a:pt x="25473" y="8661"/>
                </a:lnTo>
                <a:lnTo>
                  <a:pt x="25473" y="0"/>
                </a:lnTo>
                <a:close/>
              </a:path>
              <a:path w="43815" h="36195">
                <a:moveTo>
                  <a:pt x="40828" y="2044"/>
                </a:moveTo>
                <a:lnTo>
                  <a:pt x="33271" y="2044"/>
                </a:lnTo>
                <a:lnTo>
                  <a:pt x="34859" y="6921"/>
                </a:lnTo>
                <a:lnTo>
                  <a:pt x="35583" y="10845"/>
                </a:lnTo>
                <a:lnTo>
                  <a:pt x="35583" y="22986"/>
                </a:lnTo>
                <a:lnTo>
                  <a:pt x="32712" y="26174"/>
                </a:lnTo>
                <a:lnTo>
                  <a:pt x="25473" y="26835"/>
                </a:lnTo>
                <a:lnTo>
                  <a:pt x="41252" y="26835"/>
                </a:lnTo>
                <a:lnTo>
                  <a:pt x="42041" y="25799"/>
                </a:lnTo>
                <a:lnTo>
                  <a:pt x="43609" y="16827"/>
                </a:lnTo>
                <a:lnTo>
                  <a:pt x="43609" y="12103"/>
                </a:lnTo>
                <a:lnTo>
                  <a:pt x="42910" y="7150"/>
                </a:lnTo>
                <a:lnTo>
                  <a:pt x="40828" y="2044"/>
                </a:lnTo>
                <a:close/>
              </a:path>
              <a:path w="43815" h="36195">
                <a:moveTo>
                  <a:pt x="25473" y="8661"/>
                </a:moveTo>
                <a:lnTo>
                  <a:pt x="18793" y="8661"/>
                </a:lnTo>
                <a:lnTo>
                  <a:pt x="18793" y="26720"/>
                </a:lnTo>
                <a:lnTo>
                  <a:pt x="25473" y="26720"/>
                </a:lnTo>
                <a:lnTo>
                  <a:pt x="25473" y="8661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611487" y="491281"/>
            <a:ext cx="57150" cy="41275"/>
          </a:xfrm>
          <a:custGeom>
            <a:avLst/>
            <a:gdLst/>
            <a:ahLst/>
            <a:cxnLst/>
            <a:rect l="l" t="t" r="r" b="b"/>
            <a:pathLst>
              <a:path w="57150" h="41275">
                <a:moveTo>
                  <a:pt x="36398" y="0"/>
                </a:moveTo>
                <a:lnTo>
                  <a:pt x="0" y="12"/>
                </a:lnTo>
                <a:lnTo>
                  <a:pt x="0" y="8547"/>
                </a:lnTo>
                <a:lnTo>
                  <a:pt x="47802" y="8547"/>
                </a:lnTo>
                <a:lnTo>
                  <a:pt x="48755" y="16014"/>
                </a:lnTo>
                <a:lnTo>
                  <a:pt x="48755" y="25273"/>
                </a:lnTo>
                <a:lnTo>
                  <a:pt x="47790" y="32715"/>
                </a:lnTo>
                <a:lnTo>
                  <a:pt x="0" y="32715"/>
                </a:lnTo>
                <a:lnTo>
                  <a:pt x="0" y="41236"/>
                </a:lnTo>
                <a:lnTo>
                  <a:pt x="36398" y="41236"/>
                </a:lnTo>
                <a:lnTo>
                  <a:pt x="47179" y="39120"/>
                </a:lnTo>
                <a:lnTo>
                  <a:pt x="53452" y="33867"/>
                </a:lnTo>
                <a:lnTo>
                  <a:pt x="56370" y="27152"/>
                </a:lnTo>
                <a:lnTo>
                  <a:pt x="57086" y="20650"/>
                </a:lnTo>
                <a:lnTo>
                  <a:pt x="56375" y="14144"/>
                </a:lnTo>
                <a:lnTo>
                  <a:pt x="53457" y="7410"/>
                </a:lnTo>
                <a:lnTo>
                  <a:pt x="47181" y="2133"/>
                </a:lnTo>
                <a:lnTo>
                  <a:pt x="36398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608206" y="432080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775" y="0"/>
                </a:moveTo>
                <a:lnTo>
                  <a:pt x="5651" y="12"/>
                </a:lnTo>
                <a:lnTo>
                  <a:pt x="2451" y="12"/>
                </a:lnTo>
                <a:lnTo>
                  <a:pt x="0" y="2501"/>
                </a:lnTo>
                <a:lnTo>
                  <a:pt x="0" y="8762"/>
                </a:lnTo>
                <a:lnTo>
                  <a:pt x="2463" y="11264"/>
                </a:lnTo>
                <a:lnTo>
                  <a:pt x="8775" y="11264"/>
                </a:lnTo>
                <a:lnTo>
                  <a:pt x="11264" y="8762"/>
                </a:lnTo>
                <a:lnTo>
                  <a:pt x="11264" y="2501"/>
                </a:lnTo>
                <a:lnTo>
                  <a:pt x="8775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625951" y="429613"/>
            <a:ext cx="42545" cy="12700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42367" y="0"/>
                </a:moveTo>
                <a:lnTo>
                  <a:pt x="34823" y="0"/>
                </a:lnTo>
                <a:lnTo>
                  <a:pt x="34823" y="3721"/>
                </a:lnTo>
                <a:lnTo>
                  <a:pt x="34163" y="3810"/>
                </a:lnTo>
                <a:lnTo>
                  <a:pt x="0" y="3810"/>
                </a:lnTo>
                <a:lnTo>
                  <a:pt x="0" y="12331"/>
                </a:lnTo>
                <a:lnTo>
                  <a:pt x="40055" y="12331"/>
                </a:lnTo>
                <a:lnTo>
                  <a:pt x="42519" y="8940"/>
                </a:lnTo>
                <a:lnTo>
                  <a:pt x="42468" y="952"/>
                </a:lnTo>
                <a:lnTo>
                  <a:pt x="42367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625951" y="264507"/>
            <a:ext cx="42545" cy="12700"/>
          </a:xfrm>
          <a:custGeom>
            <a:avLst/>
            <a:gdLst/>
            <a:ahLst/>
            <a:cxnLst/>
            <a:rect l="l" t="t" r="r" b="b"/>
            <a:pathLst>
              <a:path w="42545" h="12700">
                <a:moveTo>
                  <a:pt x="42354" y="0"/>
                </a:moveTo>
                <a:lnTo>
                  <a:pt x="34823" y="0"/>
                </a:lnTo>
                <a:lnTo>
                  <a:pt x="34836" y="3670"/>
                </a:lnTo>
                <a:lnTo>
                  <a:pt x="34163" y="3771"/>
                </a:lnTo>
                <a:lnTo>
                  <a:pt x="0" y="3784"/>
                </a:lnTo>
                <a:lnTo>
                  <a:pt x="0" y="12306"/>
                </a:lnTo>
                <a:lnTo>
                  <a:pt x="40055" y="12306"/>
                </a:lnTo>
                <a:lnTo>
                  <a:pt x="42519" y="8902"/>
                </a:lnTo>
                <a:lnTo>
                  <a:pt x="42468" y="914"/>
                </a:lnTo>
                <a:lnTo>
                  <a:pt x="42354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625957" y="386353"/>
            <a:ext cx="42545" cy="39370"/>
          </a:xfrm>
          <a:custGeom>
            <a:avLst/>
            <a:gdLst/>
            <a:ahLst/>
            <a:cxnLst/>
            <a:rect l="l" t="t" r="r" b="b"/>
            <a:pathLst>
              <a:path w="42545" h="39370">
                <a:moveTo>
                  <a:pt x="0" y="0"/>
                </a:moveTo>
                <a:lnTo>
                  <a:pt x="0" y="9271"/>
                </a:lnTo>
                <a:lnTo>
                  <a:pt x="32258" y="19634"/>
                </a:lnTo>
                <a:lnTo>
                  <a:pt x="0" y="29984"/>
                </a:lnTo>
                <a:lnTo>
                  <a:pt x="0" y="39293"/>
                </a:lnTo>
                <a:lnTo>
                  <a:pt x="42506" y="23088"/>
                </a:lnTo>
                <a:lnTo>
                  <a:pt x="42506" y="16141"/>
                </a:lnTo>
                <a:lnTo>
                  <a:pt x="0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8624871" y="348794"/>
            <a:ext cx="43815" cy="34925"/>
          </a:xfrm>
          <a:custGeom>
            <a:avLst/>
            <a:gdLst/>
            <a:ahLst/>
            <a:cxnLst/>
            <a:rect l="l" t="t" r="r" b="b"/>
            <a:pathLst>
              <a:path w="43815" h="34925">
                <a:moveTo>
                  <a:pt x="25488" y="0"/>
                </a:moveTo>
                <a:lnTo>
                  <a:pt x="22174" y="0"/>
                </a:lnTo>
                <a:lnTo>
                  <a:pt x="13871" y="545"/>
                </a:lnTo>
                <a:lnTo>
                  <a:pt x="6786" y="2840"/>
                </a:lnTo>
                <a:lnTo>
                  <a:pt x="1852" y="7813"/>
                </a:lnTo>
                <a:lnTo>
                  <a:pt x="0" y="16395"/>
                </a:lnTo>
                <a:lnTo>
                  <a:pt x="1608" y="24948"/>
                </a:lnTo>
                <a:lnTo>
                  <a:pt x="6107" y="30638"/>
                </a:lnTo>
                <a:lnTo>
                  <a:pt x="13003" y="33805"/>
                </a:lnTo>
                <a:lnTo>
                  <a:pt x="21805" y="34785"/>
                </a:lnTo>
                <a:lnTo>
                  <a:pt x="30729" y="33872"/>
                </a:lnTo>
                <a:lnTo>
                  <a:pt x="37607" y="30819"/>
                </a:lnTo>
                <a:lnTo>
                  <a:pt x="41165" y="26263"/>
                </a:lnTo>
                <a:lnTo>
                  <a:pt x="18414" y="26263"/>
                </a:lnTo>
                <a:lnTo>
                  <a:pt x="11823" y="25882"/>
                </a:lnTo>
                <a:lnTo>
                  <a:pt x="7111" y="23875"/>
                </a:lnTo>
                <a:lnTo>
                  <a:pt x="7111" y="9817"/>
                </a:lnTo>
                <a:lnTo>
                  <a:pt x="12903" y="8445"/>
                </a:lnTo>
                <a:lnTo>
                  <a:pt x="25488" y="8432"/>
                </a:lnTo>
                <a:lnTo>
                  <a:pt x="25488" y="0"/>
                </a:lnTo>
                <a:close/>
              </a:path>
              <a:path w="43815" h="34925">
                <a:moveTo>
                  <a:pt x="25488" y="8432"/>
                </a:moveTo>
                <a:lnTo>
                  <a:pt x="18414" y="8432"/>
                </a:lnTo>
                <a:lnTo>
                  <a:pt x="18414" y="26263"/>
                </a:lnTo>
                <a:lnTo>
                  <a:pt x="41165" y="26263"/>
                </a:lnTo>
                <a:lnTo>
                  <a:pt x="25488" y="26174"/>
                </a:lnTo>
                <a:lnTo>
                  <a:pt x="25488" y="8432"/>
                </a:lnTo>
                <a:close/>
              </a:path>
              <a:path w="43815" h="34925">
                <a:moveTo>
                  <a:pt x="40830" y="1993"/>
                </a:moveTo>
                <a:lnTo>
                  <a:pt x="33273" y="1993"/>
                </a:lnTo>
                <a:lnTo>
                  <a:pt x="34874" y="6718"/>
                </a:lnTo>
                <a:lnTo>
                  <a:pt x="35585" y="10553"/>
                </a:lnTo>
                <a:lnTo>
                  <a:pt x="35585" y="22428"/>
                </a:lnTo>
                <a:lnTo>
                  <a:pt x="32740" y="25526"/>
                </a:lnTo>
                <a:lnTo>
                  <a:pt x="25488" y="26174"/>
                </a:lnTo>
                <a:lnTo>
                  <a:pt x="41234" y="26174"/>
                </a:lnTo>
                <a:lnTo>
                  <a:pt x="42033" y="25151"/>
                </a:lnTo>
                <a:lnTo>
                  <a:pt x="43599" y="16395"/>
                </a:lnTo>
                <a:lnTo>
                  <a:pt x="43599" y="11785"/>
                </a:lnTo>
                <a:lnTo>
                  <a:pt x="42913" y="6984"/>
                </a:lnTo>
                <a:lnTo>
                  <a:pt x="40830" y="1993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624948" y="318916"/>
            <a:ext cx="42545" cy="22860"/>
          </a:xfrm>
          <a:custGeom>
            <a:avLst/>
            <a:gdLst/>
            <a:ahLst/>
            <a:cxnLst/>
            <a:rect l="l" t="t" r="r" b="b"/>
            <a:pathLst>
              <a:path w="42545" h="22860">
                <a:moveTo>
                  <a:pt x="8432" y="0"/>
                </a:moveTo>
                <a:lnTo>
                  <a:pt x="355" y="0"/>
                </a:lnTo>
                <a:lnTo>
                  <a:pt x="0" y="1536"/>
                </a:lnTo>
                <a:lnTo>
                  <a:pt x="101" y="8864"/>
                </a:lnTo>
                <a:lnTo>
                  <a:pt x="1282" y="13169"/>
                </a:lnTo>
                <a:lnTo>
                  <a:pt x="3263" y="15735"/>
                </a:lnTo>
                <a:lnTo>
                  <a:pt x="952" y="16573"/>
                </a:lnTo>
                <a:lnTo>
                  <a:pt x="952" y="22250"/>
                </a:lnTo>
                <a:lnTo>
                  <a:pt x="42506" y="22250"/>
                </a:lnTo>
                <a:lnTo>
                  <a:pt x="42506" y="13754"/>
                </a:lnTo>
                <a:lnTo>
                  <a:pt x="9753" y="13754"/>
                </a:lnTo>
                <a:lnTo>
                  <a:pt x="8724" y="11620"/>
                </a:lnTo>
                <a:lnTo>
                  <a:pt x="8013" y="8864"/>
                </a:lnTo>
                <a:lnTo>
                  <a:pt x="8115" y="1701"/>
                </a:lnTo>
                <a:lnTo>
                  <a:pt x="8432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624869" y="283715"/>
            <a:ext cx="43815" cy="30480"/>
          </a:xfrm>
          <a:custGeom>
            <a:avLst/>
            <a:gdLst/>
            <a:ahLst/>
            <a:cxnLst/>
            <a:rect l="l" t="t" r="r" b="b"/>
            <a:pathLst>
              <a:path w="43815" h="30479">
                <a:moveTo>
                  <a:pt x="2425" y="1879"/>
                </a:moveTo>
                <a:lnTo>
                  <a:pt x="520" y="6172"/>
                </a:lnTo>
                <a:lnTo>
                  <a:pt x="114" y="9677"/>
                </a:lnTo>
                <a:lnTo>
                  <a:pt x="0" y="26352"/>
                </a:lnTo>
                <a:lnTo>
                  <a:pt x="6946" y="30175"/>
                </a:lnTo>
                <a:lnTo>
                  <a:pt x="19304" y="30175"/>
                </a:lnTo>
                <a:lnTo>
                  <a:pt x="23876" y="27724"/>
                </a:lnTo>
                <a:lnTo>
                  <a:pt x="24366" y="22148"/>
                </a:lnTo>
                <a:lnTo>
                  <a:pt x="10210" y="22148"/>
                </a:lnTo>
                <a:lnTo>
                  <a:pt x="7874" y="20840"/>
                </a:lnTo>
                <a:lnTo>
                  <a:pt x="7874" y="9677"/>
                </a:lnTo>
                <a:lnTo>
                  <a:pt x="8966" y="5918"/>
                </a:lnTo>
                <a:lnTo>
                  <a:pt x="10287" y="1892"/>
                </a:lnTo>
                <a:lnTo>
                  <a:pt x="2425" y="1879"/>
                </a:lnTo>
                <a:close/>
              </a:path>
              <a:path w="43815" h="30479">
                <a:moveTo>
                  <a:pt x="43599" y="8204"/>
                </a:moveTo>
                <a:lnTo>
                  <a:pt x="32918" y="8204"/>
                </a:lnTo>
                <a:lnTo>
                  <a:pt x="35725" y="10096"/>
                </a:lnTo>
                <a:lnTo>
                  <a:pt x="35656" y="22148"/>
                </a:lnTo>
                <a:lnTo>
                  <a:pt x="34417" y="26492"/>
                </a:lnTo>
                <a:lnTo>
                  <a:pt x="33235" y="29794"/>
                </a:lnTo>
                <a:lnTo>
                  <a:pt x="41275" y="29781"/>
                </a:lnTo>
                <a:lnTo>
                  <a:pt x="42545" y="26746"/>
                </a:lnTo>
                <a:lnTo>
                  <a:pt x="43570" y="20929"/>
                </a:lnTo>
                <a:lnTo>
                  <a:pt x="43599" y="8204"/>
                </a:lnTo>
                <a:close/>
              </a:path>
              <a:path w="43815" h="30479">
                <a:moveTo>
                  <a:pt x="36639" y="0"/>
                </a:moveTo>
                <a:lnTo>
                  <a:pt x="22720" y="0"/>
                </a:lnTo>
                <a:lnTo>
                  <a:pt x="18503" y="2768"/>
                </a:lnTo>
                <a:lnTo>
                  <a:pt x="16802" y="20929"/>
                </a:lnTo>
                <a:lnTo>
                  <a:pt x="15570" y="22148"/>
                </a:lnTo>
                <a:lnTo>
                  <a:pt x="24366" y="22148"/>
                </a:lnTo>
                <a:lnTo>
                  <a:pt x="25527" y="9182"/>
                </a:lnTo>
                <a:lnTo>
                  <a:pt x="27343" y="8204"/>
                </a:lnTo>
                <a:lnTo>
                  <a:pt x="43599" y="8204"/>
                </a:lnTo>
                <a:lnTo>
                  <a:pt x="43599" y="4102"/>
                </a:lnTo>
                <a:lnTo>
                  <a:pt x="36639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614328" y="234029"/>
            <a:ext cx="54610" cy="27305"/>
          </a:xfrm>
          <a:custGeom>
            <a:avLst/>
            <a:gdLst/>
            <a:ahLst/>
            <a:cxnLst/>
            <a:rect l="l" t="t" r="r" b="b"/>
            <a:pathLst>
              <a:path w="54609" h="27304">
                <a:moveTo>
                  <a:pt x="53581" y="0"/>
                </a:moveTo>
                <a:lnTo>
                  <a:pt x="46012" y="0"/>
                </a:lnTo>
                <a:lnTo>
                  <a:pt x="46151" y="749"/>
                </a:lnTo>
                <a:lnTo>
                  <a:pt x="46214" y="1917"/>
                </a:lnTo>
                <a:lnTo>
                  <a:pt x="46304" y="9537"/>
                </a:lnTo>
                <a:lnTo>
                  <a:pt x="45021" y="11404"/>
                </a:lnTo>
                <a:lnTo>
                  <a:pt x="0" y="11404"/>
                </a:lnTo>
                <a:lnTo>
                  <a:pt x="1193" y="19773"/>
                </a:lnTo>
                <a:lnTo>
                  <a:pt x="11633" y="19773"/>
                </a:lnTo>
                <a:lnTo>
                  <a:pt x="12065" y="26962"/>
                </a:lnTo>
                <a:lnTo>
                  <a:pt x="18923" y="26962"/>
                </a:lnTo>
                <a:lnTo>
                  <a:pt x="18923" y="19773"/>
                </a:lnTo>
                <a:lnTo>
                  <a:pt x="50673" y="19761"/>
                </a:lnTo>
                <a:lnTo>
                  <a:pt x="54140" y="14541"/>
                </a:lnTo>
                <a:lnTo>
                  <a:pt x="54073" y="3581"/>
                </a:lnTo>
                <a:lnTo>
                  <a:pt x="53975" y="1917"/>
                </a:lnTo>
                <a:lnTo>
                  <a:pt x="53581" y="0"/>
                </a:lnTo>
                <a:close/>
              </a:path>
              <a:path w="54609" h="27304">
                <a:moveTo>
                  <a:pt x="18923" y="50"/>
                </a:moveTo>
                <a:lnTo>
                  <a:pt x="11633" y="50"/>
                </a:lnTo>
                <a:lnTo>
                  <a:pt x="11633" y="11404"/>
                </a:lnTo>
                <a:lnTo>
                  <a:pt x="18923" y="11404"/>
                </a:lnTo>
                <a:lnTo>
                  <a:pt x="18923" y="5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25960" y="190500"/>
            <a:ext cx="54610" cy="38100"/>
          </a:xfrm>
          <a:custGeom>
            <a:avLst/>
            <a:gdLst/>
            <a:ahLst/>
            <a:cxnLst/>
            <a:rect l="l" t="t" r="r" b="b"/>
            <a:pathLst>
              <a:path w="54609" h="38100">
                <a:moveTo>
                  <a:pt x="0" y="0"/>
                </a:moveTo>
                <a:lnTo>
                  <a:pt x="0" y="8813"/>
                </a:lnTo>
                <a:lnTo>
                  <a:pt x="29908" y="19113"/>
                </a:lnTo>
                <a:lnTo>
                  <a:pt x="0" y="28079"/>
                </a:lnTo>
                <a:lnTo>
                  <a:pt x="0" y="37553"/>
                </a:lnTo>
                <a:lnTo>
                  <a:pt x="39446" y="23190"/>
                </a:lnTo>
                <a:lnTo>
                  <a:pt x="54495" y="23190"/>
                </a:lnTo>
                <a:lnTo>
                  <a:pt x="54495" y="21018"/>
                </a:lnTo>
                <a:lnTo>
                  <a:pt x="0" y="0"/>
                </a:lnTo>
                <a:close/>
              </a:path>
              <a:path w="54609" h="38100">
                <a:moveTo>
                  <a:pt x="54495" y="23190"/>
                </a:moveTo>
                <a:lnTo>
                  <a:pt x="39446" y="23190"/>
                </a:lnTo>
                <a:lnTo>
                  <a:pt x="54495" y="29006"/>
                </a:lnTo>
                <a:lnTo>
                  <a:pt x="54495" y="2319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24949" y="449787"/>
            <a:ext cx="42545" cy="33020"/>
          </a:xfrm>
          <a:custGeom>
            <a:avLst/>
            <a:gdLst/>
            <a:ahLst/>
            <a:cxnLst/>
            <a:rect l="l" t="t" r="r" b="b"/>
            <a:pathLst>
              <a:path w="42545" h="33020">
                <a:moveTo>
                  <a:pt x="42506" y="0"/>
                </a:moveTo>
                <a:lnTo>
                  <a:pt x="4965" y="0"/>
                </a:lnTo>
                <a:lnTo>
                  <a:pt x="0" y="4165"/>
                </a:lnTo>
                <a:lnTo>
                  <a:pt x="0" y="18148"/>
                </a:lnTo>
                <a:lnTo>
                  <a:pt x="1155" y="22923"/>
                </a:lnTo>
                <a:lnTo>
                  <a:pt x="3378" y="26492"/>
                </a:lnTo>
                <a:lnTo>
                  <a:pt x="1066" y="27317"/>
                </a:lnTo>
                <a:lnTo>
                  <a:pt x="1066" y="32918"/>
                </a:lnTo>
                <a:lnTo>
                  <a:pt x="42506" y="32918"/>
                </a:lnTo>
                <a:lnTo>
                  <a:pt x="42506" y="24549"/>
                </a:lnTo>
                <a:lnTo>
                  <a:pt x="9829" y="24549"/>
                </a:lnTo>
                <a:lnTo>
                  <a:pt x="8763" y="22326"/>
                </a:lnTo>
                <a:lnTo>
                  <a:pt x="7848" y="19126"/>
                </a:lnTo>
                <a:lnTo>
                  <a:pt x="7848" y="14097"/>
                </a:lnTo>
                <a:lnTo>
                  <a:pt x="7708" y="8420"/>
                </a:lnTo>
                <a:lnTo>
                  <a:pt x="42506" y="8420"/>
                </a:lnTo>
                <a:lnTo>
                  <a:pt x="42506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608206" y="266273"/>
            <a:ext cx="11430" cy="11430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8775" y="0"/>
                </a:moveTo>
                <a:lnTo>
                  <a:pt x="2463" y="0"/>
                </a:lnTo>
                <a:lnTo>
                  <a:pt x="0" y="2476"/>
                </a:lnTo>
                <a:lnTo>
                  <a:pt x="0" y="8775"/>
                </a:lnTo>
                <a:lnTo>
                  <a:pt x="2463" y="11264"/>
                </a:lnTo>
                <a:lnTo>
                  <a:pt x="8775" y="11264"/>
                </a:lnTo>
                <a:lnTo>
                  <a:pt x="11264" y="8775"/>
                </a:lnTo>
                <a:lnTo>
                  <a:pt x="11252" y="2476"/>
                </a:lnTo>
                <a:lnTo>
                  <a:pt x="8775" y="0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 userDrawn="1"/>
        </p:nvSpPr>
        <p:spPr>
          <a:xfrm>
            <a:off x="8175642" y="192857"/>
            <a:ext cx="292100" cy="342900"/>
          </a:xfrm>
          <a:custGeom>
            <a:avLst/>
            <a:gdLst/>
            <a:ahLst/>
            <a:cxnLst/>
            <a:rect l="l" t="t" r="r" b="b"/>
            <a:pathLst>
              <a:path w="292100" h="342900">
                <a:moveTo>
                  <a:pt x="283248" y="0"/>
                </a:moveTo>
                <a:lnTo>
                  <a:pt x="9474" y="0"/>
                </a:lnTo>
                <a:lnTo>
                  <a:pt x="0" y="7835"/>
                </a:lnTo>
                <a:lnTo>
                  <a:pt x="0" y="202679"/>
                </a:lnTo>
                <a:lnTo>
                  <a:pt x="7434" y="248717"/>
                </a:lnTo>
                <a:lnTo>
                  <a:pt x="28135" y="287346"/>
                </a:lnTo>
                <a:lnTo>
                  <a:pt x="59700" y="316945"/>
                </a:lnTo>
                <a:lnTo>
                  <a:pt x="99725" y="335893"/>
                </a:lnTo>
                <a:lnTo>
                  <a:pt x="145808" y="342569"/>
                </a:lnTo>
                <a:lnTo>
                  <a:pt x="191891" y="335893"/>
                </a:lnTo>
                <a:lnTo>
                  <a:pt x="231917" y="316945"/>
                </a:lnTo>
                <a:lnTo>
                  <a:pt x="263481" y="287346"/>
                </a:lnTo>
                <a:lnTo>
                  <a:pt x="284183" y="248717"/>
                </a:lnTo>
                <a:lnTo>
                  <a:pt x="291617" y="202679"/>
                </a:lnTo>
                <a:lnTo>
                  <a:pt x="291617" y="170081"/>
                </a:lnTo>
                <a:lnTo>
                  <a:pt x="100678" y="170081"/>
                </a:lnTo>
                <a:lnTo>
                  <a:pt x="76654" y="161832"/>
                </a:lnTo>
                <a:lnTo>
                  <a:pt x="57606" y="145292"/>
                </a:lnTo>
                <a:lnTo>
                  <a:pt x="46139" y="121958"/>
                </a:lnTo>
                <a:lnTo>
                  <a:pt x="44815" y="95993"/>
                </a:lnTo>
                <a:lnTo>
                  <a:pt x="53416" y="72278"/>
                </a:lnTo>
                <a:lnTo>
                  <a:pt x="70399" y="53388"/>
                </a:lnTo>
                <a:lnTo>
                  <a:pt x="94221" y="41897"/>
                </a:lnTo>
                <a:lnTo>
                  <a:pt x="120606" y="40364"/>
                </a:lnTo>
                <a:lnTo>
                  <a:pt x="291617" y="40364"/>
                </a:lnTo>
                <a:lnTo>
                  <a:pt x="291617" y="8674"/>
                </a:lnTo>
                <a:lnTo>
                  <a:pt x="283248" y="0"/>
                </a:lnTo>
                <a:close/>
              </a:path>
              <a:path w="292100" h="342900">
                <a:moveTo>
                  <a:pt x="291617" y="40364"/>
                </a:moveTo>
                <a:lnTo>
                  <a:pt x="120606" y="40364"/>
                </a:lnTo>
                <a:lnTo>
                  <a:pt x="144626" y="48617"/>
                </a:lnTo>
                <a:lnTo>
                  <a:pt x="163671" y="65159"/>
                </a:lnTo>
                <a:lnTo>
                  <a:pt x="175132" y="88493"/>
                </a:lnTo>
                <a:lnTo>
                  <a:pt x="176452" y="114458"/>
                </a:lnTo>
                <a:lnTo>
                  <a:pt x="167854" y="138171"/>
                </a:lnTo>
                <a:lnTo>
                  <a:pt x="150881" y="157057"/>
                </a:lnTo>
                <a:lnTo>
                  <a:pt x="127076" y="168541"/>
                </a:lnTo>
                <a:lnTo>
                  <a:pt x="100678" y="170081"/>
                </a:lnTo>
                <a:lnTo>
                  <a:pt x="291617" y="170081"/>
                </a:lnTo>
                <a:lnTo>
                  <a:pt x="291617" y="40364"/>
                </a:lnTo>
                <a:close/>
              </a:path>
            </a:pathLst>
          </a:custGeom>
          <a:solidFill>
            <a:srgbClr val="225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1100" y="698500"/>
            <a:ext cx="1701800" cy="219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071" y="1066190"/>
            <a:ext cx="8081856" cy="339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8595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99528" y="4808786"/>
            <a:ext cx="219075" cy="201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MT-Medium"/>
                <a:cs typeface="ArialMT-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497" y="4769660"/>
            <a:ext cx="477400" cy="3159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66989" y="4821486"/>
            <a:ext cx="8445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200">
                <a:solidFill>
                  <a:srgbClr val="FFFFFF"/>
                </a:solidFill>
                <a:latin typeface="ArialMT-Medium"/>
                <a:cs typeface="ArialMT-Medium"/>
              </a:rPr>
              <a:t>1</a:t>
            </a:r>
            <a:endParaRPr sz="1200">
              <a:latin typeface="ArialMT-Medium"/>
              <a:cs typeface="ArialMT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1F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1088" y="1721763"/>
            <a:ext cx="7561825" cy="926389"/>
          </a:xfrm>
          <a:prstGeom prst="rect">
            <a:avLst/>
          </a:prstGeom>
          <a:solidFill>
            <a:srgbClr val="E41F83"/>
          </a:solidFill>
        </p:spPr>
        <p:txBody>
          <a:bodyPr vert="horz" wrap="square" lIns="72000" tIns="72000" rIns="72000" bIns="7200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dirty="0"/>
              <a:t>StudentQuiz: An activity that gamifies the generation of quiz questions by (and for) students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0E8A11E-1C8F-FD46-A5A0-FEC6180F4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342" y="169036"/>
            <a:ext cx="834783" cy="5739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E28A3C-40E5-144E-8815-F5DAE6745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94" y="198120"/>
            <a:ext cx="1552062" cy="882108"/>
          </a:xfrm>
          <a:prstGeom prst="rect">
            <a:avLst/>
          </a:prstGeom>
        </p:spPr>
      </p:pic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20E6D13D-18A4-4907-9C1B-B7C7E0BC3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897935"/>
              </p:ext>
            </p:extLst>
          </p:nvPr>
        </p:nvGraphicFramePr>
        <p:xfrm>
          <a:off x="0" y="3832860"/>
          <a:ext cx="9144000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146630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Nelson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00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Product Manager, Learning Systems, The Open University (UK)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99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chris.nelson@open.ac.uk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6433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10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071255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An OU case study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B1190-BCE5-47E9-9E8B-4F8290F691F5}"/>
              </a:ext>
            </a:extLst>
          </p:cNvPr>
          <p:cNvSpPr txBox="1"/>
          <p:nvPr/>
        </p:nvSpPr>
        <p:spPr>
          <a:xfrm>
            <a:off x="539911" y="4757113"/>
            <a:ext cx="8213564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Google Maps.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5" y="766138"/>
            <a:ext cx="8490655" cy="297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Clear explanation of the entire activity and process, and emphasis on learning value. The scaffolding was introduced over a few weeks in advance.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Three exemplar (‘seed’) questions from the module team as an ice-breaker.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60 students (five tutor groups), cohort-wide StudentQuiz.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22 students (37%) created at least one question.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37 took (62%) one or more questions.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Unsurprisingly, those who created the questions also more likely to take more questions.</a:t>
            </a:r>
          </a:p>
        </p:txBody>
      </p:sp>
    </p:spTree>
    <p:extLst>
      <p:ext uri="{BB962C8B-B14F-4D97-AF65-F5344CB8AC3E}">
        <p14:creationId xmlns:p14="http://schemas.microsoft.com/office/powerpoint/2010/main" val="167086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11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071255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An OU case study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5" y="766138"/>
            <a:ext cx="8490655" cy="352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from students (I):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“Fascinating” activity.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Became clear that we need more scaffolding around Moodle question creation.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Led to improvements in our student-facing guidance.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have removed the True/False question type.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Explore User Tours?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Several comments relating to Moodle Core: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Moodle question forms need to be friendlier.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Confusion with the ‘shuffling’ feature in the Matching question type.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1649D-3C07-49B9-80B7-C63AF93B6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303961"/>
            <a:ext cx="571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4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12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071255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An OU case study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B1190-BCE5-47E9-9E8B-4F8290F691F5}"/>
              </a:ext>
            </a:extLst>
          </p:cNvPr>
          <p:cNvSpPr txBox="1"/>
          <p:nvPr/>
        </p:nvSpPr>
        <p:spPr>
          <a:xfrm>
            <a:off x="539911" y="4757113"/>
            <a:ext cx="8213564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Google Maps.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5" y="766138"/>
            <a:ext cx="8490655" cy="226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Feedback from students (II):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Several feature suggestions: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the question production workflow more obvious.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Posting a comment should score points.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‘Review’ phase, where you can still view all of the questions and comments etc., but cannot otherwise affect the activity.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7E53D5-F4D2-4B4F-8EDE-FE580DAD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303961"/>
            <a:ext cx="571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0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90600" y="2361214"/>
            <a:ext cx="6858000" cy="421072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/>
          <a:p>
            <a:pPr marL="360363" indent="-347663" algn="l">
              <a:spcBef>
                <a:spcPts val="100"/>
              </a:spcBef>
            </a:pPr>
            <a:r>
              <a:rPr lang="en-GB" sz="2500" spc="-5" dirty="0"/>
              <a:t>3 What we’re working on</a:t>
            </a:r>
            <a:endParaRPr sz="2500" spc="-5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5F6B60-92C6-914A-9657-4BBD2663D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33" y="190500"/>
            <a:ext cx="507038" cy="3485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2AACC6-9EA1-4249-B093-2F2EA3CBA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41" y="4679696"/>
            <a:ext cx="637293" cy="3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14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380470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Future StudentQuiz developments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6" y="766138"/>
            <a:ext cx="8326292" cy="116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These are feature ideas for the next two to three years.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 business needs often overlap with community requests.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Defect-fixing usually takes priority over adding new features.</a:t>
            </a:r>
          </a:p>
        </p:txBody>
      </p:sp>
      <p:pic>
        <p:nvPicPr>
          <p:cNvPr id="4" name="Picture 3" descr="A picture containing indoor, black, dark, bottle&#10;&#10;Description automatically generated">
            <a:extLst>
              <a:ext uri="{FF2B5EF4-FFF2-40B4-BE49-F238E27FC236}">
                <a16:creationId xmlns:a16="http://schemas.microsoft.com/office/drawing/2014/main" id="{08B7D75A-D45D-41B1-9563-B753C7D29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8" y="2729661"/>
            <a:ext cx="2260852" cy="1872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8EB214-0EE6-4B2C-810E-311A1AB11DEC}"/>
              </a:ext>
            </a:extLst>
          </p:cNvPr>
          <p:cNvSpPr txBox="1"/>
          <p:nvPr/>
        </p:nvSpPr>
        <p:spPr>
          <a:xfrm>
            <a:off x="759417" y="4644951"/>
            <a:ext cx="427943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 err="1">
                <a:latin typeface="Arial" panose="020B0604020202020204" pitchFamily="34" charset="0"/>
                <a:cs typeface="Arial" panose="020B0604020202020204" pitchFamily="34" charset="0"/>
              </a:rPr>
              <a:t>Poyraz</a:t>
            </a:r>
            <a:r>
              <a:rPr lang="en-GB" sz="600" dirty="0">
                <a:latin typeface="Arial" panose="020B0604020202020204" pitchFamily="34" charset="0"/>
                <a:cs typeface="Arial" panose="020B0604020202020204" pitchFamily="34" charset="0"/>
              </a:rPr>
              <a:t> 72, https://commons.wikimedia.org/wiki/File:Table_salt_with_salt_shaker_V1.jpg</a:t>
            </a:r>
          </a:p>
        </p:txBody>
      </p:sp>
    </p:spTree>
    <p:extLst>
      <p:ext uri="{BB962C8B-B14F-4D97-AF65-F5344CB8AC3E}">
        <p14:creationId xmlns:p14="http://schemas.microsoft.com/office/powerpoint/2010/main" val="2989405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15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380470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Future StudentQuiz developments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6" y="766138"/>
            <a:ext cx="8326292" cy="373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New tabbed navigation.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Rename the existing single screen the ‘Question pool’.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Introduction of the ‘My questions’ screen if the approval workflow is set.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detailed Ranking and Statistics pages would also be tabs.</a:t>
            </a:r>
          </a:p>
          <a:p>
            <a:pPr marL="742950" lvl="1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the question approval workflow more obvious.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new question pool ‘Quick start’ button.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completion criteria, add pass criteria.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FF7FF-5B6C-4D86-ADE1-52BBF81B9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90" y="2366800"/>
            <a:ext cx="4143375" cy="438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043AFD-F7F9-4A0E-A5B3-AEF735DA71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647" r="-2636"/>
          <a:stretch/>
        </p:blipFill>
        <p:spPr>
          <a:xfrm>
            <a:off x="872990" y="3657175"/>
            <a:ext cx="2013085" cy="390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504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16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380470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Future StudentQuiz developments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6" y="766138"/>
            <a:ext cx="8326292" cy="2191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Allow commenting on a question to earn points.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way to reset all of the content, or duplicate-activity-without-user-content.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Better server/website-level admin controls to hide question types from being selectable at the course-level.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While an excellent feature, not every activity designer wants the gamified rankings block, so we will introduce an option to hide that aspect.</a:t>
            </a:r>
          </a:p>
        </p:txBody>
      </p:sp>
    </p:spTree>
    <p:extLst>
      <p:ext uri="{BB962C8B-B14F-4D97-AF65-F5344CB8AC3E}">
        <p14:creationId xmlns:p14="http://schemas.microsoft.com/office/powerpoint/2010/main" val="3133303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17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380470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Future StudentQuiz developments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5" y="766138"/>
            <a:ext cx="8007753" cy="3215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Improvements to the user notifications.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Ability for staff to over-ride the user name e.g. for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seeded exemplar questions, to make it clear that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author is “The Course Team”.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new ‘Review phase’.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changes(?)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simplify the question forms or be able to hide certain parts in StudentQuiz, e.g. draft/ready, ID number, show standard instructions, multiple tries....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Lots to do!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00BB3-5BF9-46A5-BBEE-FD766438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425" y="1038225"/>
            <a:ext cx="26193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90600" y="2361214"/>
            <a:ext cx="6858000" cy="421072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/>
          <a:p>
            <a:pPr marL="360363" indent="-347663" algn="l">
              <a:spcBef>
                <a:spcPts val="100"/>
              </a:spcBef>
            </a:pPr>
            <a:r>
              <a:rPr lang="en-GB" sz="2500" spc="-5" dirty="0"/>
              <a:t>5</a:t>
            </a:r>
            <a:r>
              <a:rPr lang="en-US" sz="2500" spc="-5" dirty="0"/>
              <a:t>  Q&amp;A and l</a:t>
            </a:r>
            <a:r>
              <a:rPr lang="en-GB" sz="2500" spc="-5" dirty="0"/>
              <a:t>ink</a:t>
            </a:r>
            <a:endParaRPr sz="2500" spc="-5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5F6B60-92C6-914A-9657-4BBD2663D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33" y="190500"/>
            <a:ext cx="507038" cy="3485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2AACC6-9EA1-4249-B093-2F2EA3CBA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41" y="4679696"/>
            <a:ext cx="637293" cy="3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3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1524001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Q&amp;A and link </a:t>
            </a:r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19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14568-2ED4-49A8-A0BB-4D0412DCE300}"/>
              </a:ext>
            </a:extLst>
          </p:cNvPr>
          <p:cNvSpPr txBox="1"/>
          <p:nvPr/>
        </p:nvSpPr>
        <p:spPr>
          <a:xfrm>
            <a:off x="399433" y="948054"/>
            <a:ext cx="8164122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StudentQuiz plugin: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B0E6902-2860-4FE4-A502-039BF9FDB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75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40BB7DB-A69F-3142-B7D0-DA2785530D29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54289" y="4799337"/>
            <a:ext cx="109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MT-Medium"/>
                <a:cs typeface="ArialMT-Medium"/>
              </a:rPr>
              <a:t>2</a:t>
            </a:r>
            <a:endParaRPr sz="1200">
              <a:latin typeface="ArialMT-Medium"/>
              <a:cs typeface="ArialMT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263900" cy="5143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7558" y="1055679"/>
            <a:ext cx="347980" cy="17883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GB" sz="2250" b="1" spc="15" dirty="0">
                <a:solidFill>
                  <a:srgbClr val="1F4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GB" sz="2250" b="1" spc="15" dirty="0">
                <a:solidFill>
                  <a:srgbClr val="1F4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GB" sz="2250" b="1" spc="15" dirty="0">
                <a:solidFill>
                  <a:srgbClr val="1F4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GB" sz="2250" b="1" spc="15" dirty="0">
                <a:solidFill>
                  <a:srgbClr val="1F4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78300" y="1130056"/>
            <a:ext cx="496570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lang="en-GB" sz="2250" b="1" dirty="0">
                <a:latin typeface="Arial" panose="020B0604020202020204" pitchFamily="34" charset="0"/>
                <a:cs typeface="Arial" panose="020B0604020202020204" pitchFamily="34" charset="0"/>
              </a:rPr>
              <a:t>A brief history</a:t>
            </a:r>
          </a:p>
          <a:p>
            <a:pPr marL="12700">
              <a:spcBef>
                <a:spcPts val="800"/>
              </a:spcBef>
            </a:pPr>
            <a:r>
              <a:rPr lang="en-GB" sz="2250" b="1" dirty="0">
                <a:latin typeface="Arial" panose="020B0604020202020204" pitchFamily="34" charset="0"/>
                <a:cs typeface="Arial" panose="020B0604020202020204" pitchFamily="34" charset="0"/>
              </a:rPr>
              <a:t>What it is</a:t>
            </a:r>
          </a:p>
          <a:p>
            <a:pPr marL="12700">
              <a:spcBef>
                <a:spcPts val="800"/>
              </a:spcBef>
            </a:pPr>
            <a:r>
              <a:rPr lang="en-GB" sz="2250" b="1" dirty="0">
                <a:latin typeface="Arial" panose="020B0604020202020204" pitchFamily="34" charset="0"/>
                <a:cs typeface="Arial" panose="020B0604020202020204" pitchFamily="34" charset="0"/>
              </a:rPr>
              <a:t>What we’re working on</a:t>
            </a:r>
          </a:p>
          <a:p>
            <a:pPr marL="12700">
              <a:spcBef>
                <a:spcPts val="800"/>
              </a:spcBef>
            </a:pPr>
            <a:r>
              <a:rPr lang="en-GB" sz="2250" b="1" dirty="0">
                <a:latin typeface="Arial" panose="020B0604020202020204" pitchFamily="34" charset="0"/>
                <a:cs typeface="Arial" panose="020B0604020202020204" pitchFamily="34" charset="0"/>
              </a:rPr>
              <a:t>Q&amp;A and links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EC4B524-77E4-9C44-B63D-42AAF7246570}"/>
              </a:ext>
            </a:extLst>
          </p:cNvPr>
          <p:cNvSpPr txBox="1">
            <a:spLocks/>
          </p:cNvSpPr>
          <p:nvPr/>
        </p:nvSpPr>
        <p:spPr>
          <a:xfrm>
            <a:off x="3759200" y="622814"/>
            <a:ext cx="130810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5400">
              <a:lnSpc>
                <a:spcPts val="1730"/>
              </a:lnSpc>
            </a:pPr>
            <a:r>
              <a:rPr lang="en-GB" kern="0" spc="-5"/>
              <a:t>CONTENTS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BAFDC95-AF85-6546-B64C-F607EDEF4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200025"/>
            <a:ext cx="457200" cy="3143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7315E8-3324-7547-A698-B4DDD24F94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1983F0-3A18-6243-8DA5-C2C183A5B56A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497" y="4769660"/>
            <a:ext cx="477400" cy="31599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24928" y="4821486"/>
            <a:ext cx="168275" cy="176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200">
                <a:solidFill>
                  <a:srgbClr val="FFFFFF"/>
                </a:solidFill>
                <a:latin typeface="ArialMT-Medium"/>
                <a:cs typeface="ArialMT-Medium"/>
              </a:rPr>
              <a:t>68</a:t>
            </a:r>
            <a:endParaRPr sz="1200">
              <a:latin typeface="ArialMT-Medium"/>
              <a:cs typeface="ArialMT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1F4D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02344" y="1280239"/>
            <a:ext cx="1405890" cy="272536"/>
          </a:xfrm>
          <a:prstGeom prst="rect">
            <a:avLst/>
          </a:prstGeom>
          <a:solidFill>
            <a:srgbClr val="E41F83"/>
          </a:solidFill>
        </p:spPr>
        <p:txBody>
          <a:bodyPr vert="horz" wrap="square" lIns="0" tIns="54000" rIns="0" bIns="0" rtlCol="0">
            <a:spAutoFit/>
          </a:bodyPr>
          <a:lstStyle/>
          <a:p>
            <a:pPr marL="25400">
              <a:lnSpc>
                <a:spcPts val="1730"/>
              </a:lnSpc>
            </a:pP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1800" b="1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>
                <a:solidFill>
                  <a:srgbClr val="FFFFFF"/>
                </a:solidFill>
                <a:latin typeface="Arial"/>
                <a:cs typeface="Arial"/>
              </a:rPr>
              <a:t>YOU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E5A8C4-07F1-A349-BEDA-FBA8F91D4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33" y="190500"/>
            <a:ext cx="507038" cy="3485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EEBB5C-E163-6744-9494-E6605F6E54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41" y="4679696"/>
            <a:ext cx="637293" cy="36220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7723321-1D84-411E-971D-6BE00B5633B7}"/>
              </a:ext>
            </a:extLst>
          </p:cNvPr>
          <p:cNvGrpSpPr/>
          <p:nvPr/>
        </p:nvGrpSpPr>
        <p:grpSpPr>
          <a:xfrm>
            <a:off x="1145514" y="1713293"/>
            <a:ext cx="2338023" cy="714380"/>
            <a:chOff x="535584" y="5436787"/>
            <a:chExt cx="2338023" cy="714380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D543C6C7-93DF-481D-A38F-501107C753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584" y="5436787"/>
              <a:ext cx="714380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8897E9-D26D-4595-A582-E9E63107B957}"/>
                </a:ext>
              </a:extLst>
            </p:cNvPr>
            <p:cNvSpPr txBox="1"/>
            <p:nvPr/>
          </p:nvSpPr>
          <p:spPr>
            <a:xfrm>
              <a:off x="1261755" y="5579132"/>
              <a:ext cx="1611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Arial"/>
                  <a:cs typeface="Arial"/>
                </a:rPr>
                <a:t>@</a:t>
              </a:r>
              <a:r>
                <a:rPr lang="en-US" b="1" err="1">
                  <a:solidFill>
                    <a:schemeClr val="bg1"/>
                  </a:solidFill>
                  <a:latin typeface="Arial"/>
                  <a:cs typeface="Arial"/>
                </a:rPr>
                <a:t>GoTeamOU</a:t>
              </a:r>
              <a:endParaRPr lang="en-US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A39B2B4-042E-48D5-BA0A-0726CDE25FF9}"/>
              </a:ext>
            </a:extLst>
          </p:cNvPr>
          <p:cNvSpPr txBox="1"/>
          <p:nvPr/>
        </p:nvSpPr>
        <p:spPr>
          <a:xfrm>
            <a:off x="1871685" y="2489701"/>
            <a:ext cx="398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https://medium.com/@GoTeamOU/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ECAF45-6529-4AAD-95B6-D1619BE128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653" y="2410630"/>
            <a:ext cx="465920" cy="465920"/>
          </a:xfrm>
          <a:prstGeom prst="rect">
            <a:avLst/>
          </a:prstGeom>
        </p:spPr>
      </p:pic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2BB2A53B-975D-412F-AB1A-E42968CF9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308068"/>
              </p:ext>
            </p:extLst>
          </p:nvPr>
        </p:nvGraphicFramePr>
        <p:xfrm>
          <a:off x="0" y="3832860"/>
          <a:ext cx="9144000" cy="11125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146630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 Nelson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00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Product Manager, Learning Systems, The Open University (UK)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992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chris.nelson@open.ac.uk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643374"/>
                  </a:ext>
                </a:extLst>
              </a:tr>
            </a:tbl>
          </a:graphicData>
        </a:graphic>
      </p:graphicFrame>
      <p:pic>
        <p:nvPicPr>
          <p:cNvPr id="18" name="Picture 17" descr="lts_refocusing_drop_in_session_v01-34.png">
            <a:extLst>
              <a:ext uri="{FF2B5EF4-FFF2-40B4-BE49-F238E27FC236}">
                <a16:creationId xmlns:a16="http://schemas.microsoft.com/office/drawing/2014/main" id="{BC963902-0DAF-42EB-8D71-894130B2000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834" y="3159461"/>
            <a:ext cx="628333" cy="6207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90600" y="2361214"/>
            <a:ext cx="6858000" cy="421072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/>
          <a:p>
            <a:pPr marL="360363" indent="-347663" algn="l">
              <a:spcBef>
                <a:spcPts val="100"/>
              </a:spcBef>
            </a:pPr>
            <a:r>
              <a:rPr sz="2500" spc="-5" dirty="0"/>
              <a:t>1</a:t>
            </a:r>
            <a:r>
              <a:rPr lang="en-US" sz="2500" spc="-5" dirty="0"/>
              <a:t>  </a:t>
            </a:r>
            <a:r>
              <a:rPr lang="en-GB" sz="2500" spc="-5" dirty="0"/>
              <a:t>A brief history</a:t>
            </a:r>
            <a:endParaRPr sz="2500" spc="-5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5F6B60-92C6-914A-9657-4BBD2663D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33" y="190500"/>
            <a:ext cx="507038" cy="3485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2AACC6-9EA1-4249-B093-2F2EA3CBA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41" y="4679696"/>
            <a:ext cx="637293" cy="3622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4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295526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StudentQuiz history  </a:t>
            </a:r>
            <a:endParaRPr dirty="0"/>
          </a:p>
        </p:txBody>
      </p:sp>
      <p:pic>
        <p:nvPicPr>
          <p:cNvPr id="1026" name="Picture 2" descr="frankkoch (Frank Koch) · GitHub">
            <a:extLst>
              <a:ext uri="{FF2B5EF4-FFF2-40B4-BE49-F238E27FC236}">
                <a16:creationId xmlns:a16="http://schemas.microsoft.com/office/drawing/2014/main" id="{B531B441-12D3-4039-A656-351947F3E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36" y="2656682"/>
            <a:ext cx="1955223" cy="19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3C40BB-C4FB-4C2A-95D9-395B0206C14B}"/>
              </a:ext>
            </a:extLst>
          </p:cNvPr>
          <p:cNvSpPr txBox="1"/>
          <p:nvPr/>
        </p:nvSpPr>
        <p:spPr>
          <a:xfrm>
            <a:off x="473235" y="766138"/>
            <a:ext cx="8545367" cy="179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StudentQuiz allows students to create quiz questions, and for the group/cohort to take those questions, rate/comment on them, and earn points.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Designed by Professor Frank Koch (pictured) of The University of Applied Sciences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Rapperswil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Switzerland.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First released in November 2016.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460B0E-CD36-42A4-9A27-6C0A269AE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41" y="2656682"/>
            <a:ext cx="4767747" cy="23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5</a:t>
            </a:fld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6" y="766138"/>
            <a:ext cx="3768580" cy="360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Recent OU enhancements: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rewrote the question commenting.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There’s private commenting when using the tutor-approval workflow.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Optional notification settings.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Additional question filtering.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added support for ‘separate groups’ mode.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06CC9-62AD-48E6-AE84-6D4C9627E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9"/>
          <a:stretch/>
        </p:blipFill>
        <p:spPr>
          <a:xfrm>
            <a:off x="4351353" y="602795"/>
            <a:ext cx="4667250" cy="40068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9595346C-3084-430C-971C-EFC80E62E6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295526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StudentQuiz history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424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90600" y="2361214"/>
            <a:ext cx="6858000" cy="421072"/>
          </a:xfrm>
          <a:prstGeom prst="rect">
            <a:avLst/>
          </a:prstGeom>
        </p:spPr>
        <p:txBody>
          <a:bodyPr vert="horz" wrap="square" lIns="0" tIns="36000" rIns="0" bIns="0" rtlCol="0" anchor="t">
            <a:spAutoFit/>
          </a:bodyPr>
          <a:lstStyle/>
          <a:p>
            <a:pPr marL="360363" indent="-347663" algn="l">
              <a:spcBef>
                <a:spcPts val="100"/>
              </a:spcBef>
            </a:pPr>
            <a:r>
              <a:rPr lang="en-GB" sz="2500" spc="-5" dirty="0"/>
              <a:t>2</a:t>
            </a:r>
            <a:r>
              <a:rPr lang="en-US" sz="2500" spc="-5" dirty="0"/>
              <a:t>  StudentQuiz: </a:t>
            </a:r>
            <a:r>
              <a:rPr lang="en-GB" sz="2500" spc="-5" dirty="0"/>
              <a:t>What it is</a:t>
            </a:r>
            <a:endParaRPr sz="2500" spc="-5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95F6B60-92C6-914A-9657-4BBD2663D4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33" y="190500"/>
            <a:ext cx="507038" cy="3485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2AACC6-9EA1-4249-B093-2F2EA3CBA9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741" y="4679696"/>
            <a:ext cx="637293" cy="3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7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1883"/>
            <a:ext cx="1094510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What it is 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73236" y="766138"/>
            <a:ext cx="8326292" cy="2746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StudentQuiz’s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core pedagogical point is: “You can only understand something if you can explain it to others” (Albert Einstein/active learning/Richard Feynman technique).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Emphasis is not on just designing the question, answer(s), and distractor(s), but also using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feedback to explain why the responses are correct or incorrect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StudentQuiz aligns well with Moodle’s constructivist principles – could be Core in a few years(?).</a:t>
            </a:r>
          </a:p>
        </p:txBody>
      </p:sp>
    </p:spTree>
    <p:extLst>
      <p:ext uri="{BB962C8B-B14F-4D97-AF65-F5344CB8AC3E}">
        <p14:creationId xmlns:p14="http://schemas.microsoft.com/office/powerpoint/2010/main" val="411668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8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EBD57-7752-454F-A742-C6CB631DBBA9}"/>
              </a:ext>
            </a:extLst>
          </p:cNvPr>
          <p:cNvSpPr/>
          <p:nvPr/>
        </p:nvSpPr>
        <p:spPr>
          <a:xfrm>
            <a:off x="7879044" y="-14"/>
            <a:ext cx="1066800" cy="866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62CC3-51E8-451C-ABCC-7B553404682A}"/>
              </a:ext>
            </a:extLst>
          </p:cNvPr>
          <p:cNvSpPr/>
          <p:nvPr/>
        </p:nvSpPr>
        <p:spPr>
          <a:xfrm>
            <a:off x="7419975" y="4533900"/>
            <a:ext cx="172402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BF522-A56E-49AB-A435-D116FCAFF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-14"/>
            <a:ext cx="7543800" cy="65493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69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994 L 0 -0.28117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A87C2AB9-1DD4-5541-9C31-2988F8C27CA6}"/>
              </a:ext>
            </a:extLst>
          </p:cNvPr>
          <p:cNvSpPr/>
          <p:nvPr/>
        </p:nvSpPr>
        <p:spPr>
          <a:xfrm>
            <a:off x="7747507" y="4666754"/>
            <a:ext cx="1396493" cy="476746"/>
          </a:xfrm>
          <a:prstGeom prst="rect">
            <a:avLst/>
          </a:prstGeom>
          <a:solidFill>
            <a:srgbClr val="0B5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9508765-C9C6-DC44-8960-C8E003834C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58" y="4772947"/>
            <a:ext cx="551430" cy="313403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E50566B-8F47-1B49-8099-83029AC6604F}"/>
              </a:ext>
            </a:extLst>
          </p:cNvPr>
          <p:cNvCxnSpPr/>
          <p:nvPr/>
        </p:nvCxnSpPr>
        <p:spPr>
          <a:xfrm>
            <a:off x="8686800" y="4772947"/>
            <a:ext cx="0" cy="3134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9</a:t>
            </a:fld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00AE0ACF-5B31-4C49-81A5-91B2FBC64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401883"/>
            <a:ext cx="2071255" cy="272536"/>
          </a:xfrm>
          <a:prstGeom prst="rect">
            <a:avLst/>
          </a:prstGeom>
          <a:solidFill>
            <a:srgbClr val="1F4D9B"/>
          </a:solidFill>
        </p:spPr>
        <p:txBody>
          <a:bodyPr vert="horz" wrap="square" lIns="0" tIns="54000" rIns="0" bIns="0" rtlCol="0">
            <a:spAutoFit/>
          </a:bodyPr>
          <a:lstStyle/>
          <a:p>
            <a:pPr marL="24765">
              <a:lnSpc>
                <a:spcPts val="1730"/>
              </a:lnSpc>
            </a:pPr>
            <a:r>
              <a:rPr lang="en-GB" spc="-5" dirty="0"/>
              <a:t>An OU case study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B726AA-FDB1-49FE-A9C8-838FED7C9908}"/>
              </a:ext>
            </a:extLst>
          </p:cNvPr>
          <p:cNvSpPr txBox="1"/>
          <p:nvPr/>
        </p:nvSpPr>
        <p:spPr>
          <a:xfrm>
            <a:off x="457199" y="2985463"/>
            <a:ext cx="8506691" cy="179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Annual November presentation, postgraduate, 15 credits, popular course in the OU MBA/MBA (Technology Management).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StudentQuiz is woven into the January-February study weeks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as a learning activity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Participation is not linked to the assessments or course pass criteria.</a:t>
            </a:r>
          </a:p>
        </p:txBody>
      </p:sp>
      <p:pic>
        <p:nvPicPr>
          <p:cNvPr id="3" name="Picture 2" descr="BB853-21K Contemporary issues in organisations. (November 2021 presentation).">
            <a:extLst>
              <a:ext uri="{FF2B5EF4-FFF2-40B4-BE49-F238E27FC236}">
                <a16:creationId xmlns:a16="http://schemas.microsoft.com/office/drawing/2014/main" id="{3550FD8C-5A72-4C95-88D1-B702DFB3B5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5" r="448"/>
          <a:stretch/>
        </p:blipFill>
        <p:spPr>
          <a:xfrm>
            <a:off x="457199" y="751946"/>
            <a:ext cx="7326474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62396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4454FECF52447ABECFAE8A119BB00" ma:contentTypeVersion="12" ma:contentTypeDescription="Create a new document." ma:contentTypeScope="" ma:versionID="5fd51a50e8fef9b6bb565a4ed414b6d6">
  <xsd:schema xmlns:xsd="http://www.w3.org/2001/XMLSchema" xmlns:xs="http://www.w3.org/2001/XMLSchema" xmlns:p="http://schemas.microsoft.com/office/2006/metadata/properties" xmlns:ns3="61038b74-dda3-45ed-a184-4c7dff0fabb7" xmlns:ns4="29d81d00-80ac-4318-b408-08967557e627" targetNamespace="http://schemas.microsoft.com/office/2006/metadata/properties" ma:root="true" ma:fieldsID="37393231f32667e32f87153a2c092295" ns3:_="" ns4:_="">
    <xsd:import namespace="61038b74-dda3-45ed-a184-4c7dff0fabb7"/>
    <xsd:import namespace="29d81d00-80ac-4318-b408-08967557e6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38b74-dda3-45ed-a184-4c7dff0fa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81d00-80ac-4318-b408-08967557e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408F7A-1F63-44F7-9089-3DF19E20F901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29d81d00-80ac-4318-b408-08967557e627"/>
    <ds:schemaRef ds:uri="http://schemas.microsoft.com/office/2006/documentManagement/types"/>
    <ds:schemaRef ds:uri="http://schemas.openxmlformats.org/package/2006/metadata/core-properties"/>
    <ds:schemaRef ds:uri="61038b74-dda3-45ed-a184-4c7dff0fab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76C5FA-F5D9-409F-9A02-224879D07E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685E19-D15F-421C-8166-A8531B8FA268}">
  <ds:schemaRefs>
    <ds:schemaRef ds:uri="29d81d00-80ac-4318-b408-08967557e627"/>
    <ds:schemaRef ds:uri="61038b74-dda3-45ed-a184-4c7dff0fab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1136</Words>
  <Application>Microsoft Office PowerPoint</Application>
  <PresentationFormat>On-screen Show (16:9)</PresentationFormat>
  <Paragraphs>150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MT</vt:lpstr>
      <vt:lpstr>ArialMT-Medium</vt:lpstr>
      <vt:lpstr>Calibri</vt:lpstr>
      <vt:lpstr>Office Theme</vt:lpstr>
      <vt:lpstr>StudentQuiz: An activity that gamifies the generation of quiz questions by (and for) students</vt:lpstr>
      <vt:lpstr>PowerPoint Presentation</vt:lpstr>
      <vt:lpstr>1  A brief history</vt:lpstr>
      <vt:lpstr>StudentQuiz history  </vt:lpstr>
      <vt:lpstr>StudentQuiz history  </vt:lpstr>
      <vt:lpstr>2  StudentQuiz: What it is</vt:lpstr>
      <vt:lpstr>What it is </vt:lpstr>
      <vt:lpstr>PowerPoint Presentation</vt:lpstr>
      <vt:lpstr>An OU case study</vt:lpstr>
      <vt:lpstr>An OU case study</vt:lpstr>
      <vt:lpstr>An OU case study</vt:lpstr>
      <vt:lpstr>An OU case study</vt:lpstr>
      <vt:lpstr>3 What we’re working on</vt:lpstr>
      <vt:lpstr>Future StudentQuiz developments</vt:lpstr>
      <vt:lpstr>Future StudentQuiz developments</vt:lpstr>
      <vt:lpstr>Future StudentQuiz developments</vt:lpstr>
      <vt:lpstr>Future StudentQuiz developments</vt:lpstr>
      <vt:lpstr>5  Q&amp;A and link</vt:lpstr>
      <vt:lpstr>Q&amp;A and link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VLE DEVELOPMENT AT THE OPEN UNIVERSITY</dc:title>
  <dc:creator>Ian.Blackham</dc:creator>
  <cp:lastModifiedBy>Chris.Nelson VLE Digital Assessment</cp:lastModifiedBy>
  <cp:revision>12</cp:revision>
  <cp:lastPrinted>2019-09-20T07:56:51Z</cp:lastPrinted>
  <dcterms:created xsi:type="dcterms:W3CDTF">2019-06-10T10:42:48Z</dcterms:created>
  <dcterms:modified xsi:type="dcterms:W3CDTF">2022-09-18T16:31:54Z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2019-06-10T00:00:00Z</vt:filetime>
  </property>
  <property fmtid="{D5CDD505-2E9C-101B-9397-08002B2CF9AE}" pid="5" name="ContentTypeId">
    <vt:lpwstr>0x01010025C4454FECF52447ABECFAE8A119BB00</vt:lpwstr>
  </property>
</Properties>
</file>