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8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51435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7097760" y="4730400"/>
            <a:ext cx="1225440" cy="3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050" spc="-1" strike="noStrike">
                <a:solidFill>
                  <a:srgbClr val="ffffff"/>
                </a:solidFill>
                <a:latin typeface="Roboto"/>
                <a:ea typeface="Roboto"/>
              </a:rPr>
              <a:t>#MootGlobal22 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</a:t>
            </a:r>
            <a:r>
              <a:rPr b="0" lang="en-US" sz="4400" spc="-1" strike="noStrike">
                <a:latin typeface="Arial"/>
              </a:rPr>
              <a:t>ck </a:t>
            </a:r>
            <a:r>
              <a:rPr b="0" lang="en-US" sz="4400" spc="-1" strike="noStrike">
                <a:latin typeface="Arial"/>
              </a:rPr>
              <a:t>to </a:t>
            </a:r>
            <a:r>
              <a:rPr b="0" lang="en-US" sz="4400" spc="-1" strike="noStrike">
                <a:latin typeface="Arial"/>
              </a:rPr>
              <a:t>edi</a:t>
            </a:r>
            <a:r>
              <a:rPr b="0" lang="en-US" sz="4400" spc="-1" strike="noStrike">
                <a:latin typeface="Arial"/>
              </a:rPr>
              <a:t>t </a:t>
            </a:r>
            <a:r>
              <a:rPr b="0" lang="en-US" sz="4400" spc="-1" strike="noStrike">
                <a:latin typeface="Arial"/>
              </a:rPr>
              <a:t>the </a:t>
            </a:r>
            <a:r>
              <a:rPr b="0" lang="en-US" sz="4400" spc="-1" strike="noStrike">
                <a:latin typeface="Arial"/>
              </a:rPr>
              <a:t>title </a:t>
            </a:r>
            <a:r>
              <a:rPr b="0" lang="en-US" sz="4400" spc="-1" strike="noStrike">
                <a:latin typeface="Arial"/>
              </a:rPr>
              <a:t>tex</a:t>
            </a:r>
            <a:r>
              <a:rPr b="0" lang="en-US" sz="4400" spc="-1" strike="noStrike">
                <a:latin typeface="Arial"/>
              </a:rPr>
              <a:t>t </a:t>
            </a:r>
            <a:r>
              <a:rPr b="0" lang="en-US" sz="4400" spc="-1" strike="noStrike">
                <a:latin typeface="Arial"/>
              </a:rPr>
              <a:t>for</a:t>
            </a:r>
            <a:r>
              <a:rPr b="0" lang="en-US" sz="4400" spc="-1" strike="noStrike">
                <a:latin typeface="Arial"/>
              </a:rPr>
              <a:t>ma</a:t>
            </a:r>
            <a:r>
              <a:rPr b="0" lang="en-US" sz="4400" spc="-1" strike="noStrike">
                <a:latin typeface="Arial"/>
              </a:rPr>
              <a:t>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18;g149d853483f_0_9" descr=""/>
          <p:cNvPicPr/>
          <p:nvPr/>
        </p:nvPicPr>
        <p:blipFill>
          <a:blip r:embed="rId2"/>
          <a:stretch/>
        </p:blipFill>
        <p:spPr>
          <a:xfrm>
            <a:off x="0" y="0"/>
            <a:ext cx="9147960" cy="514296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702360" y="4794840"/>
            <a:ext cx="159444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1760" bIns="0" anchor="ctr">
            <a:noAutofit/>
          </a:bodyPr>
          <a:p>
            <a:pPr marL="12600" algn="r"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Open Sans"/>
                <a:ea typeface="Open Sans"/>
              </a:rPr>
              <a:t>#mootglobal22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47;p14" descr=""/>
          <p:cNvPicPr/>
          <p:nvPr/>
        </p:nvPicPr>
        <p:blipFill>
          <a:blip r:embed="rId2"/>
          <a:srcRect l="0" t="75429" r="0" b="0"/>
          <a:stretch/>
        </p:blipFill>
        <p:spPr>
          <a:xfrm>
            <a:off x="-94320" y="-32040"/>
            <a:ext cx="9313920" cy="128592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7005600" y="4675680"/>
            <a:ext cx="159444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1760" bIns="0" anchor="ctr">
            <a:noAutofit/>
          </a:bodyPr>
          <a:p>
            <a:pPr marL="12600" algn="r"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#mootglobal22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81" name="Google Shape;50;p14" descr=""/>
          <p:cNvPicPr/>
          <p:nvPr/>
        </p:nvPicPr>
        <p:blipFill>
          <a:blip r:embed="rId3"/>
          <a:stretch/>
        </p:blipFill>
        <p:spPr>
          <a:xfrm>
            <a:off x="8742600" y="4735080"/>
            <a:ext cx="264600" cy="264600"/>
          </a:xfrm>
          <a:prstGeom prst="rect">
            <a:avLst/>
          </a:prstGeom>
          <a:ln>
            <a:noFill/>
          </a:ln>
        </p:spPr>
      </p:pic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47;p14" descr=""/>
          <p:cNvPicPr/>
          <p:nvPr/>
        </p:nvPicPr>
        <p:blipFill>
          <a:blip r:embed="rId2"/>
          <a:srcRect l="0" t="75429" r="0" b="0"/>
          <a:stretch/>
        </p:blipFill>
        <p:spPr>
          <a:xfrm>
            <a:off x="-94320" y="-32040"/>
            <a:ext cx="9313920" cy="128592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7005600" y="4675680"/>
            <a:ext cx="159444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1760" bIns="0" anchor="ctr">
            <a:noAutofit/>
          </a:bodyPr>
          <a:p>
            <a:pPr marL="12600" algn="r"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#mootglobal22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122" name="Google Shape;50;p14" descr=""/>
          <p:cNvPicPr/>
          <p:nvPr/>
        </p:nvPicPr>
        <p:blipFill>
          <a:blip r:embed="rId3"/>
          <a:stretch/>
        </p:blipFill>
        <p:spPr>
          <a:xfrm>
            <a:off x="8742600" y="4735080"/>
            <a:ext cx="264600" cy="264600"/>
          </a:xfrm>
          <a:prstGeom prst="rect">
            <a:avLst/>
          </a:prstGeom>
          <a:ln>
            <a:noFill/>
          </a:ln>
        </p:spPr>
      </p:pic>
      <p:sp>
        <p:nvSpPr>
          <p:cNvPr id="12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</a:t>
            </a:r>
            <a:r>
              <a:rPr b="0" lang="en-US" sz="4400" spc="-1" strike="noStrike">
                <a:latin typeface="Arial"/>
              </a:rPr>
              <a:t>ck </a:t>
            </a:r>
            <a:r>
              <a:rPr b="0" lang="en-US" sz="4400" spc="-1" strike="noStrike">
                <a:latin typeface="Arial"/>
              </a:rPr>
              <a:t>to </a:t>
            </a:r>
            <a:r>
              <a:rPr b="0" lang="en-US" sz="4400" spc="-1" strike="noStrike">
                <a:latin typeface="Arial"/>
              </a:rPr>
              <a:t>edi</a:t>
            </a:r>
            <a:r>
              <a:rPr b="0" lang="en-US" sz="4400" spc="-1" strike="noStrike">
                <a:latin typeface="Arial"/>
              </a:rPr>
              <a:t>t </a:t>
            </a:r>
            <a:r>
              <a:rPr b="0" lang="en-US" sz="4400" spc="-1" strike="noStrike">
                <a:latin typeface="Arial"/>
              </a:rPr>
              <a:t>the </a:t>
            </a:r>
            <a:r>
              <a:rPr b="0" lang="en-US" sz="4400" spc="-1" strike="noStrike">
                <a:latin typeface="Arial"/>
              </a:rPr>
              <a:t>title </a:t>
            </a:r>
            <a:r>
              <a:rPr b="0" lang="en-US" sz="4400" spc="-1" strike="noStrike">
                <a:latin typeface="Arial"/>
              </a:rPr>
              <a:t>tex</a:t>
            </a:r>
            <a:r>
              <a:rPr b="0" lang="en-US" sz="4400" spc="-1" strike="noStrike">
                <a:latin typeface="Arial"/>
              </a:rPr>
              <a:t>t </a:t>
            </a:r>
            <a:r>
              <a:rPr b="0" lang="en-US" sz="4400" spc="-1" strike="noStrike">
                <a:latin typeface="Arial"/>
              </a:rPr>
              <a:t>for</a:t>
            </a:r>
            <a:r>
              <a:rPr b="0" lang="en-US" sz="4400" spc="-1" strike="noStrike">
                <a:latin typeface="Arial"/>
              </a:rPr>
              <a:t>ma</a:t>
            </a:r>
            <a:r>
              <a:rPr b="0" lang="en-US" sz="4400" spc="-1" strike="noStrike">
                <a:latin typeface="Arial"/>
              </a:rPr>
              <a:t>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288800" y="3098520"/>
            <a:ext cx="6778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59;p15" descr=""/>
          <p:cNvPicPr/>
          <p:nvPr/>
        </p:nvPicPr>
        <p:blipFill>
          <a:blip r:embed="rId2"/>
          <a:stretch/>
        </p:blipFill>
        <p:spPr>
          <a:xfrm>
            <a:off x="0" y="1440"/>
            <a:ext cx="9143280" cy="5140080"/>
          </a:xfrm>
          <a:prstGeom prst="rect">
            <a:avLst/>
          </a:prstGeom>
          <a:ln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0" y="4476600"/>
            <a:ext cx="9143280" cy="666000"/>
          </a:xfrm>
          <a:custGeom>
            <a:avLst/>
            <a:gdLst/>
            <a:ahLst/>
            <a:rect l="l" t="t" r="r" b="b"/>
            <a:pathLst>
              <a:path w="120000" h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2" name="Google Shape;62;p15" descr=""/>
          <p:cNvPicPr/>
          <p:nvPr/>
        </p:nvPicPr>
        <p:blipFill>
          <a:blip r:embed="rId3"/>
          <a:srcRect l="0" t="2006" r="0" b="2006"/>
          <a:stretch/>
        </p:blipFill>
        <p:spPr>
          <a:xfrm>
            <a:off x="2849040" y="1805760"/>
            <a:ext cx="3445200" cy="86472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7005600" y="4675680"/>
            <a:ext cx="159444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1760" bIns="0" anchor="ctr">
            <a:noAutofit/>
          </a:bodyPr>
          <a:p>
            <a:pPr marL="12600" algn="r"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#mootglobal22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204" name="Google Shape;64;p15" descr=""/>
          <p:cNvPicPr/>
          <p:nvPr/>
        </p:nvPicPr>
        <p:blipFill>
          <a:blip r:embed="rId4"/>
          <a:stretch/>
        </p:blipFill>
        <p:spPr>
          <a:xfrm>
            <a:off x="8742600" y="4735080"/>
            <a:ext cx="264600" cy="264600"/>
          </a:xfrm>
          <a:prstGeom prst="rect">
            <a:avLst/>
          </a:prstGeom>
          <a:ln>
            <a:noFill/>
          </a:ln>
        </p:spPr>
      </p:pic>
      <p:sp>
        <p:nvSpPr>
          <p:cNvPr id="205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s://www.proyectos.udelar.edu.uy/redmine/projects/moodleperf" TargetMode="External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mailto:soporte.eva@seciu.edu.uy" TargetMode="External"/><Relationship Id="rId2" Type="http://schemas.openxmlformats.org/officeDocument/2006/relationships/slideLayout" Target="../slideLayouts/slideLayout6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777200" y="555840"/>
            <a:ext cx="4151880" cy="173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Open Sans"/>
                <a:ea typeface="Open Sans"/>
              </a:rPr>
              <a:t>Performance testing of a Moodle system exclusively dedicated to massive online evaluations: determining its limits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5213880" y="2958480"/>
            <a:ext cx="3188160" cy="55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José Fager </a:t>
            </a:r>
            <a:endParaRPr b="0" lang="en-US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Emilio Penna</a:t>
            </a:r>
            <a:endParaRPr b="0" lang="en-US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Universidad de la República - Uruguay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486000" y="1152000"/>
            <a:ext cx="8225640" cy="314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1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Bottlenecks detected in the load tests: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Reached max DB connections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Reached max Apache (prefork) workers 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Too high CPU load in app server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1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Main adjustments to enhance performance: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Raised max DB connections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Changed to Apache event mpm and php-fpm and raised apache workers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Enabling and configuring opcache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More CPU for application server (8 to 12 CPU)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360720" y="295560"/>
            <a:ext cx="813636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3500" spc="-1" strike="noStrike">
                <a:solidFill>
                  <a:srgbClr val="ffffff"/>
                </a:solidFill>
                <a:latin typeface="Open Sans ExtraBold"/>
              </a:rPr>
              <a:t>Bottlenecks and adjustments</a:t>
            </a:r>
            <a:endParaRPr b="0" lang="en-US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500040" y="1460160"/>
            <a:ext cx="8225640" cy="314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We ran tests with 2500 virtual users (VU) with no errors and good response times (560ms avg, 800ms std dev)</a:t>
            </a:r>
            <a:endParaRPr b="0" lang="en-US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With 3000 VU the response time got worse and the CPU load were too high (200%) during most of the test time.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360720" y="295560"/>
            <a:ext cx="813636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3500" spc="-1" strike="noStrike">
                <a:solidFill>
                  <a:srgbClr val="ffffff"/>
                </a:solidFill>
                <a:latin typeface="Open Sans ExtraBold"/>
                <a:ea typeface="Open Sans ExtraBold"/>
              </a:rPr>
              <a:t>Main results</a:t>
            </a:r>
            <a:endParaRPr b="0" lang="en-US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500040" y="1460160"/>
            <a:ext cx="8225640" cy="314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2"/>
          <p:cNvSpPr/>
          <p:nvPr/>
        </p:nvSpPr>
        <p:spPr>
          <a:xfrm>
            <a:off x="360720" y="295560"/>
            <a:ext cx="813636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3500" spc="-1" strike="noStrike">
                <a:solidFill>
                  <a:srgbClr val="ffffff"/>
                </a:solidFill>
                <a:latin typeface="Open Sans ExtraBold"/>
              </a:rPr>
              <a:t>Results – 2500 VU</a:t>
            </a:r>
            <a:endParaRPr b="0" lang="en-US" sz="3500" spc="-1" strike="noStrike">
              <a:latin typeface="Arial"/>
            </a:endParaRPr>
          </a:p>
        </p:txBody>
      </p:sp>
      <p:pic>
        <p:nvPicPr>
          <p:cNvPr id="270" name="" descr=""/>
          <p:cNvPicPr/>
          <p:nvPr/>
        </p:nvPicPr>
        <p:blipFill>
          <a:blip r:embed="rId1"/>
          <a:stretch/>
        </p:blipFill>
        <p:spPr>
          <a:xfrm>
            <a:off x="792000" y="1260000"/>
            <a:ext cx="7415640" cy="357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432000" y="1320480"/>
            <a:ext cx="8225640" cy="314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Max CPU usage: load average between 12  and 13 (110%) during 3 peak minutes (with 12 cores) 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Max Apache processes: 14 (150 threads each) 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Max php-fpm processes: 28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Memory (no swap was used):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360720" y="295560"/>
            <a:ext cx="813636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3500" spc="-1" strike="noStrike">
                <a:solidFill>
                  <a:srgbClr val="ffffff"/>
                </a:solidFill>
                <a:latin typeface="Open Sans ExtraBold"/>
              </a:rPr>
              <a:t>App server performance (2500 vu)</a:t>
            </a:r>
            <a:endParaRPr b="0" lang="en-US" sz="3500" spc="-1" strike="noStrike">
              <a:latin typeface="Arial"/>
            </a:endParaRPr>
          </a:p>
        </p:txBody>
      </p:sp>
      <p:graphicFrame>
        <p:nvGraphicFramePr>
          <p:cNvPr id="273" name="Table 3"/>
          <p:cNvGraphicFramePr/>
          <p:nvPr/>
        </p:nvGraphicFramePr>
        <p:xfrm>
          <a:off x="1164960" y="3738240"/>
          <a:ext cx="6493680" cy="986400"/>
        </p:xfrm>
        <a:graphic>
          <a:graphicData uri="http://schemas.openxmlformats.org/drawingml/2006/table">
            <a:tbl>
              <a:tblPr/>
              <a:tblGrid>
                <a:gridCol w="1081800"/>
                <a:gridCol w="1081800"/>
                <a:gridCol w="1081800"/>
                <a:gridCol w="1081800"/>
                <a:gridCol w="1081800"/>
                <a:gridCol w="1085040"/>
              </a:tblGrid>
              <a:tr h="6058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Total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used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free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shared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buff/cache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available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808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11Gi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1,7Gi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2,4 Gi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111Mi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7,7Gi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9,9Gi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500040" y="1460160"/>
            <a:ext cx="8225640" cy="314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2"/>
          <p:cNvSpPr/>
          <p:nvPr/>
        </p:nvSpPr>
        <p:spPr>
          <a:xfrm>
            <a:off x="360720" y="295560"/>
            <a:ext cx="813636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3500" spc="-1" strike="noStrike">
                <a:solidFill>
                  <a:srgbClr val="ffffff"/>
                </a:solidFill>
                <a:latin typeface="Open Sans ExtraBold"/>
              </a:rPr>
              <a:t>Monitoring with NMon</a:t>
            </a:r>
            <a:endParaRPr b="0" lang="en-US" sz="3500" spc="-1" strike="noStrike">
              <a:latin typeface="Arial"/>
            </a:endParaRPr>
          </a:p>
        </p:txBody>
      </p:sp>
      <p:pic>
        <p:nvPicPr>
          <p:cNvPr id="276" name="" descr=""/>
          <p:cNvPicPr/>
          <p:nvPr/>
        </p:nvPicPr>
        <p:blipFill>
          <a:blip r:embed="rId1"/>
          <a:stretch/>
        </p:blipFill>
        <p:spPr>
          <a:xfrm>
            <a:off x="576000" y="1461240"/>
            <a:ext cx="2807640" cy="3074400"/>
          </a:xfrm>
          <a:prstGeom prst="rect">
            <a:avLst/>
          </a:prstGeom>
          <a:ln>
            <a:noFill/>
          </a:ln>
        </p:spPr>
      </p:pic>
      <p:pic>
        <p:nvPicPr>
          <p:cNvPr id="277" name="" descr=""/>
          <p:cNvPicPr/>
          <p:nvPr/>
        </p:nvPicPr>
        <p:blipFill>
          <a:blip r:embed="rId2"/>
          <a:stretch/>
        </p:blipFill>
        <p:spPr>
          <a:xfrm>
            <a:off x="3816000" y="1450800"/>
            <a:ext cx="4751640" cy="3120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500040" y="1460160"/>
            <a:ext cx="8225640" cy="314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Cache comparision: file vs memcached (our file chache was better, using a dell storage solution)</a:t>
            </a:r>
            <a:endParaRPr b="0" lang="en-US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Tasks -  uploading files</a:t>
            </a:r>
            <a:endParaRPr b="0" lang="en-US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Quiz using Quiz Access Proctoring Plugin (takes photographs with webcam during exam)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360720" y="295560"/>
            <a:ext cx="813636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3500" spc="-1" strike="noStrike">
                <a:solidFill>
                  <a:srgbClr val="ffffff"/>
                </a:solidFill>
                <a:latin typeface="Open Sans ExtraBold"/>
              </a:rPr>
              <a:t>Other simulations using jmeter</a:t>
            </a:r>
            <a:endParaRPr b="0" lang="en-US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500040" y="1460160"/>
            <a:ext cx="8225640" cy="314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Quite good results for only one application server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Simple deployment, well known software 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No need for more RAM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CPU intensive, maybe more CPU could give better results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The system was used in production in more than 100 online evaluations, with up to 1500 students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Scripts were useful for testing other moodle systems in other universities.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360720" y="295560"/>
            <a:ext cx="813636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3500" spc="-1" strike="noStrike">
                <a:solidFill>
                  <a:srgbClr val="ffffff"/>
                </a:solidFill>
                <a:latin typeface="Open Sans ExtraBold"/>
              </a:rPr>
              <a:t>Conclusion</a:t>
            </a:r>
            <a:endParaRPr b="0" lang="en-US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500040" y="1460160"/>
            <a:ext cx="8225640" cy="314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Jmeter script, test data, and documents: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1"/>
              </a:rPr>
              <a:t>https://www.proyectos.udelar.edu.uy/redmine/projects/moodleperf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The scritps and load tests were made by Valentina Parula (QA division of the university central IT service).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360720" y="295560"/>
            <a:ext cx="813636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3500" spc="-1" strike="noStrike">
                <a:solidFill>
                  <a:srgbClr val="ffffff"/>
                </a:solidFill>
                <a:latin typeface="Open Sans ExtraBold"/>
              </a:rPr>
              <a:t>Resources</a:t>
            </a:r>
            <a:endParaRPr b="0" lang="en-US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1192680" y="1584000"/>
            <a:ext cx="6366960" cy="144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Open Sans ExtraBold"/>
              </a:rPr>
              <a:t>Questions?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1192680" y="1584000"/>
            <a:ext cx="6366960" cy="144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Open Sans ExtraBold"/>
              </a:rPr>
              <a:t>Gracias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650520" y="870840"/>
            <a:ext cx="7738920" cy="244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Open Sans"/>
                <a:ea typeface="Open Sans"/>
              </a:rPr>
              <a:t>Performance testing of a Moodle system exclusively dedicated to massive online evaluations: determining its limits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810360" y="3120480"/>
            <a:ext cx="5453280" cy="127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José Fager</a:t>
            </a:r>
            <a:endParaRPr b="0" lang="en-US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Emilio Penna</a:t>
            </a:r>
            <a:endParaRPr b="0" lang="en-US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Servicio Central de Informática</a:t>
            </a:r>
            <a:endParaRPr b="0" lang="en-US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Universidad de la República - Uruguay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380880" y="4524480"/>
            <a:ext cx="2004840" cy="4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1760" bIns="0" anchor="b">
            <a:no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434343"/>
                </a:solidFill>
                <a:latin typeface="Open Sans"/>
                <a:ea typeface="Open Sans"/>
              </a:rPr>
              <a:t>José Fager </a:t>
            </a:r>
            <a:endParaRPr b="0" lang="en-US" sz="14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434343"/>
                </a:solidFill>
                <a:latin typeface="Open Sans"/>
                <a:ea typeface="Open Sans"/>
              </a:rPr>
              <a:t>Emilio Penna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2730600" y="4524480"/>
            <a:ext cx="3298320" cy="4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1760" bIns="0" anchor="b">
            <a:noAutofit/>
          </a:bodyPr>
          <a:p>
            <a:pPr marL="12600"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 u="sng">
                <a:solidFill>
                  <a:srgbClr val="0097a7"/>
                </a:solidFill>
                <a:uFillTx/>
                <a:latin typeface="Open Sans"/>
                <a:ea typeface="Open Sans"/>
                <a:hlinkClick r:id="rId1"/>
              </a:rPr>
              <a:t>soporte.eva@seciu.edu.uy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0" y="-864720"/>
            <a:ext cx="6037560" cy="7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0" lang="en-US" sz="3500" spc="-1" strike="noStrike">
                <a:solidFill>
                  <a:srgbClr val="01475d"/>
                </a:solidFill>
                <a:latin typeface="Open Sans ExtraBold"/>
                <a:ea typeface="Open Sans ExtraBold"/>
              </a:rPr>
              <a:t>Closing slide</a:t>
            </a:r>
            <a:endParaRPr b="0" lang="en-US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500040" y="1460160"/>
            <a:ext cx="8225640" cy="314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Udelar: University of the Republic (Udelar) 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Main university institution in Uruguay 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100,000 students 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11,500 teachers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450 careers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20 schools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16 centralized Moodle installations 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9 decentralized Moodle installations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Centralized (shibboleth) login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360720" y="295560"/>
            <a:ext cx="813636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3500" spc="-1" strike="noStrike">
                <a:solidFill>
                  <a:srgbClr val="ffffff"/>
                </a:solidFill>
                <a:latin typeface="Open Sans ExtraBold"/>
              </a:rPr>
              <a:t>About Udelar</a:t>
            </a:r>
            <a:endParaRPr b="0" lang="en-US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500040" y="1460160"/>
            <a:ext cx="8225640" cy="314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Year 2020: Use of technologies for education intensified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All university activities were 100% online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It is common practice at Udelar for thousands of users to participate simultaneously in evaluations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360720" y="295560"/>
            <a:ext cx="813636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3500" spc="-1" strike="noStrike">
                <a:solidFill>
                  <a:srgbClr val="ffffff"/>
                </a:solidFill>
                <a:latin typeface="Open Sans ExtraBold"/>
              </a:rPr>
              <a:t>During the pandemic</a:t>
            </a:r>
            <a:endParaRPr b="0" lang="en-US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500040" y="1280160"/>
            <a:ext cx="8225640" cy="314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Due to the large number of users, it was necessary to set up a Moodle-based system dedicated exclusively to carry out online evaluations.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Someone asked: 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1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How many students does it support?… at the SAME time? </a:t>
            </a: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   </a:t>
            </a:r>
            <a:r>
              <a:rPr b="0" lang="en-US" sz="4800" spc="-1" strike="noStrike">
                <a:solidFill>
                  <a:srgbClr val="595959"/>
                </a:solidFill>
                <a:latin typeface="Arial"/>
                <a:ea typeface="Arial"/>
              </a:rPr>
              <a:t>🤔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Looking for an answer, we decided to run a load test. We used Apache Jmeter – with this tool, we can develop a script that makes the same HTTP requests tha the real users make from their web browsers.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360720" y="295560"/>
            <a:ext cx="813636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3500" spc="-1" strike="noStrike">
                <a:solidFill>
                  <a:srgbClr val="ffffff"/>
                </a:solidFill>
                <a:latin typeface="Open Sans ExtraBold"/>
              </a:rPr>
              <a:t>Requirements</a:t>
            </a:r>
            <a:endParaRPr b="0" lang="en-US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500040" y="1368000"/>
            <a:ext cx="8225640" cy="323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We configured a Moodle quiz with different type of questions (16) and some (small) images.</a:t>
            </a:r>
            <a:endParaRPr b="0" lang="en-US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Test data was generated, including 5000 test users enrolled in the test course.</a:t>
            </a:r>
            <a:endParaRPr b="0" lang="en-US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What does it mean that the users enter “at the same time”?</a:t>
            </a:r>
            <a:endParaRPr b="0" lang="en-US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Critical moment: quiz start</a:t>
            </a:r>
            <a:endParaRPr b="0" lang="en-US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It is not the same: </a:t>
            </a:r>
            <a:endParaRPr b="0" lang="en-US" sz="1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1000 users start the quiz attempt in 10 seconds </a:t>
            </a:r>
            <a:endParaRPr b="0" lang="en-US" sz="1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1000 users start the quiz attempt in 2 minutes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360720" y="295560"/>
            <a:ext cx="813636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3500" spc="-1" strike="noStrike">
                <a:solidFill>
                  <a:srgbClr val="ffffff"/>
                </a:solidFill>
                <a:latin typeface="Open Sans ExtraBold"/>
              </a:rPr>
              <a:t>Simulation design</a:t>
            </a:r>
            <a:endParaRPr b="0" lang="en-US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500040" y="1460160"/>
            <a:ext cx="5259600" cy="314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We analyzed real Apache logs, looking at the distribution of the time of the request to the start of the quiz attempts (startattempt.php). We observed, for example: </a:t>
            </a:r>
            <a:endParaRPr b="0" lang="en-US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 the first 10 seconds, 13% of users started the attempt</a:t>
            </a:r>
            <a:endParaRPr b="0" lang="en-US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 the first minute, 73% of users started the attempt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360720" y="295560"/>
            <a:ext cx="813636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3500" spc="-1" strike="noStrike">
                <a:solidFill>
                  <a:srgbClr val="ffffff"/>
                </a:solidFill>
                <a:latin typeface="Open Sans ExtraBold"/>
              </a:rPr>
              <a:t>Timing</a:t>
            </a:r>
            <a:endParaRPr b="0" lang="en-US" sz="3500" spc="-1" strike="noStrike">
              <a:latin typeface="Arial"/>
            </a:endParaRPr>
          </a:p>
        </p:txBody>
      </p:sp>
      <p:pic>
        <p:nvPicPr>
          <p:cNvPr id="257" name="" descr=""/>
          <p:cNvPicPr/>
          <p:nvPr/>
        </p:nvPicPr>
        <p:blipFill>
          <a:blip r:embed="rId1"/>
          <a:stretch/>
        </p:blipFill>
        <p:spPr>
          <a:xfrm>
            <a:off x="6004440" y="1428480"/>
            <a:ext cx="2721240" cy="3107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248040" y="1152000"/>
            <a:ext cx="3783600" cy="314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Users logged in, in the 10 previous minutes to the quiz start time (10 min ramp up)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Synchronized Timer, that waits until all Virtual Users are logged in, then the quiz starts</a:t>
            </a:r>
            <a:endParaRPr b="0" lang="en-US" sz="1800" spc="-1" strike="noStrike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A good aproximation to the “start attempt” distribution was achieved using a “Gaussian Random Timer” (with a 50s deviation)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360720" y="295560"/>
            <a:ext cx="813636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3500" spc="-1" strike="noStrike">
                <a:solidFill>
                  <a:srgbClr val="ffffff"/>
                </a:solidFill>
                <a:latin typeface="Open Sans ExtraBold"/>
              </a:rPr>
              <a:t>Simulation desing in jmeter</a:t>
            </a:r>
            <a:endParaRPr b="0" lang="en-US" sz="3500" spc="-1" strike="noStrike">
              <a:latin typeface="Arial"/>
            </a:endParaRPr>
          </a:p>
        </p:txBody>
      </p:sp>
      <p:pic>
        <p:nvPicPr>
          <p:cNvPr id="260" name="" descr=""/>
          <p:cNvPicPr/>
          <p:nvPr/>
        </p:nvPicPr>
        <p:blipFill>
          <a:blip r:embed="rId1"/>
          <a:stretch/>
        </p:blipFill>
        <p:spPr>
          <a:xfrm>
            <a:off x="4356000" y="1296000"/>
            <a:ext cx="4255560" cy="3459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00040" y="1460160"/>
            <a:ext cx="8225640" cy="314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2"/>
          <p:cNvSpPr/>
          <p:nvPr/>
        </p:nvSpPr>
        <p:spPr>
          <a:xfrm>
            <a:off x="360720" y="295560"/>
            <a:ext cx="813636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3500" spc="-1" strike="noStrike">
                <a:solidFill>
                  <a:srgbClr val="ffffff"/>
                </a:solidFill>
                <a:latin typeface="Open Sans ExtraBold"/>
              </a:rPr>
              <a:t>Infrastructure (test=prod) </a:t>
            </a:r>
            <a:endParaRPr b="0" lang="en-US" sz="3500" spc="-1" strike="noStrike">
              <a:latin typeface="Arial"/>
            </a:endParaRPr>
          </a:p>
        </p:txBody>
      </p:sp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1394640" y="2214000"/>
            <a:ext cx="6266880" cy="237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Jessica Gramp</dc:creator>
  <dc:description/>
  <dc:language>en-US</dc:language>
  <cp:lastModifiedBy/>
  <dcterms:modified xsi:type="dcterms:W3CDTF">2022-09-18T10:38:03Z</dcterms:modified>
  <cp:revision>15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1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On-screen Show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