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Raleway"/>
      <p:regular r:id="rId40"/>
      <p:bold r:id="rId41"/>
      <p:italic r:id="rId42"/>
      <p:boldItalic r:id="rId43"/>
    </p:embeddedFont>
    <p:embeddedFont>
      <p:font typeface="Raleway Light"/>
      <p:regular r:id="rId44"/>
      <p:bold r:id="rId45"/>
      <p:italic r:id="rId46"/>
      <p:boldItalic r:id="rId47"/>
    </p:embeddedFont>
    <p:embeddedFont>
      <p:font typeface="Open Sans SemiBold"/>
      <p:regular r:id="rId48"/>
      <p:bold r:id="rId49"/>
      <p:italic r:id="rId50"/>
      <p:boldItalic r:id="rId51"/>
    </p:embeddedFont>
    <p:embeddedFont>
      <p:font typeface="Barlow Condensed Light"/>
      <p:regular r:id="rId52"/>
      <p:bold r:id="rId53"/>
      <p:italic r:id="rId54"/>
      <p:boldItalic r:id="rId55"/>
    </p:embeddedFont>
    <p:embeddedFont>
      <p:font typeface="Barlow"/>
      <p:regular r:id="rId56"/>
      <p:bold r:id="rId57"/>
      <p:italic r:id="rId58"/>
      <p:boldItalic r:id="rId59"/>
    </p:embeddedFont>
    <p:embeddedFont>
      <p:font typeface="Varela"/>
      <p:regular r:id="rId60"/>
    </p:embeddedFont>
    <p:embeddedFont>
      <p:font typeface="Open Sans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954FFE1-9786-48AA-953C-EAC9AD394FA4}">
  <a:tblStyle styleId="{6954FFE1-9786-48AA-953C-EAC9AD394FA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regular.fntdata"/><Relationship Id="rId42" Type="http://schemas.openxmlformats.org/officeDocument/2006/relationships/font" Target="fonts/Raleway-italic.fntdata"/><Relationship Id="rId41" Type="http://schemas.openxmlformats.org/officeDocument/2006/relationships/font" Target="fonts/Raleway-bold.fntdata"/><Relationship Id="rId44" Type="http://schemas.openxmlformats.org/officeDocument/2006/relationships/font" Target="fonts/RalewayLight-regular.fntdata"/><Relationship Id="rId43" Type="http://schemas.openxmlformats.org/officeDocument/2006/relationships/font" Target="fonts/Raleway-boldItalic.fntdata"/><Relationship Id="rId46" Type="http://schemas.openxmlformats.org/officeDocument/2006/relationships/font" Target="fonts/RalewayLight-italic.fntdata"/><Relationship Id="rId45" Type="http://schemas.openxmlformats.org/officeDocument/2006/relationships/font" Target="fonts/Raleway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OpenSansSemiBold-regular.fntdata"/><Relationship Id="rId47" Type="http://schemas.openxmlformats.org/officeDocument/2006/relationships/font" Target="fonts/RalewayLight-boldItalic.fntdata"/><Relationship Id="rId49" Type="http://schemas.openxmlformats.org/officeDocument/2006/relationships/font" Target="fonts/OpenSansSemiBol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OpenSans-bold.fntdata"/><Relationship Id="rId61" Type="http://schemas.openxmlformats.org/officeDocument/2006/relationships/font" Target="fonts/OpenSans-regular.fntdata"/><Relationship Id="rId20" Type="http://schemas.openxmlformats.org/officeDocument/2006/relationships/slide" Target="slides/slide14.xml"/><Relationship Id="rId64" Type="http://schemas.openxmlformats.org/officeDocument/2006/relationships/font" Target="fonts/OpenSans-boldItalic.fntdata"/><Relationship Id="rId63" Type="http://schemas.openxmlformats.org/officeDocument/2006/relationships/font" Target="fonts/OpenSans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Varela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OpenSansSemiBold-boldItalic.fntdata"/><Relationship Id="rId50" Type="http://schemas.openxmlformats.org/officeDocument/2006/relationships/font" Target="fonts/OpenSansSemiBold-italic.fntdata"/><Relationship Id="rId53" Type="http://schemas.openxmlformats.org/officeDocument/2006/relationships/font" Target="fonts/BarlowCondensedLight-bold.fntdata"/><Relationship Id="rId52" Type="http://schemas.openxmlformats.org/officeDocument/2006/relationships/font" Target="fonts/BarlowCondensedLight-regular.fntdata"/><Relationship Id="rId11" Type="http://schemas.openxmlformats.org/officeDocument/2006/relationships/slide" Target="slides/slide5.xml"/><Relationship Id="rId55" Type="http://schemas.openxmlformats.org/officeDocument/2006/relationships/font" Target="fonts/BarlowCondensedLight-boldItalic.fntdata"/><Relationship Id="rId10" Type="http://schemas.openxmlformats.org/officeDocument/2006/relationships/slide" Target="slides/slide4.xml"/><Relationship Id="rId54" Type="http://schemas.openxmlformats.org/officeDocument/2006/relationships/font" Target="fonts/BarlowCondensedLight-italic.fntdata"/><Relationship Id="rId13" Type="http://schemas.openxmlformats.org/officeDocument/2006/relationships/slide" Target="slides/slide7.xml"/><Relationship Id="rId57" Type="http://schemas.openxmlformats.org/officeDocument/2006/relationships/font" Target="fonts/Barlow-bold.fntdata"/><Relationship Id="rId12" Type="http://schemas.openxmlformats.org/officeDocument/2006/relationships/slide" Target="slides/slide6.xml"/><Relationship Id="rId56" Type="http://schemas.openxmlformats.org/officeDocument/2006/relationships/font" Target="fonts/Barlow-regular.fntdata"/><Relationship Id="rId15" Type="http://schemas.openxmlformats.org/officeDocument/2006/relationships/slide" Target="slides/slide9.xml"/><Relationship Id="rId59" Type="http://schemas.openxmlformats.org/officeDocument/2006/relationships/font" Target="fonts/Barlow-boldItalic.fntdata"/><Relationship Id="rId14" Type="http://schemas.openxmlformats.org/officeDocument/2006/relationships/slide" Target="slides/slide8.xml"/><Relationship Id="rId58" Type="http://schemas.openxmlformats.org/officeDocument/2006/relationships/font" Target="fonts/Barlow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d-ID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55bd7ffd54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g155bd7ffd54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g155bd7ffd54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55bd7ffd54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g155bd7ffd54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g155bd7ffd54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55bd7ffd54_0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g155bd7ffd54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155bd7ffd54_0_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55bd7ffd54_0_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g155bd7ffd54_0_1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g155bd7ffd54_0_1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155bd7ffd54_0_5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155bd7ffd54_0_5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g155bd7ffd54_0_5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55bd7ffd54_0_8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155bd7ffd54_0_8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g155bd7ffd54_0_8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55bd7ffd54_0_8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155bd7ffd54_0_8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g155bd7ffd54_0_8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55bd7ffd54_0_8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55bd7ffd54_0_8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g155bd7ffd54_0_8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55bd7ffd54_0_9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155bd7ffd54_0_9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g155bd7ffd54_0_9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55bd7ffd54_0_9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155bd7ffd54_0_9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g155bd7ffd54_0_9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1f75f76ac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11f75f76ac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11f75f76ac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55bd7ffd54_0_7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155bd7ffd54_0_7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g155bd7ffd54_0_7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42650f2853_0_4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142650f2853_0_4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g142650f2853_0_4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155bd7ffd54_0_9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155bd7ffd54_0_9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g155bd7ffd54_0_9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55bd7ffd54_0_9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155bd7ffd54_0_9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g155bd7ffd54_0_9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3724c0f0a5_0_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13724c0f0a5_0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d-ID" sz="1400">
                <a:solidFill>
                  <a:srgbClr val="55595D"/>
                </a:solidFill>
                <a:latin typeface="Raleway Light"/>
                <a:ea typeface="Raleway Light"/>
                <a:cs typeface="Raleway Light"/>
                <a:sym typeface="Raleway Light"/>
              </a:rPr>
              <a:t>RRHH TIENDA</a:t>
            </a:r>
            <a:endParaRPr sz="1400">
              <a:solidFill>
                <a:srgbClr val="55595D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PRL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SOFTWARE DE TIENDA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ATENCIÓN CLIENTE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>
                <a:solidFill>
                  <a:srgbClr val="55595D"/>
                </a:solidFill>
                <a:latin typeface="Raleway Light"/>
                <a:ea typeface="Raleway Light"/>
                <a:cs typeface="Raleway Light"/>
                <a:sym typeface="Raleway Light"/>
              </a:rPr>
              <a:t>MARKETING</a:t>
            </a:r>
            <a:endParaRPr sz="1400">
              <a:solidFill>
                <a:srgbClr val="55595D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PRODUCTO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PUBLICIDAD EN TIENDA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CAMPAÑAS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7" name="Google Shape;647;g13724c0f0a5_0_1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3724c0f0a5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3724c0f0a5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g13724c0f0a5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155bd7ffd54_0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155bd7ffd54_0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g155bd7ffd54_0_1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55bd7ffd54_0_9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155bd7ffd54_0_9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g155bd7ffd54_0_9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55bd7ffd54_0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55bd7ffd54_0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g155bd7ffd54_0_1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155bd7ffd54_0_9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155bd7ffd54_0_9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g155bd7ffd54_0_9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155bd7ffd54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g155bd7ffd54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142650f2853_0_3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142650f2853_0_3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8" name="Google Shape;728;g142650f2853_0_3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137b3efdc80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9" name="Google Shape;739;g137b3efdc80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g137b3efdc80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118f5ebfa81_0_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118f5ebfa81_0_1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g118f5ebfa81_0_1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37b3efdc80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37b3efdc80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d-ID" sz="1400">
                <a:solidFill>
                  <a:srgbClr val="55595D"/>
                </a:solidFill>
                <a:latin typeface="Raleway Light"/>
                <a:ea typeface="Raleway Light"/>
                <a:cs typeface="Raleway Light"/>
                <a:sym typeface="Raleway Light"/>
              </a:rPr>
              <a:t>RRHH TIENDA</a:t>
            </a:r>
            <a:endParaRPr sz="1400">
              <a:solidFill>
                <a:srgbClr val="55595D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PRL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SOFTWARE DE TIENDA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ATENCIÓN CLIENTE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>
                <a:solidFill>
                  <a:srgbClr val="55595D"/>
                </a:solidFill>
                <a:latin typeface="Raleway Light"/>
                <a:ea typeface="Raleway Light"/>
                <a:cs typeface="Raleway Light"/>
                <a:sym typeface="Raleway Light"/>
              </a:rPr>
              <a:t>MARKETING</a:t>
            </a:r>
            <a:endParaRPr sz="1400">
              <a:solidFill>
                <a:srgbClr val="55595D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PRODUCTO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PUBLICIDAD EN TIENDA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CAMPAÑAS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3" name="Google Shape;313;g137b3efdc80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42650f2853_0_3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42650f2853_0_3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142650f2853_0_3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3724c0f0a5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3724c0f0a5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13724c0f0a5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3724c0f0a5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3724c0f0a5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13724c0f0a5_0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3724c0f0a5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3724c0f0a5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13724c0f0a5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55bd7ffd54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55bd7ffd54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d-ID" sz="1400">
                <a:solidFill>
                  <a:srgbClr val="55595D"/>
                </a:solidFill>
                <a:latin typeface="Raleway Light"/>
                <a:ea typeface="Raleway Light"/>
                <a:cs typeface="Raleway Light"/>
                <a:sym typeface="Raleway Light"/>
              </a:rPr>
              <a:t>RRHH TIENDA</a:t>
            </a:r>
            <a:endParaRPr sz="1400">
              <a:solidFill>
                <a:srgbClr val="55595D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PRL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SOFTWARE DE TIENDA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ATENCIÓN CLIENTE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>
                <a:solidFill>
                  <a:srgbClr val="55595D"/>
                </a:solidFill>
                <a:latin typeface="Raleway Light"/>
                <a:ea typeface="Raleway Light"/>
                <a:cs typeface="Raleway Light"/>
                <a:sym typeface="Raleway Light"/>
              </a:rPr>
              <a:t>MARKETING</a:t>
            </a:r>
            <a:endParaRPr sz="1400">
              <a:solidFill>
                <a:srgbClr val="55595D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PRODUCTO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PUBLICIDAD EN TIENDA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CAMPAÑAS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2" name="Google Shape;422;g155bd7ffd54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Title Slide">
  <p:cSld name="35_Title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/>
          <p:nvPr>
            <p:ph idx="2" type="pic"/>
          </p:nvPr>
        </p:nvSpPr>
        <p:spPr>
          <a:xfrm>
            <a:off x="794657" y="1283013"/>
            <a:ext cx="7565571" cy="236370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Title Slide">
  <p:cSld name="36_Title Slid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/>
          <p:nvPr>
            <p:ph idx="2" type="pic"/>
          </p:nvPr>
        </p:nvSpPr>
        <p:spPr>
          <a:xfrm>
            <a:off x="794657" y="1491343"/>
            <a:ext cx="7565571" cy="300445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Slide">
  <p:cSld name="22_Title Slid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/>
          <p:nvPr>
            <p:ph idx="2" type="pic"/>
          </p:nvPr>
        </p:nvSpPr>
        <p:spPr>
          <a:xfrm>
            <a:off x="0" y="0"/>
            <a:ext cx="3490547" cy="453683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Slide">
  <p:cSld name="23_Title Slid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/>
          <p:nvPr>
            <p:ph idx="2" type="pic"/>
          </p:nvPr>
        </p:nvSpPr>
        <p:spPr>
          <a:xfrm>
            <a:off x="1164148" y="1759226"/>
            <a:ext cx="1081946" cy="1081946"/>
          </a:xfrm>
          <a:prstGeom prst="ellipse">
            <a:avLst/>
          </a:prstGeom>
          <a:noFill/>
          <a:ln>
            <a:noFill/>
          </a:ln>
        </p:spPr>
      </p:sp>
      <p:sp>
        <p:nvSpPr>
          <p:cNvPr id="48" name="Google Shape;48;p14"/>
          <p:cNvSpPr/>
          <p:nvPr>
            <p:ph idx="3" type="pic"/>
          </p:nvPr>
        </p:nvSpPr>
        <p:spPr>
          <a:xfrm>
            <a:off x="3080033" y="1759226"/>
            <a:ext cx="1081946" cy="1081946"/>
          </a:xfrm>
          <a:prstGeom prst="ellipse">
            <a:avLst/>
          </a:prstGeom>
          <a:noFill/>
          <a:ln>
            <a:noFill/>
          </a:ln>
        </p:spPr>
      </p:sp>
      <p:sp>
        <p:nvSpPr>
          <p:cNvPr id="49" name="Google Shape;49;p14"/>
          <p:cNvSpPr/>
          <p:nvPr>
            <p:ph idx="4" type="pic"/>
          </p:nvPr>
        </p:nvSpPr>
        <p:spPr>
          <a:xfrm>
            <a:off x="4995919" y="1759226"/>
            <a:ext cx="1081946" cy="1081946"/>
          </a:xfrm>
          <a:prstGeom prst="ellipse">
            <a:avLst/>
          </a:prstGeom>
          <a:noFill/>
          <a:ln>
            <a:noFill/>
          </a:ln>
        </p:spPr>
      </p:sp>
      <p:sp>
        <p:nvSpPr>
          <p:cNvPr id="50" name="Google Shape;50;p14"/>
          <p:cNvSpPr/>
          <p:nvPr>
            <p:ph idx="5" type="pic"/>
          </p:nvPr>
        </p:nvSpPr>
        <p:spPr>
          <a:xfrm>
            <a:off x="6911804" y="1759226"/>
            <a:ext cx="1081946" cy="1081946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Title Slide">
  <p:cSld name="26_Title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/>
          <p:nvPr>
            <p:ph idx="2" type="pic"/>
          </p:nvPr>
        </p:nvSpPr>
        <p:spPr>
          <a:xfrm>
            <a:off x="3323492" y="2836775"/>
            <a:ext cx="1143000" cy="1143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3" name="Google Shape;53;p15"/>
          <p:cNvSpPr/>
          <p:nvPr>
            <p:ph idx="3" type="pic"/>
          </p:nvPr>
        </p:nvSpPr>
        <p:spPr>
          <a:xfrm>
            <a:off x="3323492" y="1428750"/>
            <a:ext cx="1143000" cy="1143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15"/>
          <p:cNvSpPr/>
          <p:nvPr>
            <p:ph idx="4" type="pic"/>
          </p:nvPr>
        </p:nvSpPr>
        <p:spPr>
          <a:xfrm>
            <a:off x="4703885" y="1428750"/>
            <a:ext cx="1143000" cy="1143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5" name="Google Shape;55;p15"/>
          <p:cNvSpPr/>
          <p:nvPr>
            <p:ph idx="5" type="pic"/>
          </p:nvPr>
        </p:nvSpPr>
        <p:spPr>
          <a:xfrm>
            <a:off x="4703885" y="2836775"/>
            <a:ext cx="1143079" cy="1143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Slide">
  <p:cSld name="10_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/>
          <p:nvPr>
            <p:ph idx="2" type="pic"/>
          </p:nvPr>
        </p:nvSpPr>
        <p:spPr>
          <a:xfrm>
            <a:off x="3232546" y="2190050"/>
            <a:ext cx="1265222" cy="1266666"/>
          </a:xfrm>
          <a:prstGeom prst="diamond">
            <a:avLst/>
          </a:prstGeom>
          <a:noFill/>
          <a:ln>
            <a:noFill/>
          </a:ln>
        </p:spPr>
      </p:sp>
      <p:sp>
        <p:nvSpPr>
          <p:cNvPr id="58" name="Google Shape;58;p16"/>
          <p:cNvSpPr/>
          <p:nvPr>
            <p:ph idx="3" type="pic"/>
          </p:nvPr>
        </p:nvSpPr>
        <p:spPr>
          <a:xfrm>
            <a:off x="3942571" y="1485901"/>
            <a:ext cx="1265222" cy="1266666"/>
          </a:xfrm>
          <a:prstGeom prst="diamond">
            <a:avLst/>
          </a:prstGeom>
          <a:noFill/>
          <a:ln>
            <a:noFill/>
          </a:ln>
        </p:spPr>
      </p:sp>
      <p:sp>
        <p:nvSpPr>
          <p:cNvPr id="59" name="Google Shape;59;p16"/>
          <p:cNvSpPr/>
          <p:nvPr>
            <p:ph idx="4" type="pic"/>
          </p:nvPr>
        </p:nvSpPr>
        <p:spPr>
          <a:xfrm>
            <a:off x="4652597" y="2190050"/>
            <a:ext cx="1265222" cy="1266666"/>
          </a:xfrm>
          <a:prstGeom prst="diamond">
            <a:avLst/>
          </a:prstGeom>
          <a:noFill/>
          <a:ln>
            <a:noFill/>
          </a:ln>
        </p:spPr>
      </p:sp>
      <p:sp>
        <p:nvSpPr>
          <p:cNvPr id="60" name="Google Shape;60;p16"/>
          <p:cNvSpPr/>
          <p:nvPr>
            <p:ph idx="5" type="pic"/>
          </p:nvPr>
        </p:nvSpPr>
        <p:spPr>
          <a:xfrm>
            <a:off x="3942571" y="2885406"/>
            <a:ext cx="1265222" cy="1266666"/>
          </a:xfrm>
          <a:prstGeom prst="diamond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/>
          <p:nvPr>
            <p:ph idx="2" type="pic"/>
          </p:nvPr>
        </p:nvSpPr>
        <p:spPr>
          <a:xfrm>
            <a:off x="1202842" y="2385132"/>
            <a:ext cx="1102519" cy="1103709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17"/>
          <p:cNvSpPr/>
          <p:nvPr>
            <p:ph idx="3" type="pic"/>
          </p:nvPr>
        </p:nvSpPr>
        <p:spPr>
          <a:xfrm>
            <a:off x="4065312" y="2385132"/>
            <a:ext cx="1102519" cy="1103709"/>
          </a:xfrm>
          <a:prstGeom prst="ellipse">
            <a:avLst/>
          </a:prstGeom>
          <a:noFill/>
          <a:ln>
            <a:noFill/>
          </a:ln>
        </p:spPr>
      </p:sp>
      <p:sp>
        <p:nvSpPr>
          <p:cNvPr id="64" name="Google Shape;64;p17"/>
          <p:cNvSpPr/>
          <p:nvPr>
            <p:ph idx="4" type="pic"/>
          </p:nvPr>
        </p:nvSpPr>
        <p:spPr>
          <a:xfrm>
            <a:off x="6927781" y="2385132"/>
            <a:ext cx="1102519" cy="1103709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itle Slide">
  <p:cSld name="24_Title Slid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/>
          <p:nvPr>
            <p:ph idx="2" type="pic"/>
          </p:nvPr>
        </p:nvSpPr>
        <p:spPr>
          <a:xfrm>
            <a:off x="2297480" y="252441"/>
            <a:ext cx="1878209" cy="3991473"/>
          </a:xfrm>
          <a:prstGeom prst="roundRect">
            <a:avLst>
              <a:gd fmla="val 17602" name="adj"/>
            </a:avLst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Slide">
  <p:cSld name="20_Title Slid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>
  <p:cSld name="3_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/>
          <p:nvPr/>
        </p:nvSpPr>
        <p:spPr>
          <a:xfrm>
            <a:off x="-8793" y="1"/>
            <a:ext cx="4580792" cy="4556498"/>
          </a:xfrm>
          <a:custGeom>
            <a:rect b="b" l="l" r="r" t="t"/>
            <a:pathLst>
              <a:path extrusionOk="0" h="6075330" w="6107722">
                <a:moveTo>
                  <a:pt x="11723" y="0"/>
                </a:moveTo>
                <a:lnTo>
                  <a:pt x="6107722" y="0"/>
                </a:lnTo>
                <a:lnTo>
                  <a:pt x="3247291" y="6063607"/>
                </a:lnTo>
                <a:lnTo>
                  <a:pt x="0" y="6075330"/>
                </a:lnTo>
                <a:cubicBezTo>
                  <a:pt x="3908" y="4050220"/>
                  <a:pt x="7815" y="2025110"/>
                  <a:pt x="11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0"/>
          <p:cNvSpPr/>
          <p:nvPr>
            <p:ph idx="2" type="pic"/>
          </p:nvPr>
        </p:nvSpPr>
        <p:spPr>
          <a:xfrm>
            <a:off x="1627126" y="955099"/>
            <a:ext cx="2699055" cy="2699055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Slide">
  <p:cSld name="11_Title Slid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/>
          <p:nvPr>
            <p:ph idx="2" type="pic"/>
          </p:nvPr>
        </p:nvSpPr>
        <p:spPr>
          <a:xfrm>
            <a:off x="802321" y="1986352"/>
            <a:ext cx="1127219" cy="1127219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1"/>
          <p:cNvSpPr/>
          <p:nvPr>
            <p:ph idx="3" type="pic"/>
          </p:nvPr>
        </p:nvSpPr>
        <p:spPr>
          <a:xfrm>
            <a:off x="802321" y="3420109"/>
            <a:ext cx="1127219" cy="1127219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1"/>
          <p:cNvSpPr/>
          <p:nvPr>
            <p:ph idx="4" type="pic"/>
          </p:nvPr>
        </p:nvSpPr>
        <p:spPr>
          <a:xfrm>
            <a:off x="7218619" y="1986352"/>
            <a:ext cx="1127219" cy="1127219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1"/>
          <p:cNvSpPr/>
          <p:nvPr>
            <p:ph idx="5" type="pic"/>
          </p:nvPr>
        </p:nvSpPr>
        <p:spPr>
          <a:xfrm>
            <a:off x="7218619" y="3420109"/>
            <a:ext cx="1127219" cy="112721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Title Slide">
  <p:cSld name="25_Title Slid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/>
          <p:nvPr>
            <p:ph idx="2" type="pic"/>
          </p:nvPr>
        </p:nvSpPr>
        <p:spPr>
          <a:xfrm>
            <a:off x="792682" y="1494692"/>
            <a:ext cx="3242987" cy="2145323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2"/>
          <p:cNvSpPr/>
          <p:nvPr>
            <p:ph idx="3" type="pic"/>
          </p:nvPr>
        </p:nvSpPr>
        <p:spPr>
          <a:xfrm>
            <a:off x="5118498" y="1494692"/>
            <a:ext cx="3242987" cy="21453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>
  <p:cSld name="8_Title Slid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/>
          <p:nvPr>
            <p:ph idx="2" type="pic"/>
          </p:nvPr>
        </p:nvSpPr>
        <p:spPr>
          <a:xfrm>
            <a:off x="2515044" y="584404"/>
            <a:ext cx="2917556" cy="1720272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3"/>
          <p:cNvSpPr/>
          <p:nvPr>
            <p:ph idx="3" type="pic"/>
          </p:nvPr>
        </p:nvSpPr>
        <p:spPr>
          <a:xfrm>
            <a:off x="5442397" y="2304676"/>
            <a:ext cx="2917556" cy="17202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Title Slide">
  <p:cSld name="38_Title Slid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/>
          <p:nvPr>
            <p:ph idx="2" type="pic"/>
          </p:nvPr>
        </p:nvSpPr>
        <p:spPr>
          <a:xfrm>
            <a:off x="-1" y="1"/>
            <a:ext cx="9144001" cy="20310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itle Slide">
  <p:cSld name="19_Title Slid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/>
          <p:nvPr>
            <p:ph idx="2" type="pic"/>
          </p:nvPr>
        </p:nvSpPr>
        <p:spPr>
          <a:xfrm>
            <a:off x="4572001" y="1"/>
            <a:ext cx="4572000" cy="419393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Title Slide">
  <p:cSld name="30_Title Slid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/>
          <p:nvPr>
            <p:ph idx="2" type="pic"/>
          </p:nvPr>
        </p:nvSpPr>
        <p:spPr>
          <a:xfrm>
            <a:off x="4035670" y="949569"/>
            <a:ext cx="5108330" cy="2703635"/>
          </a:xfrm>
          <a:prstGeom prst="rect">
            <a:avLst/>
          </a:prstGeom>
          <a:noFill/>
          <a:ln>
            <a:noFill/>
          </a:ln>
        </p:spPr>
      </p:sp>
      <p:pic>
        <p:nvPicPr>
          <p:cNvPr id="88" name="Google Shape;88;p26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Title Slide">
  <p:cSld name="39_Title Slid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/>
          <p:nvPr>
            <p:ph idx="2" type="pic"/>
          </p:nvPr>
        </p:nvSpPr>
        <p:spPr>
          <a:xfrm>
            <a:off x="1" y="0"/>
            <a:ext cx="9144000" cy="41960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Slide">
  <p:cSld name="15_Title Slid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8"/>
          <p:cNvSpPr/>
          <p:nvPr>
            <p:ph idx="2" type="pic"/>
          </p:nvPr>
        </p:nvSpPr>
        <p:spPr>
          <a:xfrm>
            <a:off x="5653453" y="949569"/>
            <a:ext cx="2690447" cy="324436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Slide">
  <p:cSld name="16_Title Slid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9"/>
          <p:cNvSpPr/>
          <p:nvPr>
            <p:ph idx="2" type="pic"/>
          </p:nvPr>
        </p:nvSpPr>
        <p:spPr>
          <a:xfrm>
            <a:off x="0" y="1671121"/>
            <a:ext cx="4569143" cy="22433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">
  <p:cSld name="9_Title Sli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Title Slide">
  <p:cSld name="27_Title Slid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1"/>
          <p:cNvSpPr/>
          <p:nvPr>
            <p:ph idx="2" type="pic"/>
          </p:nvPr>
        </p:nvSpPr>
        <p:spPr>
          <a:xfrm>
            <a:off x="5131324" y="0"/>
            <a:ext cx="4012676" cy="1489166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31"/>
          <p:cNvSpPr/>
          <p:nvPr>
            <p:ph idx="3" type="pic"/>
          </p:nvPr>
        </p:nvSpPr>
        <p:spPr>
          <a:xfrm>
            <a:off x="5131324" y="1489165"/>
            <a:ext cx="4012676" cy="1489166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31"/>
          <p:cNvSpPr/>
          <p:nvPr>
            <p:ph idx="4" type="pic"/>
          </p:nvPr>
        </p:nvSpPr>
        <p:spPr>
          <a:xfrm>
            <a:off x="5131324" y="2978331"/>
            <a:ext cx="4012676" cy="148916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2"/>
          <p:cNvSpPr/>
          <p:nvPr>
            <p:ph idx="2" type="pic"/>
          </p:nvPr>
        </p:nvSpPr>
        <p:spPr>
          <a:xfrm>
            <a:off x="4046220" y="0"/>
            <a:ext cx="4320541" cy="456546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s (3)" type="tx">
  <p:cSld name="TITLE_AND_BOD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DESIGN\GRAFICRIVER\MY CREATION\2016\01_Rockefeller Creative PowerPoint Template\macbookpro.png" id="105" name="Google Shape;10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48006" y="1569428"/>
            <a:ext cx="4634453" cy="26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3"/>
          <p:cNvSpPr/>
          <p:nvPr>
            <p:ph idx="2" type="pic"/>
          </p:nvPr>
        </p:nvSpPr>
        <p:spPr>
          <a:xfrm>
            <a:off x="5077707" y="1813848"/>
            <a:ext cx="3105397" cy="194116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s (4)">
  <p:cSld name="Devices (4)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DESIGN\GRAFICRIVER\MY CREATION\2016\01_Rockefeller Creative PowerPoint Template\macbookpro.png" id="108" name="Google Shape;10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8049" y="2141540"/>
            <a:ext cx="3807545" cy="217042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4"/>
          <p:cNvSpPr/>
          <p:nvPr>
            <p:ph idx="2" type="pic"/>
          </p:nvPr>
        </p:nvSpPr>
        <p:spPr>
          <a:xfrm>
            <a:off x="1276271" y="2362819"/>
            <a:ext cx="2562520" cy="15882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evices (4)">
  <p:cSld name="1_Devices (4)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DESIGN\GRAFICRIVER\MY CREATION\2016\01_Rockefeller Creative PowerPoint Template\macbookpro.png" id="111" name="Google Shape;111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59145" y="2308918"/>
            <a:ext cx="4025711" cy="229478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5"/>
          <p:cNvSpPr/>
          <p:nvPr>
            <p:ph idx="2" type="pic"/>
          </p:nvPr>
        </p:nvSpPr>
        <p:spPr>
          <a:xfrm>
            <a:off x="3201129" y="2511711"/>
            <a:ext cx="2697498" cy="16861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s (10)">
  <p:cSld name="Devices (10)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c.png" id="114" name="Google Shape;11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44627" y="1506111"/>
            <a:ext cx="5494146" cy="329648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6"/>
          <p:cNvSpPr/>
          <p:nvPr>
            <p:ph idx="2" type="pic"/>
          </p:nvPr>
        </p:nvSpPr>
        <p:spPr>
          <a:xfrm>
            <a:off x="865823" y="1941973"/>
            <a:ext cx="3103245" cy="18470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evices (10)">
  <p:cSld name="1_Devices (10)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c.png" id="117" name="Google Shape;11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5026" y="1506111"/>
            <a:ext cx="5494146" cy="329648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7"/>
          <p:cNvSpPr/>
          <p:nvPr>
            <p:ph idx="2" type="pic"/>
          </p:nvPr>
        </p:nvSpPr>
        <p:spPr>
          <a:xfrm>
            <a:off x="5177790" y="1941973"/>
            <a:ext cx="3149405" cy="18556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s (2)">
  <p:cSld name="Devices (2)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8"/>
          <p:cNvSpPr/>
          <p:nvPr>
            <p:ph idx="2" type="pic"/>
          </p:nvPr>
        </p:nvSpPr>
        <p:spPr>
          <a:xfrm>
            <a:off x="6757305" y="1256463"/>
            <a:ext cx="1486282" cy="2617291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38"/>
          <p:cNvSpPr/>
          <p:nvPr>
            <p:ph idx="3" type="pic"/>
          </p:nvPr>
        </p:nvSpPr>
        <p:spPr>
          <a:xfrm>
            <a:off x="5523742" y="1155103"/>
            <a:ext cx="1614797" cy="283151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s Placeholder">
  <p:cSld name="Devices Placeholder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9"/>
          <p:cNvSpPr/>
          <p:nvPr/>
        </p:nvSpPr>
        <p:spPr>
          <a:xfrm>
            <a:off x="6747067" y="0"/>
            <a:ext cx="2396933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2379" y="343109"/>
            <a:ext cx="2149377" cy="445728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9"/>
          <p:cNvSpPr/>
          <p:nvPr>
            <p:ph idx="2" type="pic"/>
          </p:nvPr>
        </p:nvSpPr>
        <p:spPr>
          <a:xfrm>
            <a:off x="5777196" y="848008"/>
            <a:ext cx="1918097" cy="342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66045" y="1708039"/>
            <a:ext cx="1356868" cy="278974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0"/>
          <p:cNvSpPr/>
          <p:nvPr>
            <p:ph idx="2" type="pic"/>
          </p:nvPr>
        </p:nvSpPr>
        <p:spPr>
          <a:xfrm>
            <a:off x="3165481" y="2074412"/>
            <a:ext cx="1166512" cy="2103202"/>
          </a:xfrm>
          <a:prstGeom prst="rect">
            <a:avLst/>
          </a:prstGeom>
          <a:noFill/>
          <a:ln>
            <a:noFill/>
          </a:ln>
        </p:spPr>
      </p:sp>
      <p:pic>
        <p:nvPicPr>
          <p:cNvPr id="129" name="Google Shape;12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0849" y="1708039"/>
            <a:ext cx="1356868" cy="278974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0"/>
          <p:cNvSpPr/>
          <p:nvPr>
            <p:ph idx="3" type="pic"/>
          </p:nvPr>
        </p:nvSpPr>
        <p:spPr>
          <a:xfrm>
            <a:off x="4821713" y="2074412"/>
            <a:ext cx="1166512" cy="210320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>
            <p:ph idx="2" type="pic"/>
          </p:nvPr>
        </p:nvSpPr>
        <p:spPr>
          <a:xfrm>
            <a:off x="1" y="1440980"/>
            <a:ext cx="5079569" cy="276681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s (7)">
  <p:cSld name="Devices (7)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2319" y="584574"/>
            <a:ext cx="2897523" cy="378551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1"/>
          <p:cNvSpPr/>
          <p:nvPr>
            <p:ph idx="2" type="pic"/>
          </p:nvPr>
        </p:nvSpPr>
        <p:spPr>
          <a:xfrm>
            <a:off x="5563553" y="694372"/>
            <a:ext cx="2666047" cy="33861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34563" y="958821"/>
            <a:ext cx="2289068" cy="349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2"/>
          <p:cNvSpPr/>
          <p:nvPr>
            <p:ph idx="2" type="pic"/>
          </p:nvPr>
        </p:nvSpPr>
        <p:spPr>
          <a:xfrm>
            <a:off x="4123372" y="1062991"/>
            <a:ext cx="2117408" cy="318897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76634" y="406347"/>
            <a:ext cx="2700580" cy="411973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3"/>
          <p:cNvSpPr/>
          <p:nvPr>
            <p:ph idx="2" type="pic"/>
          </p:nvPr>
        </p:nvSpPr>
        <p:spPr>
          <a:xfrm>
            <a:off x="6866573" y="522922"/>
            <a:ext cx="2362235" cy="378047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2_Title Slide">
  <p:cSld name="92_Title Slid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4"/>
          <p:cNvSpPr/>
          <p:nvPr>
            <p:ph idx="2" type="pic"/>
          </p:nvPr>
        </p:nvSpPr>
        <p:spPr>
          <a:xfrm>
            <a:off x="798997" y="1817370"/>
            <a:ext cx="2149943" cy="26746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7_Title Slide">
  <p:cSld name="67_Title Slid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6"/>
          <p:cNvSpPr/>
          <p:nvPr>
            <p:ph idx="2" type="pic"/>
          </p:nvPr>
        </p:nvSpPr>
        <p:spPr>
          <a:xfrm>
            <a:off x="5086905" y="1540516"/>
            <a:ext cx="4057095" cy="206825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Title Slide">
  <p:cSld name="42_Title Slide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7"/>
          <p:cNvSpPr/>
          <p:nvPr>
            <p:ph idx="2" type="pic"/>
          </p:nvPr>
        </p:nvSpPr>
        <p:spPr>
          <a:xfrm>
            <a:off x="787743" y="0"/>
            <a:ext cx="7562336" cy="455964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Slide">
  <p:cSld name="21_Title Slid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8"/>
          <p:cNvSpPr/>
          <p:nvPr>
            <p:ph idx="2" type="pic"/>
          </p:nvPr>
        </p:nvSpPr>
        <p:spPr>
          <a:xfrm>
            <a:off x="803109" y="0"/>
            <a:ext cx="8340892" cy="41960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1" name="Google Shape;151;p49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4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4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4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7" name="Google Shape;157;p5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5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5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5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>
            <p:ph idx="2" type="pic"/>
          </p:nvPr>
        </p:nvSpPr>
        <p:spPr>
          <a:xfrm>
            <a:off x="0" y="0"/>
            <a:ext cx="9144000" cy="454885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1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3" name="Google Shape;163;p51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5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5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9" name="Google Shape;169;p52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52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5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5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3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6" name="Google Shape;176;p53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53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53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53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5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5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5" name="Google Shape;185;p5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5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5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5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0" name="Google Shape;190;p55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55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5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5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5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6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7" name="Google Shape;197;p56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56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5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5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5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4" name="Google Shape;204;p57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5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5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5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8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0" name="Google Shape;210;p58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5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p5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Google Shape;213;p5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Slide">
  <p:cSld name="12_Title Slide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9"/>
          <p:cNvSpPr/>
          <p:nvPr>
            <p:ph idx="2" type="pic"/>
          </p:nvPr>
        </p:nvSpPr>
        <p:spPr>
          <a:xfrm>
            <a:off x="4574893" y="1477108"/>
            <a:ext cx="4569107" cy="271154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Slide">
  <p:cSld name="13_Title Slide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0"/>
          <p:cNvSpPr/>
          <p:nvPr>
            <p:ph idx="2" type="pic"/>
          </p:nvPr>
        </p:nvSpPr>
        <p:spPr>
          <a:xfrm>
            <a:off x="6122505" y="0"/>
            <a:ext cx="3021496" cy="453607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>
            <p:ph idx="2" type="pic"/>
          </p:nvPr>
        </p:nvSpPr>
        <p:spPr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lank">
  <p:cSld name="4_Blank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des B">
  <p:cSld name="Dades B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2"/>
          <p:cNvSpPr/>
          <p:nvPr>
            <p:ph idx="2" type="pic"/>
          </p:nvPr>
        </p:nvSpPr>
        <p:spPr>
          <a:xfrm>
            <a:off x="-51317" y="-57711"/>
            <a:ext cx="9301200" cy="53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300000"/>
              </a:lnSpc>
              <a:spcBef>
                <a:spcPts val="280"/>
              </a:spcBef>
              <a:spcAft>
                <a:spcPts val="0"/>
              </a:spcAft>
              <a:buClr>
                <a:srgbClr val="00007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>
            <p:ph idx="2" type="pic"/>
          </p:nvPr>
        </p:nvSpPr>
        <p:spPr>
          <a:xfrm>
            <a:off x="5121798" y="0"/>
            <a:ext cx="4022203" cy="419292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Title Slide">
  <p:cSld name="34_Title Slid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>
            <p:ph idx="2" type="pic"/>
          </p:nvPr>
        </p:nvSpPr>
        <p:spPr>
          <a:xfrm>
            <a:off x="1" y="1489841"/>
            <a:ext cx="9144000" cy="26988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39.xml"/><Relationship Id="rId46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1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slideLayout" Target="../slideLayouts/slideLayout5.xml"/><Relationship Id="rId48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3.xml"/><Relationship Id="rId4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31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28.xml"/><Relationship Id="rId35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0.xml"/><Relationship Id="rId37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4.xml"/><Relationship Id="rId62" Type="http://schemas.openxmlformats.org/officeDocument/2006/relationships/slideLayout" Target="../slideLayouts/slideLayout58.xml"/><Relationship Id="rId61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16.xml"/><Relationship Id="rId64" Type="http://schemas.openxmlformats.org/officeDocument/2006/relationships/slideLayout" Target="../slideLayouts/slideLayout60.xml"/><Relationship Id="rId63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18.xml"/><Relationship Id="rId66" Type="http://schemas.openxmlformats.org/officeDocument/2006/relationships/theme" Target="../theme/theme1.xml"/><Relationship Id="rId21" Type="http://schemas.openxmlformats.org/officeDocument/2006/relationships/slideLayout" Target="../slideLayouts/slideLayout17.xml"/><Relationship Id="rId65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19.xml"/><Relationship Id="rId60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1.xml"/><Relationship Id="rId28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25.xml"/><Relationship Id="rId51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46.xml"/><Relationship Id="rId53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7.xml"/><Relationship Id="rId5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6.xml"/><Relationship Id="rId54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9.xml"/><Relationship Id="rId5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8.xml"/><Relationship Id="rId56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11.xml"/><Relationship Id="rId5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10.xml"/><Relationship Id="rId58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" name="Google Shape;12;p1"/>
          <p:cNvCxnSpPr/>
          <p:nvPr/>
        </p:nvCxnSpPr>
        <p:spPr>
          <a:xfrm>
            <a:off x="794722" y="4548467"/>
            <a:ext cx="7576073" cy="0"/>
          </a:xfrm>
          <a:prstGeom prst="straightConnector1">
            <a:avLst/>
          </a:prstGeom>
          <a:noFill/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" name="Google Shape;13;p1"/>
          <p:cNvSpPr txBox="1"/>
          <p:nvPr/>
        </p:nvSpPr>
        <p:spPr>
          <a:xfrm>
            <a:off x="6967107" y="4654569"/>
            <a:ext cx="1482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id-ID" sz="750">
                <a:solidFill>
                  <a:schemeClr val="accent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#lets</a:t>
            </a:r>
            <a:r>
              <a:rPr lang="id-ID" sz="750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elearn</a:t>
            </a:r>
            <a:r>
              <a:rPr lang="id-ID" sz="750">
                <a:solidFill>
                  <a:schemeClr val="accent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together</a:t>
            </a:r>
            <a:endParaRPr i="0" sz="450" u="none" cap="none" strike="noStrike">
              <a:solidFill>
                <a:schemeClr val="accent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34475" y="125250"/>
            <a:ext cx="1124074" cy="2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725" y="4660550"/>
            <a:ext cx="753172" cy="1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4830" y="4672650"/>
            <a:ext cx="646747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4900" y="4683250"/>
            <a:ext cx="251000" cy="15024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669" r:id="rId26"/>
    <p:sldLayoutId id="2147483670" r:id="rId27"/>
    <p:sldLayoutId id="2147483671" r:id="rId28"/>
    <p:sldLayoutId id="2147483672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  <p:sldLayoutId id="2147483680" r:id="rId37"/>
    <p:sldLayoutId id="2147483681" r:id="rId38"/>
    <p:sldLayoutId id="2147483682" r:id="rId39"/>
    <p:sldLayoutId id="2147483683" r:id="rId40"/>
    <p:sldLayoutId id="2147483684" r:id="rId41"/>
    <p:sldLayoutId id="2147483685" r:id="rId42"/>
    <p:sldLayoutId id="2147483686" r:id="rId43"/>
    <p:sldLayoutId id="2147483687" r:id="rId44"/>
    <p:sldLayoutId id="2147483688" r:id="rId45"/>
    <p:sldLayoutId id="2147483689" r:id="rId46"/>
    <p:sldLayoutId id="2147483690" r:id="rId47"/>
    <p:sldLayoutId id="2147483691" r:id="rId48"/>
    <p:sldLayoutId id="2147483692" r:id="rId49"/>
    <p:sldLayoutId id="2147483693" r:id="rId50"/>
    <p:sldLayoutId id="2147483694" r:id="rId51"/>
    <p:sldLayoutId id="2147483695" r:id="rId52"/>
    <p:sldLayoutId id="2147483696" r:id="rId53"/>
    <p:sldLayoutId id="2147483697" r:id="rId54"/>
    <p:sldLayoutId id="2147483698" r:id="rId55"/>
    <p:sldLayoutId id="2147483699" r:id="rId56"/>
    <p:sldLayoutId id="2147483700" r:id="rId57"/>
    <p:sldLayoutId id="2147483701" r:id="rId58"/>
    <p:sldLayoutId id="2147483702" r:id="rId59"/>
    <p:sldLayoutId id="2147483703" r:id="rId60"/>
    <p:sldLayoutId id="2147483704" r:id="rId61"/>
    <p:sldLayoutId id="2147483705" r:id="rId62"/>
    <p:sldLayoutId id="2147483706" r:id="rId63"/>
    <p:sldLayoutId id="2147483707" r:id="rId64"/>
    <p:sldLayoutId id="2147483708" r:id="rId6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7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1edtech.org/" TargetMode="External"/><Relationship Id="rId4" Type="http://schemas.openxmlformats.org/officeDocument/2006/relationships/image" Target="../media/image28.png"/><Relationship Id="rId5" Type="http://schemas.openxmlformats.org/officeDocument/2006/relationships/image" Target="../media/image91.png"/><Relationship Id="rId6" Type="http://schemas.openxmlformats.org/officeDocument/2006/relationships/image" Target="../media/image6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91.png"/><Relationship Id="rId5" Type="http://schemas.openxmlformats.org/officeDocument/2006/relationships/image" Target="../media/image6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91.png"/><Relationship Id="rId9" Type="http://schemas.openxmlformats.org/officeDocument/2006/relationships/image" Target="../media/image70.png"/><Relationship Id="rId5" Type="http://schemas.openxmlformats.org/officeDocument/2006/relationships/image" Target="../media/image65.png"/><Relationship Id="rId6" Type="http://schemas.openxmlformats.org/officeDocument/2006/relationships/image" Target="../media/image63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9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9.png"/><Relationship Id="rId4" Type="http://schemas.openxmlformats.org/officeDocument/2006/relationships/image" Target="../media/image71.png"/><Relationship Id="rId5" Type="http://schemas.openxmlformats.org/officeDocument/2006/relationships/image" Target="../media/image73.png"/><Relationship Id="rId6" Type="http://schemas.openxmlformats.org/officeDocument/2006/relationships/image" Target="../media/image7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Relationship Id="rId4" Type="http://schemas.openxmlformats.org/officeDocument/2006/relationships/image" Target="../media/image91.png"/><Relationship Id="rId5" Type="http://schemas.openxmlformats.org/officeDocument/2006/relationships/image" Target="../media/image22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5.jpg"/><Relationship Id="rId4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7.png"/><Relationship Id="rId4" Type="http://schemas.openxmlformats.org/officeDocument/2006/relationships/image" Target="../media/image8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6.png"/><Relationship Id="rId4" Type="http://schemas.openxmlformats.org/officeDocument/2006/relationships/image" Target="../media/image8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0.png"/><Relationship Id="rId4" Type="http://schemas.openxmlformats.org/officeDocument/2006/relationships/hyperlink" Target="https://moodle.org/plugins/enrol_oneroster" TargetMode="External"/><Relationship Id="rId5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moodle.org/plugins/logstore_caliper" TargetMode="External"/><Relationship Id="rId4" Type="http://schemas.openxmlformats.org/officeDocument/2006/relationships/hyperlink" Target="https://tracker.moodle.org/browse/MDL-74008" TargetMode="External"/><Relationship Id="rId5" Type="http://schemas.openxmlformats.org/officeDocument/2006/relationships/image" Target="../media/image28.png"/><Relationship Id="rId6" Type="http://schemas.openxmlformats.org/officeDocument/2006/relationships/image" Target="../media/image84.png"/><Relationship Id="rId7" Type="http://schemas.openxmlformats.org/officeDocument/2006/relationships/image" Target="../media/image88.pn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56.png"/><Relationship Id="rId42" Type="http://schemas.openxmlformats.org/officeDocument/2006/relationships/image" Target="../media/image60.png"/><Relationship Id="rId41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2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Relationship Id="rId5" Type="http://schemas.openxmlformats.org/officeDocument/2006/relationships/image" Target="../media/image27.png"/><Relationship Id="rId6" Type="http://schemas.openxmlformats.org/officeDocument/2006/relationships/image" Target="../media/image16.png"/><Relationship Id="rId7" Type="http://schemas.openxmlformats.org/officeDocument/2006/relationships/image" Target="../media/image20.png"/><Relationship Id="rId8" Type="http://schemas.openxmlformats.org/officeDocument/2006/relationships/image" Target="../media/image25.png"/><Relationship Id="rId31" Type="http://schemas.openxmlformats.org/officeDocument/2006/relationships/image" Target="../media/image49.png"/><Relationship Id="rId30" Type="http://schemas.openxmlformats.org/officeDocument/2006/relationships/image" Target="../media/image48.png"/><Relationship Id="rId33" Type="http://schemas.openxmlformats.org/officeDocument/2006/relationships/image" Target="../media/image52.png"/><Relationship Id="rId32" Type="http://schemas.openxmlformats.org/officeDocument/2006/relationships/image" Target="../media/image50.png"/><Relationship Id="rId35" Type="http://schemas.openxmlformats.org/officeDocument/2006/relationships/image" Target="../media/image54.png"/><Relationship Id="rId34" Type="http://schemas.openxmlformats.org/officeDocument/2006/relationships/image" Target="../media/image53.png"/><Relationship Id="rId37" Type="http://schemas.openxmlformats.org/officeDocument/2006/relationships/image" Target="../media/image59.png"/><Relationship Id="rId36" Type="http://schemas.openxmlformats.org/officeDocument/2006/relationships/image" Target="../media/image55.png"/><Relationship Id="rId39" Type="http://schemas.openxmlformats.org/officeDocument/2006/relationships/image" Target="../media/image57.png"/><Relationship Id="rId38" Type="http://schemas.openxmlformats.org/officeDocument/2006/relationships/image" Target="../media/image58.png"/><Relationship Id="rId20" Type="http://schemas.openxmlformats.org/officeDocument/2006/relationships/image" Target="../media/image39.png"/><Relationship Id="rId22" Type="http://schemas.openxmlformats.org/officeDocument/2006/relationships/image" Target="../media/image35.png"/><Relationship Id="rId21" Type="http://schemas.openxmlformats.org/officeDocument/2006/relationships/image" Target="../media/image36.png"/><Relationship Id="rId24" Type="http://schemas.openxmlformats.org/officeDocument/2006/relationships/image" Target="../media/image43.png"/><Relationship Id="rId23" Type="http://schemas.openxmlformats.org/officeDocument/2006/relationships/image" Target="../media/image40.png"/><Relationship Id="rId26" Type="http://schemas.openxmlformats.org/officeDocument/2006/relationships/image" Target="../media/image44.png"/><Relationship Id="rId25" Type="http://schemas.openxmlformats.org/officeDocument/2006/relationships/image" Target="../media/image42.png"/><Relationship Id="rId28" Type="http://schemas.openxmlformats.org/officeDocument/2006/relationships/image" Target="../media/image46.png"/><Relationship Id="rId27" Type="http://schemas.openxmlformats.org/officeDocument/2006/relationships/image" Target="../media/image45.png"/><Relationship Id="rId29" Type="http://schemas.openxmlformats.org/officeDocument/2006/relationships/image" Target="../media/image51.png"/><Relationship Id="rId11" Type="http://schemas.openxmlformats.org/officeDocument/2006/relationships/image" Target="../media/image26.png"/><Relationship Id="rId10" Type="http://schemas.openxmlformats.org/officeDocument/2006/relationships/image" Target="../media/image21.png"/><Relationship Id="rId13" Type="http://schemas.openxmlformats.org/officeDocument/2006/relationships/image" Target="../media/image32.png"/><Relationship Id="rId12" Type="http://schemas.openxmlformats.org/officeDocument/2006/relationships/image" Target="../media/image29.png"/><Relationship Id="rId15" Type="http://schemas.openxmlformats.org/officeDocument/2006/relationships/image" Target="../media/image31.png"/><Relationship Id="rId14" Type="http://schemas.openxmlformats.org/officeDocument/2006/relationships/image" Target="../media/image33.png"/><Relationship Id="rId17" Type="http://schemas.openxmlformats.org/officeDocument/2006/relationships/image" Target="../media/image38.png"/><Relationship Id="rId16" Type="http://schemas.openxmlformats.org/officeDocument/2006/relationships/image" Target="../media/image37.png"/><Relationship Id="rId19" Type="http://schemas.openxmlformats.org/officeDocument/2006/relationships/image" Target="../media/image41.png"/><Relationship Id="rId18" Type="http://schemas.openxmlformats.org/officeDocument/2006/relationships/image" Target="../media/image3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2.jpg"/><Relationship Id="rId4" Type="http://schemas.openxmlformats.org/officeDocument/2006/relationships/hyperlink" Target="https://moodle.3ip.eu/course/view.php?id=169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5.jpg"/><Relationship Id="rId4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Relationship Id="rId4" Type="http://schemas.openxmlformats.org/officeDocument/2006/relationships/image" Target="../media/image8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7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5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5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63"/>
          <p:cNvPicPr preferRelativeResize="0"/>
          <p:nvPr/>
        </p:nvPicPr>
        <p:blipFill rotWithShape="1">
          <a:blip r:embed="rId3">
            <a:alphaModFix/>
          </a:blip>
          <a:srcRect b="7423" l="1634" r="1634" t="10996"/>
          <a:stretch/>
        </p:blipFill>
        <p:spPr>
          <a:xfrm>
            <a:off x="3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63"/>
          <p:cNvSpPr/>
          <p:nvPr/>
        </p:nvSpPr>
        <p:spPr>
          <a:xfrm>
            <a:off x="0" y="384160"/>
            <a:ext cx="8351100" cy="437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lang="id-ID"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3"/>
          <p:cNvSpPr txBox="1"/>
          <p:nvPr/>
        </p:nvSpPr>
        <p:spPr>
          <a:xfrm>
            <a:off x="719254" y="961613"/>
            <a:ext cx="2318657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9" name="Google Shape;229;p63"/>
          <p:cNvSpPr txBox="1"/>
          <p:nvPr/>
        </p:nvSpPr>
        <p:spPr>
          <a:xfrm>
            <a:off x="702525" y="1091550"/>
            <a:ext cx="481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Moving to an</a:t>
            </a:r>
            <a:r>
              <a:rPr b="1" lang="id-ID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Interconnected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0" name="Google Shape;230;p63"/>
          <p:cNvSpPr txBox="1"/>
          <p:nvPr/>
        </p:nvSpPr>
        <p:spPr>
          <a:xfrm>
            <a:off x="702525" y="1476100"/>
            <a:ext cx="5639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d-ID" sz="27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and </a:t>
            </a:r>
            <a:r>
              <a:rPr b="1" lang="id-ID" sz="27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Standardised ecosystem</a:t>
            </a:r>
            <a:endParaRPr b="1" sz="27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1" name="Google Shape;231;p63"/>
          <p:cNvSpPr txBox="1"/>
          <p:nvPr/>
        </p:nvSpPr>
        <p:spPr>
          <a:xfrm>
            <a:off x="727616" y="2538589"/>
            <a:ext cx="533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id-ID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LMS | CONTENT | MOBILE | CONSULTING | GAMIFICATION | MEC TRAINING | </a:t>
            </a:r>
            <a:endParaRPr baseline="30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id-ID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IMS-LTI INTEGRATIONS | LEARNING ANALYTICS</a:t>
            </a:r>
            <a:endParaRPr baseline="30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aseline="30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2" name="Google Shape;232;p63"/>
          <p:cNvSpPr txBox="1"/>
          <p:nvPr/>
        </p:nvSpPr>
        <p:spPr>
          <a:xfrm>
            <a:off x="806228" y="3686200"/>
            <a:ext cx="218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baseline="30000" lang="id-ID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ADDRESS: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id-ID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C. de Méndez Álvaro, 20, 28045 Madrid</a:t>
            </a:r>
            <a:endParaRPr baseline="30000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id-ID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C. de València, 359 08009 Barcelona</a:t>
            </a:r>
            <a:endParaRPr b="1" baseline="30000"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33" name="Google Shape;233;p63"/>
          <p:cNvCxnSpPr/>
          <p:nvPr/>
        </p:nvCxnSpPr>
        <p:spPr>
          <a:xfrm>
            <a:off x="806226" y="2013613"/>
            <a:ext cx="135300" cy="0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4" name="Google Shape;234;p63"/>
          <p:cNvSpPr/>
          <p:nvPr/>
        </p:nvSpPr>
        <p:spPr>
          <a:xfrm rot="10800000">
            <a:off x="6315400" y="383350"/>
            <a:ext cx="2036400" cy="1030500"/>
          </a:xfrm>
          <a:prstGeom prst="round1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6450" y="671800"/>
            <a:ext cx="1487551" cy="37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100" y="4858550"/>
            <a:ext cx="753172" cy="1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6205" y="4870650"/>
            <a:ext cx="646747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6275" y="4881250"/>
            <a:ext cx="251000" cy="15024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3"/>
          <p:cNvSpPr txBox="1"/>
          <p:nvPr/>
        </p:nvSpPr>
        <p:spPr>
          <a:xfrm>
            <a:off x="2919074" y="3686202"/>
            <a:ext cx="1872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baseline="30000" lang="id-ID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CONTACT:</a:t>
            </a:r>
            <a:endParaRPr b="1" baseline="30000"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aseline="30000" lang="id-ID" sz="12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Antoni Bertran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aseline="30000" lang="id-ID" sz="12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antoni</a:t>
            </a:r>
            <a:r>
              <a:rPr baseline="30000" lang="id-ID" sz="12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@tresipunt.com</a:t>
            </a:r>
            <a:endParaRPr sz="12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baseline="30000"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0" name="Google Shape;240;p63"/>
          <p:cNvSpPr txBox="1"/>
          <p:nvPr/>
        </p:nvSpPr>
        <p:spPr>
          <a:xfrm>
            <a:off x="4667477" y="3686200"/>
            <a:ext cx="2079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baseline="30000" lang="id-ID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COMPANY:</a:t>
            </a:r>
            <a:endParaRPr b="1" baseline="30000"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aseline="30000" lang="id-ID" sz="12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3&amp;Punt Solucions Informàtiques SL</a:t>
            </a:r>
            <a:endParaRPr baseline="30000" sz="12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aseline="30000" lang="id-ID" sz="12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C. de València, 359 08009 Barcelona</a:t>
            </a:r>
            <a:endParaRPr baseline="30000" sz="12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aseline="30000" lang="id-ID" sz="12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C. de Méndez Álvaro, 20, 28045 Madrid</a:t>
            </a:r>
            <a:endParaRPr baseline="30000" sz="12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aseline="30000" sz="12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aseline="30000" sz="12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baseline="30000"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2"/>
          <p:cNvSpPr/>
          <p:nvPr/>
        </p:nvSpPr>
        <p:spPr>
          <a:xfrm>
            <a:off x="712925" y="1734600"/>
            <a:ext cx="40674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Seamless</a:t>
            </a: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access to </a:t>
            </a: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resources</a:t>
            </a:r>
            <a:endParaRPr b="1"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Improved </a:t>
            </a: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product choice</a:t>
            </a:r>
            <a:endParaRPr b="1"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Greater </a:t>
            </a: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agility</a:t>
            </a:r>
            <a:endParaRPr b="1"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Make tech </a:t>
            </a: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connections effortless</a:t>
            </a:r>
            <a:endParaRPr b="1"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Reduce</a:t>
            </a: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the </a:t>
            </a: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cost</a:t>
            </a: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of connectivity and data exchange for all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No </a:t>
            </a: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vendor lock-in</a:t>
            </a:r>
            <a:endParaRPr b="1"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Greater choice of tech partners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50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https://www.1edtech.org/</a:t>
            </a: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8" name="Google Shape;438;p72"/>
          <p:cNvSpPr txBox="1"/>
          <p:nvPr/>
        </p:nvSpPr>
        <p:spPr>
          <a:xfrm>
            <a:off x="709700" y="637500"/>
            <a:ext cx="4198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>
                <a:solidFill>
                  <a:srgbClr val="333333"/>
                </a:solidFill>
                <a:latin typeface="Raleway Light"/>
                <a:ea typeface="Raleway Light"/>
                <a:cs typeface="Raleway Light"/>
                <a:sym typeface="Raleway Light"/>
              </a:rPr>
              <a:t>Why </a:t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Open Standards?</a:t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439" name="Google Shape;439;p72"/>
          <p:cNvCxnSpPr/>
          <p:nvPr/>
        </p:nvCxnSpPr>
        <p:spPr>
          <a:xfrm>
            <a:off x="816689" y="1471148"/>
            <a:ext cx="1155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0" name="Google Shape;440;p72"/>
          <p:cNvPicPr preferRelativeResize="0"/>
          <p:nvPr/>
        </p:nvPicPr>
        <p:blipFill rotWithShape="1">
          <a:blip r:embed="rId4">
            <a:alphaModFix/>
          </a:blip>
          <a:srcRect b="0" l="28724" r="0" t="0"/>
          <a:stretch/>
        </p:blipFill>
        <p:spPr>
          <a:xfrm>
            <a:off x="0" y="2499850"/>
            <a:ext cx="679325" cy="26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4650" y="-212088"/>
            <a:ext cx="2579350" cy="1734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2" name="Google Shape;442;p72"/>
          <p:cNvCxnSpPr/>
          <p:nvPr/>
        </p:nvCxnSpPr>
        <p:spPr>
          <a:xfrm>
            <a:off x="5121809" y="2462827"/>
            <a:ext cx="0" cy="1488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3" name="Google Shape;443;p72"/>
          <p:cNvPicPr preferRelativeResize="0"/>
          <p:nvPr/>
        </p:nvPicPr>
        <p:blipFill rotWithShape="1">
          <a:blip r:embed="rId6">
            <a:alphaModFix/>
          </a:blip>
          <a:srcRect b="0" l="0" r="0" t="5802"/>
          <a:stretch/>
        </p:blipFill>
        <p:spPr>
          <a:xfrm>
            <a:off x="5121800" y="1468500"/>
            <a:ext cx="3877650" cy="286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3"/>
          <p:cNvSpPr/>
          <p:nvPr/>
        </p:nvSpPr>
        <p:spPr>
          <a:xfrm>
            <a:off x="712925" y="1734600"/>
            <a:ext cx="40674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Non-profit consortium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Owned and driven by members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Coherent ecosystem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Trusted, reliable, responsive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Represents all stakeholders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p73"/>
          <p:cNvSpPr txBox="1"/>
          <p:nvPr/>
        </p:nvSpPr>
        <p:spPr>
          <a:xfrm>
            <a:off x="709700" y="637500"/>
            <a:ext cx="4198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>
                <a:solidFill>
                  <a:srgbClr val="333333"/>
                </a:solidFill>
                <a:latin typeface="Raleway Light"/>
                <a:ea typeface="Raleway Light"/>
                <a:cs typeface="Raleway Light"/>
                <a:sym typeface="Raleway Light"/>
              </a:rPr>
              <a:t>Why </a:t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1EdTech Community?</a:t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451" name="Google Shape;451;p73"/>
          <p:cNvCxnSpPr/>
          <p:nvPr/>
        </p:nvCxnSpPr>
        <p:spPr>
          <a:xfrm>
            <a:off x="816689" y="1471148"/>
            <a:ext cx="1155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2" name="Google Shape;452;p73"/>
          <p:cNvPicPr preferRelativeResize="0"/>
          <p:nvPr/>
        </p:nvPicPr>
        <p:blipFill rotWithShape="1">
          <a:blip r:embed="rId3">
            <a:alphaModFix/>
          </a:blip>
          <a:srcRect b="0" l="28724" r="0" t="0"/>
          <a:stretch/>
        </p:blipFill>
        <p:spPr>
          <a:xfrm>
            <a:off x="0" y="2499850"/>
            <a:ext cx="679325" cy="26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4650" y="-212088"/>
            <a:ext cx="2579350" cy="1734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4" name="Google Shape;454;p73"/>
          <p:cNvCxnSpPr/>
          <p:nvPr/>
        </p:nvCxnSpPr>
        <p:spPr>
          <a:xfrm>
            <a:off x="5121809" y="2462827"/>
            <a:ext cx="0" cy="1488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5" name="Google Shape;455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06039" y="221250"/>
            <a:ext cx="3170450" cy="3492091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73"/>
          <p:cNvSpPr txBox="1"/>
          <p:nvPr/>
        </p:nvSpPr>
        <p:spPr>
          <a:xfrm>
            <a:off x="5441376" y="2065011"/>
            <a:ext cx="3499800" cy="1710000"/>
          </a:xfrm>
          <a:prstGeom prst="rect">
            <a:avLst/>
          </a:prstGeom>
          <a:solidFill>
            <a:srgbClr val="FFFFFF">
              <a:alpha val="5216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000">
                <a:solidFill>
                  <a:srgbClr val="000000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2</a:t>
            </a:r>
            <a:r>
              <a:rPr b="1" lang="id-ID" sz="200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7</a:t>
            </a:r>
            <a:r>
              <a:rPr b="1" lang="id-ID" sz="2000">
                <a:solidFill>
                  <a:srgbClr val="000000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Countries</a:t>
            </a:r>
            <a:endParaRPr sz="2000">
              <a:solidFill>
                <a:srgbClr val="2E2F2F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000">
                <a:solidFill>
                  <a:srgbClr val="000000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74</a:t>
            </a:r>
            <a:r>
              <a:rPr b="1" lang="id-ID" sz="200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0</a:t>
            </a:r>
            <a:r>
              <a:rPr b="1" lang="id-ID" sz="2000">
                <a:solidFill>
                  <a:srgbClr val="000000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Member Organizations</a:t>
            </a:r>
            <a:endParaRPr sz="2000">
              <a:solidFill>
                <a:srgbClr val="2E2F2F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000">
                <a:solidFill>
                  <a:srgbClr val="000000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Global Impact</a:t>
            </a:r>
            <a:endParaRPr sz="2000">
              <a:solidFill>
                <a:srgbClr val="2E2F2F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sp>
        <p:nvSpPr>
          <p:cNvPr id="457" name="Google Shape;457;p73"/>
          <p:cNvSpPr txBox="1"/>
          <p:nvPr/>
        </p:nvSpPr>
        <p:spPr>
          <a:xfrm>
            <a:off x="5377426" y="4203331"/>
            <a:ext cx="27225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d-ID" sz="1100" u="none" cap="none" strike="noStrik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rPr>
              <a:t> Image: Freepik - Flaticon.com</a:t>
            </a:r>
            <a:endParaRPr b="0" i="0" sz="1100" u="none" cap="none" strike="noStrike">
              <a:solidFill>
                <a:srgbClr val="9E9E9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4"/>
          <p:cNvSpPr txBox="1"/>
          <p:nvPr/>
        </p:nvSpPr>
        <p:spPr>
          <a:xfrm>
            <a:off x="709700" y="561300"/>
            <a:ext cx="7162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>
                <a:solidFill>
                  <a:srgbClr val="333333"/>
                </a:solidFill>
                <a:latin typeface="Raleway Light"/>
                <a:ea typeface="Raleway Light"/>
                <a:cs typeface="Raleway Light"/>
                <a:sym typeface="Raleway Light"/>
              </a:rPr>
              <a:t>1EdTech</a:t>
            </a:r>
            <a:r>
              <a:rPr lang="id-ID" sz="2400">
                <a:solidFill>
                  <a:srgbClr val="333333"/>
                </a:solidFill>
                <a:latin typeface="Raleway Light"/>
                <a:ea typeface="Raleway Light"/>
                <a:cs typeface="Raleway Light"/>
                <a:sym typeface="Raleway Light"/>
              </a:rPr>
              <a:t>  </a:t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The Power to Build a Flexible Ecosystem</a:t>
            </a:r>
            <a:endParaRPr b="1" sz="24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64" name="Google Shape;464;p74"/>
          <p:cNvCxnSpPr/>
          <p:nvPr/>
        </p:nvCxnSpPr>
        <p:spPr>
          <a:xfrm>
            <a:off x="816689" y="1471148"/>
            <a:ext cx="1155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5" name="Google Shape;465;p74"/>
          <p:cNvPicPr preferRelativeResize="0"/>
          <p:nvPr/>
        </p:nvPicPr>
        <p:blipFill rotWithShape="1">
          <a:blip r:embed="rId3">
            <a:alphaModFix/>
          </a:blip>
          <a:srcRect b="0" l="28724" r="0" t="0"/>
          <a:stretch/>
        </p:blipFill>
        <p:spPr>
          <a:xfrm>
            <a:off x="0" y="2499850"/>
            <a:ext cx="679325" cy="26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4650" y="-212088"/>
            <a:ext cx="2579350" cy="1734599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74"/>
          <p:cNvSpPr/>
          <p:nvPr/>
        </p:nvSpPr>
        <p:spPr>
          <a:xfrm>
            <a:off x="5400903" y="1694496"/>
            <a:ext cx="12834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d-ID" sz="1600" u="none" cap="none" strike="noStrike">
                <a:solidFill>
                  <a:srgbClr val="20124D"/>
                </a:solidFill>
                <a:latin typeface="Avenir"/>
                <a:ea typeface="Avenir"/>
                <a:cs typeface="Avenir"/>
                <a:sym typeface="Avenir"/>
              </a:rPr>
              <a:t>Learning Management System</a:t>
            </a:r>
            <a:endParaRPr b="0" i="0" sz="1600" u="none" cap="none" strike="noStrike">
              <a:solidFill>
                <a:srgbClr val="20124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468" name="Google Shape;468;p74"/>
          <p:cNvCxnSpPr/>
          <p:nvPr/>
        </p:nvCxnSpPr>
        <p:spPr>
          <a:xfrm rot="10800000">
            <a:off x="3403125" y="3927692"/>
            <a:ext cx="22929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dash"/>
            <a:round/>
            <a:headEnd len="med" w="med" type="diamond"/>
            <a:tailEnd len="sm" w="sm" type="none"/>
          </a:ln>
        </p:spPr>
      </p:cxnSp>
      <p:cxnSp>
        <p:nvCxnSpPr>
          <p:cNvPr id="469" name="Google Shape;469;p74"/>
          <p:cNvCxnSpPr/>
          <p:nvPr/>
        </p:nvCxnSpPr>
        <p:spPr>
          <a:xfrm rot="10800000">
            <a:off x="6418254" y="2503839"/>
            <a:ext cx="914100" cy="57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470" name="Google Shape;470;p74"/>
          <p:cNvCxnSpPr/>
          <p:nvPr/>
        </p:nvCxnSpPr>
        <p:spPr>
          <a:xfrm>
            <a:off x="2239592" y="2697871"/>
            <a:ext cx="663600" cy="33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dash"/>
            <a:round/>
            <a:headEnd len="med" w="med" type="triangle"/>
            <a:tailEnd len="med" w="med" type="triangle"/>
          </a:ln>
        </p:spPr>
      </p:cxnSp>
      <p:sp>
        <p:nvSpPr>
          <p:cNvPr id="471" name="Google Shape;471;p74"/>
          <p:cNvSpPr txBox="1"/>
          <p:nvPr/>
        </p:nvSpPr>
        <p:spPr>
          <a:xfrm>
            <a:off x="1274440" y="4277237"/>
            <a:ext cx="24483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d-ID" sz="1800" u="none" cap="none" strike="noStrike">
                <a:solidFill>
                  <a:srgbClr val="CC0000"/>
                </a:solidFill>
                <a:latin typeface="Avenir"/>
                <a:ea typeface="Avenir"/>
                <a:cs typeface="Avenir"/>
                <a:sym typeface="Avenir"/>
              </a:rPr>
              <a:t>Learning/Assessment Resources</a:t>
            </a:r>
            <a:endParaRPr b="0" i="0" sz="1800" u="none" cap="none" strike="noStrike">
              <a:solidFill>
                <a:srgbClr val="CC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2" name="Google Shape;472;p74"/>
          <p:cNvSpPr txBox="1"/>
          <p:nvPr/>
        </p:nvSpPr>
        <p:spPr>
          <a:xfrm>
            <a:off x="1274441" y="3849379"/>
            <a:ext cx="16833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d-ID" sz="1800" u="none" cap="none" strike="noStrike">
                <a:solidFill>
                  <a:srgbClr val="0000FF"/>
                </a:solidFill>
                <a:latin typeface="Avenir"/>
                <a:ea typeface="Avenir"/>
                <a:cs typeface="Avenir"/>
                <a:sym typeface="Avenir"/>
              </a:rPr>
              <a:t>Access &amp; Data</a:t>
            </a:r>
            <a:endParaRPr b="0" i="0" sz="1800" u="none" cap="none" strike="noStrike">
              <a:solidFill>
                <a:srgbClr val="0000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473" name="Google Shape;473;p74"/>
          <p:cNvCxnSpPr/>
          <p:nvPr/>
        </p:nvCxnSpPr>
        <p:spPr>
          <a:xfrm rot="10800000">
            <a:off x="736737" y="3979933"/>
            <a:ext cx="4152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triangle"/>
            <a:tailEnd len="med" w="med" type="triangle"/>
          </a:ln>
        </p:spPr>
      </p:cxnSp>
      <p:cxnSp>
        <p:nvCxnSpPr>
          <p:cNvPr id="474" name="Google Shape;474;p74"/>
          <p:cNvCxnSpPr/>
          <p:nvPr/>
        </p:nvCxnSpPr>
        <p:spPr>
          <a:xfrm rot="10800000">
            <a:off x="696769" y="4403154"/>
            <a:ext cx="495300" cy="93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dash"/>
            <a:round/>
            <a:headEnd len="med" w="med" type="triangle"/>
            <a:tailEnd len="med" w="med" type="triangle"/>
          </a:ln>
        </p:spPr>
      </p:cxnSp>
      <p:cxnSp>
        <p:nvCxnSpPr>
          <p:cNvPr id="475" name="Google Shape;475;p74"/>
          <p:cNvCxnSpPr/>
          <p:nvPr/>
        </p:nvCxnSpPr>
        <p:spPr>
          <a:xfrm>
            <a:off x="3402981" y="3234151"/>
            <a:ext cx="0" cy="6813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dash"/>
            <a:round/>
            <a:headEnd len="med" w="med" type="triangle"/>
            <a:tailEnd len="sm" w="sm" type="none"/>
          </a:ln>
        </p:spPr>
      </p:cxnSp>
      <p:pic>
        <p:nvPicPr>
          <p:cNvPr id="476" name="Google Shape;476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32505" y="3597693"/>
            <a:ext cx="871794" cy="6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44058" y="2139742"/>
            <a:ext cx="816061" cy="6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74"/>
          <p:cNvSpPr/>
          <p:nvPr/>
        </p:nvSpPr>
        <p:spPr>
          <a:xfrm>
            <a:off x="2748674" y="1392299"/>
            <a:ext cx="13233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d-ID" sz="1600" u="none" cap="none" strike="noStrike">
                <a:solidFill>
                  <a:srgbClr val="20124D"/>
                </a:solidFill>
                <a:latin typeface="Avenir"/>
                <a:ea typeface="Avenir"/>
                <a:cs typeface="Avenir"/>
                <a:sym typeface="Avenir"/>
              </a:rPr>
              <a:t>Student Information System</a:t>
            </a:r>
            <a:endParaRPr b="0" i="0" sz="1600" u="none" cap="none" strike="noStrike">
              <a:solidFill>
                <a:srgbClr val="20124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9" name="Google Shape;479;p74"/>
          <p:cNvSpPr/>
          <p:nvPr/>
        </p:nvSpPr>
        <p:spPr>
          <a:xfrm>
            <a:off x="5347805" y="4276610"/>
            <a:ext cx="14409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d-ID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Assessment</a:t>
            </a:r>
            <a:endParaRPr b="0" i="0" sz="16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0" name="Google Shape;480;p74"/>
          <p:cNvSpPr/>
          <p:nvPr/>
        </p:nvSpPr>
        <p:spPr>
          <a:xfrm>
            <a:off x="6859965" y="1694496"/>
            <a:ext cx="18525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d-ID" sz="1600" u="none" cap="none" strike="noStrike">
                <a:solidFill>
                  <a:srgbClr val="20124D"/>
                </a:solidFill>
                <a:latin typeface="Avenir"/>
                <a:ea typeface="Avenir"/>
                <a:cs typeface="Avenir"/>
                <a:sym typeface="Avenir"/>
              </a:rPr>
              <a:t>Learning Resources</a:t>
            </a:r>
            <a:endParaRPr b="0" i="0" sz="1600" u="none" cap="none" strike="noStrike">
              <a:solidFill>
                <a:srgbClr val="20124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1" name="Google Shape;481;p74"/>
          <p:cNvSpPr/>
          <p:nvPr/>
        </p:nvSpPr>
        <p:spPr>
          <a:xfrm>
            <a:off x="7637361" y="2118751"/>
            <a:ext cx="271200" cy="30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74"/>
          <p:cNvSpPr/>
          <p:nvPr/>
        </p:nvSpPr>
        <p:spPr>
          <a:xfrm>
            <a:off x="1185302" y="1694503"/>
            <a:ext cx="11160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d-ID" sz="1600" u="none" cap="none" strike="noStrike">
                <a:solidFill>
                  <a:srgbClr val="20124D"/>
                </a:solidFill>
                <a:latin typeface="Avenir"/>
                <a:ea typeface="Avenir"/>
                <a:cs typeface="Avenir"/>
                <a:sym typeface="Avenir"/>
              </a:rPr>
              <a:t>Learning Objectives</a:t>
            </a:r>
            <a:endParaRPr b="0" i="0" sz="1600" u="none" cap="none" strike="noStrike">
              <a:solidFill>
                <a:srgbClr val="20124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483" name="Google Shape;483;p74"/>
          <p:cNvCxnSpPr>
            <a:endCxn id="476" idx="0"/>
          </p:cNvCxnSpPr>
          <p:nvPr/>
        </p:nvCxnSpPr>
        <p:spPr>
          <a:xfrm>
            <a:off x="6068402" y="2767593"/>
            <a:ext cx="0" cy="8301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dash"/>
            <a:round/>
            <a:headEnd len="med" w="med" type="triangle"/>
            <a:tailEnd len="med" w="med" type="diamond"/>
          </a:ln>
        </p:spPr>
      </p:cxnSp>
      <p:pic>
        <p:nvPicPr>
          <p:cNvPr id="484" name="Google Shape;484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03220" y="2259768"/>
            <a:ext cx="999520" cy="97438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74"/>
          <p:cNvSpPr/>
          <p:nvPr/>
        </p:nvSpPr>
        <p:spPr>
          <a:xfrm>
            <a:off x="4301527" y="3275761"/>
            <a:ext cx="9270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d-ID" sz="1600" u="none" cap="none" strike="noStrike">
                <a:solidFill>
                  <a:srgbClr val="20124D"/>
                </a:solidFill>
                <a:latin typeface="Avenir"/>
                <a:ea typeface="Avenir"/>
                <a:cs typeface="Avenir"/>
                <a:sym typeface="Avenir"/>
              </a:rPr>
              <a:t>Portal</a:t>
            </a:r>
            <a:endParaRPr b="0" i="0" sz="1600" u="none" cap="none" strike="noStrike">
              <a:solidFill>
                <a:srgbClr val="20124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486" name="Google Shape;486;p74"/>
          <p:cNvCxnSpPr/>
          <p:nvPr/>
        </p:nvCxnSpPr>
        <p:spPr>
          <a:xfrm rot="10800000">
            <a:off x="3902784" y="2399470"/>
            <a:ext cx="17655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dash"/>
            <a:round/>
            <a:headEnd len="med" w="med" type="triangle"/>
            <a:tailEnd len="med" w="med" type="triangle"/>
          </a:ln>
        </p:spPr>
      </p:cxnSp>
      <p:pic>
        <p:nvPicPr>
          <p:cNvPr id="487" name="Google Shape;487;p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51461" y="2306828"/>
            <a:ext cx="816060" cy="775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88" name="Google Shape;488;p7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47808" y="2125259"/>
            <a:ext cx="1238554" cy="1086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9" name="Google Shape;489;p74"/>
          <p:cNvGrpSpPr/>
          <p:nvPr/>
        </p:nvGrpSpPr>
        <p:grpSpPr>
          <a:xfrm>
            <a:off x="4337510" y="2481376"/>
            <a:ext cx="871947" cy="832513"/>
            <a:chOff x="4193476" y="2485531"/>
            <a:chExt cx="892200" cy="809601"/>
          </a:xfrm>
        </p:grpSpPr>
        <p:sp>
          <p:nvSpPr>
            <p:cNvPr id="490" name="Google Shape;490;p74"/>
            <p:cNvSpPr/>
            <p:nvPr/>
          </p:nvSpPr>
          <p:spPr>
            <a:xfrm>
              <a:off x="4193476" y="2485531"/>
              <a:ext cx="892200" cy="733500"/>
            </a:xfrm>
            <a:prstGeom prst="round2SameRect">
              <a:avLst>
                <a:gd fmla="val 48278" name="adj1"/>
                <a:gd fmla="val 0" name="adj2"/>
              </a:avLst>
            </a:prstGeom>
            <a:solidFill>
              <a:srgbClr val="A5CFF3"/>
            </a:solidFill>
            <a:ln cap="flat" cmpd="sng" w="19050">
              <a:solidFill>
                <a:srgbClr val="4A4A4A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74"/>
            <p:cNvSpPr/>
            <p:nvPr/>
          </p:nvSpPr>
          <p:spPr>
            <a:xfrm>
              <a:off x="4351549" y="2613843"/>
              <a:ext cx="551400" cy="596700"/>
            </a:xfrm>
            <a:prstGeom prst="round2SameRect">
              <a:avLst>
                <a:gd fmla="val 33682" name="adj1"/>
                <a:gd fmla="val 0" name="adj2"/>
              </a:avLst>
            </a:prstGeom>
            <a:solidFill>
              <a:srgbClr val="FFFFFF"/>
            </a:solidFill>
            <a:ln cap="flat" cmpd="sng" w="19050">
              <a:solidFill>
                <a:srgbClr val="4A4A4A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74"/>
            <p:cNvSpPr/>
            <p:nvPr/>
          </p:nvSpPr>
          <p:spPr>
            <a:xfrm>
              <a:off x="4351548" y="3155032"/>
              <a:ext cx="508500" cy="14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93" name="Google Shape;493;p74"/>
          <p:cNvCxnSpPr/>
          <p:nvPr/>
        </p:nvCxnSpPr>
        <p:spPr>
          <a:xfrm flipH="1">
            <a:off x="3919846" y="2928593"/>
            <a:ext cx="3412500" cy="123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dash"/>
            <a:round/>
            <a:headEnd len="med" w="med" type="triangle"/>
            <a:tailEnd len="med" w="med" type="triangle"/>
          </a:ln>
        </p:spPr>
      </p:cxnSp>
      <p:cxnSp>
        <p:nvCxnSpPr>
          <p:cNvPr id="494" name="Google Shape;494;p74"/>
          <p:cNvCxnSpPr/>
          <p:nvPr/>
        </p:nvCxnSpPr>
        <p:spPr>
          <a:xfrm rot="10800000">
            <a:off x="3902784" y="2691424"/>
            <a:ext cx="1765500" cy="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dash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75"/>
          <p:cNvPicPr preferRelativeResize="0"/>
          <p:nvPr/>
        </p:nvPicPr>
        <p:blipFill rotWithShape="1">
          <a:blip r:embed="rId3">
            <a:alphaModFix/>
          </a:blip>
          <a:srcRect b="0" l="28724" r="0" t="0"/>
          <a:stretch/>
        </p:blipFill>
        <p:spPr>
          <a:xfrm>
            <a:off x="0" y="2499850"/>
            <a:ext cx="679325" cy="26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4650" y="-212088"/>
            <a:ext cx="2579350" cy="17345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02" name="Google Shape;502;p75"/>
          <p:cNvGraphicFramePr/>
          <p:nvPr/>
        </p:nvGraphicFramePr>
        <p:xfrm>
          <a:off x="555379" y="4668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{6954FFE1-9786-48AA-953C-EAC9AD394FA4}</a:tableStyleId>
              </a:tblPr>
              <a:tblGrid>
                <a:gridCol w="2625575"/>
                <a:gridCol w="5379400"/>
              </a:tblGrid>
              <a:tr h="330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d-ID" sz="14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Standard</a:t>
                      </a:r>
                      <a:endParaRPr b="1" sz="1400" u="none" cap="none" strike="noStrike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37325" marB="37325" marR="37325" marL="12877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d-ID" sz="14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Benefit</a:t>
                      </a:r>
                      <a:endParaRPr b="1" sz="1400" u="none" cap="none" strike="noStrike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37325" marB="37325" marR="37325" marL="12877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id-ID" sz="1200" u="none" cap="none" strike="noStrike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OneRoster/Edu API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37325" marB="37325" marR="37325" marL="12877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id-ID" sz="1200" u="none" cap="none" strike="noStrike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 simple, safe  way of providing access and authentication while saving staff time and money.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37325" marB="37325" marR="37325" marL="12877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id-ID" sz="12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LTI 1.3</a:t>
                      </a:r>
                      <a:endParaRPr b="1" sz="1200" u="none" cap="none" strike="noStrike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37325" marB="37325" marR="37325" marL="12877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id-ID" sz="12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Direct, safe links to various discrete learning resources for each lesson, to address learner variability.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37325" marB="37325" marR="37325" marL="12877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id-ID" sz="1200" u="none" cap="none" strike="noStrike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LTI Advantage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37325" marB="37325" marR="37325" marL="12877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id-ID" sz="1200" u="none" cap="none" strike="noStrike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Deep linking, Users &amp; Roles, and Grade/feedback Pass back.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37325" marB="37325" marR="37325" marL="12877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id-ID" sz="12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LTI Resource Search</a:t>
                      </a:r>
                      <a:endParaRPr b="1" sz="1200" u="none" cap="none" strike="noStrike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37325" marB="37325" marR="37325" marL="12877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id-ID" sz="12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Direct link to a  discrete source based on meta tags.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37325" marB="37325" marR="37325" marL="12877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id-ID" sz="1200" u="none" cap="none" strike="noStrike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Common Cartridge &amp;              Thin Common Cartridge (CC/TCC)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37325" marB="37325" marR="37325" marL="12877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id-ID" sz="1200" u="none" cap="none" strike="noStrike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 complete scope and sequence package, including multimedia, activities and assessments. TCC provides one doc. with the links to the resources.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37325" marB="37325" marR="37325" marL="12877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9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id-ID" sz="12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CASE</a:t>
                      </a:r>
                      <a:endParaRPr b="1" sz="1200" u="none" cap="none" strike="noStrike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37325" marB="37325" marR="37325" marL="12877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id-ID" sz="12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 standard data format for publishing and exchanging course learning objectives.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37325" marB="37325" marR="37325" marL="12877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9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id-ID" sz="1200" u="none" cap="none" strike="noStrike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Caliper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37325" marB="37325" marR="37325" marL="12877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id-ID" sz="1200" u="none" cap="none" strike="noStrike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 data tracker to pass raw data about  learner usage.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37325" marB="37325" marR="37325" marL="12877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86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id-ID" sz="12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Open Badges (OB)</a:t>
                      </a:r>
                      <a:endParaRPr b="1" sz="1200" u="none" cap="none" strike="noStrike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37325" marB="37325" marR="37325" marL="12877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id-ID" sz="1200" u="none" cap="none" strike="noStrike">
                          <a:solidFill>
                            <a:srgbClr val="000000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</a:t>
                      </a:r>
                      <a:r>
                        <a:rPr b="0" lang="id-ID" sz="1200" u="none" cap="none" strike="noStrik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Barlow"/>
                          <a:ea typeface="Barlow"/>
                          <a:cs typeface="Barlow"/>
                          <a:sym typeface="Barlow"/>
                        </a:rPr>
                        <a:t>escribes a method for packaging information about accomplishments, embedding it into portable image files, including resources for web-based validation and verification.</a:t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37325" marB="37325" marR="37325" marL="12877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id-ID" sz="1200" u="none" cap="none" strike="noStrike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Comprehensive Learner Record (CLR)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37325" marB="37325" marR="37325" marL="12877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id-ID" sz="1200" u="none" cap="none" strike="noStrike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 record with secure and verifiable learning and employment records supporting academic and workplace recognition and achievements.</a:t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37325" marB="37325" marR="37325" marL="12877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6"/>
          <p:cNvSpPr txBox="1"/>
          <p:nvPr/>
        </p:nvSpPr>
        <p:spPr>
          <a:xfrm>
            <a:off x="2009700" y="126850"/>
            <a:ext cx="539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WHAT</a:t>
            </a: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r>
              <a:rPr b="1" lang="id-ID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IS LTI?</a:t>
            </a:r>
            <a:endParaRPr sz="16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509" name="Google Shape;509;p76"/>
          <p:cNvCxnSpPr/>
          <p:nvPr/>
        </p:nvCxnSpPr>
        <p:spPr>
          <a:xfrm>
            <a:off x="3491550" y="547675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0" name="Google Shape;510;p76"/>
          <p:cNvSpPr txBox="1"/>
          <p:nvPr/>
        </p:nvSpPr>
        <p:spPr>
          <a:xfrm>
            <a:off x="1396200" y="542800"/>
            <a:ext cx="6892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A consistent format to integrate learning resources in the digital environment</a:t>
            </a:r>
            <a:endParaRPr sz="2400">
              <a:solidFill>
                <a:schemeClr val="accent2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511" name="Google Shape;511;p76"/>
          <p:cNvSpPr/>
          <p:nvPr/>
        </p:nvSpPr>
        <p:spPr>
          <a:xfrm>
            <a:off x="663400" y="1865350"/>
            <a:ext cx="66990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Simplified, safe access, and authentication</a:t>
            </a: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with an </a:t>
            </a: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anonymized</a:t>
            </a: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user ID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Host learning resources </a:t>
            </a: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from many suppliers </a:t>
            </a:r>
            <a:endParaRPr b="1"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Suppliers </a:t>
            </a: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embed resources in any platform</a:t>
            </a: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with little custom work– (less effort and cost)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Feedback</a:t>
            </a: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data</a:t>
            </a: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across tools and systems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2" name="Google Shape;512;p76"/>
          <p:cNvSpPr txBox="1"/>
          <p:nvPr/>
        </p:nvSpPr>
        <p:spPr>
          <a:xfrm>
            <a:off x="6273049" y="1316560"/>
            <a:ext cx="9144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4650" lIns="74650" spcFirstLastPara="1" rIns="74650" wrap="square" tIns="746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725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LTI 1.3</a:t>
            </a:r>
            <a:endParaRPr b="0" i="0" sz="1725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3" name="Google Shape;513;p76"/>
          <p:cNvSpPr/>
          <p:nvPr/>
        </p:nvSpPr>
        <p:spPr>
          <a:xfrm>
            <a:off x="6386146" y="3404002"/>
            <a:ext cx="682574" cy="641940"/>
          </a:xfrm>
          <a:custGeom>
            <a:rect b="b" l="l" r="r" t="t"/>
            <a:pathLst>
              <a:path extrusionOk="0" h="1006965" w="992835">
                <a:moveTo>
                  <a:pt x="92332" y="9099"/>
                </a:moveTo>
                <a:cubicBezTo>
                  <a:pt x="65794" y="211161"/>
                  <a:pt x="39257" y="413224"/>
                  <a:pt x="24093" y="555009"/>
                </a:cubicBezTo>
                <a:cubicBezTo>
                  <a:pt x="8929" y="696794"/>
                  <a:pt x="3621" y="799911"/>
                  <a:pt x="1347" y="859809"/>
                </a:cubicBezTo>
                <a:cubicBezTo>
                  <a:pt x="-927" y="919707"/>
                  <a:pt x="-1685" y="898478"/>
                  <a:pt x="10446" y="914400"/>
                </a:cubicBezTo>
                <a:cubicBezTo>
                  <a:pt x="22577" y="930322"/>
                  <a:pt x="47598" y="942453"/>
                  <a:pt x="74135" y="955343"/>
                </a:cubicBezTo>
                <a:cubicBezTo>
                  <a:pt x="100672" y="968233"/>
                  <a:pt x="68827" y="967474"/>
                  <a:pt x="169669" y="991737"/>
                </a:cubicBezTo>
                <a:cubicBezTo>
                  <a:pt x="270511" y="1016000"/>
                  <a:pt x="651890" y="1007659"/>
                  <a:pt x="788368" y="991737"/>
                </a:cubicBezTo>
                <a:cubicBezTo>
                  <a:pt x="924846" y="975815"/>
                  <a:pt x="976404" y="949277"/>
                  <a:pt x="988535" y="896203"/>
                </a:cubicBezTo>
                <a:cubicBezTo>
                  <a:pt x="1000666" y="843129"/>
                  <a:pt x="984744" y="795361"/>
                  <a:pt x="970338" y="645994"/>
                </a:cubicBezTo>
                <a:cubicBezTo>
                  <a:pt x="955932" y="496627"/>
                  <a:pt x="929015" y="248313"/>
                  <a:pt x="902099" y="0"/>
                </a:cubicBezTo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76"/>
          <p:cNvSpPr txBox="1"/>
          <p:nvPr/>
        </p:nvSpPr>
        <p:spPr>
          <a:xfrm>
            <a:off x="6267975" y="2441493"/>
            <a:ext cx="9144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4650" lIns="74650" spcFirstLastPara="1" rIns="74650" wrap="square" tIns="746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35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OpenID Connect</a:t>
            </a:r>
            <a:endParaRPr b="0" i="0" sz="135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7"/>
          <p:cNvSpPr txBox="1"/>
          <p:nvPr/>
        </p:nvSpPr>
        <p:spPr>
          <a:xfrm>
            <a:off x="2009700" y="126850"/>
            <a:ext cx="539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INFORMATION</a:t>
            </a: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r>
              <a:rPr b="1" lang="id-ID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ON AN LTI LAUNCH</a:t>
            </a:r>
            <a:endParaRPr sz="16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521" name="Google Shape;521;p77"/>
          <p:cNvCxnSpPr/>
          <p:nvPr/>
        </p:nvCxnSpPr>
        <p:spPr>
          <a:xfrm>
            <a:off x="3491550" y="547675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2" name="Google Shape;522;p77"/>
          <p:cNvSpPr/>
          <p:nvPr/>
        </p:nvSpPr>
        <p:spPr>
          <a:xfrm>
            <a:off x="663400" y="1176450"/>
            <a:ext cx="6699000" cy="2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Learning environment</a:t>
            </a: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,-- School, Course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User</a:t>
            </a: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information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○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Consistent ID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○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Role: student, teacher, designer, admin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○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Optional: Name &amp; Email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Message</a:t>
            </a: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indicating </a:t>
            </a: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purpose</a:t>
            </a: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: Load content, discover content, etc.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3" name="Google Shape;523;p77"/>
          <p:cNvSpPr txBox="1"/>
          <p:nvPr/>
        </p:nvSpPr>
        <p:spPr>
          <a:xfrm>
            <a:off x="6273049" y="1316560"/>
            <a:ext cx="9144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4650" lIns="74650" spcFirstLastPara="1" rIns="74650" wrap="square" tIns="746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725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LTI 1.3</a:t>
            </a:r>
            <a:endParaRPr b="0" i="0" sz="1725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4" name="Google Shape;524;p77"/>
          <p:cNvSpPr/>
          <p:nvPr/>
        </p:nvSpPr>
        <p:spPr>
          <a:xfrm>
            <a:off x="6386146" y="3404002"/>
            <a:ext cx="682574" cy="641940"/>
          </a:xfrm>
          <a:custGeom>
            <a:rect b="b" l="l" r="r" t="t"/>
            <a:pathLst>
              <a:path extrusionOk="0" h="1006965" w="992835">
                <a:moveTo>
                  <a:pt x="92332" y="9099"/>
                </a:moveTo>
                <a:cubicBezTo>
                  <a:pt x="65794" y="211161"/>
                  <a:pt x="39257" y="413224"/>
                  <a:pt x="24093" y="555009"/>
                </a:cubicBezTo>
                <a:cubicBezTo>
                  <a:pt x="8929" y="696794"/>
                  <a:pt x="3621" y="799911"/>
                  <a:pt x="1347" y="859809"/>
                </a:cubicBezTo>
                <a:cubicBezTo>
                  <a:pt x="-927" y="919707"/>
                  <a:pt x="-1685" y="898478"/>
                  <a:pt x="10446" y="914400"/>
                </a:cubicBezTo>
                <a:cubicBezTo>
                  <a:pt x="22577" y="930322"/>
                  <a:pt x="47598" y="942453"/>
                  <a:pt x="74135" y="955343"/>
                </a:cubicBezTo>
                <a:cubicBezTo>
                  <a:pt x="100672" y="968233"/>
                  <a:pt x="68827" y="967474"/>
                  <a:pt x="169669" y="991737"/>
                </a:cubicBezTo>
                <a:cubicBezTo>
                  <a:pt x="270511" y="1016000"/>
                  <a:pt x="651890" y="1007659"/>
                  <a:pt x="788368" y="991737"/>
                </a:cubicBezTo>
                <a:cubicBezTo>
                  <a:pt x="924846" y="975815"/>
                  <a:pt x="976404" y="949277"/>
                  <a:pt x="988535" y="896203"/>
                </a:cubicBezTo>
                <a:cubicBezTo>
                  <a:pt x="1000666" y="843129"/>
                  <a:pt x="984744" y="795361"/>
                  <a:pt x="970338" y="645994"/>
                </a:cubicBezTo>
                <a:cubicBezTo>
                  <a:pt x="955932" y="496627"/>
                  <a:pt x="929015" y="248313"/>
                  <a:pt x="902099" y="0"/>
                </a:cubicBezTo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77"/>
          <p:cNvSpPr txBox="1"/>
          <p:nvPr/>
        </p:nvSpPr>
        <p:spPr>
          <a:xfrm>
            <a:off x="6267975" y="2441493"/>
            <a:ext cx="9144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4650" lIns="74650" spcFirstLastPara="1" rIns="74650" wrap="square" tIns="746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35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OpenID Connect</a:t>
            </a:r>
            <a:endParaRPr b="0" i="0" sz="135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8"/>
          <p:cNvSpPr txBox="1"/>
          <p:nvPr/>
        </p:nvSpPr>
        <p:spPr>
          <a:xfrm>
            <a:off x="2009700" y="126850"/>
            <a:ext cx="539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                           LTI</a:t>
            </a: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r>
              <a:rPr b="1" lang="id-ID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ADVANTAGE</a:t>
            </a:r>
            <a:endParaRPr sz="16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532" name="Google Shape;532;p78"/>
          <p:cNvCxnSpPr/>
          <p:nvPr/>
        </p:nvCxnSpPr>
        <p:spPr>
          <a:xfrm>
            <a:off x="3491550" y="547675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3" name="Google Shape;533;p78"/>
          <p:cNvSpPr txBox="1"/>
          <p:nvPr/>
        </p:nvSpPr>
        <p:spPr>
          <a:xfrm>
            <a:off x="6273049" y="1316560"/>
            <a:ext cx="9144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4650" lIns="74650" spcFirstLastPara="1" rIns="74650" wrap="square" tIns="746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725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LTI 1.3</a:t>
            </a:r>
            <a:endParaRPr b="0" i="0" sz="1725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4" name="Google Shape;534;p78"/>
          <p:cNvSpPr/>
          <p:nvPr/>
        </p:nvSpPr>
        <p:spPr>
          <a:xfrm>
            <a:off x="6386146" y="3404002"/>
            <a:ext cx="682574" cy="641940"/>
          </a:xfrm>
          <a:custGeom>
            <a:rect b="b" l="l" r="r" t="t"/>
            <a:pathLst>
              <a:path extrusionOk="0" h="1006965" w="992835">
                <a:moveTo>
                  <a:pt x="92332" y="9099"/>
                </a:moveTo>
                <a:cubicBezTo>
                  <a:pt x="65794" y="211161"/>
                  <a:pt x="39257" y="413224"/>
                  <a:pt x="24093" y="555009"/>
                </a:cubicBezTo>
                <a:cubicBezTo>
                  <a:pt x="8929" y="696794"/>
                  <a:pt x="3621" y="799911"/>
                  <a:pt x="1347" y="859809"/>
                </a:cubicBezTo>
                <a:cubicBezTo>
                  <a:pt x="-927" y="919707"/>
                  <a:pt x="-1685" y="898478"/>
                  <a:pt x="10446" y="914400"/>
                </a:cubicBezTo>
                <a:cubicBezTo>
                  <a:pt x="22577" y="930322"/>
                  <a:pt x="47598" y="942453"/>
                  <a:pt x="74135" y="955343"/>
                </a:cubicBezTo>
                <a:cubicBezTo>
                  <a:pt x="100672" y="968233"/>
                  <a:pt x="68827" y="967474"/>
                  <a:pt x="169669" y="991737"/>
                </a:cubicBezTo>
                <a:cubicBezTo>
                  <a:pt x="270511" y="1016000"/>
                  <a:pt x="651890" y="1007659"/>
                  <a:pt x="788368" y="991737"/>
                </a:cubicBezTo>
                <a:cubicBezTo>
                  <a:pt x="924846" y="975815"/>
                  <a:pt x="976404" y="949277"/>
                  <a:pt x="988535" y="896203"/>
                </a:cubicBezTo>
                <a:cubicBezTo>
                  <a:pt x="1000666" y="843129"/>
                  <a:pt x="984744" y="795361"/>
                  <a:pt x="970338" y="645994"/>
                </a:cubicBezTo>
                <a:cubicBezTo>
                  <a:pt x="955932" y="496627"/>
                  <a:pt x="929015" y="248313"/>
                  <a:pt x="902099" y="0"/>
                </a:cubicBezTo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78"/>
          <p:cNvSpPr txBox="1"/>
          <p:nvPr/>
        </p:nvSpPr>
        <p:spPr>
          <a:xfrm>
            <a:off x="6267975" y="2441493"/>
            <a:ext cx="9144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4650" lIns="74650" spcFirstLastPara="1" rIns="74650" wrap="square" tIns="746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35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OpenID Connect</a:t>
            </a:r>
            <a:endParaRPr b="0" i="0" sz="135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536" name="Google Shape;536;p78"/>
          <p:cNvGrpSpPr/>
          <p:nvPr/>
        </p:nvGrpSpPr>
        <p:grpSpPr>
          <a:xfrm>
            <a:off x="151647" y="741677"/>
            <a:ext cx="8840213" cy="3629330"/>
            <a:chOff x="338992" y="1313351"/>
            <a:chExt cx="11440680" cy="4037524"/>
          </a:xfrm>
        </p:grpSpPr>
        <p:sp>
          <p:nvSpPr>
            <p:cNvPr id="537" name="Google Shape;537;p78"/>
            <p:cNvSpPr/>
            <p:nvPr/>
          </p:nvSpPr>
          <p:spPr>
            <a:xfrm>
              <a:off x="338992" y="1388475"/>
              <a:ext cx="4741500" cy="3962400"/>
            </a:xfrm>
            <a:prstGeom prst="blockArc">
              <a:avLst>
                <a:gd fmla="val 17527788" name="adj1"/>
                <a:gd fmla="val 4119114" name="adj2"/>
                <a:gd fmla="val 5750" name="adj3"/>
              </a:avLst>
            </a:prstGeom>
            <a:solidFill>
              <a:srgbClr val="FFD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8" name="Google Shape;538;p78"/>
            <p:cNvSpPr txBox="1"/>
            <p:nvPr/>
          </p:nvSpPr>
          <p:spPr>
            <a:xfrm>
              <a:off x="8376253" y="1313351"/>
              <a:ext cx="3122700" cy="11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rbel"/>
                <a:buNone/>
              </a:pPr>
              <a:r>
                <a:rPr b="0" i="0" lang="id-ID" sz="20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Deep Linking</a:t>
              </a:r>
              <a:endParaRPr b="0" i="0" sz="20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9" name="Google Shape;539;p78"/>
            <p:cNvSpPr txBox="1"/>
            <p:nvPr/>
          </p:nvSpPr>
          <p:spPr>
            <a:xfrm>
              <a:off x="7814642" y="4140793"/>
              <a:ext cx="3757800" cy="11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rbel"/>
                <a:buNone/>
              </a:pPr>
              <a:r>
                <a:rPr b="0" i="0" lang="id-ID" sz="20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Assignments and Grades</a:t>
              </a:r>
              <a:endParaRPr b="0" i="0" sz="20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0" name="Google Shape;540;p78"/>
            <p:cNvSpPr txBox="1"/>
            <p:nvPr/>
          </p:nvSpPr>
          <p:spPr>
            <a:xfrm>
              <a:off x="5283177" y="1593250"/>
              <a:ext cx="687600" cy="85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rPr b="1" i="0" lang="id-ID" sz="32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1</a:t>
              </a:r>
              <a:endParaRPr b="1" i="0" sz="3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1" name="Google Shape;541;p78"/>
            <p:cNvSpPr txBox="1"/>
            <p:nvPr/>
          </p:nvSpPr>
          <p:spPr>
            <a:xfrm>
              <a:off x="5818514" y="2897742"/>
              <a:ext cx="687600" cy="85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rPr b="1" i="0" lang="id-ID" sz="32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2</a:t>
              </a:r>
              <a:endParaRPr b="1" i="0" sz="3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2" name="Google Shape;542;p78"/>
            <p:cNvSpPr txBox="1"/>
            <p:nvPr/>
          </p:nvSpPr>
          <p:spPr>
            <a:xfrm>
              <a:off x="5285114" y="4248315"/>
              <a:ext cx="687600" cy="85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rPr b="1" i="0" lang="id-ID" sz="32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3</a:t>
              </a:r>
              <a:endParaRPr b="1" i="0" sz="3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3" name="Google Shape;543;p78"/>
            <p:cNvSpPr/>
            <p:nvPr/>
          </p:nvSpPr>
          <p:spPr>
            <a:xfrm>
              <a:off x="5092284" y="1593250"/>
              <a:ext cx="1011600" cy="853200"/>
            </a:xfrm>
            <a:prstGeom prst="ellipse">
              <a:avLst/>
            </a:prstGeom>
            <a:noFill/>
            <a:ln cap="flat" cmpd="sng" w="1905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4" name="Google Shape;544;p78"/>
            <p:cNvSpPr/>
            <p:nvPr/>
          </p:nvSpPr>
          <p:spPr>
            <a:xfrm>
              <a:off x="5625683" y="2888650"/>
              <a:ext cx="1011600" cy="853200"/>
            </a:xfrm>
            <a:prstGeom prst="ellipse">
              <a:avLst/>
            </a:prstGeom>
            <a:noFill/>
            <a:ln cap="flat" cmpd="sng" w="1905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5" name="Google Shape;545;p78"/>
            <p:cNvSpPr/>
            <p:nvPr/>
          </p:nvSpPr>
          <p:spPr>
            <a:xfrm>
              <a:off x="5092284" y="4248315"/>
              <a:ext cx="1011600" cy="853200"/>
            </a:xfrm>
            <a:prstGeom prst="ellipse">
              <a:avLst/>
            </a:prstGeom>
            <a:noFill/>
            <a:ln cap="flat" cmpd="sng" w="1905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pic>
          <p:nvPicPr>
            <p:cNvPr id="546" name="Google Shape;546;p7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0929" y="2110270"/>
              <a:ext cx="2979636" cy="2498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p7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78118" y="1379206"/>
              <a:ext cx="923950" cy="9239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410"/>
                </a:srgbClr>
              </a:outerShdw>
            </a:effectLst>
          </p:spPr>
        </p:pic>
        <p:sp>
          <p:nvSpPr>
            <p:cNvPr id="548" name="Google Shape;548;p78"/>
            <p:cNvSpPr/>
            <p:nvPr/>
          </p:nvSpPr>
          <p:spPr>
            <a:xfrm>
              <a:off x="6935693" y="3074447"/>
              <a:ext cx="1023900" cy="667500"/>
            </a:xfrm>
            <a:prstGeom prst="roundRect">
              <a:avLst>
                <a:gd fmla="val 12305" name="adj"/>
              </a:avLst>
            </a:prstGeom>
            <a:solidFill>
              <a:srgbClr val="FF6B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9" name="Google Shape;549;p78"/>
            <p:cNvSpPr/>
            <p:nvPr/>
          </p:nvSpPr>
          <p:spPr>
            <a:xfrm flipH="1" rot="10800000">
              <a:off x="7323650" y="3013215"/>
              <a:ext cx="639400" cy="647942"/>
            </a:xfrm>
            <a:custGeom>
              <a:rect b="b" l="l" r="r" t="t"/>
              <a:pathLst>
                <a:path extrusionOk="0" h="1431916" w="1461485">
                  <a:moveTo>
                    <a:pt x="0" y="1359351"/>
                  </a:moveTo>
                  <a:cubicBezTo>
                    <a:pt x="20557" y="794722"/>
                    <a:pt x="130323" y="230093"/>
                    <a:pt x="730743" y="0"/>
                  </a:cubicBezTo>
                  <a:cubicBezTo>
                    <a:pt x="1264256" y="297000"/>
                    <a:pt x="1418626" y="716663"/>
                    <a:pt x="1461485" y="1359351"/>
                  </a:cubicBezTo>
                  <a:cubicBezTo>
                    <a:pt x="974323" y="1426258"/>
                    <a:pt x="609826" y="1482014"/>
                    <a:pt x="0" y="135935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pic>
          <p:nvPicPr>
            <p:cNvPr id="550" name="Google Shape;550;p7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35694" y="2802363"/>
              <a:ext cx="1025775" cy="10257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51" name="Google Shape;551;p78"/>
            <p:cNvGrpSpPr/>
            <p:nvPr/>
          </p:nvGrpSpPr>
          <p:grpSpPr>
            <a:xfrm>
              <a:off x="6266291" y="3856647"/>
              <a:ext cx="1213452" cy="1363570"/>
              <a:chOff x="7436723" y="3856647"/>
              <a:chExt cx="1213452" cy="1363570"/>
            </a:xfrm>
          </p:grpSpPr>
          <p:sp>
            <p:nvSpPr>
              <p:cNvPr id="552" name="Google Shape;552;p78"/>
              <p:cNvSpPr/>
              <p:nvPr/>
            </p:nvSpPr>
            <p:spPr>
              <a:xfrm>
                <a:off x="7881575" y="4297717"/>
                <a:ext cx="768600" cy="922500"/>
              </a:xfrm>
              <a:prstGeom prst="snip1Rect">
                <a:avLst>
                  <a:gd fmla="val 31883" name="adj"/>
                </a:avLst>
              </a:prstGeom>
              <a:solidFill>
                <a:srgbClr val="FFFFFF"/>
              </a:solidFill>
              <a:ln cap="flat" cmpd="sng" w="76200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28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grpSp>
            <p:nvGrpSpPr>
              <p:cNvPr id="553" name="Google Shape;553;p78"/>
              <p:cNvGrpSpPr/>
              <p:nvPr/>
            </p:nvGrpSpPr>
            <p:grpSpPr>
              <a:xfrm>
                <a:off x="7436723" y="3856647"/>
                <a:ext cx="763527" cy="943825"/>
                <a:chOff x="7436723" y="3856647"/>
                <a:chExt cx="763527" cy="943825"/>
              </a:xfrm>
            </p:grpSpPr>
            <p:pic>
              <p:nvPicPr>
                <p:cNvPr id="554" name="Google Shape;554;p78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 flipH="1" rot="-942731">
                  <a:off x="7537584" y="3917352"/>
                  <a:ext cx="561805" cy="8224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55" name="Google Shape;555;p78"/>
                <p:cNvSpPr/>
                <p:nvPr/>
              </p:nvSpPr>
              <p:spPr>
                <a:xfrm rot="2562563">
                  <a:off x="7948202" y="4526092"/>
                  <a:ext cx="31845" cy="2093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</p:grpSp>
          <p:cxnSp>
            <p:nvCxnSpPr>
              <p:cNvPr id="556" name="Google Shape;556;p78"/>
              <p:cNvCxnSpPr/>
              <p:nvPr/>
            </p:nvCxnSpPr>
            <p:spPr>
              <a:xfrm>
                <a:off x="8100050" y="4694748"/>
                <a:ext cx="343800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FF6B0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7" name="Google Shape;557;p78"/>
              <p:cNvCxnSpPr/>
              <p:nvPr/>
            </p:nvCxnSpPr>
            <p:spPr>
              <a:xfrm>
                <a:off x="8100050" y="4819575"/>
                <a:ext cx="343800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FF6B0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8" name="Google Shape;558;p78"/>
              <p:cNvCxnSpPr/>
              <p:nvPr/>
            </p:nvCxnSpPr>
            <p:spPr>
              <a:xfrm>
                <a:off x="8100050" y="4964724"/>
                <a:ext cx="343800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FF6B0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59" name="Google Shape;559;p78"/>
            <p:cNvSpPr txBox="1"/>
            <p:nvPr/>
          </p:nvSpPr>
          <p:spPr>
            <a:xfrm>
              <a:off x="8656972" y="2925113"/>
              <a:ext cx="3122700" cy="11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rbel"/>
                <a:buNone/>
              </a:pPr>
              <a:r>
                <a:rPr b="0" i="0" lang="id-ID" sz="20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Names and Roles</a:t>
              </a:r>
              <a:endParaRPr b="0" i="0" sz="20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9"/>
          <p:cNvSpPr txBox="1"/>
          <p:nvPr/>
        </p:nvSpPr>
        <p:spPr>
          <a:xfrm>
            <a:off x="2009700" y="126850"/>
            <a:ext cx="539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                           DEEP </a:t>
            </a:r>
            <a:r>
              <a:rPr b="1" lang="id-ID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LINKING</a:t>
            </a:r>
            <a:endParaRPr sz="16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566" name="Google Shape;566;p79"/>
          <p:cNvCxnSpPr/>
          <p:nvPr/>
        </p:nvCxnSpPr>
        <p:spPr>
          <a:xfrm>
            <a:off x="3491550" y="547675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67" name="Google Shape;567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925" y="1023938"/>
            <a:ext cx="7400925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0"/>
          <p:cNvSpPr txBox="1"/>
          <p:nvPr/>
        </p:nvSpPr>
        <p:spPr>
          <a:xfrm>
            <a:off x="2009700" y="126850"/>
            <a:ext cx="539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                           NAMES </a:t>
            </a:r>
            <a:r>
              <a:rPr b="1" lang="id-ID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AND ROLES</a:t>
            </a:r>
            <a:endParaRPr sz="16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574" name="Google Shape;574;p80"/>
          <p:cNvCxnSpPr/>
          <p:nvPr/>
        </p:nvCxnSpPr>
        <p:spPr>
          <a:xfrm>
            <a:off x="3491550" y="547675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75" name="Google Shape;575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988" y="1204600"/>
            <a:ext cx="7058025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1"/>
          <p:cNvSpPr txBox="1"/>
          <p:nvPr/>
        </p:nvSpPr>
        <p:spPr>
          <a:xfrm>
            <a:off x="2009700" y="126850"/>
            <a:ext cx="539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                  ASSIGNMENTS </a:t>
            </a:r>
            <a:r>
              <a:rPr b="1" lang="id-ID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AND GRADES SERVICE</a:t>
            </a:r>
            <a:endParaRPr sz="16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582" name="Google Shape;582;p81"/>
          <p:cNvCxnSpPr/>
          <p:nvPr/>
        </p:nvCxnSpPr>
        <p:spPr>
          <a:xfrm>
            <a:off x="3491550" y="547675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83" name="Google Shape;58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988" y="1212450"/>
            <a:ext cx="7058025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4"/>
          <p:cNvSpPr/>
          <p:nvPr/>
        </p:nvSpPr>
        <p:spPr>
          <a:xfrm>
            <a:off x="712925" y="1734600"/>
            <a:ext cx="39105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CTO 3ipunt (2004)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European </a:t>
            </a:r>
            <a:r>
              <a:rPr lang="id-ID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LTI Co-chair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Edutech Cluster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Aws Solutions architect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@tunyafix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@tresipunt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antoni@tresipunt.com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moodle@tresipunt.com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64"/>
          <p:cNvSpPr txBox="1"/>
          <p:nvPr/>
        </p:nvSpPr>
        <p:spPr>
          <a:xfrm>
            <a:off x="709700" y="637500"/>
            <a:ext cx="4198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>
                <a:solidFill>
                  <a:srgbClr val="333333"/>
                </a:solidFill>
                <a:latin typeface="Raleway Light"/>
                <a:ea typeface="Raleway Light"/>
                <a:cs typeface="Raleway Light"/>
                <a:sym typeface="Raleway Light"/>
              </a:rPr>
              <a:t>WHO AM I?</a:t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Antoni Bertran</a:t>
            </a:r>
            <a:endParaRPr b="1" sz="24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248" name="Google Shape;248;p64"/>
          <p:cNvCxnSpPr/>
          <p:nvPr/>
        </p:nvCxnSpPr>
        <p:spPr>
          <a:xfrm>
            <a:off x="816689" y="1471148"/>
            <a:ext cx="1155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9" name="Google Shape;249;p64"/>
          <p:cNvPicPr preferRelativeResize="0"/>
          <p:nvPr/>
        </p:nvPicPr>
        <p:blipFill rotWithShape="1">
          <a:blip r:embed="rId3">
            <a:alphaModFix/>
          </a:blip>
          <a:srcRect b="0" l="28724" r="0" t="0"/>
          <a:stretch/>
        </p:blipFill>
        <p:spPr>
          <a:xfrm>
            <a:off x="0" y="2499850"/>
            <a:ext cx="679325" cy="26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4650" y="0"/>
            <a:ext cx="2579350" cy="1734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64"/>
          <p:cNvCxnSpPr/>
          <p:nvPr/>
        </p:nvCxnSpPr>
        <p:spPr>
          <a:xfrm>
            <a:off x="5121809" y="2462827"/>
            <a:ext cx="0" cy="1488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9950" y="910649"/>
            <a:ext cx="2519395" cy="310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475" y="2909025"/>
            <a:ext cx="27622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475" y="3137625"/>
            <a:ext cx="27622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0032" y="3454741"/>
            <a:ext cx="220601" cy="15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0032" y="3683341"/>
            <a:ext cx="220601" cy="157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2"/>
          <p:cNvSpPr txBox="1"/>
          <p:nvPr/>
        </p:nvSpPr>
        <p:spPr>
          <a:xfrm>
            <a:off x="2009700" y="126850"/>
            <a:ext cx="539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MAIN </a:t>
            </a:r>
            <a:r>
              <a:rPr b="1" lang="id-ID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MARSUPIAL AND LTI</a:t>
            </a:r>
            <a:endParaRPr sz="16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590" name="Google Shape;590;p82"/>
          <p:cNvCxnSpPr/>
          <p:nvPr/>
        </p:nvCxnSpPr>
        <p:spPr>
          <a:xfrm>
            <a:off x="3491550" y="547675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1" name="Google Shape;591;p82"/>
          <p:cNvSpPr txBox="1"/>
          <p:nvPr/>
        </p:nvSpPr>
        <p:spPr>
          <a:xfrm>
            <a:off x="1396200" y="542800"/>
            <a:ext cx="689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LTI 1.3 uses secure and modern protocols</a:t>
            </a:r>
            <a:endParaRPr/>
          </a:p>
        </p:txBody>
      </p:sp>
      <p:sp>
        <p:nvSpPr>
          <p:cNvPr id="592" name="Google Shape;592;p82"/>
          <p:cNvSpPr/>
          <p:nvPr/>
        </p:nvSpPr>
        <p:spPr>
          <a:xfrm>
            <a:off x="663400" y="1255750"/>
            <a:ext cx="40674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Built on top of industry standards: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Asymmetric keys (JWSK)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OpenId idtokens (iss, sub, kid, etc)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Oauth2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Multi-tenant (deployment_id)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3" name="Google Shape;593;p82"/>
          <p:cNvSpPr/>
          <p:nvPr/>
        </p:nvSpPr>
        <p:spPr>
          <a:xfrm>
            <a:off x="5095197" y="1261301"/>
            <a:ext cx="3270000" cy="3064200"/>
          </a:xfrm>
          <a:prstGeom prst="roundRect">
            <a:avLst>
              <a:gd fmla="val 4579" name="adj"/>
            </a:avLst>
          </a:prstGeom>
          <a:solidFill>
            <a:srgbClr val="611BB8"/>
          </a:solidFill>
          <a:ln cap="flat" cmpd="sng" w="19050">
            <a:solidFill>
              <a:srgbClr val="611B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82"/>
          <p:cNvSpPr txBox="1"/>
          <p:nvPr/>
        </p:nvSpPr>
        <p:spPr>
          <a:xfrm>
            <a:off x="6273049" y="1316560"/>
            <a:ext cx="9144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4650" lIns="74650" spcFirstLastPara="1" rIns="74650" wrap="square" tIns="746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725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LTI 1.3</a:t>
            </a:r>
            <a:endParaRPr b="0" i="0" sz="1725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5" name="Google Shape;595;p82"/>
          <p:cNvSpPr/>
          <p:nvPr/>
        </p:nvSpPr>
        <p:spPr>
          <a:xfrm>
            <a:off x="5422198" y="1843489"/>
            <a:ext cx="2616000" cy="2328900"/>
          </a:xfrm>
          <a:prstGeom prst="roundRect">
            <a:avLst>
              <a:gd fmla="val 5993" name="adj"/>
            </a:avLst>
          </a:prstGeom>
          <a:solidFill>
            <a:srgbClr val="7E57C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82"/>
          <p:cNvSpPr txBox="1"/>
          <p:nvPr/>
        </p:nvSpPr>
        <p:spPr>
          <a:xfrm>
            <a:off x="5542719" y="1868838"/>
            <a:ext cx="24291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4650" lIns="74650" spcFirstLastPara="1" rIns="74650" wrap="square" tIns="746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65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IMS Security Spec</a:t>
            </a:r>
            <a:endParaRPr b="0" i="0" sz="165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597" name="Google Shape;597;p82"/>
          <p:cNvGrpSpPr/>
          <p:nvPr/>
        </p:nvGrpSpPr>
        <p:grpSpPr>
          <a:xfrm>
            <a:off x="6117715" y="2382475"/>
            <a:ext cx="1215519" cy="1655384"/>
            <a:chOff x="8233299" y="3132988"/>
            <a:chExt cx="1767000" cy="2597495"/>
          </a:xfrm>
        </p:grpSpPr>
        <p:sp>
          <p:nvSpPr>
            <p:cNvPr id="598" name="Google Shape;598;p82"/>
            <p:cNvSpPr/>
            <p:nvPr/>
          </p:nvSpPr>
          <p:spPr>
            <a:xfrm>
              <a:off x="8233299" y="3132988"/>
              <a:ext cx="1767000" cy="1697400"/>
            </a:xfrm>
            <a:prstGeom prst="ellipse">
              <a:avLst/>
            </a:prstGeom>
            <a:solidFill>
              <a:srgbClr val="9D61E8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82"/>
            <p:cNvSpPr/>
            <p:nvPr/>
          </p:nvSpPr>
          <p:spPr>
            <a:xfrm>
              <a:off x="8627345" y="4468968"/>
              <a:ext cx="991673" cy="1261515"/>
            </a:xfrm>
            <a:custGeom>
              <a:rect b="b" l="l" r="r" t="t"/>
              <a:pathLst>
                <a:path extrusionOk="0" h="1261515" w="991673">
                  <a:moveTo>
                    <a:pt x="103031" y="128791"/>
                  </a:moveTo>
                  <a:cubicBezTo>
                    <a:pt x="103031" y="57662"/>
                    <a:pt x="160693" y="0"/>
                    <a:pt x="231822" y="0"/>
                  </a:cubicBezTo>
                  <a:lnTo>
                    <a:pt x="746973" y="0"/>
                  </a:lnTo>
                  <a:cubicBezTo>
                    <a:pt x="818102" y="0"/>
                    <a:pt x="875764" y="57662"/>
                    <a:pt x="875764" y="128791"/>
                  </a:cubicBezTo>
                  <a:lnTo>
                    <a:pt x="991673" y="1145603"/>
                  </a:lnTo>
                  <a:cubicBezTo>
                    <a:pt x="991673" y="1216732"/>
                    <a:pt x="818102" y="1261515"/>
                    <a:pt x="746973" y="1261515"/>
                  </a:cubicBezTo>
                  <a:lnTo>
                    <a:pt x="231822" y="1261515"/>
                  </a:lnTo>
                  <a:cubicBezTo>
                    <a:pt x="160693" y="1261515"/>
                    <a:pt x="0" y="1216732"/>
                    <a:pt x="0" y="1145603"/>
                  </a:cubicBezTo>
                  <a:cubicBezTo>
                    <a:pt x="0" y="810959"/>
                    <a:pt x="103031" y="463435"/>
                    <a:pt x="103031" y="128791"/>
                  </a:cubicBezTo>
                  <a:close/>
                </a:path>
              </a:pathLst>
            </a:custGeom>
            <a:solidFill>
              <a:srgbClr val="9D61E8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0" name="Google Shape;600;p82"/>
          <p:cNvSpPr/>
          <p:nvPr/>
        </p:nvSpPr>
        <p:spPr>
          <a:xfrm>
            <a:off x="6386146" y="3404002"/>
            <a:ext cx="682574" cy="641940"/>
          </a:xfrm>
          <a:custGeom>
            <a:rect b="b" l="l" r="r" t="t"/>
            <a:pathLst>
              <a:path extrusionOk="0" h="1006965" w="992835">
                <a:moveTo>
                  <a:pt x="92332" y="9099"/>
                </a:moveTo>
                <a:cubicBezTo>
                  <a:pt x="65794" y="211161"/>
                  <a:pt x="39257" y="413224"/>
                  <a:pt x="24093" y="555009"/>
                </a:cubicBezTo>
                <a:cubicBezTo>
                  <a:pt x="8929" y="696794"/>
                  <a:pt x="3621" y="799911"/>
                  <a:pt x="1347" y="859809"/>
                </a:cubicBezTo>
                <a:cubicBezTo>
                  <a:pt x="-927" y="919707"/>
                  <a:pt x="-1685" y="898478"/>
                  <a:pt x="10446" y="914400"/>
                </a:cubicBezTo>
                <a:cubicBezTo>
                  <a:pt x="22577" y="930322"/>
                  <a:pt x="47598" y="942453"/>
                  <a:pt x="74135" y="955343"/>
                </a:cubicBezTo>
                <a:cubicBezTo>
                  <a:pt x="100672" y="968233"/>
                  <a:pt x="68827" y="967474"/>
                  <a:pt x="169669" y="991737"/>
                </a:cubicBezTo>
                <a:cubicBezTo>
                  <a:pt x="270511" y="1016000"/>
                  <a:pt x="651890" y="1007659"/>
                  <a:pt x="788368" y="991737"/>
                </a:cubicBezTo>
                <a:cubicBezTo>
                  <a:pt x="924846" y="975815"/>
                  <a:pt x="976404" y="949277"/>
                  <a:pt x="988535" y="896203"/>
                </a:cubicBezTo>
                <a:cubicBezTo>
                  <a:pt x="1000666" y="843129"/>
                  <a:pt x="984744" y="795361"/>
                  <a:pt x="970338" y="645994"/>
                </a:cubicBezTo>
                <a:cubicBezTo>
                  <a:pt x="955932" y="496627"/>
                  <a:pt x="929015" y="248313"/>
                  <a:pt x="902099" y="0"/>
                </a:cubicBezTo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82"/>
          <p:cNvSpPr/>
          <p:nvPr/>
        </p:nvSpPr>
        <p:spPr>
          <a:xfrm>
            <a:off x="6416327" y="2872482"/>
            <a:ext cx="617400" cy="549600"/>
          </a:xfrm>
          <a:prstGeom prst="ellipse">
            <a:avLst/>
          </a:prstGeom>
          <a:solidFill>
            <a:srgbClr val="DDCCF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82"/>
          <p:cNvSpPr/>
          <p:nvPr/>
        </p:nvSpPr>
        <p:spPr>
          <a:xfrm>
            <a:off x="6525844" y="3325712"/>
            <a:ext cx="404107" cy="584874"/>
          </a:xfrm>
          <a:custGeom>
            <a:rect b="b" l="l" r="r" t="t"/>
            <a:pathLst>
              <a:path extrusionOk="0" h="1271465" w="991673">
                <a:moveTo>
                  <a:pt x="103031" y="128791"/>
                </a:moveTo>
                <a:cubicBezTo>
                  <a:pt x="103031" y="57662"/>
                  <a:pt x="160693" y="0"/>
                  <a:pt x="231822" y="0"/>
                </a:cubicBezTo>
                <a:lnTo>
                  <a:pt x="746973" y="0"/>
                </a:lnTo>
                <a:cubicBezTo>
                  <a:pt x="818102" y="0"/>
                  <a:pt x="856921" y="45103"/>
                  <a:pt x="882043" y="103670"/>
                </a:cubicBezTo>
                <a:lnTo>
                  <a:pt x="991673" y="1145603"/>
                </a:lnTo>
                <a:cubicBezTo>
                  <a:pt x="991673" y="1216732"/>
                  <a:pt x="818102" y="1261515"/>
                  <a:pt x="746973" y="1261515"/>
                </a:cubicBezTo>
                <a:cubicBezTo>
                  <a:pt x="575256" y="1280356"/>
                  <a:pt x="397259" y="1267795"/>
                  <a:pt x="231822" y="1261515"/>
                </a:cubicBezTo>
                <a:cubicBezTo>
                  <a:pt x="160693" y="1261515"/>
                  <a:pt x="0" y="1216732"/>
                  <a:pt x="0" y="1145603"/>
                </a:cubicBezTo>
                <a:cubicBezTo>
                  <a:pt x="0" y="810959"/>
                  <a:pt x="103031" y="463435"/>
                  <a:pt x="103031" y="128791"/>
                </a:cubicBezTo>
                <a:close/>
              </a:path>
            </a:pathLst>
          </a:custGeom>
          <a:solidFill>
            <a:srgbClr val="DDCCF1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82"/>
          <p:cNvSpPr/>
          <p:nvPr/>
        </p:nvSpPr>
        <p:spPr>
          <a:xfrm>
            <a:off x="6525411" y="3359933"/>
            <a:ext cx="402787" cy="548796"/>
          </a:xfrm>
          <a:custGeom>
            <a:rect b="b" l="l" r="r" t="t"/>
            <a:pathLst>
              <a:path extrusionOk="0" h="1006965" w="1000712">
                <a:moveTo>
                  <a:pt x="117940" y="25033"/>
                </a:moveTo>
                <a:cubicBezTo>
                  <a:pt x="97803" y="237716"/>
                  <a:pt x="43525" y="415880"/>
                  <a:pt x="24093" y="555009"/>
                </a:cubicBezTo>
                <a:cubicBezTo>
                  <a:pt x="4661" y="694138"/>
                  <a:pt x="3621" y="799911"/>
                  <a:pt x="1347" y="859809"/>
                </a:cubicBezTo>
                <a:cubicBezTo>
                  <a:pt x="-927" y="919707"/>
                  <a:pt x="-1685" y="898478"/>
                  <a:pt x="10446" y="914400"/>
                </a:cubicBezTo>
                <a:cubicBezTo>
                  <a:pt x="22577" y="930322"/>
                  <a:pt x="47598" y="942453"/>
                  <a:pt x="74135" y="955343"/>
                </a:cubicBezTo>
                <a:cubicBezTo>
                  <a:pt x="100672" y="968233"/>
                  <a:pt x="68827" y="967474"/>
                  <a:pt x="169669" y="991737"/>
                </a:cubicBezTo>
                <a:cubicBezTo>
                  <a:pt x="270511" y="1016000"/>
                  <a:pt x="651890" y="1007659"/>
                  <a:pt x="788368" y="991737"/>
                </a:cubicBezTo>
                <a:cubicBezTo>
                  <a:pt x="924846" y="975815"/>
                  <a:pt x="958207" y="953827"/>
                  <a:pt x="988535" y="896203"/>
                </a:cubicBezTo>
                <a:cubicBezTo>
                  <a:pt x="1018863" y="838579"/>
                  <a:pt x="984744" y="795361"/>
                  <a:pt x="970338" y="645994"/>
                </a:cubicBezTo>
                <a:cubicBezTo>
                  <a:pt x="955932" y="496627"/>
                  <a:pt x="929015" y="248313"/>
                  <a:pt x="902099" y="0"/>
                </a:cubicBezTo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82"/>
          <p:cNvSpPr txBox="1"/>
          <p:nvPr/>
        </p:nvSpPr>
        <p:spPr>
          <a:xfrm>
            <a:off x="6421365" y="2876089"/>
            <a:ext cx="5961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4650" lIns="74650" spcFirstLastPara="1" rIns="74650" wrap="square" tIns="746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35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OAuth 2.0</a:t>
            </a:r>
            <a:endParaRPr b="0" i="0" sz="135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05" name="Google Shape;605;p82"/>
          <p:cNvSpPr txBox="1"/>
          <p:nvPr/>
        </p:nvSpPr>
        <p:spPr>
          <a:xfrm>
            <a:off x="6267975" y="2441493"/>
            <a:ext cx="9144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4650" lIns="74650" spcFirstLastPara="1" rIns="74650" wrap="square" tIns="746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d-ID" sz="1350" u="none" cap="none" strike="noStrik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OpenID Connect</a:t>
            </a:r>
            <a:endParaRPr b="0" i="0" sz="1350" u="none" cap="none" strike="noStrik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606" name="Google Shape;606;p82"/>
          <p:cNvGrpSpPr/>
          <p:nvPr/>
        </p:nvGrpSpPr>
        <p:grpSpPr>
          <a:xfrm rot="886532">
            <a:off x="3760501" y="2986683"/>
            <a:ext cx="2276682" cy="1141144"/>
            <a:chOff x="4855956" y="4315527"/>
            <a:chExt cx="3327385" cy="1779774"/>
          </a:xfrm>
        </p:grpSpPr>
        <p:sp>
          <p:nvSpPr>
            <p:cNvPr id="607" name="Google Shape;607;p82"/>
            <p:cNvSpPr/>
            <p:nvPr/>
          </p:nvSpPr>
          <p:spPr>
            <a:xfrm rot="4389113">
              <a:off x="7276331" y="4951152"/>
              <a:ext cx="1017474" cy="456109"/>
            </a:xfrm>
            <a:prstGeom prst="roundRect">
              <a:avLst>
                <a:gd fmla="val 36160" name="adj"/>
              </a:avLst>
            </a:prstGeom>
            <a:solidFill>
              <a:srgbClr val="E4DBF3"/>
            </a:solidFill>
            <a:ln cap="flat" cmpd="sng" w="25400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82"/>
            <p:cNvSpPr/>
            <p:nvPr/>
          </p:nvSpPr>
          <p:spPr>
            <a:xfrm rot="-1010912">
              <a:off x="5494976" y="4694073"/>
              <a:ext cx="2679729" cy="456109"/>
            </a:xfrm>
            <a:prstGeom prst="roundRect">
              <a:avLst>
                <a:gd fmla="val 36160" name="adj"/>
              </a:avLst>
            </a:prstGeom>
            <a:solidFill>
              <a:srgbClr val="E4DBF3"/>
            </a:solidFill>
            <a:ln cap="flat" cmpd="sng" w="25400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82"/>
            <p:cNvSpPr txBox="1"/>
            <p:nvPr/>
          </p:nvSpPr>
          <p:spPr>
            <a:xfrm rot="-1011276">
              <a:off x="6227356" y="4651510"/>
              <a:ext cx="1833459" cy="362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d-ID" sz="1500" u="none" cap="none" strike="noStrike">
                  <a:solidFill>
                    <a:srgbClr val="000000"/>
                  </a:solidFill>
                  <a:latin typeface="Barlow"/>
                  <a:ea typeface="Barlow"/>
                  <a:cs typeface="Barlow"/>
                  <a:sym typeface="Barlow"/>
                </a:rPr>
                <a:t>LTI Advantage</a:t>
              </a:r>
              <a:endPara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82"/>
            <p:cNvSpPr/>
            <p:nvPr/>
          </p:nvSpPr>
          <p:spPr>
            <a:xfrm rot="-1011221">
              <a:off x="5012612" y="4670057"/>
              <a:ext cx="1268588" cy="1268588"/>
            </a:xfrm>
            <a:prstGeom prst="ellipse">
              <a:avLst/>
            </a:prstGeom>
            <a:solidFill>
              <a:srgbClr val="E4DBF3"/>
            </a:solidFill>
            <a:ln cap="flat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82"/>
            <p:cNvSpPr/>
            <p:nvPr/>
          </p:nvSpPr>
          <p:spPr>
            <a:xfrm rot="-1009624">
              <a:off x="5338654" y="5223460"/>
              <a:ext cx="270481" cy="270481"/>
            </a:xfrm>
            <a:prstGeom prst="ellipse">
              <a:avLst/>
            </a:prstGeom>
            <a:solidFill>
              <a:srgbClr val="FFFFFF"/>
            </a:solidFill>
            <a:ln cap="flat" cmpd="sng" w="2857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50" spcFirstLastPara="1" rIns="68550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12" name="Google Shape;612;p82"/>
          <p:cNvCxnSpPr/>
          <p:nvPr/>
        </p:nvCxnSpPr>
        <p:spPr>
          <a:xfrm>
            <a:off x="4627409" y="1445577"/>
            <a:ext cx="0" cy="1488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3"/>
          <p:cNvSpPr txBox="1"/>
          <p:nvPr/>
        </p:nvSpPr>
        <p:spPr>
          <a:xfrm>
            <a:off x="3418625" y="126850"/>
            <a:ext cx="39825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ONE </a:t>
            </a:r>
            <a:r>
              <a:rPr b="1" lang="id-ID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ROSTER</a:t>
            </a:r>
            <a:endParaRPr sz="16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619" name="Google Shape;619;p83"/>
          <p:cNvCxnSpPr/>
          <p:nvPr/>
        </p:nvCxnSpPr>
        <p:spPr>
          <a:xfrm>
            <a:off x="3491550" y="547675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0" name="Google Shape;620;p83"/>
          <p:cNvSpPr/>
          <p:nvPr/>
        </p:nvSpPr>
        <p:spPr>
          <a:xfrm>
            <a:off x="89800" y="917675"/>
            <a:ext cx="4067400" cy="28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Provision key </a:t>
            </a: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roster</a:t>
            </a: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related </a:t>
            </a: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data</a:t>
            </a: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including </a:t>
            </a: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student</a:t>
            </a: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course</a:t>
            </a: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and related </a:t>
            </a: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enrollment</a:t>
            </a: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information between various platforms (ex SIS and LMS)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Flexible implementation options to align with an institution’s needs and capabilities, supporting simple spreadsheet-style (</a:t>
            </a: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CSV</a:t>
            </a: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) exchanges as well as system-to-system exchanges using </a:t>
            </a: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REST API’s</a:t>
            </a:r>
            <a:endParaRPr b="1"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21" name="Google Shape;621;p83"/>
          <p:cNvCxnSpPr/>
          <p:nvPr/>
        </p:nvCxnSpPr>
        <p:spPr>
          <a:xfrm>
            <a:off x="4180634" y="2499627"/>
            <a:ext cx="0" cy="1488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2" name="Google Shape;622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843925"/>
            <a:ext cx="4108400" cy="30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84"/>
          <p:cNvSpPr txBox="1"/>
          <p:nvPr/>
        </p:nvSpPr>
        <p:spPr>
          <a:xfrm>
            <a:off x="3418625" y="126850"/>
            <a:ext cx="39825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ONE </a:t>
            </a:r>
            <a:r>
              <a:rPr b="1" lang="id-ID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ROSTER</a:t>
            </a:r>
            <a:endParaRPr sz="16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629" name="Google Shape;629;p84"/>
          <p:cNvCxnSpPr/>
          <p:nvPr/>
        </p:nvCxnSpPr>
        <p:spPr>
          <a:xfrm>
            <a:off x="3491550" y="547675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0" name="Google Shape;630;p84"/>
          <p:cNvSpPr/>
          <p:nvPr/>
        </p:nvSpPr>
        <p:spPr>
          <a:xfrm>
            <a:off x="282400" y="721675"/>
            <a:ext cx="4067400" cy="28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Improves data exchange among </a:t>
            </a: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multiple systems</a:t>
            </a: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with </a:t>
            </a: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roster</a:t>
            </a: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gradebook information</a:t>
            </a: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thus eliminating problems before they happen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Transmit </a:t>
            </a: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scored results</a:t>
            </a: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between </a:t>
            </a:r>
            <a:r>
              <a:rPr b="1"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applications</a:t>
            </a: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such as student scores from the LMS back to the SIS.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31" name="Google Shape;631;p84"/>
          <p:cNvCxnSpPr/>
          <p:nvPr/>
        </p:nvCxnSpPr>
        <p:spPr>
          <a:xfrm>
            <a:off x="4180634" y="2499627"/>
            <a:ext cx="0" cy="1488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2" name="Google Shape;632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9800" y="922325"/>
            <a:ext cx="4489402" cy="2578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85"/>
          <p:cNvSpPr txBox="1"/>
          <p:nvPr/>
        </p:nvSpPr>
        <p:spPr>
          <a:xfrm>
            <a:off x="2009700" y="126850"/>
            <a:ext cx="539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1EdTech </a:t>
            </a:r>
            <a:r>
              <a:rPr b="1" lang="id-ID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LISTEN TO THE COMMUNITY</a:t>
            </a:r>
            <a:endParaRPr sz="16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639" name="Google Shape;639;p85"/>
          <p:cNvCxnSpPr/>
          <p:nvPr/>
        </p:nvCxnSpPr>
        <p:spPr>
          <a:xfrm>
            <a:off x="3491550" y="547675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0" name="Google Shape;640;p85"/>
          <p:cNvSpPr txBox="1"/>
          <p:nvPr/>
        </p:nvSpPr>
        <p:spPr>
          <a:xfrm>
            <a:off x="1396200" y="542800"/>
            <a:ext cx="689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1EdTech allows to share proposals</a:t>
            </a:r>
            <a:endParaRPr/>
          </a:p>
        </p:txBody>
      </p:sp>
      <p:sp>
        <p:nvSpPr>
          <p:cNvPr id="641" name="Google Shape;641;p85"/>
          <p:cNvSpPr/>
          <p:nvPr/>
        </p:nvSpPr>
        <p:spPr>
          <a:xfrm>
            <a:off x="663400" y="1408150"/>
            <a:ext cx="40674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 community drives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7th June we shared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Add the formal proposal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We will discuss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Create a draft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●"/>
            </a:pPr>
            <a:r>
              <a:rPr lang="id-ID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Validate 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2" name="Google Shape;642;p85"/>
          <p:cNvPicPr preferRelativeResize="0"/>
          <p:nvPr/>
        </p:nvPicPr>
        <p:blipFill rotWithShape="1">
          <a:blip r:embed="rId3">
            <a:alphaModFix/>
          </a:blip>
          <a:srcRect b="0" l="4624" r="5753" t="4770"/>
          <a:stretch/>
        </p:blipFill>
        <p:spPr>
          <a:xfrm>
            <a:off x="4491275" y="1194125"/>
            <a:ext cx="4334403" cy="3017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Google Shape;643;p85"/>
          <p:cNvCxnSpPr/>
          <p:nvPr/>
        </p:nvCxnSpPr>
        <p:spPr>
          <a:xfrm>
            <a:off x="4180634" y="2499627"/>
            <a:ext cx="0" cy="1488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86"/>
          <p:cNvPicPr preferRelativeResize="0"/>
          <p:nvPr/>
        </p:nvPicPr>
        <p:blipFill rotWithShape="1">
          <a:blip r:embed="rId3">
            <a:alphaModFix/>
          </a:blip>
          <a:srcRect b="3781" l="486" r="277" t="0"/>
          <a:stretch/>
        </p:blipFill>
        <p:spPr>
          <a:xfrm flipH="1">
            <a:off x="797701" y="0"/>
            <a:ext cx="8351099" cy="455447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86"/>
          <p:cNvSpPr/>
          <p:nvPr/>
        </p:nvSpPr>
        <p:spPr>
          <a:xfrm>
            <a:off x="797700" y="593625"/>
            <a:ext cx="7545900" cy="332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86"/>
          <p:cNvSpPr txBox="1"/>
          <p:nvPr/>
        </p:nvSpPr>
        <p:spPr>
          <a:xfrm>
            <a:off x="1500225" y="832750"/>
            <a:ext cx="516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APPLYING TO</a:t>
            </a:r>
            <a:endParaRPr sz="2400">
              <a:solidFill>
                <a:schemeClr val="lt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652" name="Google Shape;652;p86"/>
          <p:cNvSpPr txBox="1"/>
          <p:nvPr/>
        </p:nvSpPr>
        <p:spPr>
          <a:xfrm>
            <a:off x="1500223" y="1197800"/>
            <a:ext cx="5038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MOODLE</a:t>
            </a:r>
            <a:endParaRPr b="1" sz="27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53" name="Google Shape;653;p86"/>
          <p:cNvCxnSpPr/>
          <p:nvPr/>
        </p:nvCxnSpPr>
        <p:spPr>
          <a:xfrm>
            <a:off x="1603926" y="1735313"/>
            <a:ext cx="1353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4" name="Google Shape;654;p86"/>
          <p:cNvSpPr/>
          <p:nvPr/>
        </p:nvSpPr>
        <p:spPr>
          <a:xfrm>
            <a:off x="0" y="-9750"/>
            <a:ext cx="3480900" cy="60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5" name="Google Shape;655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475" y="125250"/>
            <a:ext cx="1124074" cy="2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87"/>
          <p:cNvSpPr txBox="1"/>
          <p:nvPr/>
        </p:nvSpPr>
        <p:spPr>
          <a:xfrm>
            <a:off x="2009700" y="126850"/>
            <a:ext cx="539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LTI </a:t>
            </a:r>
            <a:r>
              <a:rPr b="1" lang="id-ID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PLUGIN</a:t>
            </a:r>
            <a:r>
              <a:rPr b="1" lang="id-ID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- Activity (External tool)</a:t>
            </a:r>
            <a:endParaRPr sz="16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662" name="Google Shape;662;p87"/>
          <p:cNvCxnSpPr/>
          <p:nvPr/>
        </p:nvCxnSpPr>
        <p:spPr>
          <a:xfrm>
            <a:off x="3491550" y="547675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3" name="Google Shape;663;p87"/>
          <p:cNvSpPr/>
          <p:nvPr/>
        </p:nvSpPr>
        <p:spPr>
          <a:xfrm>
            <a:off x="3652950" y="559506"/>
            <a:ext cx="4453200" cy="37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64" name="Google Shape;664;p87"/>
          <p:cNvCxnSpPr/>
          <p:nvPr/>
        </p:nvCxnSpPr>
        <p:spPr>
          <a:xfrm>
            <a:off x="4969409" y="2462827"/>
            <a:ext cx="0" cy="1488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5" name="Google Shape;665;p87"/>
          <p:cNvSpPr/>
          <p:nvPr/>
        </p:nvSpPr>
        <p:spPr>
          <a:xfrm>
            <a:off x="712925" y="1074250"/>
            <a:ext cx="4067400" cy="3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Support to LTI 1.1 and </a:t>
            </a:r>
            <a:r>
              <a:rPr b="1"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1.3</a:t>
            </a:r>
            <a:endParaRPr b="1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Certified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Focus on </a:t>
            </a:r>
            <a:r>
              <a:rPr b="1"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LTI 1.3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○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Core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○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Deeplink (</a:t>
            </a:r>
            <a:r>
              <a:rPr lang="id-ID">
                <a:solidFill>
                  <a:schemeClr val="accent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copying courses with history, selecting multiple content items at once)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○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Assignment and Grade Services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○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Names and Role Provisioning Services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○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Dynamic registration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6" name="Google Shape;666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2350" y="547673"/>
            <a:ext cx="2855076" cy="191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5975" y="2611875"/>
            <a:ext cx="2740185" cy="237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88"/>
          <p:cNvSpPr txBox="1"/>
          <p:nvPr/>
        </p:nvSpPr>
        <p:spPr>
          <a:xfrm>
            <a:off x="2009700" y="126850"/>
            <a:ext cx="539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LTI </a:t>
            </a:r>
            <a:r>
              <a:rPr b="1" lang="id-ID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PLUGIN - Authentication and Enrolment</a:t>
            </a:r>
            <a:endParaRPr sz="16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674" name="Google Shape;674;p88"/>
          <p:cNvCxnSpPr/>
          <p:nvPr/>
        </p:nvCxnSpPr>
        <p:spPr>
          <a:xfrm>
            <a:off x="3491550" y="547675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5" name="Google Shape;675;p88"/>
          <p:cNvSpPr/>
          <p:nvPr/>
        </p:nvSpPr>
        <p:spPr>
          <a:xfrm>
            <a:off x="3652950" y="559506"/>
            <a:ext cx="4453200" cy="37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88"/>
          <p:cNvSpPr/>
          <p:nvPr/>
        </p:nvSpPr>
        <p:spPr>
          <a:xfrm>
            <a:off x="3652950" y="559506"/>
            <a:ext cx="4453200" cy="37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77" name="Google Shape;677;p88"/>
          <p:cNvCxnSpPr/>
          <p:nvPr/>
        </p:nvCxnSpPr>
        <p:spPr>
          <a:xfrm>
            <a:off x="4969409" y="2462827"/>
            <a:ext cx="0" cy="1488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8" name="Google Shape;678;p88"/>
          <p:cNvSpPr/>
          <p:nvPr/>
        </p:nvSpPr>
        <p:spPr>
          <a:xfrm>
            <a:off x="712925" y="1074250"/>
            <a:ext cx="4067400" cy="3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Support to LTI 1.1 and </a:t>
            </a:r>
            <a:r>
              <a:rPr b="1"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1.3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Focus on </a:t>
            </a:r>
            <a:r>
              <a:rPr b="1"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LTI 1.3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○"/>
            </a:pPr>
            <a:r>
              <a:rPr b="1"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User</a:t>
            </a: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account</a:t>
            </a: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provisioning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○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Link creation via content selection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○"/>
            </a:pPr>
            <a:r>
              <a:rPr b="1"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Deeplink</a:t>
            </a: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○"/>
            </a:pPr>
            <a:r>
              <a:rPr b="1"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AGS</a:t>
            </a: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Assignment and Grade Services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○"/>
            </a:pPr>
            <a:r>
              <a:rPr b="1"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NRPS</a:t>
            </a: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Names and Role Provisioning Services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○"/>
            </a:pPr>
            <a:r>
              <a:rPr b="1"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Dynamic registration</a:t>
            </a:r>
            <a:endParaRPr b="1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79" name="Google Shape;679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6711" y="646901"/>
            <a:ext cx="4174600" cy="227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8675" y="2313350"/>
            <a:ext cx="3862524" cy="23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89"/>
          <p:cNvSpPr txBox="1"/>
          <p:nvPr/>
        </p:nvSpPr>
        <p:spPr>
          <a:xfrm>
            <a:off x="3419700" y="126850"/>
            <a:ext cx="398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OPEN</a:t>
            </a: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r>
              <a:rPr b="1" lang="id-ID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BADGES</a:t>
            </a:r>
            <a:endParaRPr sz="16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687" name="Google Shape;687;p89"/>
          <p:cNvCxnSpPr/>
          <p:nvPr/>
        </p:nvCxnSpPr>
        <p:spPr>
          <a:xfrm>
            <a:off x="3491550" y="547675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8" name="Google Shape;688;p89"/>
          <p:cNvSpPr/>
          <p:nvPr/>
        </p:nvSpPr>
        <p:spPr>
          <a:xfrm>
            <a:off x="3652950" y="559506"/>
            <a:ext cx="4453200" cy="37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89"/>
          <p:cNvSpPr/>
          <p:nvPr/>
        </p:nvSpPr>
        <p:spPr>
          <a:xfrm>
            <a:off x="3652950" y="559506"/>
            <a:ext cx="4453200" cy="37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90" name="Google Shape;690;p89"/>
          <p:cNvCxnSpPr/>
          <p:nvPr/>
        </p:nvCxnSpPr>
        <p:spPr>
          <a:xfrm>
            <a:off x="4969409" y="2462827"/>
            <a:ext cx="0" cy="1488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1" name="Google Shape;691;p89"/>
          <p:cNvSpPr/>
          <p:nvPr/>
        </p:nvSpPr>
        <p:spPr>
          <a:xfrm>
            <a:off x="712925" y="1074250"/>
            <a:ext cx="4067400" cy="3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Support Open Badges 2.0 and 2.1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Certified 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Type of </a:t>
            </a:r>
            <a:r>
              <a:rPr b="1"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digital badge</a:t>
            </a: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that is </a:t>
            </a:r>
            <a:r>
              <a:rPr b="1"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verifiable</a:t>
            </a: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portable</a:t>
            </a: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and </a:t>
            </a:r>
            <a:r>
              <a:rPr b="1"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packed</a:t>
            </a: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with </a:t>
            </a:r>
            <a:r>
              <a:rPr b="1"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information</a:t>
            </a: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about skills and achievements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b="1"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Site badges</a:t>
            </a: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- available to users site-wide and related to the site wide activities, like finishing a set of courses.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b="1"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Course badges</a:t>
            </a: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- available to users enrolled in the course and related to the activities that happen inside the course.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92" name="Google Shape;692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500" y="1088400"/>
            <a:ext cx="3981300" cy="207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90"/>
          <p:cNvSpPr txBox="1"/>
          <p:nvPr/>
        </p:nvSpPr>
        <p:spPr>
          <a:xfrm>
            <a:off x="2009700" y="126850"/>
            <a:ext cx="539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One Roster</a:t>
            </a: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r>
              <a:rPr b="1" lang="id-ID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PLUGIN - Enrolment</a:t>
            </a:r>
            <a:endParaRPr sz="16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699" name="Google Shape;699;p90"/>
          <p:cNvCxnSpPr/>
          <p:nvPr/>
        </p:nvCxnSpPr>
        <p:spPr>
          <a:xfrm>
            <a:off x="3491550" y="547675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0" name="Google Shape;700;p90"/>
          <p:cNvSpPr/>
          <p:nvPr/>
        </p:nvSpPr>
        <p:spPr>
          <a:xfrm>
            <a:off x="3652950" y="559506"/>
            <a:ext cx="4453200" cy="37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1" name="Google Shape;701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5425" y="688188"/>
            <a:ext cx="3534126" cy="3232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2" name="Google Shape;702;p90"/>
          <p:cNvCxnSpPr/>
          <p:nvPr/>
        </p:nvCxnSpPr>
        <p:spPr>
          <a:xfrm>
            <a:off x="4969409" y="2462827"/>
            <a:ext cx="0" cy="1488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3" name="Google Shape;703;p90"/>
          <p:cNvSpPr/>
          <p:nvPr/>
        </p:nvSpPr>
        <p:spPr>
          <a:xfrm>
            <a:off x="712925" y="814500"/>
            <a:ext cx="4067400" cy="3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Andrew Lyons and Moodle HQ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Certified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Creation of users associated with a School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Assignation of Parent roles to individual students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Creation, and Update of Moodle courses from OneRoster Class data, including provision of: Start and End date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Creation, Update, and Removal of Enrolment records for students, and teachers to each course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3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https://moodle.org/plugins/enrol_oneroster</a:t>
            </a:r>
            <a:r>
              <a:rPr lang="id-ID" sz="1300">
                <a:latin typeface="Raleway"/>
                <a:ea typeface="Raleway"/>
                <a:cs typeface="Raleway"/>
                <a:sym typeface="Raleway"/>
              </a:rPr>
              <a:t> 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4" name="Google Shape;704;p90"/>
          <p:cNvPicPr preferRelativeResize="0"/>
          <p:nvPr/>
        </p:nvPicPr>
        <p:blipFill rotWithShape="1">
          <a:blip r:embed="rId5">
            <a:alphaModFix/>
          </a:blip>
          <a:srcRect b="0" l="28724" r="0" t="0"/>
          <a:stretch/>
        </p:blipFill>
        <p:spPr>
          <a:xfrm>
            <a:off x="0" y="2499850"/>
            <a:ext cx="679325" cy="26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1"/>
          <p:cNvSpPr txBox="1"/>
          <p:nvPr/>
        </p:nvSpPr>
        <p:spPr>
          <a:xfrm>
            <a:off x="3491550" y="126850"/>
            <a:ext cx="39096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OTHER</a:t>
            </a: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r>
              <a:rPr b="1" lang="id-ID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PLUGINS</a:t>
            </a:r>
            <a:endParaRPr sz="16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711" name="Google Shape;711;p91"/>
          <p:cNvCxnSpPr/>
          <p:nvPr/>
        </p:nvCxnSpPr>
        <p:spPr>
          <a:xfrm>
            <a:off x="3491550" y="547675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2" name="Google Shape;712;p91"/>
          <p:cNvSpPr/>
          <p:nvPr/>
        </p:nvSpPr>
        <p:spPr>
          <a:xfrm>
            <a:off x="3652950" y="559506"/>
            <a:ext cx="4453200" cy="37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3" name="Google Shape;713;p91"/>
          <p:cNvCxnSpPr/>
          <p:nvPr/>
        </p:nvCxnSpPr>
        <p:spPr>
          <a:xfrm>
            <a:off x="4969409" y="2462827"/>
            <a:ext cx="0" cy="1488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4" name="Google Shape;714;p91"/>
          <p:cNvSpPr/>
          <p:nvPr/>
        </p:nvSpPr>
        <p:spPr>
          <a:xfrm>
            <a:off x="728600" y="718625"/>
            <a:ext cx="4067400" cy="3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Caliper logstore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○"/>
            </a:pPr>
            <a:r>
              <a:rPr lang="id-ID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https://moodle.org/plugins/logstore_caliper</a:t>
            </a: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○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You will need an LRS like LearningLocker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IMS Content package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○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Import packaged content using IMS CC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CASE for Moodle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○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Vote for it </a:t>
            </a:r>
            <a:r>
              <a:rPr lang="id-ID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https://tracker.moodle.org/browse/MDL-74008</a:t>
            </a: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15" name="Google Shape;715;p91"/>
          <p:cNvPicPr preferRelativeResize="0"/>
          <p:nvPr/>
        </p:nvPicPr>
        <p:blipFill rotWithShape="1">
          <a:blip r:embed="rId5">
            <a:alphaModFix/>
          </a:blip>
          <a:srcRect b="0" l="28724" r="0" t="0"/>
          <a:stretch/>
        </p:blipFill>
        <p:spPr>
          <a:xfrm>
            <a:off x="0" y="2499850"/>
            <a:ext cx="679325" cy="26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6766" y="635531"/>
            <a:ext cx="4058875" cy="1827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9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32725" y="2615217"/>
            <a:ext cx="4028450" cy="237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5"/>
          <p:cNvSpPr/>
          <p:nvPr/>
        </p:nvSpPr>
        <p:spPr>
          <a:xfrm>
            <a:off x="12076" y="2179975"/>
            <a:ext cx="5064000" cy="20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65"/>
          <p:cNvSpPr/>
          <p:nvPr/>
        </p:nvSpPr>
        <p:spPr>
          <a:xfrm>
            <a:off x="5076207" y="0"/>
            <a:ext cx="4067700" cy="420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4" name="Google Shape;264;p65"/>
          <p:cNvCxnSpPr/>
          <p:nvPr/>
        </p:nvCxnSpPr>
        <p:spPr>
          <a:xfrm>
            <a:off x="5097309" y="2462827"/>
            <a:ext cx="1" cy="723116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5" name="Google Shape;265;p65"/>
          <p:cNvSpPr txBox="1"/>
          <p:nvPr/>
        </p:nvSpPr>
        <p:spPr>
          <a:xfrm>
            <a:off x="700901" y="629250"/>
            <a:ext cx="317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ABOUT </a:t>
            </a:r>
            <a:r>
              <a:rPr b="1" lang="id-ID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US</a:t>
            </a:r>
            <a:endParaRPr b="1" i="0" sz="1013" u="none" cap="none" strike="noStrik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66" name="Google Shape;266;p65"/>
          <p:cNvCxnSpPr/>
          <p:nvPr/>
        </p:nvCxnSpPr>
        <p:spPr>
          <a:xfrm>
            <a:off x="792124" y="1116624"/>
            <a:ext cx="107700" cy="0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7" name="Google Shape;26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4650" y="0"/>
            <a:ext cx="2579350" cy="1734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65"/>
          <p:cNvSpPr/>
          <p:nvPr/>
        </p:nvSpPr>
        <p:spPr>
          <a:xfrm>
            <a:off x="5605175" y="278975"/>
            <a:ext cx="3170100" cy="28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3ipunt</a:t>
            </a:r>
            <a:r>
              <a:rPr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is an official </a:t>
            </a:r>
            <a:r>
              <a:rPr b="1"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Moodle Premium Partners, </a:t>
            </a:r>
            <a:r>
              <a:rPr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members of the</a:t>
            </a:r>
            <a:r>
              <a:rPr b="1"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1EdTech™ (</a:t>
            </a:r>
            <a:r>
              <a:rPr b="1" i="1"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Contributing Member</a:t>
            </a:r>
            <a:r>
              <a:rPr b="1"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b="1"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AWS </a:t>
            </a:r>
            <a:r>
              <a:rPr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(Amazon Web Services) partners, as well as members of </a:t>
            </a:r>
            <a:r>
              <a:rPr b="1"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CatPL </a:t>
            </a:r>
            <a:r>
              <a:rPr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b="1"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EdutechCluster</a:t>
            </a:r>
            <a:r>
              <a:rPr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We are focused in offering customized solutions in information and communications technology, with a high added value, a reduced cost and a close and accessible treatment.</a:t>
            </a:r>
            <a:endParaRPr sz="92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 also identify ourselves with the concept </a:t>
            </a:r>
            <a:r>
              <a:rPr b="1"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bespoke</a:t>
            </a:r>
            <a:r>
              <a:rPr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we like to provide a high added value to our projects, so these also provide things to us. We offer technology as a service to our customer. At </a:t>
            </a:r>
            <a:r>
              <a:rPr b="1"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3ipunt </a:t>
            </a:r>
            <a:r>
              <a:rPr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 adapt technology to the customer needs to offer an customized integral solution for each project and scenario.</a:t>
            </a:r>
            <a:endParaRPr sz="92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t/>
            </a:r>
            <a:endParaRPr sz="8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5"/>
          <p:cNvSpPr/>
          <p:nvPr/>
        </p:nvSpPr>
        <p:spPr>
          <a:xfrm>
            <a:off x="5127350" y="3643800"/>
            <a:ext cx="564000" cy="56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084" y="2179986"/>
            <a:ext cx="507798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4" y="2179986"/>
            <a:ext cx="507798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5512" y="2179986"/>
            <a:ext cx="507798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3310" y="2179986"/>
            <a:ext cx="507798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31108" y="2179986"/>
            <a:ext cx="507798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6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38906" y="2179986"/>
            <a:ext cx="507798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6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46704" y="2179986"/>
            <a:ext cx="507798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6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54502" y="2179986"/>
            <a:ext cx="507798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6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62322" y="2179986"/>
            <a:ext cx="507798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6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86" y="2687782"/>
            <a:ext cx="507798" cy="50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6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3846" y="2687782"/>
            <a:ext cx="507798" cy="50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6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15593" y="2687782"/>
            <a:ext cx="507798" cy="50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6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522918" y="2687782"/>
            <a:ext cx="507798" cy="50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6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031355" y="2687782"/>
            <a:ext cx="507798" cy="50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6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539153" y="2687782"/>
            <a:ext cx="507798" cy="50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6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046951" y="2687782"/>
            <a:ext cx="507798" cy="50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6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554749" y="2687782"/>
            <a:ext cx="507798" cy="50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6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-606" y="3192216"/>
            <a:ext cx="507787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65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07003" y="3192216"/>
            <a:ext cx="507787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6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015640" y="3192216"/>
            <a:ext cx="507787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65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523320" y="3192216"/>
            <a:ext cx="507787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65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2024902" y="3192216"/>
            <a:ext cx="507787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6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2538833" y="3192216"/>
            <a:ext cx="507787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65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3046951" y="3192216"/>
            <a:ext cx="507787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65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3555375" y="3192216"/>
            <a:ext cx="507787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5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3555376" y="3700019"/>
            <a:ext cx="507774" cy="50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65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4061600" y="3192250"/>
            <a:ext cx="507800" cy="50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65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-1350" y="3700019"/>
            <a:ext cx="507774" cy="50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65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506980" y="3700019"/>
            <a:ext cx="507774" cy="50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65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015334" y="3700019"/>
            <a:ext cx="507774" cy="50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65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1522919" y="3700019"/>
            <a:ext cx="507774" cy="50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65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2031296" y="3700019"/>
            <a:ext cx="507774" cy="50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65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2539354" y="3700019"/>
            <a:ext cx="507774" cy="50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65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3040534" y="3700019"/>
            <a:ext cx="507774" cy="50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65"/>
          <p:cNvPicPr preferRelativeResize="0"/>
          <p:nvPr/>
        </p:nvPicPr>
        <p:blipFill rotWithShape="1">
          <a:blip r:embed="rId38">
            <a:alphaModFix/>
          </a:blip>
          <a:srcRect b="19380" l="0" r="0" t="0"/>
          <a:stretch/>
        </p:blipFill>
        <p:spPr>
          <a:xfrm>
            <a:off x="4062566" y="2687778"/>
            <a:ext cx="507815" cy="50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65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4556725" y="2179976"/>
            <a:ext cx="507825" cy="50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65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4556750" y="2686925"/>
            <a:ext cx="507825" cy="5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65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4571400" y="3191375"/>
            <a:ext cx="502717" cy="50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65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4571400" y="3700000"/>
            <a:ext cx="507825" cy="50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65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4049750" y="3700025"/>
            <a:ext cx="507800" cy="50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5192752863_8b953761a6_k.jpg" id="722" name="Google Shape;722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221" l="0" r="0" t="7221"/>
          <a:stretch/>
        </p:blipFill>
        <p:spPr>
          <a:xfrm>
            <a:off x="-51317" y="-57711"/>
            <a:ext cx="9301200" cy="53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92"/>
          <p:cNvSpPr txBox="1"/>
          <p:nvPr/>
        </p:nvSpPr>
        <p:spPr>
          <a:xfrm>
            <a:off x="3831250" y="870925"/>
            <a:ext cx="3384300" cy="17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7200"/>
              <a:buFont typeface="Arial"/>
              <a:buNone/>
            </a:pPr>
            <a:r>
              <a:rPr b="1" lang="id-ID" sz="7200">
                <a:solidFill>
                  <a:schemeClr val="accent1"/>
                </a:solidFill>
              </a:rPr>
              <a:t>Let's see!</a:t>
            </a:r>
            <a:endParaRPr b="1" sz="7200">
              <a:solidFill>
                <a:schemeClr val="accent1"/>
              </a:solidFill>
            </a:endParaRPr>
          </a:p>
        </p:txBody>
      </p:sp>
      <p:sp>
        <p:nvSpPr>
          <p:cNvPr id="724" name="Google Shape;724;p92">
            <a:hlinkClick r:id="rId4"/>
          </p:cNvPr>
          <p:cNvSpPr/>
          <p:nvPr/>
        </p:nvSpPr>
        <p:spPr>
          <a:xfrm>
            <a:off x="6010025" y="2809775"/>
            <a:ext cx="1100400" cy="323700"/>
          </a:xfrm>
          <a:prstGeom prst="bevel">
            <a:avLst>
              <a:gd fmla="val 125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100">
                <a:solidFill>
                  <a:srgbClr val="F3F3F3"/>
                </a:solidFill>
              </a:rPr>
              <a:t>Moodle</a:t>
            </a:r>
            <a:endParaRPr sz="9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93"/>
          <p:cNvPicPr preferRelativeResize="0"/>
          <p:nvPr/>
        </p:nvPicPr>
        <p:blipFill rotWithShape="1">
          <a:blip r:embed="rId3">
            <a:alphaModFix/>
          </a:blip>
          <a:srcRect b="3781" l="486" r="277" t="0"/>
          <a:stretch/>
        </p:blipFill>
        <p:spPr>
          <a:xfrm flipH="1">
            <a:off x="797701" y="0"/>
            <a:ext cx="8351099" cy="4554475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93"/>
          <p:cNvSpPr/>
          <p:nvPr/>
        </p:nvSpPr>
        <p:spPr>
          <a:xfrm>
            <a:off x="797700" y="593625"/>
            <a:ext cx="7545900" cy="332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93"/>
          <p:cNvSpPr txBox="1"/>
          <p:nvPr/>
        </p:nvSpPr>
        <p:spPr>
          <a:xfrm>
            <a:off x="1500225" y="832750"/>
            <a:ext cx="516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ANY</a:t>
            </a:r>
            <a:endParaRPr sz="2400">
              <a:solidFill>
                <a:schemeClr val="lt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733" name="Google Shape;733;p93"/>
          <p:cNvSpPr txBox="1"/>
          <p:nvPr/>
        </p:nvSpPr>
        <p:spPr>
          <a:xfrm>
            <a:off x="1500223" y="1197800"/>
            <a:ext cx="5038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QUESTION?</a:t>
            </a:r>
            <a:endParaRPr b="1" sz="27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734" name="Google Shape;734;p93"/>
          <p:cNvCxnSpPr/>
          <p:nvPr/>
        </p:nvCxnSpPr>
        <p:spPr>
          <a:xfrm>
            <a:off x="1603926" y="1735313"/>
            <a:ext cx="1353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35" name="Google Shape;735;p93"/>
          <p:cNvSpPr/>
          <p:nvPr/>
        </p:nvSpPr>
        <p:spPr>
          <a:xfrm>
            <a:off x="0" y="-9750"/>
            <a:ext cx="3480900" cy="60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6" name="Google Shape;736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475" y="125250"/>
            <a:ext cx="1124074" cy="2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94"/>
          <p:cNvSpPr/>
          <p:nvPr/>
        </p:nvSpPr>
        <p:spPr>
          <a:xfrm>
            <a:off x="712925" y="1734600"/>
            <a:ext cx="41664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Beatriz Arnillas (1EdTech)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</a:pPr>
            <a:r>
              <a:rPr lang="id-ID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Francesc Santanach (UOC)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3" name="Google Shape;743;p94"/>
          <p:cNvSpPr txBox="1"/>
          <p:nvPr/>
        </p:nvSpPr>
        <p:spPr>
          <a:xfrm>
            <a:off x="709850" y="637500"/>
            <a:ext cx="2636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>
                <a:solidFill>
                  <a:srgbClr val="333333"/>
                </a:solidFill>
                <a:latin typeface="Raleway Light"/>
                <a:ea typeface="Raleway Light"/>
                <a:cs typeface="Raleway Light"/>
                <a:sym typeface="Raleway Light"/>
              </a:rPr>
              <a:t>CREDITS</a:t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THANKS</a:t>
            </a:r>
            <a:endParaRPr b="1" i="0" sz="2400" u="none" cap="none" strike="noStrik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744" name="Google Shape;744;p94"/>
          <p:cNvCxnSpPr/>
          <p:nvPr/>
        </p:nvCxnSpPr>
        <p:spPr>
          <a:xfrm>
            <a:off x="816689" y="1471148"/>
            <a:ext cx="1155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5" name="Google Shape;745;p94"/>
          <p:cNvPicPr preferRelativeResize="0"/>
          <p:nvPr/>
        </p:nvPicPr>
        <p:blipFill rotWithShape="1">
          <a:blip r:embed="rId3">
            <a:alphaModFix/>
          </a:blip>
          <a:srcRect b="0" l="28724" r="0" t="0"/>
          <a:stretch/>
        </p:blipFill>
        <p:spPr>
          <a:xfrm>
            <a:off x="0" y="2499850"/>
            <a:ext cx="679325" cy="264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6" name="Google Shape;746;p94"/>
          <p:cNvCxnSpPr/>
          <p:nvPr/>
        </p:nvCxnSpPr>
        <p:spPr>
          <a:xfrm>
            <a:off x="5639360" y="2571752"/>
            <a:ext cx="0" cy="1488600"/>
          </a:xfrm>
          <a:prstGeom prst="straightConnector1">
            <a:avLst/>
          </a:prstGeom>
          <a:noFill/>
          <a:ln cap="flat" cmpd="sng" w="57150">
            <a:solidFill>
              <a:srgbClr val="F8401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7" name="Google Shape;747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8925" y="1468500"/>
            <a:ext cx="2894075" cy="289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95"/>
          <p:cNvPicPr preferRelativeResize="0"/>
          <p:nvPr/>
        </p:nvPicPr>
        <p:blipFill rotWithShape="1">
          <a:blip r:embed="rId3">
            <a:alphaModFix/>
          </a:blip>
          <a:srcRect b="7423" l="0" r="0" t="10996"/>
          <a:stretch/>
        </p:blipFill>
        <p:spPr>
          <a:xfrm flipH="1">
            <a:off x="797701" y="0"/>
            <a:ext cx="8351099" cy="454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95"/>
          <p:cNvSpPr/>
          <p:nvPr/>
        </p:nvSpPr>
        <p:spPr>
          <a:xfrm>
            <a:off x="797700" y="593625"/>
            <a:ext cx="7545900" cy="332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95"/>
          <p:cNvSpPr txBox="1"/>
          <p:nvPr/>
        </p:nvSpPr>
        <p:spPr>
          <a:xfrm>
            <a:off x="1525316" y="2080639"/>
            <a:ext cx="533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id-ID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LMS | CONTENT | MOBILE | CONSULTING | GAMIFICATION | MEC TRAINING | </a:t>
            </a:r>
            <a:endParaRPr baseline="30000"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id-ID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IMS-LTI INTEGRATIONS | LEARNING ANALYTICS</a:t>
            </a:r>
            <a:endParaRPr baseline="30000" sz="1000">
              <a:solidFill>
                <a:schemeClr val="lt1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756" name="Google Shape;756;p95"/>
          <p:cNvCxnSpPr/>
          <p:nvPr/>
        </p:nvCxnSpPr>
        <p:spPr>
          <a:xfrm>
            <a:off x="1603926" y="1735313"/>
            <a:ext cx="1353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7" name="Google Shape;757;p95"/>
          <p:cNvSpPr txBox="1"/>
          <p:nvPr/>
        </p:nvSpPr>
        <p:spPr>
          <a:xfrm>
            <a:off x="1500228" y="2930525"/>
            <a:ext cx="2182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baseline="30000" lang="id-ID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ADDRESS: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id-ID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C. de Méndez Álvaro, 20, 28045 Madrid</a:t>
            </a:r>
            <a:endParaRPr baseline="30000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id-ID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C. de València, 359 08009 Barcelona</a:t>
            </a:r>
            <a:endParaRPr baseline="30000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baseline="30000"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8" name="Google Shape;758;p95"/>
          <p:cNvSpPr/>
          <p:nvPr/>
        </p:nvSpPr>
        <p:spPr>
          <a:xfrm>
            <a:off x="0" y="-9750"/>
            <a:ext cx="3480900" cy="60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9" name="Google Shape;759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475" y="125250"/>
            <a:ext cx="1124074" cy="2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95"/>
          <p:cNvSpPr txBox="1"/>
          <p:nvPr/>
        </p:nvSpPr>
        <p:spPr>
          <a:xfrm>
            <a:off x="1527725" y="842875"/>
            <a:ext cx="473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Moving to an</a:t>
            </a:r>
            <a:r>
              <a:rPr b="1" lang="id-ID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Interconnected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61" name="Google Shape;761;p95"/>
          <p:cNvSpPr txBox="1"/>
          <p:nvPr/>
        </p:nvSpPr>
        <p:spPr>
          <a:xfrm>
            <a:off x="1527725" y="1227413"/>
            <a:ext cx="5639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d-ID" sz="27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and </a:t>
            </a:r>
            <a:r>
              <a:rPr b="1" lang="id-ID" sz="27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Standardised ecosystem</a:t>
            </a:r>
            <a:endParaRPr sz="27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66"/>
          <p:cNvPicPr preferRelativeResize="0"/>
          <p:nvPr/>
        </p:nvPicPr>
        <p:blipFill rotWithShape="1">
          <a:blip r:embed="rId3">
            <a:alphaModFix/>
          </a:blip>
          <a:srcRect b="3781" l="486" r="277" t="0"/>
          <a:stretch/>
        </p:blipFill>
        <p:spPr>
          <a:xfrm flipH="1">
            <a:off x="797701" y="0"/>
            <a:ext cx="8351099" cy="455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66"/>
          <p:cNvSpPr/>
          <p:nvPr/>
        </p:nvSpPr>
        <p:spPr>
          <a:xfrm>
            <a:off x="797700" y="593625"/>
            <a:ext cx="7545900" cy="332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66"/>
          <p:cNvSpPr txBox="1"/>
          <p:nvPr/>
        </p:nvSpPr>
        <p:spPr>
          <a:xfrm>
            <a:off x="1500225" y="832750"/>
            <a:ext cx="516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WE AREN’T</a:t>
            </a:r>
            <a:endParaRPr sz="2400">
              <a:solidFill>
                <a:schemeClr val="lt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18" name="Google Shape;318;p66"/>
          <p:cNvSpPr txBox="1"/>
          <p:nvPr/>
        </p:nvSpPr>
        <p:spPr>
          <a:xfrm>
            <a:off x="1500223" y="1197800"/>
            <a:ext cx="5038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ALONE</a:t>
            </a:r>
            <a:endParaRPr b="1" sz="27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19" name="Google Shape;319;p66"/>
          <p:cNvCxnSpPr/>
          <p:nvPr/>
        </p:nvCxnSpPr>
        <p:spPr>
          <a:xfrm>
            <a:off x="1603926" y="1735313"/>
            <a:ext cx="1353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0" name="Google Shape;320;p66"/>
          <p:cNvSpPr/>
          <p:nvPr/>
        </p:nvSpPr>
        <p:spPr>
          <a:xfrm>
            <a:off x="0" y="-9750"/>
            <a:ext cx="3480900" cy="60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1" name="Google Shape;321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475" y="125250"/>
            <a:ext cx="1124074" cy="2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7"/>
          <p:cNvSpPr txBox="1"/>
          <p:nvPr/>
        </p:nvSpPr>
        <p:spPr>
          <a:xfrm>
            <a:off x="2009700" y="126850"/>
            <a:ext cx="539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ECOSYSTEM</a:t>
            </a: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r>
              <a:rPr b="1" lang="id-ID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REAL WORLD</a:t>
            </a:r>
            <a:endParaRPr sz="16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328" name="Google Shape;328;p67"/>
          <p:cNvCxnSpPr/>
          <p:nvPr/>
        </p:nvCxnSpPr>
        <p:spPr>
          <a:xfrm>
            <a:off x="3491550" y="547675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9" name="Google Shape;329;p67"/>
          <p:cNvSpPr/>
          <p:nvPr/>
        </p:nvSpPr>
        <p:spPr>
          <a:xfrm>
            <a:off x="3652950" y="559506"/>
            <a:ext cx="4453200" cy="37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200" y="572432"/>
            <a:ext cx="6321600" cy="3866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8"/>
          <p:cNvSpPr txBox="1"/>
          <p:nvPr/>
        </p:nvSpPr>
        <p:spPr>
          <a:xfrm>
            <a:off x="2009700" y="126850"/>
            <a:ext cx="539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ECOSYSTEM </a:t>
            </a:r>
            <a:r>
              <a:rPr b="1" lang="id-ID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SYSTEMS</a:t>
            </a:r>
            <a:endParaRPr sz="16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337" name="Google Shape;337;p68"/>
          <p:cNvCxnSpPr/>
          <p:nvPr/>
        </p:nvCxnSpPr>
        <p:spPr>
          <a:xfrm>
            <a:off x="3491550" y="547675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8" name="Google Shape;338;p68"/>
          <p:cNvSpPr/>
          <p:nvPr/>
        </p:nvSpPr>
        <p:spPr>
          <a:xfrm>
            <a:off x="3652950" y="559506"/>
            <a:ext cx="4453200" cy="37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68"/>
          <p:cNvSpPr/>
          <p:nvPr/>
        </p:nvSpPr>
        <p:spPr>
          <a:xfrm>
            <a:off x="2130898" y="748513"/>
            <a:ext cx="1329600" cy="6639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/>
              <a:t>System A</a:t>
            </a:r>
            <a:endParaRPr b="1" sz="1600"/>
          </a:p>
        </p:txBody>
      </p:sp>
      <p:sp>
        <p:nvSpPr>
          <p:cNvPr id="340" name="Google Shape;340;p68"/>
          <p:cNvSpPr/>
          <p:nvPr/>
        </p:nvSpPr>
        <p:spPr>
          <a:xfrm>
            <a:off x="420924" y="2214063"/>
            <a:ext cx="1329600" cy="6639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/>
              <a:t>System B</a:t>
            </a:r>
            <a:endParaRPr b="1" sz="1600"/>
          </a:p>
        </p:txBody>
      </p:sp>
      <p:sp>
        <p:nvSpPr>
          <p:cNvPr id="341" name="Google Shape;341;p68"/>
          <p:cNvSpPr/>
          <p:nvPr/>
        </p:nvSpPr>
        <p:spPr>
          <a:xfrm>
            <a:off x="3766599" y="2214063"/>
            <a:ext cx="1329600" cy="6639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/>
              <a:t>System C</a:t>
            </a:r>
            <a:endParaRPr b="1" sz="1600"/>
          </a:p>
        </p:txBody>
      </p:sp>
      <p:sp>
        <p:nvSpPr>
          <p:cNvPr id="342" name="Google Shape;342;p68"/>
          <p:cNvSpPr/>
          <p:nvPr/>
        </p:nvSpPr>
        <p:spPr>
          <a:xfrm>
            <a:off x="2130897" y="3679613"/>
            <a:ext cx="1329600" cy="6639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/>
              <a:t>System D</a:t>
            </a:r>
            <a:endParaRPr b="1" sz="1600"/>
          </a:p>
        </p:txBody>
      </p:sp>
      <p:cxnSp>
        <p:nvCxnSpPr>
          <p:cNvPr id="343" name="Google Shape;343;p68"/>
          <p:cNvCxnSpPr>
            <a:stCxn id="339" idx="1"/>
            <a:endCxn id="340" idx="0"/>
          </p:cNvCxnSpPr>
          <p:nvPr/>
        </p:nvCxnSpPr>
        <p:spPr>
          <a:xfrm flipH="1">
            <a:off x="1085698" y="1080463"/>
            <a:ext cx="1045200" cy="11337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344" name="Google Shape;344;p68"/>
          <p:cNvCxnSpPr>
            <a:stCxn id="339" idx="3"/>
            <a:endCxn id="341" idx="0"/>
          </p:cNvCxnSpPr>
          <p:nvPr/>
        </p:nvCxnSpPr>
        <p:spPr>
          <a:xfrm>
            <a:off x="3460498" y="1080463"/>
            <a:ext cx="970800" cy="11337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345" name="Google Shape;345;p68"/>
          <p:cNvCxnSpPr>
            <a:stCxn id="342" idx="3"/>
            <a:endCxn id="341" idx="2"/>
          </p:cNvCxnSpPr>
          <p:nvPr/>
        </p:nvCxnSpPr>
        <p:spPr>
          <a:xfrm flipH="1" rot="10800000">
            <a:off x="3460497" y="2877863"/>
            <a:ext cx="970800" cy="11337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346" name="Google Shape;346;p68"/>
          <p:cNvCxnSpPr>
            <a:stCxn id="339" idx="2"/>
            <a:endCxn id="342" idx="0"/>
          </p:cNvCxnSpPr>
          <p:nvPr/>
        </p:nvCxnSpPr>
        <p:spPr>
          <a:xfrm>
            <a:off x="2795698" y="1412413"/>
            <a:ext cx="0" cy="22671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347" name="Google Shape;347;p68"/>
          <p:cNvCxnSpPr>
            <a:stCxn id="340" idx="2"/>
            <a:endCxn id="342" idx="1"/>
          </p:cNvCxnSpPr>
          <p:nvPr/>
        </p:nvCxnSpPr>
        <p:spPr>
          <a:xfrm>
            <a:off x="1085724" y="2877963"/>
            <a:ext cx="1045200" cy="11337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348" name="Google Shape;348;p68"/>
          <p:cNvCxnSpPr/>
          <p:nvPr/>
        </p:nvCxnSpPr>
        <p:spPr>
          <a:xfrm rot="10800000">
            <a:off x="1750599" y="2589850"/>
            <a:ext cx="2016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349" name="Google Shape;349;p68"/>
          <p:cNvCxnSpPr/>
          <p:nvPr/>
        </p:nvCxnSpPr>
        <p:spPr>
          <a:xfrm>
            <a:off x="2490898" y="1412413"/>
            <a:ext cx="0" cy="22671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350" name="Google Shape;350;p68"/>
          <p:cNvCxnSpPr/>
          <p:nvPr/>
        </p:nvCxnSpPr>
        <p:spPr>
          <a:xfrm>
            <a:off x="3100498" y="1412413"/>
            <a:ext cx="0" cy="22671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351" name="Google Shape;351;p68"/>
          <p:cNvCxnSpPr/>
          <p:nvPr/>
        </p:nvCxnSpPr>
        <p:spPr>
          <a:xfrm rot="10800000">
            <a:off x="1750599" y="2393613"/>
            <a:ext cx="2016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352" name="Google Shape;352;p68"/>
          <p:cNvCxnSpPr/>
          <p:nvPr/>
        </p:nvCxnSpPr>
        <p:spPr>
          <a:xfrm flipH="1">
            <a:off x="842998" y="851863"/>
            <a:ext cx="1287900" cy="13914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round/>
            <a:headEnd len="med" w="med" type="oval"/>
            <a:tailEnd len="med" w="med" type="oval"/>
          </a:ln>
        </p:spPr>
      </p:cxnSp>
      <p:sp>
        <p:nvSpPr>
          <p:cNvPr id="353" name="Google Shape;353;p68"/>
          <p:cNvSpPr/>
          <p:nvPr/>
        </p:nvSpPr>
        <p:spPr>
          <a:xfrm>
            <a:off x="5912300" y="792400"/>
            <a:ext cx="2611500" cy="3594900"/>
          </a:xfrm>
          <a:prstGeom prst="roundRect">
            <a:avLst>
              <a:gd fmla="val 11030" name="adj"/>
            </a:avLst>
          </a:prstGeom>
          <a:solidFill>
            <a:srgbClr val="FFF2CC"/>
          </a:solidFill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400">
                <a:solidFill>
                  <a:srgbClr val="E06666"/>
                </a:solidFill>
              </a:rPr>
              <a:t>More and more information flows between our systems.</a:t>
            </a:r>
            <a:endParaRPr b="1" sz="2400">
              <a:solidFill>
                <a:srgbClr val="E0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E0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400">
                <a:solidFill>
                  <a:srgbClr val="E06666"/>
                </a:solidFill>
              </a:rPr>
              <a:t>Most unspecified.</a:t>
            </a:r>
            <a:endParaRPr b="1" sz="2400"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9"/>
          <p:cNvSpPr txBox="1"/>
          <p:nvPr/>
        </p:nvSpPr>
        <p:spPr>
          <a:xfrm>
            <a:off x="2009700" y="126850"/>
            <a:ext cx="539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ECOSYSTEM </a:t>
            </a:r>
            <a:r>
              <a:rPr b="1" lang="id-ID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SYSTEMS</a:t>
            </a:r>
            <a:endParaRPr sz="16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360" name="Google Shape;360;p69"/>
          <p:cNvCxnSpPr/>
          <p:nvPr/>
        </p:nvCxnSpPr>
        <p:spPr>
          <a:xfrm>
            <a:off x="3491550" y="547675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1" name="Google Shape;361;p69"/>
          <p:cNvSpPr/>
          <p:nvPr/>
        </p:nvSpPr>
        <p:spPr>
          <a:xfrm>
            <a:off x="2021674" y="851377"/>
            <a:ext cx="1329600" cy="6639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/>
              <a:t>System A</a:t>
            </a:r>
            <a:endParaRPr b="1" sz="1600"/>
          </a:p>
        </p:txBody>
      </p:sp>
      <p:sp>
        <p:nvSpPr>
          <p:cNvPr id="362" name="Google Shape;362;p69"/>
          <p:cNvSpPr/>
          <p:nvPr/>
        </p:nvSpPr>
        <p:spPr>
          <a:xfrm>
            <a:off x="311700" y="2316927"/>
            <a:ext cx="1329600" cy="6639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/>
              <a:t>System B</a:t>
            </a:r>
            <a:endParaRPr b="1" sz="1600"/>
          </a:p>
        </p:txBody>
      </p:sp>
      <p:sp>
        <p:nvSpPr>
          <p:cNvPr id="363" name="Google Shape;363;p69"/>
          <p:cNvSpPr/>
          <p:nvPr/>
        </p:nvSpPr>
        <p:spPr>
          <a:xfrm>
            <a:off x="3657375" y="2316927"/>
            <a:ext cx="1329600" cy="6639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/>
              <a:t>System C</a:t>
            </a:r>
            <a:endParaRPr b="1" sz="1600"/>
          </a:p>
        </p:txBody>
      </p:sp>
      <p:sp>
        <p:nvSpPr>
          <p:cNvPr id="364" name="Google Shape;364;p69"/>
          <p:cNvSpPr/>
          <p:nvPr/>
        </p:nvSpPr>
        <p:spPr>
          <a:xfrm>
            <a:off x="2021673" y="3782477"/>
            <a:ext cx="1329600" cy="6639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/>
              <a:t>System D</a:t>
            </a:r>
            <a:endParaRPr b="1" sz="1600"/>
          </a:p>
        </p:txBody>
      </p:sp>
      <p:cxnSp>
        <p:nvCxnSpPr>
          <p:cNvPr id="365" name="Google Shape;365;p69"/>
          <p:cNvCxnSpPr>
            <a:stCxn id="361" idx="1"/>
            <a:endCxn id="362" idx="0"/>
          </p:cNvCxnSpPr>
          <p:nvPr/>
        </p:nvCxnSpPr>
        <p:spPr>
          <a:xfrm flipH="1">
            <a:off x="976474" y="1183327"/>
            <a:ext cx="1045200" cy="11337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366" name="Google Shape;366;p69"/>
          <p:cNvCxnSpPr>
            <a:stCxn id="361" idx="3"/>
            <a:endCxn id="363" idx="0"/>
          </p:cNvCxnSpPr>
          <p:nvPr/>
        </p:nvCxnSpPr>
        <p:spPr>
          <a:xfrm>
            <a:off x="3351274" y="1183327"/>
            <a:ext cx="970800" cy="11337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367" name="Google Shape;367;p69"/>
          <p:cNvCxnSpPr>
            <a:stCxn id="364" idx="3"/>
            <a:endCxn id="363" idx="2"/>
          </p:cNvCxnSpPr>
          <p:nvPr/>
        </p:nvCxnSpPr>
        <p:spPr>
          <a:xfrm flipH="1" rot="10800000">
            <a:off x="3351273" y="2980727"/>
            <a:ext cx="970800" cy="11337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368" name="Google Shape;368;p69"/>
          <p:cNvCxnSpPr>
            <a:stCxn id="361" idx="2"/>
            <a:endCxn id="364" idx="0"/>
          </p:cNvCxnSpPr>
          <p:nvPr/>
        </p:nvCxnSpPr>
        <p:spPr>
          <a:xfrm>
            <a:off x="2686474" y="1515277"/>
            <a:ext cx="0" cy="22671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369" name="Google Shape;369;p69"/>
          <p:cNvCxnSpPr>
            <a:stCxn id="362" idx="2"/>
            <a:endCxn id="364" idx="1"/>
          </p:cNvCxnSpPr>
          <p:nvPr/>
        </p:nvCxnSpPr>
        <p:spPr>
          <a:xfrm>
            <a:off x="976500" y="2980827"/>
            <a:ext cx="1045200" cy="11337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370" name="Google Shape;370;p69"/>
          <p:cNvCxnSpPr>
            <a:stCxn id="363" idx="1"/>
            <a:endCxn id="362" idx="3"/>
          </p:cNvCxnSpPr>
          <p:nvPr/>
        </p:nvCxnSpPr>
        <p:spPr>
          <a:xfrm rot="10800000">
            <a:off x="1641375" y="2648877"/>
            <a:ext cx="2016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round/>
            <a:headEnd len="med" w="med" type="oval"/>
            <a:tailEnd len="med" w="med" type="oval"/>
          </a:ln>
        </p:spPr>
      </p:cxnSp>
      <p:sp>
        <p:nvSpPr>
          <p:cNvPr id="371" name="Google Shape;371;p69"/>
          <p:cNvSpPr/>
          <p:nvPr/>
        </p:nvSpPr>
        <p:spPr>
          <a:xfrm>
            <a:off x="6177823" y="2316877"/>
            <a:ext cx="1329600" cy="6639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/>
              <a:t>System E</a:t>
            </a:r>
            <a:endParaRPr b="1" sz="1600"/>
          </a:p>
        </p:txBody>
      </p:sp>
      <p:cxnSp>
        <p:nvCxnSpPr>
          <p:cNvPr id="372" name="Google Shape;372;p69"/>
          <p:cNvCxnSpPr>
            <a:stCxn id="361" idx="3"/>
            <a:endCxn id="371" idx="0"/>
          </p:cNvCxnSpPr>
          <p:nvPr/>
        </p:nvCxnSpPr>
        <p:spPr>
          <a:xfrm>
            <a:off x="3351274" y="1183327"/>
            <a:ext cx="3491400" cy="11337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dash"/>
            <a:round/>
            <a:headEnd len="med" w="med" type="oval"/>
            <a:tailEnd len="med" w="med" type="oval"/>
          </a:ln>
        </p:spPr>
      </p:cxnSp>
      <p:sp>
        <p:nvSpPr>
          <p:cNvPr id="373" name="Google Shape;373;p69"/>
          <p:cNvSpPr txBox="1"/>
          <p:nvPr/>
        </p:nvSpPr>
        <p:spPr>
          <a:xfrm>
            <a:off x="3338825" y="725077"/>
            <a:ext cx="5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500">
                <a:solidFill>
                  <a:srgbClr val="E06666"/>
                </a:solidFill>
              </a:rPr>
              <a:t>?</a:t>
            </a:r>
            <a:endParaRPr b="1" sz="2500">
              <a:solidFill>
                <a:srgbClr val="E06666"/>
              </a:solidFill>
            </a:endParaRPr>
          </a:p>
        </p:txBody>
      </p:sp>
      <p:sp>
        <p:nvSpPr>
          <p:cNvPr id="374" name="Google Shape;374;p69"/>
          <p:cNvSpPr/>
          <p:nvPr/>
        </p:nvSpPr>
        <p:spPr>
          <a:xfrm>
            <a:off x="5738375" y="287377"/>
            <a:ext cx="2730000" cy="1461600"/>
          </a:xfrm>
          <a:prstGeom prst="roundRect">
            <a:avLst>
              <a:gd fmla="val 11030" name="adj"/>
            </a:avLst>
          </a:prstGeom>
          <a:solidFill>
            <a:srgbClr val="FFF2CC"/>
          </a:solidFill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>
                <a:solidFill>
                  <a:srgbClr val="E06666"/>
                </a:solidFill>
              </a:rPr>
              <a:t>How can I extract/enter from/into the system the information required/provided by system E?</a:t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375" name="Google Shape;375;p69"/>
          <p:cNvCxnSpPr>
            <a:stCxn id="374" idx="1"/>
            <a:endCxn id="373" idx="3"/>
          </p:cNvCxnSpPr>
          <p:nvPr/>
        </p:nvCxnSpPr>
        <p:spPr>
          <a:xfrm rot="10800000">
            <a:off x="3878675" y="1011277"/>
            <a:ext cx="1859700" cy="690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6" name="Google Shape;376;p69"/>
          <p:cNvCxnSpPr>
            <a:stCxn id="374" idx="1"/>
            <a:endCxn id="377" idx="0"/>
          </p:cNvCxnSpPr>
          <p:nvPr/>
        </p:nvCxnSpPr>
        <p:spPr>
          <a:xfrm flipH="1">
            <a:off x="5285075" y="1018177"/>
            <a:ext cx="453300" cy="115470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8" name="Google Shape;378;p69"/>
          <p:cNvCxnSpPr>
            <a:stCxn id="363" idx="3"/>
            <a:endCxn id="371" idx="1"/>
          </p:cNvCxnSpPr>
          <p:nvPr/>
        </p:nvCxnSpPr>
        <p:spPr>
          <a:xfrm>
            <a:off x="4986975" y="2648877"/>
            <a:ext cx="1190700" cy="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dash"/>
            <a:round/>
            <a:headEnd len="med" w="med" type="oval"/>
            <a:tailEnd len="med" w="med" type="oval"/>
          </a:ln>
        </p:spPr>
      </p:cxnSp>
      <p:sp>
        <p:nvSpPr>
          <p:cNvPr id="377" name="Google Shape;377;p69"/>
          <p:cNvSpPr txBox="1"/>
          <p:nvPr/>
        </p:nvSpPr>
        <p:spPr>
          <a:xfrm>
            <a:off x="5015225" y="2172877"/>
            <a:ext cx="5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500">
                <a:solidFill>
                  <a:srgbClr val="E06666"/>
                </a:solidFill>
              </a:rPr>
              <a:t>?</a:t>
            </a:r>
            <a:endParaRPr b="1" sz="2500">
              <a:solidFill>
                <a:srgbClr val="E06666"/>
              </a:solidFill>
            </a:endParaRPr>
          </a:p>
        </p:txBody>
      </p:sp>
      <p:sp>
        <p:nvSpPr>
          <p:cNvPr id="379" name="Google Shape;379;p69"/>
          <p:cNvSpPr/>
          <p:nvPr/>
        </p:nvSpPr>
        <p:spPr>
          <a:xfrm>
            <a:off x="4967050" y="3228952"/>
            <a:ext cx="2596800" cy="1042200"/>
          </a:xfrm>
          <a:prstGeom prst="roundRect">
            <a:avLst>
              <a:gd fmla="val 11030" name="adj"/>
            </a:avLst>
          </a:prstGeom>
          <a:solidFill>
            <a:srgbClr val="FFF2CC"/>
          </a:solidFill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>
                <a:solidFill>
                  <a:srgbClr val="E06666"/>
                </a:solidFill>
              </a:rPr>
              <a:t>Is there an information flow already defined that I could reuse?</a:t>
            </a:r>
            <a:endParaRPr b="1" sz="1600">
              <a:solidFill>
                <a:srgbClr val="E06666"/>
              </a:solidFill>
            </a:endParaRPr>
          </a:p>
        </p:txBody>
      </p:sp>
      <p:sp>
        <p:nvSpPr>
          <p:cNvPr id="380" name="Google Shape;380;p69"/>
          <p:cNvSpPr txBox="1"/>
          <p:nvPr/>
        </p:nvSpPr>
        <p:spPr>
          <a:xfrm>
            <a:off x="3034025" y="1715677"/>
            <a:ext cx="5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500">
                <a:solidFill>
                  <a:srgbClr val="E06666"/>
                </a:solidFill>
              </a:rPr>
              <a:t>?</a:t>
            </a:r>
            <a:endParaRPr b="1" sz="2500">
              <a:solidFill>
                <a:srgbClr val="E06666"/>
              </a:solidFill>
            </a:endParaRPr>
          </a:p>
        </p:txBody>
      </p:sp>
      <p:sp>
        <p:nvSpPr>
          <p:cNvPr id="381" name="Google Shape;381;p69"/>
          <p:cNvSpPr txBox="1"/>
          <p:nvPr/>
        </p:nvSpPr>
        <p:spPr>
          <a:xfrm>
            <a:off x="1967225" y="1715677"/>
            <a:ext cx="5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500">
                <a:solidFill>
                  <a:srgbClr val="E06666"/>
                </a:solidFill>
              </a:rPr>
              <a:t>?</a:t>
            </a:r>
            <a:endParaRPr b="1" sz="2500">
              <a:solidFill>
                <a:srgbClr val="E06666"/>
              </a:solidFill>
            </a:endParaRPr>
          </a:p>
        </p:txBody>
      </p:sp>
      <p:sp>
        <p:nvSpPr>
          <p:cNvPr id="382" name="Google Shape;382;p69"/>
          <p:cNvSpPr txBox="1"/>
          <p:nvPr/>
        </p:nvSpPr>
        <p:spPr>
          <a:xfrm>
            <a:off x="2957825" y="2934877"/>
            <a:ext cx="5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500">
                <a:solidFill>
                  <a:srgbClr val="E06666"/>
                </a:solidFill>
              </a:rPr>
              <a:t>?</a:t>
            </a:r>
            <a:endParaRPr b="1" sz="2500">
              <a:solidFill>
                <a:srgbClr val="E06666"/>
              </a:solidFill>
            </a:endParaRPr>
          </a:p>
        </p:txBody>
      </p:sp>
      <p:sp>
        <p:nvSpPr>
          <p:cNvPr id="383" name="Google Shape;383;p69"/>
          <p:cNvSpPr txBox="1"/>
          <p:nvPr/>
        </p:nvSpPr>
        <p:spPr>
          <a:xfrm>
            <a:off x="1967225" y="2934877"/>
            <a:ext cx="5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500">
                <a:solidFill>
                  <a:srgbClr val="E06666"/>
                </a:solidFill>
              </a:rPr>
              <a:t>?</a:t>
            </a:r>
            <a:endParaRPr b="1" sz="2500">
              <a:solidFill>
                <a:srgbClr val="E06666"/>
              </a:solidFill>
            </a:endParaRPr>
          </a:p>
        </p:txBody>
      </p:sp>
      <p:cxnSp>
        <p:nvCxnSpPr>
          <p:cNvPr id="384" name="Google Shape;384;p69"/>
          <p:cNvCxnSpPr>
            <a:stCxn id="379" idx="1"/>
            <a:endCxn id="380" idx="2"/>
          </p:cNvCxnSpPr>
          <p:nvPr/>
        </p:nvCxnSpPr>
        <p:spPr>
          <a:xfrm rot="10800000">
            <a:off x="3303850" y="2288452"/>
            <a:ext cx="1663200" cy="146160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5" name="Google Shape;385;p69"/>
          <p:cNvCxnSpPr>
            <a:stCxn id="379" idx="1"/>
            <a:endCxn id="381" idx="2"/>
          </p:cNvCxnSpPr>
          <p:nvPr/>
        </p:nvCxnSpPr>
        <p:spPr>
          <a:xfrm rot="10800000">
            <a:off x="2237050" y="2288452"/>
            <a:ext cx="2730000" cy="146160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6" name="Google Shape;386;p69"/>
          <p:cNvCxnSpPr>
            <a:stCxn id="379" idx="1"/>
            <a:endCxn id="382" idx="3"/>
          </p:cNvCxnSpPr>
          <p:nvPr/>
        </p:nvCxnSpPr>
        <p:spPr>
          <a:xfrm rot="10800000">
            <a:off x="3497650" y="3221152"/>
            <a:ext cx="1469400" cy="52890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7" name="Google Shape;387;p69"/>
          <p:cNvCxnSpPr>
            <a:stCxn id="379" idx="1"/>
            <a:endCxn id="383" idx="2"/>
          </p:cNvCxnSpPr>
          <p:nvPr/>
        </p:nvCxnSpPr>
        <p:spPr>
          <a:xfrm rot="10800000">
            <a:off x="2237050" y="3507652"/>
            <a:ext cx="2730000" cy="24240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0"/>
          <p:cNvSpPr txBox="1"/>
          <p:nvPr/>
        </p:nvSpPr>
        <p:spPr>
          <a:xfrm>
            <a:off x="2009700" y="126850"/>
            <a:ext cx="539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ECOSYSTEM </a:t>
            </a:r>
            <a:r>
              <a:rPr b="1" lang="id-ID" sz="16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SYSTEMS</a:t>
            </a:r>
            <a:endParaRPr sz="16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394" name="Google Shape;394;p70"/>
          <p:cNvCxnSpPr/>
          <p:nvPr/>
        </p:nvCxnSpPr>
        <p:spPr>
          <a:xfrm>
            <a:off x="3491550" y="547675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5" name="Google Shape;395;p70"/>
          <p:cNvSpPr/>
          <p:nvPr/>
        </p:nvSpPr>
        <p:spPr>
          <a:xfrm>
            <a:off x="219175" y="916426"/>
            <a:ext cx="8723400" cy="19020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  <p:sp>
        <p:nvSpPr>
          <p:cNvPr id="396" name="Google Shape;396;p70"/>
          <p:cNvSpPr/>
          <p:nvPr/>
        </p:nvSpPr>
        <p:spPr>
          <a:xfrm>
            <a:off x="708650" y="2152430"/>
            <a:ext cx="1169100" cy="3099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38100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/>
              <a:t>IMS LTI</a:t>
            </a:r>
            <a:endParaRPr b="1" sz="1600"/>
          </a:p>
        </p:txBody>
      </p:sp>
      <p:sp>
        <p:nvSpPr>
          <p:cNvPr id="397" name="Google Shape;397;p70"/>
          <p:cNvSpPr/>
          <p:nvPr/>
        </p:nvSpPr>
        <p:spPr>
          <a:xfrm>
            <a:off x="2619178" y="2163931"/>
            <a:ext cx="1701300" cy="3099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/>
              <a:t>IMS OneRoster</a:t>
            </a:r>
            <a:endParaRPr b="1" sz="1600"/>
          </a:p>
        </p:txBody>
      </p:sp>
      <p:sp>
        <p:nvSpPr>
          <p:cNvPr id="398" name="Google Shape;398;p70"/>
          <p:cNvSpPr/>
          <p:nvPr/>
        </p:nvSpPr>
        <p:spPr>
          <a:xfrm>
            <a:off x="4784476" y="2167070"/>
            <a:ext cx="1329600" cy="309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/>
              <a:t>IMS Caliper</a:t>
            </a:r>
            <a:endParaRPr b="1" sz="1600"/>
          </a:p>
        </p:txBody>
      </p:sp>
      <p:sp>
        <p:nvSpPr>
          <p:cNvPr id="399" name="Google Shape;399;p70"/>
          <p:cNvSpPr/>
          <p:nvPr/>
        </p:nvSpPr>
        <p:spPr>
          <a:xfrm>
            <a:off x="7030649" y="2169219"/>
            <a:ext cx="1169100" cy="3321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/>
              <a:t>IMS QTI</a:t>
            </a:r>
            <a:endParaRPr b="1" sz="1600"/>
          </a:p>
        </p:txBody>
      </p:sp>
      <p:sp>
        <p:nvSpPr>
          <p:cNvPr id="400" name="Google Shape;400;p70"/>
          <p:cNvSpPr/>
          <p:nvPr/>
        </p:nvSpPr>
        <p:spPr>
          <a:xfrm>
            <a:off x="427875" y="1252808"/>
            <a:ext cx="1782600" cy="8703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38100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/>
              <a:t>Information to authenticate and authorize</a:t>
            </a:r>
            <a:endParaRPr b="1" sz="1600"/>
          </a:p>
        </p:txBody>
      </p:sp>
      <p:sp>
        <p:nvSpPr>
          <p:cNvPr id="401" name="Google Shape;401;p70"/>
          <p:cNvSpPr/>
          <p:nvPr/>
        </p:nvSpPr>
        <p:spPr>
          <a:xfrm>
            <a:off x="2622875" y="1405208"/>
            <a:ext cx="1701300" cy="7359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/>
              <a:t>Academic information</a:t>
            </a:r>
            <a:endParaRPr b="1" sz="1600"/>
          </a:p>
        </p:txBody>
      </p:sp>
      <p:sp>
        <p:nvSpPr>
          <p:cNvPr id="402" name="Google Shape;402;p70"/>
          <p:cNvSpPr/>
          <p:nvPr/>
        </p:nvSpPr>
        <p:spPr>
          <a:xfrm>
            <a:off x="4713375" y="1400756"/>
            <a:ext cx="1461300" cy="735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/>
              <a:t>Analytical information</a:t>
            </a:r>
            <a:endParaRPr b="1" sz="1600"/>
          </a:p>
        </p:txBody>
      </p:sp>
      <p:sp>
        <p:nvSpPr>
          <p:cNvPr id="403" name="Google Shape;403;p70"/>
          <p:cNvSpPr/>
          <p:nvPr/>
        </p:nvSpPr>
        <p:spPr>
          <a:xfrm>
            <a:off x="6588050" y="1466732"/>
            <a:ext cx="2060400" cy="6639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38100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/>
              <a:t>Information for tests and exams</a:t>
            </a:r>
            <a:endParaRPr b="1" sz="1600"/>
          </a:p>
        </p:txBody>
      </p:sp>
      <p:sp>
        <p:nvSpPr>
          <p:cNvPr id="404" name="Google Shape;404;p70"/>
          <p:cNvSpPr/>
          <p:nvPr/>
        </p:nvSpPr>
        <p:spPr>
          <a:xfrm>
            <a:off x="464099" y="3814907"/>
            <a:ext cx="1329600" cy="6639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/>
              <a:t>System A</a:t>
            </a:r>
            <a:endParaRPr b="1" sz="1600"/>
          </a:p>
        </p:txBody>
      </p:sp>
      <p:sp>
        <p:nvSpPr>
          <p:cNvPr id="405" name="Google Shape;405;p70"/>
          <p:cNvSpPr/>
          <p:nvPr/>
        </p:nvSpPr>
        <p:spPr>
          <a:xfrm>
            <a:off x="2582875" y="3814907"/>
            <a:ext cx="1329600" cy="6639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/>
              <a:t>System B</a:t>
            </a:r>
            <a:endParaRPr b="1" sz="1600"/>
          </a:p>
        </p:txBody>
      </p:sp>
      <p:sp>
        <p:nvSpPr>
          <p:cNvPr id="406" name="Google Shape;406;p70"/>
          <p:cNvSpPr/>
          <p:nvPr/>
        </p:nvSpPr>
        <p:spPr>
          <a:xfrm>
            <a:off x="4845075" y="3743057"/>
            <a:ext cx="1329600" cy="6639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/>
              <a:t>System C</a:t>
            </a:r>
            <a:endParaRPr b="1" sz="1600"/>
          </a:p>
        </p:txBody>
      </p:sp>
      <p:sp>
        <p:nvSpPr>
          <p:cNvPr id="407" name="Google Shape;407;p70"/>
          <p:cNvSpPr/>
          <p:nvPr/>
        </p:nvSpPr>
        <p:spPr>
          <a:xfrm>
            <a:off x="7273723" y="3743057"/>
            <a:ext cx="1329600" cy="6639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381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/>
              <a:t>System D</a:t>
            </a:r>
            <a:endParaRPr b="1" sz="1600"/>
          </a:p>
        </p:txBody>
      </p:sp>
      <p:cxnSp>
        <p:nvCxnSpPr>
          <p:cNvPr id="408" name="Google Shape;408;p70"/>
          <p:cNvCxnSpPr>
            <a:stCxn id="397" idx="2"/>
          </p:cNvCxnSpPr>
          <p:nvPr/>
        </p:nvCxnSpPr>
        <p:spPr>
          <a:xfrm flipH="1">
            <a:off x="3219928" y="2473831"/>
            <a:ext cx="249900" cy="13563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409" name="Google Shape;409;p70"/>
          <p:cNvCxnSpPr>
            <a:stCxn id="397" idx="2"/>
            <a:endCxn id="404" idx="0"/>
          </p:cNvCxnSpPr>
          <p:nvPr/>
        </p:nvCxnSpPr>
        <p:spPr>
          <a:xfrm flipH="1">
            <a:off x="1128928" y="2473831"/>
            <a:ext cx="2340900" cy="13410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410" name="Google Shape;410;p70"/>
          <p:cNvCxnSpPr>
            <a:endCxn id="406" idx="0"/>
          </p:cNvCxnSpPr>
          <p:nvPr/>
        </p:nvCxnSpPr>
        <p:spPr>
          <a:xfrm flipH="1">
            <a:off x="5509875" y="2481257"/>
            <a:ext cx="2097300" cy="1261800"/>
          </a:xfrm>
          <a:prstGeom prst="straightConnector1">
            <a:avLst/>
          </a:prstGeom>
          <a:noFill/>
          <a:ln cap="flat" cmpd="sng" w="28575">
            <a:solidFill>
              <a:srgbClr val="76A5AF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411" name="Google Shape;411;p70"/>
          <p:cNvCxnSpPr>
            <a:stCxn id="404" idx="0"/>
          </p:cNvCxnSpPr>
          <p:nvPr/>
        </p:nvCxnSpPr>
        <p:spPr>
          <a:xfrm flipH="1" rot="10800000">
            <a:off x="1128899" y="2389607"/>
            <a:ext cx="151800" cy="1425300"/>
          </a:xfrm>
          <a:prstGeom prst="straightConnector1">
            <a:avLst/>
          </a:prstGeom>
          <a:noFill/>
          <a:ln cap="flat" cmpd="sng" w="28575">
            <a:solidFill>
              <a:srgbClr val="8E7CC3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412" name="Google Shape;412;p70"/>
          <p:cNvCxnSpPr>
            <a:stCxn id="399" idx="2"/>
          </p:cNvCxnSpPr>
          <p:nvPr/>
        </p:nvCxnSpPr>
        <p:spPr>
          <a:xfrm flipH="1">
            <a:off x="3130799" y="2501319"/>
            <a:ext cx="4484400" cy="1319700"/>
          </a:xfrm>
          <a:prstGeom prst="straightConnector1">
            <a:avLst/>
          </a:prstGeom>
          <a:noFill/>
          <a:ln cap="flat" cmpd="sng" w="28575">
            <a:solidFill>
              <a:srgbClr val="76A5AF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413" name="Google Shape;413;p70"/>
          <p:cNvCxnSpPr>
            <a:stCxn id="405" idx="0"/>
          </p:cNvCxnSpPr>
          <p:nvPr/>
        </p:nvCxnSpPr>
        <p:spPr>
          <a:xfrm flipH="1" rot="10800000">
            <a:off x="3247675" y="2433107"/>
            <a:ext cx="2265300" cy="1381800"/>
          </a:xfrm>
          <a:prstGeom prst="straightConnector1">
            <a:avLst/>
          </a:prstGeom>
          <a:noFill/>
          <a:ln cap="flat" cmpd="sng" w="28575">
            <a:solidFill>
              <a:srgbClr val="FFD966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414" name="Google Shape;414;p70"/>
          <p:cNvCxnSpPr>
            <a:stCxn id="404" idx="0"/>
          </p:cNvCxnSpPr>
          <p:nvPr/>
        </p:nvCxnSpPr>
        <p:spPr>
          <a:xfrm flipH="1" rot="10800000">
            <a:off x="1128899" y="2433107"/>
            <a:ext cx="4278900" cy="1381800"/>
          </a:xfrm>
          <a:prstGeom prst="straightConnector1">
            <a:avLst/>
          </a:prstGeom>
          <a:noFill/>
          <a:ln cap="flat" cmpd="sng" w="28575">
            <a:solidFill>
              <a:srgbClr val="FFD966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415" name="Google Shape;415;p70"/>
          <p:cNvCxnSpPr>
            <a:stCxn id="397" idx="2"/>
            <a:endCxn id="407" idx="0"/>
          </p:cNvCxnSpPr>
          <p:nvPr/>
        </p:nvCxnSpPr>
        <p:spPr>
          <a:xfrm>
            <a:off x="3469828" y="2473831"/>
            <a:ext cx="4468800" cy="12693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416" name="Google Shape;416;p70"/>
          <p:cNvCxnSpPr>
            <a:stCxn id="407" idx="0"/>
          </p:cNvCxnSpPr>
          <p:nvPr/>
        </p:nvCxnSpPr>
        <p:spPr>
          <a:xfrm rot="10800000">
            <a:off x="1249423" y="2425757"/>
            <a:ext cx="6689100" cy="1317300"/>
          </a:xfrm>
          <a:prstGeom prst="straightConnector1">
            <a:avLst/>
          </a:prstGeom>
          <a:noFill/>
          <a:ln cap="flat" cmpd="sng" w="28575">
            <a:solidFill>
              <a:srgbClr val="8E7CC3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417" name="Google Shape;417;p70"/>
          <p:cNvCxnSpPr>
            <a:stCxn id="406" idx="0"/>
          </p:cNvCxnSpPr>
          <p:nvPr/>
        </p:nvCxnSpPr>
        <p:spPr>
          <a:xfrm rot="10800000">
            <a:off x="5441175" y="2432957"/>
            <a:ext cx="68700" cy="1310100"/>
          </a:xfrm>
          <a:prstGeom prst="straightConnector1">
            <a:avLst/>
          </a:prstGeom>
          <a:noFill/>
          <a:ln cap="flat" cmpd="sng" w="28575">
            <a:solidFill>
              <a:srgbClr val="FFD966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418" name="Google Shape;418;p70"/>
          <p:cNvCxnSpPr>
            <a:endCxn id="396" idx="2"/>
          </p:cNvCxnSpPr>
          <p:nvPr/>
        </p:nvCxnSpPr>
        <p:spPr>
          <a:xfrm rot="10800000">
            <a:off x="1293200" y="2462330"/>
            <a:ext cx="1954500" cy="1359900"/>
          </a:xfrm>
          <a:prstGeom prst="straightConnector1">
            <a:avLst/>
          </a:prstGeom>
          <a:noFill/>
          <a:ln cap="flat" cmpd="sng" w="28575">
            <a:solidFill>
              <a:srgbClr val="8E7CC3"/>
            </a:solidFill>
            <a:prstDash val="dash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71"/>
          <p:cNvPicPr preferRelativeResize="0"/>
          <p:nvPr/>
        </p:nvPicPr>
        <p:blipFill rotWithShape="1">
          <a:blip r:embed="rId3">
            <a:alphaModFix/>
          </a:blip>
          <a:srcRect b="3781" l="486" r="277" t="0"/>
          <a:stretch/>
        </p:blipFill>
        <p:spPr>
          <a:xfrm flipH="1">
            <a:off x="797701" y="0"/>
            <a:ext cx="8351099" cy="455447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71"/>
          <p:cNvSpPr/>
          <p:nvPr/>
        </p:nvSpPr>
        <p:spPr>
          <a:xfrm>
            <a:off x="840625" y="614488"/>
            <a:ext cx="7545900" cy="332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71"/>
          <p:cNvSpPr txBox="1"/>
          <p:nvPr/>
        </p:nvSpPr>
        <p:spPr>
          <a:xfrm>
            <a:off x="1500225" y="832750"/>
            <a:ext cx="516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Introduction to</a:t>
            </a:r>
            <a:endParaRPr sz="2400">
              <a:solidFill>
                <a:schemeClr val="lt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427" name="Google Shape;427;p71"/>
          <p:cNvSpPr txBox="1"/>
          <p:nvPr/>
        </p:nvSpPr>
        <p:spPr>
          <a:xfrm>
            <a:off x="1500223" y="1197800"/>
            <a:ext cx="5038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1EdTech</a:t>
            </a:r>
            <a:endParaRPr b="1" sz="27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28" name="Google Shape;428;p71"/>
          <p:cNvCxnSpPr/>
          <p:nvPr/>
        </p:nvCxnSpPr>
        <p:spPr>
          <a:xfrm>
            <a:off x="1603926" y="1735313"/>
            <a:ext cx="1353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9" name="Google Shape;429;p71"/>
          <p:cNvSpPr/>
          <p:nvPr/>
        </p:nvSpPr>
        <p:spPr>
          <a:xfrm>
            <a:off x="0" y="-9750"/>
            <a:ext cx="3480900" cy="60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0" name="Google Shape;430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475" y="125250"/>
            <a:ext cx="1124074" cy="2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71"/>
          <p:cNvSpPr txBox="1"/>
          <p:nvPr/>
        </p:nvSpPr>
        <p:spPr>
          <a:xfrm rot="477">
            <a:off x="1258547" y="2176650"/>
            <a:ext cx="648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5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b="1" lang="id-ID" sz="15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IMS Global Learning Consortium</a:t>
            </a:r>
            <a:r>
              <a:rPr lang="id-ID" sz="15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is now the </a:t>
            </a:r>
            <a:r>
              <a:rPr b="1" lang="id-ID" sz="15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1EdTech Consortium</a:t>
            </a:r>
            <a:endParaRPr sz="15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range">
      <a:dk1>
        <a:srgbClr val="888888"/>
      </a:dk1>
      <a:lt1>
        <a:srgbClr val="FFFFFF"/>
      </a:lt1>
      <a:dk2>
        <a:srgbClr val="55595D"/>
      </a:dk2>
      <a:lt2>
        <a:srgbClr val="CCDDEA"/>
      </a:lt2>
      <a:accent1>
        <a:srgbClr val="F84015"/>
      </a:accent1>
      <a:accent2>
        <a:srgbClr val="333333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