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Open Sans ExtraBold"/>
      <p:bold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OpenSansExtraBold-boldItalic.fntdata"/><Relationship Id="rId27" Type="http://schemas.openxmlformats.org/officeDocument/2006/relationships/font" Target="fonts/OpenSansExtraBold-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OpenSans-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fe92898617_2_25:notes"/>
          <p:cNvSpPr/>
          <p:nvPr>
            <p:ph idx="2" type="sldImg"/>
          </p:nvPr>
        </p:nvSpPr>
        <p:spPr>
          <a:xfrm>
            <a:off x="1143225" y="685778"/>
            <a:ext cx="4572225" cy="34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fe92898617_2_25:notes"/>
          <p:cNvSpPr txBox="1"/>
          <p:nvPr>
            <p:ph idx="1" type="body"/>
          </p:nvPr>
        </p:nvSpPr>
        <p:spPr>
          <a:xfrm>
            <a:off x="685800" y="4343378"/>
            <a:ext cx="5486400" cy="411466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fe92898617_0_140: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fe92898617_0_140:notes"/>
          <p:cNvSpPr txBox="1"/>
          <p:nvPr>
            <p:ph idx="1" type="body"/>
          </p:nvPr>
        </p:nvSpPr>
        <p:spPr>
          <a:xfrm>
            <a:off x="685800" y="4343378"/>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And e</a:t>
            </a:r>
            <a:r>
              <a:rPr lang="en"/>
              <a:t>ducators who are selling their courses to different types of businesses - </a:t>
            </a:r>
            <a:r>
              <a:rPr lang="en"/>
              <a:t>Wally, who is another example of our individual educators but in his case, he wants to sell his courses to vocational individuals. He requires the same as Sarah and Matara but requires the ability to offer payments for his courses he is selling.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55f8e766de_0_1: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155f8e766de_0_1:notes"/>
          <p:cNvSpPr txBox="1"/>
          <p:nvPr>
            <p:ph idx="1" type="body"/>
          </p:nvPr>
        </p:nvSpPr>
        <p:spPr>
          <a:xfrm>
            <a:off x="685800" y="4343378"/>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 MoodleCloud is the Moodle LMS, you can utilise all the inbuilt tools and activities that Moodle has to offer. So how can you make the most of MoodleCloud? With MoodleCloud, all the technical hosting is taken care of so you can focus on building your courses and what your learners needs are. To keep things simple and safe (of course), we don’t allow our customers to have direct database access which means we have disabled the ability to install their own plugins or themes. But that doesn’t stop you being able to make the most of your MoodleCloud site.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fe92898617_2_52:notes"/>
          <p:cNvSpPr/>
          <p:nvPr>
            <p:ph idx="2" type="sldImg"/>
          </p:nvPr>
        </p:nvSpPr>
        <p:spPr>
          <a:xfrm>
            <a:off x="1143225" y="685778"/>
            <a:ext cx="4572225" cy="34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fe92898617_2_52:notes"/>
          <p:cNvSpPr txBox="1"/>
          <p:nvPr>
            <p:ph idx="1" type="body"/>
          </p:nvPr>
        </p:nvSpPr>
        <p:spPr>
          <a:xfrm>
            <a:off x="685800" y="4343378"/>
            <a:ext cx="5486400" cy="411466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 can utilise all of Moodle’s great features and build great courses </a:t>
            </a:r>
            <a:r>
              <a:rPr lang="en"/>
              <a:t>within</a:t>
            </a:r>
            <a:r>
              <a:rPr lang="en"/>
              <a:t> your MoodleCloud site having access to tools such as H5P, LTI and Moodle </a:t>
            </a:r>
            <a:r>
              <a:rPr lang="en"/>
              <a:t>activities</a:t>
            </a:r>
            <a:r>
              <a:rPr lang="en"/>
              <a:t> such as our most </a:t>
            </a:r>
            <a:r>
              <a:rPr lang="en"/>
              <a:t>commonly</a:t>
            </a:r>
            <a:r>
              <a:rPr lang="en"/>
              <a:t> used </a:t>
            </a:r>
            <a:r>
              <a:rPr lang="en"/>
              <a:t>activities</a:t>
            </a:r>
            <a:r>
              <a:rPr lang="en"/>
              <a:t> including Assignment, Forums and Quiz.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fe92898617_0_134: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fe92898617_0_134:notes"/>
          <p:cNvSpPr txBox="1"/>
          <p:nvPr>
            <p:ph idx="1" type="body"/>
          </p:nvPr>
        </p:nvSpPr>
        <p:spPr>
          <a:xfrm>
            <a:off x="685800" y="4343378"/>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rPr lang="en">
                <a:solidFill>
                  <a:srgbClr val="212121"/>
                </a:solidFill>
                <a:highlight>
                  <a:srgbClr val="FFFFFF"/>
                </a:highlight>
              </a:rPr>
              <a:t>If you have lots of files you want to share with your </a:t>
            </a:r>
            <a:r>
              <a:rPr lang="en">
                <a:solidFill>
                  <a:srgbClr val="212121"/>
                </a:solidFill>
                <a:highlight>
                  <a:srgbClr val="FFFFFF"/>
                </a:highlight>
              </a:rPr>
              <a:t>learners</a:t>
            </a:r>
            <a:r>
              <a:rPr lang="en">
                <a:solidFill>
                  <a:srgbClr val="212121"/>
                </a:solidFill>
                <a:highlight>
                  <a:srgbClr val="FFFFFF"/>
                </a:highlight>
              </a:rPr>
              <a:t> from your MoodeCloud site, you can link your MoodleCloud site to a repository such as Google Drive. </a:t>
            </a:r>
            <a:r>
              <a:rPr lang="en">
                <a:solidFill>
                  <a:srgbClr val="212121"/>
                </a:solidFill>
                <a:highlight>
                  <a:srgbClr val="FFFFFF"/>
                </a:highlight>
              </a:rPr>
              <a:t>You can create a new project within your Google developer console, add that to your MoodleCloud site under OAuth services. Once </a:t>
            </a:r>
            <a:r>
              <a:rPr lang="en">
                <a:solidFill>
                  <a:srgbClr val="212121"/>
                </a:solidFill>
                <a:highlight>
                  <a:srgbClr val="FFFFFF"/>
                </a:highlight>
              </a:rPr>
              <a:t>you</a:t>
            </a:r>
            <a:r>
              <a:rPr lang="en">
                <a:solidFill>
                  <a:srgbClr val="212121"/>
                </a:solidFill>
                <a:highlight>
                  <a:srgbClr val="FFFFFF"/>
                </a:highlight>
              </a:rPr>
              <a:t> have added your Google Drive you can enable it to be used under manage authentications. </a:t>
            </a:r>
            <a:endParaRPr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fe92898617_0_99: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fe92898617_0_99:notes"/>
          <p:cNvSpPr txBox="1"/>
          <p:nvPr>
            <p:ph idx="1" type="body"/>
          </p:nvPr>
        </p:nvSpPr>
        <p:spPr>
          <a:xfrm>
            <a:off x="685800" y="4343378"/>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Now that </a:t>
            </a:r>
            <a:r>
              <a:rPr lang="en"/>
              <a:t>MoodleCloud is one Moodle 4.0, you are able </a:t>
            </a:r>
            <a:r>
              <a:rPr lang="en"/>
              <a:t>directly</a:t>
            </a:r>
            <a:r>
              <a:rPr lang="en"/>
              <a:t> link up your site to MoodleNet. You simply go into your activity finder and click on the MoodleNet link at the bottom to brown for content. You will be able to browse through and find resources relevant to your course.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fe92898617_0_27: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fe92898617_0_27:notes"/>
          <p:cNvSpPr txBox="1"/>
          <p:nvPr>
            <p:ph idx="1" type="body"/>
          </p:nvPr>
        </p:nvSpPr>
        <p:spPr>
          <a:xfrm>
            <a:off x="685800" y="4343378"/>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200">
                <a:solidFill>
                  <a:schemeClr val="dk1"/>
                </a:solidFill>
                <a:highlight>
                  <a:srgbClr val="FFFFFF"/>
                </a:highlight>
              </a:rPr>
              <a:t>Another cool feature MoodleCloud has (if I may say myself) is our ready-installed Document Converter plugin. It enables you to automatically convert an uploaded assignment submission to PDF format for teachers to grade and annotate. The Teacher can click on the Grade button which will allow the Teacher or Administrator to add a grade, feedback, comments, stamps, highlights or freehand </a:t>
            </a:r>
            <a:r>
              <a:rPr lang="en" sz="1200">
                <a:solidFill>
                  <a:schemeClr val="dk1"/>
                </a:solidFill>
                <a:highlight>
                  <a:srgbClr val="FFFFFF"/>
                </a:highlight>
              </a:rPr>
              <a:t>drawing</a:t>
            </a:r>
            <a:r>
              <a:rPr lang="en" sz="1200">
                <a:solidFill>
                  <a:schemeClr val="dk1"/>
                </a:solidFill>
                <a:highlight>
                  <a:srgbClr val="FFFFFF"/>
                </a:highlight>
              </a:rPr>
              <a:t> directly onto the PDF file.</a:t>
            </a:r>
            <a:endParaRPr sz="1200">
              <a:solidFill>
                <a:schemeClr val="dk1"/>
              </a:solidFill>
              <a:highlight>
                <a:srgbClr val="FFFFFF"/>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fe92898617_0_93: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fe92898617_0_93:notes"/>
          <p:cNvSpPr txBox="1"/>
          <p:nvPr>
            <p:ph idx="1" type="body"/>
          </p:nvPr>
        </p:nvSpPr>
        <p:spPr>
          <a:xfrm>
            <a:off x="685800" y="4343378"/>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MoodleCloud Customers have access to the Moodle Mobile App Premium plan. This plan includes unlimited active devices for push notifications,unlimited access to offline courses and unlimited customised app features. It gives you access to course content and activities, in-app messaging, calendar, gradebook and loads more.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fe92898617_0_34: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fe92898617_0_34:notes"/>
          <p:cNvSpPr txBox="1"/>
          <p:nvPr>
            <p:ph idx="1" type="body"/>
          </p:nvPr>
        </p:nvSpPr>
        <p:spPr>
          <a:xfrm>
            <a:off x="685800" y="4343378"/>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a:solidFill>
                  <a:schemeClr val="dk1"/>
                </a:solidFill>
              </a:rPr>
              <a:t>Moodle Academy is our learning hub for the </a:t>
            </a:r>
            <a:r>
              <a:rPr lang="en">
                <a:solidFill>
                  <a:schemeClr val="dk1"/>
                </a:solidFill>
              </a:rPr>
              <a:t>global</a:t>
            </a:r>
            <a:r>
              <a:rPr lang="en">
                <a:solidFill>
                  <a:schemeClr val="dk1"/>
                </a:solidFill>
              </a:rPr>
              <a:t> Moodle </a:t>
            </a:r>
            <a:r>
              <a:rPr lang="en">
                <a:solidFill>
                  <a:schemeClr val="dk1"/>
                </a:solidFill>
              </a:rPr>
              <a:t>community</a:t>
            </a:r>
            <a:r>
              <a:rPr lang="en">
                <a:solidFill>
                  <a:schemeClr val="dk1"/>
                </a:solidFill>
              </a:rPr>
              <a:t>. You can learn all about Moodle </a:t>
            </a:r>
            <a:r>
              <a:rPr lang="en">
                <a:solidFill>
                  <a:schemeClr val="dk1"/>
                </a:solidFill>
              </a:rPr>
              <a:t>with</a:t>
            </a:r>
            <a:r>
              <a:rPr lang="en">
                <a:solidFill>
                  <a:schemeClr val="dk1"/>
                </a:solidFill>
              </a:rPr>
              <a:t> it’s free online courses with their learning pathways including Moodle Educator, Moodle Administrator and Moodle Developer courses. They also run many different webinars throughout the year on many different topics including learning Moodle basics which is perfect if you’re a MoodleCloud newbie just starting out.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fe92898617_0_64: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fe92898617_0_64:notes"/>
          <p:cNvSpPr txBox="1"/>
          <p:nvPr>
            <p:ph idx="1" type="body"/>
          </p:nvPr>
        </p:nvSpPr>
        <p:spPr>
          <a:xfrm>
            <a:off x="685800" y="4343378"/>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If you’ve outgrown your MoodleCloud site or you just need some extra services and features that aren’t available on our plans, you can easily export your MoodleCloud site from </a:t>
            </a:r>
            <a:r>
              <a:rPr lang="en"/>
              <a:t>within</a:t>
            </a:r>
            <a:r>
              <a:rPr lang="en"/>
              <a:t> your MoodleCloud Portal which just a click. You can then give this file to one of our Moodle Partner’s or Moodle Services Providers for a more Customisable </a:t>
            </a:r>
            <a:r>
              <a:rPr lang="en"/>
              <a:t>version</a:t>
            </a:r>
            <a:r>
              <a:rPr lang="en"/>
              <a:t> of Moodle with all your hard work ready to be imported to your new site.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fe92898617_2_64:notes"/>
          <p:cNvSpPr txBox="1"/>
          <p:nvPr>
            <p:ph idx="1" type="body"/>
          </p:nvPr>
        </p:nvSpPr>
        <p:spPr>
          <a:xfrm>
            <a:off x="685800" y="4343378"/>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What’s next for MoodleCloud? We’re focusing on r</a:t>
            </a:r>
            <a:r>
              <a:rPr lang="en">
                <a:solidFill>
                  <a:schemeClr val="dk1"/>
                </a:solidFill>
              </a:rPr>
              <a:t>esearching our users needs and dive deeper into understanding what the individual educators require for each of our Persona types. We’ll be diving into Course templates, we want to understand what each Persona type and user case will benefit from. How can we help them getting started when they first start out with MoodleCloud in their LMS journey to make it as smooth as possible and be able to focus on their content. We will also be focusing on giving our Customers the ability to choose their own Custom domain further down the line.</a:t>
            </a:r>
            <a:endParaRPr>
              <a:solidFill>
                <a:schemeClr val="dk1"/>
              </a:solidFill>
            </a:endParaRPr>
          </a:p>
        </p:txBody>
      </p:sp>
      <p:sp>
        <p:nvSpPr>
          <p:cNvPr id="200" name="Google Shape;200;gfe92898617_2_64:notes"/>
          <p:cNvSpPr/>
          <p:nvPr>
            <p:ph idx="2" type="sldImg"/>
          </p:nvPr>
        </p:nvSpPr>
        <p:spPr>
          <a:xfrm>
            <a:off x="1143225" y="685778"/>
            <a:ext cx="4572225" cy="342897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fe92898617_2_31:notes"/>
          <p:cNvSpPr/>
          <p:nvPr>
            <p:ph idx="2" type="sldImg"/>
          </p:nvPr>
        </p:nvSpPr>
        <p:spPr>
          <a:xfrm>
            <a:off x="1143225" y="685778"/>
            <a:ext cx="4572225" cy="34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gfe92898617_2_31:notes"/>
          <p:cNvSpPr txBox="1"/>
          <p:nvPr>
            <p:ph idx="1" type="body"/>
          </p:nvPr>
        </p:nvSpPr>
        <p:spPr>
          <a:xfrm>
            <a:off x="685800" y="4343378"/>
            <a:ext cx="5486400" cy="411466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Hello, my name is Frances Le Page and I am the Product Manager for MoodleCloud.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fe92898617_2_70:notes"/>
          <p:cNvSpPr/>
          <p:nvPr>
            <p:ph idx="2" type="sldImg"/>
          </p:nvPr>
        </p:nvSpPr>
        <p:spPr>
          <a:xfrm>
            <a:off x="1143225" y="685778"/>
            <a:ext cx="4572225" cy="34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fe92898617_2_70:notes"/>
          <p:cNvSpPr txBox="1"/>
          <p:nvPr>
            <p:ph idx="1" type="body"/>
          </p:nvPr>
        </p:nvSpPr>
        <p:spPr>
          <a:xfrm>
            <a:off x="685800" y="4343378"/>
            <a:ext cx="5486400" cy="411466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Thank you for your time today. Any questions?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fe92898617_2_37:notes"/>
          <p:cNvSpPr/>
          <p:nvPr>
            <p:ph idx="2" type="sldImg"/>
          </p:nvPr>
        </p:nvSpPr>
        <p:spPr>
          <a:xfrm>
            <a:off x="1143225" y="685778"/>
            <a:ext cx="4572225" cy="3428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fe92898617_2_37:notes"/>
          <p:cNvSpPr txBox="1"/>
          <p:nvPr>
            <p:ph idx="1" type="body"/>
          </p:nvPr>
        </p:nvSpPr>
        <p:spPr>
          <a:xfrm>
            <a:off x="685800" y="4343378"/>
            <a:ext cx="5486400" cy="411466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MoodleCloud is the Software-as-a-Service version of the Moodle LMS, built, managed and maintained by Moodle HQ. MoodleCloud provides its Customers with the latest version of </a:t>
            </a:r>
            <a:r>
              <a:rPr lang="en">
                <a:solidFill>
                  <a:schemeClr val="dk1"/>
                </a:solidFill>
              </a:rPr>
              <a:t>Moodle </a:t>
            </a:r>
            <a:r>
              <a:rPr lang="en"/>
              <a:t>by upgrading their sites soon after each release. SaaS to MoodleCloud means offering a quick, reliable, stable and secure hosting solution for educators around the world at a smaller scale.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fe92898617_0_17: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fe92898617_0_17:notes"/>
          <p:cNvSpPr txBox="1"/>
          <p:nvPr>
            <p:ph idx="1" type="body"/>
          </p:nvPr>
        </p:nvSpPr>
        <p:spPr>
          <a:xfrm>
            <a:off x="685800" y="4343378"/>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MoodleCloud currently services 213 regions with over 20,000 sites. The top 5 countries using MoodleCloud services at the moment are the United states of America, India, Spain, Australia and Mexico.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fe92898617_2_44: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fe92898617_2_44:notes"/>
          <p:cNvSpPr txBox="1"/>
          <p:nvPr>
            <p:ph idx="1" type="body"/>
          </p:nvPr>
        </p:nvSpPr>
        <p:spPr>
          <a:xfrm>
            <a:off x="685800" y="4343378"/>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200"/>
              <a:buFont typeface="Arial"/>
              <a:buNone/>
            </a:pPr>
            <a:r>
              <a:rPr lang="en">
                <a:solidFill>
                  <a:schemeClr val="dk1"/>
                </a:solidFill>
              </a:rPr>
              <a:t>We have conducted market research over the past two years which has helped our team understand who our customers are. We found three common segments for our Customers having 25% of them training their staff.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55133d417a_0_7: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155133d417a_0_7:notes"/>
          <p:cNvSpPr txBox="1"/>
          <p:nvPr>
            <p:ph idx="1" type="body"/>
          </p:nvPr>
        </p:nvSpPr>
        <p:spPr>
          <a:xfrm>
            <a:off x="685800" y="4343378"/>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200"/>
              <a:buFont typeface="Arial"/>
              <a:buNone/>
            </a:pPr>
            <a:r>
              <a:rPr lang="en">
                <a:solidFill>
                  <a:schemeClr val="dk1"/>
                </a:solidFill>
              </a:rPr>
              <a:t>30% of them using MoodleCloud in an eCommerce setting, for example selling courses to educators or businesses.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55133d417a_0_0: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155133d417a_0_0:notes"/>
          <p:cNvSpPr txBox="1"/>
          <p:nvPr>
            <p:ph idx="1" type="body"/>
          </p:nvPr>
        </p:nvSpPr>
        <p:spPr>
          <a:xfrm>
            <a:off x="685800" y="4343378"/>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200"/>
              <a:buFont typeface="Arial"/>
              <a:buNone/>
            </a:pPr>
            <a:r>
              <a:rPr lang="en">
                <a:solidFill>
                  <a:schemeClr val="dk1"/>
                </a:solidFill>
              </a:rPr>
              <a:t>And 45% of them teaching in schools, colleges or universities. We were then able to </a:t>
            </a:r>
            <a:r>
              <a:rPr lang="en">
                <a:solidFill>
                  <a:schemeClr val="dk1"/>
                </a:solidFill>
              </a:rPr>
              <a:t>develop our persona types and understand who these three segments were. </a:t>
            </a:r>
            <a:endParaRPr>
              <a:solidFill>
                <a:schemeClr val="dk1"/>
              </a:solidFill>
            </a:endParaRPr>
          </a:p>
          <a:p>
            <a:pPr indent="0" lvl="0" marL="0" rtl="0" algn="l">
              <a:lnSpc>
                <a:spcPct val="115000"/>
              </a:lnSpc>
              <a:spcBef>
                <a:spcPts val="0"/>
              </a:spcBef>
              <a:spcAft>
                <a:spcPts val="0"/>
              </a:spcAft>
              <a:buClr>
                <a:schemeClr val="dk1"/>
              </a:buClr>
              <a:buSzPts val="1200"/>
              <a:buFont typeface="Arial"/>
              <a:buNone/>
            </a:pPr>
            <a:r>
              <a:rPr lang="en">
                <a:solidFill>
                  <a:schemeClr val="dk1"/>
                </a:solidFill>
              </a:rPr>
              <a:t>We use these persona’s to help our team make decisions about what our users needs and requirements are. Our main focus is on individual educators, these include..</a:t>
            </a:r>
            <a:endParaRPr>
              <a:solidFill>
                <a:schemeClr val="dk1"/>
              </a:solidFill>
            </a:endParaRPr>
          </a:p>
          <a:p>
            <a:pPr indent="0" lvl="0" marL="0" rtl="0" algn="l">
              <a:lnSpc>
                <a:spcPct val="115000"/>
              </a:lnSpc>
              <a:spcBef>
                <a:spcPts val="0"/>
              </a:spcBef>
              <a:spcAft>
                <a:spcPts val="0"/>
              </a:spcAft>
              <a:buClr>
                <a:schemeClr val="dk1"/>
              </a:buClr>
              <a:buSzPts val="1200"/>
              <a:buFont typeface="Arial"/>
              <a:buNone/>
            </a:pPr>
            <a:r>
              <a:t/>
            </a:r>
            <a:endParaRPr sz="1000">
              <a:solidFill>
                <a:schemeClr val="dk1"/>
              </a:solidFill>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fe92898617_0_128: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fe92898617_0_128:notes"/>
          <p:cNvSpPr txBox="1"/>
          <p:nvPr>
            <p:ph idx="1" type="body"/>
          </p:nvPr>
        </p:nvSpPr>
        <p:spPr>
          <a:xfrm>
            <a:off x="685800" y="4343378"/>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1"/>
                </a:solidFill>
              </a:rPr>
              <a:t>E</a:t>
            </a:r>
            <a:r>
              <a:rPr lang="en">
                <a:solidFill>
                  <a:schemeClr val="dk1"/>
                </a:solidFill>
              </a:rPr>
              <a:t>ducators teaching learners - </a:t>
            </a:r>
            <a:r>
              <a:rPr lang="en"/>
              <a:t>We have Sarah here, who is an individual educator at a small business teaching Vocational students. She needs an LMS that is reliable and easy to set up without all the technical skills to host and maintain her site.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fe92898617_0_116:notes"/>
          <p:cNvSpPr/>
          <p:nvPr>
            <p:ph idx="2" type="sldImg"/>
          </p:nvPr>
        </p:nvSpPr>
        <p:spPr>
          <a:xfrm>
            <a:off x="1143225" y="685778"/>
            <a:ext cx="4572300" cy="34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fe92898617_0_116:notes"/>
          <p:cNvSpPr txBox="1"/>
          <p:nvPr>
            <p:ph idx="1" type="body"/>
          </p:nvPr>
        </p:nvSpPr>
        <p:spPr>
          <a:xfrm>
            <a:off x="685800" y="4343378"/>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rPr lang="en">
                <a:solidFill>
                  <a:schemeClr val="dk1"/>
                </a:solidFill>
              </a:rPr>
              <a:t>E</a:t>
            </a:r>
            <a:r>
              <a:rPr lang="en">
                <a:solidFill>
                  <a:schemeClr val="dk1"/>
                </a:solidFill>
              </a:rPr>
              <a:t>ducators and businesses who are training their staff - </a:t>
            </a:r>
            <a:r>
              <a:rPr lang="en"/>
              <a:t>Matara here needs to train her staff </a:t>
            </a:r>
            <a:r>
              <a:rPr lang="en"/>
              <a:t>with</a:t>
            </a:r>
            <a:r>
              <a:rPr lang="en"/>
              <a:t> an LMS that’s secure and stable to ensure her staff has access to the organisational learning information.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type="obj">
  <p:cSld name="OBJECT">
    <p:bg>
      <p:bgPr>
        <a:solidFill>
          <a:schemeClr val="lt1"/>
        </a:solidFill>
      </p:bgPr>
    </p:bg>
    <p:spTree>
      <p:nvGrpSpPr>
        <p:cNvPr id="54" name="Shape 54"/>
        <p:cNvGrpSpPr/>
        <p:nvPr/>
      </p:nvGrpSpPr>
      <p:grpSpPr>
        <a:xfrm>
          <a:off x="0" y="0"/>
          <a:ext cx="0" cy="0"/>
          <a:chOff x="0" y="0"/>
          <a:chExt cx="0" cy="0"/>
        </a:xfrm>
      </p:grpSpPr>
      <p:sp>
        <p:nvSpPr>
          <p:cNvPr id="55" name="Google Shape;55;p14"/>
          <p:cNvSpPr txBox="1"/>
          <p:nvPr>
            <p:ph idx="12" type="sldNum"/>
          </p:nvPr>
        </p:nvSpPr>
        <p:spPr>
          <a:xfrm>
            <a:off x="6583680" y="4783455"/>
            <a:ext cx="2103000" cy="2571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pic>
        <p:nvPicPr>
          <p:cNvPr id="56" name="Google Shape;56;p14"/>
          <p:cNvPicPr preferRelativeResize="0"/>
          <p:nvPr/>
        </p:nvPicPr>
        <p:blipFill rotWithShape="1">
          <a:blip r:embed="rId2">
            <a:alphaModFix/>
          </a:blip>
          <a:srcRect b="0" l="0" r="0" t="0"/>
          <a:stretch/>
        </p:blipFill>
        <p:spPr>
          <a:xfrm>
            <a:off x="8742675" y="4735125"/>
            <a:ext cx="265350" cy="2653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3">
    <p:spTree>
      <p:nvGrpSpPr>
        <p:cNvPr id="57" name="Shape 57"/>
        <p:cNvGrpSpPr/>
        <p:nvPr/>
      </p:nvGrpSpPr>
      <p:grpSpPr>
        <a:xfrm>
          <a:off x="0" y="0"/>
          <a:ext cx="0" cy="0"/>
          <a:chOff x="0" y="0"/>
          <a:chExt cx="0" cy="0"/>
        </a:xfrm>
      </p:grpSpPr>
      <p:pic>
        <p:nvPicPr>
          <p:cNvPr id="58" name="Google Shape;58;p15"/>
          <p:cNvPicPr preferRelativeResize="0"/>
          <p:nvPr/>
        </p:nvPicPr>
        <p:blipFill rotWithShape="1">
          <a:blip r:embed="rId2">
            <a:alphaModFix/>
          </a:blip>
          <a:srcRect b="0" l="0" r="0" t="0"/>
          <a:stretch/>
        </p:blipFill>
        <p:spPr>
          <a:xfrm>
            <a:off x="-1" y="0"/>
            <a:ext cx="9144000" cy="5140935"/>
          </a:xfrm>
          <a:prstGeom prst="rect">
            <a:avLst/>
          </a:prstGeom>
          <a:noFill/>
          <a:ln>
            <a:noFill/>
          </a:ln>
        </p:spPr>
      </p:pic>
      <p:pic>
        <p:nvPicPr>
          <p:cNvPr id="59" name="Google Shape;59;p15"/>
          <p:cNvPicPr preferRelativeResize="0"/>
          <p:nvPr/>
        </p:nvPicPr>
        <p:blipFill rotWithShape="1">
          <a:blip r:embed="rId3">
            <a:alphaModFix/>
          </a:blip>
          <a:srcRect b="0" l="0" r="0" t="0"/>
          <a:stretch/>
        </p:blipFill>
        <p:spPr>
          <a:xfrm>
            <a:off x="8742675" y="4735125"/>
            <a:ext cx="265350" cy="2653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6"/>
          <p:cNvSpPr/>
          <p:nvPr/>
        </p:nvSpPr>
        <p:spPr>
          <a:xfrm>
            <a:off x="0" y="-50"/>
            <a:ext cx="4572000" cy="5143500"/>
          </a:xfrm>
          <a:prstGeom prst="rect">
            <a:avLst/>
          </a:prstGeom>
          <a:solidFill>
            <a:srgbClr val="0147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 name="Google Shape;63;p16"/>
          <p:cNvPicPr preferRelativeResize="0"/>
          <p:nvPr/>
        </p:nvPicPr>
        <p:blipFill rotWithShape="1">
          <a:blip r:embed="rId2">
            <a:alphaModFix/>
          </a:blip>
          <a:srcRect b="0" l="0" r="0" t="0"/>
          <a:stretch/>
        </p:blipFill>
        <p:spPr>
          <a:xfrm>
            <a:off x="8742675" y="4735125"/>
            <a:ext cx="265350" cy="2653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2">
    <p:spTree>
      <p:nvGrpSpPr>
        <p:cNvPr id="64" name="Shape 64"/>
        <p:cNvGrpSpPr/>
        <p:nvPr/>
      </p:nvGrpSpPr>
      <p:grpSpPr>
        <a:xfrm>
          <a:off x="0" y="0"/>
          <a:ext cx="0" cy="0"/>
          <a:chOff x="0" y="0"/>
          <a:chExt cx="0" cy="0"/>
        </a:xfrm>
      </p:grpSpPr>
      <p:pic>
        <p:nvPicPr>
          <p:cNvPr id="65" name="Google Shape;65;p17"/>
          <p:cNvPicPr preferRelativeResize="0"/>
          <p:nvPr/>
        </p:nvPicPr>
        <p:blipFill rotWithShape="1">
          <a:blip r:embed="rId2">
            <a:alphaModFix/>
          </a:blip>
          <a:srcRect b="0" l="0" r="0" t="0"/>
          <a:stretch/>
        </p:blipFill>
        <p:spPr>
          <a:xfrm>
            <a:off x="0" y="0"/>
            <a:ext cx="9144000" cy="5140935"/>
          </a:xfrm>
          <a:prstGeom prst="rect">
            <a:avLst/>
          </a:prstGeom>
          <a:noFill/>
          <a:ln>
            <a:noFill/>
          </a:ln>
        </p:spPr>
      </p:pic>
      <p:pic>
        <p:nvPicPr>
          <p:cNvPr id="66" name="Google Shape;66;p17"/>
          <p:cNvPicPr preferRelativeResize="0"/>
          <p:nvPr/>
        </p:nvPicPr>
        <p:blipFill rotWithShape="1">
          <a:blip r:embed="rId3">
            <a:alphaModFix/>
          </a:blip>
          <a:srcRect b="0" l="0" r="0" t="0"/>
          <a:stretch/>
        </p:blipFill>
        <p:spPr>
          <a:xfrm>
            <a:off x="8742675" y="4735125"/>
            <a:ext cx="265350" cy="2653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4">
    <p:spTree>
      <p:nvGrpSpPr>
        <p:cNvPr id="67" name="Shape 67"/>
        <p:cNvGrpSpPr/>
        <p:nvPr/>
      </p:nvGrpSpPr>
      <p:grpSpPr>
        <a:xfrm>
          <a:off x="0" y="0"/>
          <a:ext cx="0" cy="0"/>
          <a:chOff x="0" y="0"/>
          <a:chExt cx="0" cy="0"/>
        </a:xfrm>
      </p:grpSpPr>
      <p:pic>
        <p:nvPicPr>
          <p:cNvPr id="68" name="Google Shape;68;p18"/>
          <p:cNvPicPr preferRelativeResize="0"/>
          <p:nvPr/>
        </p:nvPicPr>
        <p:blipFill rotWithShape="1">
          <a:blip r:embed="rId2">
            <a:alphaModFix/>
          </a:blip>
          <a:srcRect b="0" l="0" r="0" t="0"/>
          <a:stretch/>
        </p:blipFill>
        <p:spPr>
          <a:xfrm>
            <a:off x="0" y="0"/>
            <a:ext cx="9144000" cy="5140935"/>
          </a:xfrm>
          <a:prstGeom prst="rect">
            <a:avLst/>
          </a:prstGeom>
          <a:noFill/>
          <a:ln>
            <a:noFill/>
          </a:ln>
        </p:spPr>
      </p:pic>
      <p:pic>
        <p:nvPicPr>
          <p:cNvPr id="69" name="Google Shape;69;p18"/>
          <p:cNvPicPr preferRelativeResize="0"/>
          <p:nvPr/>
        </p:nvPicPr>
        <p:blipFill rotWithShape="1">
          <a:blip r:embed="rId3">
            <a:alphaModFix/>
          </a:blip>
          <a:srcRect b="0" l="0" r="0" t="0"/>
          <a:stretch/>
        </p:blipFill>
        <p:spPr>
          <a:xfrm>
            <a:off x="8742675" y="4735125"/>
            <a:ext cx="265350" cy="2653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pic>
        <p:nvPicPr>
          <p:cNvPr id="71" name="Google Shape;71;p1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72" name="Google Shape;72;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9"/>
          <p:cNvSpPr/>
          <p:nvPr/>
        </p:nvSpPr>
        <p:spPr>
          <a:xfrm>
            <a:off x="0" y="4476750"/>
            <a:ext cx="9144000" cy="666600"/>
          </a:xfrm>
          <a:custGeom>
            <a:rect b="b" l="l" r="r" t="t"/>
            <a:pathLst>
              <a:path extrusionOk="0" h="120000" w="120000">
                <a:moveTo>
                  <a:pt x="0" y="120000"/>
                </a:moveTo>
                <a:lnTo>
                  <a:pt x="120000" y="120000"/>
                </a:lnTo>
                <a:lnTo>
                  <a:pt x="120000" y="0"/>
                </a:lnTo>
                <a:lnTo>
                  <a:pt x="0" y="0"/>
                </a:lnTo>
                <a:lnTo>
                  <a:pt x="0" y="12000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74" name="Google Shape;74;p19"/>
          <p:cNvPicPr preferRelativeResize="0"/>
          <p:nvPr/>
        </p:nvPicPr>
        <p:blipFill rotWithShape="1">
          <a:blip r:embed="rId3">
            <a:alphaModFix/>
          </a:blip>
          <a:srcRect b="2015" l="0" r="0" t="2015"/>
          <a:stretch/>
        </p:blipFill>
        <p:spPr>
          <a:xfrm>
            <a:off x="2849095" y="1805582"/>
            <a:ext cx="3445798" cy="8655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21.jp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hyperlink" Target="mailto:frances@moodl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descr="Education for the future&#10;27 - 29 September 2022 | Barcelona, Spain&#10;MoodleMoot Global 2022" id="79" name="Google Shape;79;p20" title="MoodleMoot Global 2022: Education for the future"/>
          <p:cNvPicPr preferRelativeResize="0"/>
          <p:nvPr/>
        </p:nvPicPr>
        <p:blipFill rotWithShape="1">
          <a:blip r:embed="rId3">
            <a:alphaModFix/>
          </a:blip>
          <a:srcRect b="0" l="0" r="0" t="0"/>
          <a:stretch/>
        </p:blipFill>
        <p:spPr>
          <a:xfrm>
            <a:off x="0" y="0"/>
            <a:ext cx="9144000" cy="5140935"/>
          </a:xfrm>
          <a:prstGeom prst="rect">
            <a:avLst/>
          </a:prstGeom>
          <a:noFill/>
          <a:ln>
            <a:noFill/>
          </a:ln>
        </p:spPr>
      </p:pic>
      <p:sp>
        <p:nvSpPr>
          <p:cNvPr id="80" name="Google Shape;80;p20"/>
          <p:cNvSpPr txBox="1"/>
          <p:nvPr>
            <p:ph idx="4294967295" type="title"/>
          </p:nvPr>
        </p:nvSpPr>
        <p:spPr>
          <a:xfrm>
            <a:off x="0" y="-864575"/>
            <a:ext cx="6038100" cy="7518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SzPts val="2800"/>
              <a:buNone/>
            </a:pPr>
            <a:r>
              <a:rPr lang="en" sz="3500">
                <a:solidFill>
                  <a:srgbClr val="01475D"/>
                </a:solidFill>
                <a:latin typeface="Open Sans ExtraBold"/>
                <a:ea typeface="Open Sans ExtraBold"/>
                <a:cs typeface="Open Sans ExtraBold"/>
                <a:sym typeface="Open Sans ExtraBold"/>
              </a:rPr>
              <a:t>Opening slide</a:t>
            </a:r>
            <a:endParaRPr i="0" sz="3500" u="none" cap="none" strike="noStrike">
              <a:solidFill>
                <a:srgbClr val="01475D"/>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9"/>
          <p:cNvSpPr txBox="1"/>
          <p:nvPr>
            <p:ph idx="4294967295" type="title"/>
          </p:nvPr>
        </p:nvSpPr>
        <p:spPr>
          <a:xfrm>
            <a:off x="565300" y="642300"/>
            <a:ext cx="6397800" cy="7518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SzPts val="2800"/>
              <a:buNone/>
            </a:pPr>
            <a:r>
              <a:rPr lang="en" sz="3500">
                <a:solidFill>
                  <a:srgbClr val="434343"/>
                </a:solidFill>
                <a:latin typeface="Open Sans ExtraBold"/>
                <a:ea typeface="Open Sans ExtraBold"/>
                <a:cs typeface="Open Sans ExtraBold"/>
                <a:sym typeface="Open Sans ExtraBold"/>
              </a:rPr>
              <a:t>Selling courses</a:t>
            </a:r>
            <a:r>
              <a:rPr i="0" lang="en" sz="3500" u="none" cap="none" strike="noStrike">
                <a:solidFill>
                  <a:srgbClr val="434343"/>
                </a:solidFill>
                <a:latin typeface="Open Sans ExtraBold"/>
                <a:ea typeface="Open Sans ExtraBold"/>
                <a:cs typeface="Open Sans ExtraBold"/>
                <a:sym typeface="Open Sans ExtraBold"/>
              </a:rPr>
              <a:t> </a:t>
            </a:r>
            <a:endParaRPr i="0" sz="3500" u="none" cap="none" strike="noStrike">
              <a:solidFill>
                <a:srgbClr val="434343"/>
              </a:solidFill>
              <a:latin typeface="Open Sans ExtraBold"/>
              <a:ea typeface="Open Sans ExtraBold"/>
              <a:cs typeface="Open Sans ExtraBold"/>
              <a:sym typeface="Open Sans ExtraBold"/>
            </a:endParaRPr>
          </a:p>
        </p:txBody>
      </p:sp>
      <p:pic>
        <p:nvPicPr>
          <p:cNvPr id="141" name="Google Shape;141;p29"/>
          <p:cNvPicPr preferRelativeResize="0"/>
          <p:nvPr/>
        </p:nvPicPr>
        <p:blipFill>
          <a:blip r:embed="rId3">
            <a:alphaModFix/>
          </a:blip>
          <a:stretch>
            <a:fillRect/>
          </a:stretch>
        </p:blipFill>
        <p:spPr>
          <a:xfrm>
            <a:off x="698500" y="1282350"/>
            <a:ext cx="6131388" cy="3444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0"/>
          <p:cNvSpPr txBox="1"/>
          <p:nvPr>
            <p:ph idx="4294967295" type="title"/>
          </p:nvPr>
        </p:nvSpPr>
        <p:spPr>
          <a:xfrm>
            <a:off x="915625" y="678375"/>
            <a:ext cx="7374600" cy="751800"/>
          </a:xfrm>
          <a:prstGeom prst="rect">
            <a:avLst/>
          </a:prstGeom>
          <a:noFill/>
          <a:ln>
            <a:noFill/>
          </a:ln>
        </p:spPr>
        <p:txBody>
          <a:bodyPr anchorCtr="0" anchor="t" bIns="0" lIns="0" spcFirstLastPara="1" rIns="0" wrap="square" tIns="0">
            <a:noAutofit/>
          </a:bodyPr>
          <a:lstStyle/>
          <a:p>
            <a:pPr indent="0" lvl="0" marL="12700" marR="0" rtl="0" algn="ctr">
              <a:lnSpc>
                <a:spcPct val="100000"/>
              </a:lnSpc>
              <a:spcBef>
                <a:spcPts val="0"/>
              </a:spcBef>
              <a:spcAft>
                <a:spcPts val="0"/>
              </a:spcAft>
              <a:buSzPts val="2800"/>
              <a:buNone/>
            </a:pPr>
            <a:r>
              <a:rPr lang="en" sz="3000">
                <a:solidFill>
                  <a:srgbClr val="434343"/>
                </a:solidFill>
                <a:latin typeface="Open Sans ExtraBold"/>
                <a:ea typeface="Open Sans ExtraBold"/>
                <a:cs typeface="Open Sans ExtraBold"/>
                <a:sym typeface="Open Sans ExtraBold"/>
              </a:rPr>
              <a:t>What can you do with MoodleCloud?</a:t>
            </a:r>
            <a:r>
              <a:rPr i="0" lang="en" sz="3000" u="none" cap="none" strike="noStrike">
                <a:solidFill>
                  <a:srgbClr val="434343"/>
                </a:solidFill>
                <a:latin typeface="Open Sans ExtraBold"/>
                <a:ea typeface="Open Sans ExtraBold"/>
                <a:cs typeface="Open Sans ExtraBold"/>
                <a:sym typeface="Open Sans ExtraBold"/>
              </a:rPr>
              <a:t> </a:t>
            </a:r>
            <a:endParaRPr i="0" sz="3000" u="none" cap="none" strike="noStrike">
              <a:solidFill>
                <a:srgbClr val="434343"/>
              </a:solidFill>
              <a:latin typeface="Open Sans ExtraBold"/>
              <a:ea typeface="Open Sans ExtraBold"/>
              <a:cs typeface="Open Sans ExtraBold"/>
              <a:sym typeface="Open Sans ExtraBold"/>
            </a:endParaRPr>
          </a:p>
        </p:txBody>
      </p:sp>
      <p:sp>
        <p:nvSpPr>
          <p:cNvPr id="147" name="Google Shape;147;p30"/>
          <p:cNvSpPr txBox="1"/>
          <p:nvPr/>
        </p:nvSpPr>
        <p:spPr>
          <a:xfrm>
            <a:off x="1800175" y="2680950"/>
            <a:ext cx="1783200" cy="275700"/>
          </a:xfrm>
          <a:prstGeom prst="rect">
            <a:avLst/>
          </a:prstGeom>
          <a:noFill/>
          <a:ln>
            <a:noFill/>
          </a:ln>
        </p:spPr>
        <p:txBody>
          <a:bodyPr anchorCtr="0" anchor="t" bIns="0" lIns="0" spcFirstLastPara="1" rIns="0" wrap="square" tIns="0">
            <a:noAutofit/>
          </a:bodyPr>
          <a:lstStyle/>
          <a:p>
            <a:pPr indent="0" lvl="0" marL="12700" marR="0" rtl="0" algn="ctr">
              <a:lnSpc>
                <a:spcPct val="100000"/>
              </a:lnSpc>
              <a:spcBef>
                <a:spcPts val="0"/>
              </a:spcBef>
              <a:spcAft>
                <a:spcPts val="0"/>
              </a:spcAft>
              <a:buClr>
                <a:srgbClr val="000000"/>
              </a:buClr>
              <a:buSzPts val="1300"/>
              <a:buFont typeface="Arial"/>
              <a:buNone/>
            </a:pPr>
            <a:r>
              <a:rPr b="0" i="0" lang="en" sz="1300" u="none" cap="none" strike="noStrike">
                <a:solidFill>
                  <a:srgbClr val="333333"/>
                </a:solidFill>
                <a:latin typeface="Open Sans"/>
                <a:ea typeface="Open Sans"/>
                <a:cs typeface="Open Sans"/>
                <a:sym typeface="Open Sans"/>
              </a:rPr>
              <a:t>Image goes here</a:t>
            </a:r>
            <a:endParaRPr b="0" i="0" sz="1300" u="none" cap="none" strike="noStrike">
              <a:solidFill>
                <a:srgbClr val="000000"/>
              </a:solidFill>
              <a:latin typeface="Open Sans"/>
              <a:ea typeface="Open Sans"/>
              <a:cs typeface="Open Sans"/>
              <a:sym typeface="Open Sans"/>
            </a:endParaRPr>
          </a:p>
        </p:txBody>
      </p:sp>
      <p:pic>
        <p:nvPicPr>
          <p:cNvPr id="148" name="Google Shape;148;p30"/>
          <p:cNvPicPr preferRelativeResize="0"/>
          <p:nvPr/>
        </p:nvPicPr>
        <p:blipFill rotWithShape="1">
          <a:blip r:embed="rId3">
            <a:alphaModFix/>
          </a:blip>
          <a:srcRect b="0" l="960" r="0" t="0"/>
          <a:stretch/>
        </p:blipFill>
        <p:spPr>
          <a:xfrm>
            <a:off x="1474025" y="1284000"/>
            <a:ext cx="5977975" cy="32828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1"/>
          <p:cNvSpPr txBox="1"/>
          <p:nvPr>
            <p:ph idx="4294967295" type="title"/>
          </p:nvPr>
        </p:nvSpPr>
        <p:spPr>
          <a:xfrm>
            <a:off x="915625" y="678375"/>
            <a:ext cx="7374600" cy="751800"/>
          </a:xfrm>
          <a:prstGeom prst="rect">
            <a:avLst/>
          </a:prstGeom>
          <a:noFill/>
          <a:ln>
            <a:noFill/>
          </a:ln>
        </p:spPr>
        <p:txBody>
          <a:bodyPr anchorCtr="0" anchor="t" bIns="0" lIns="0" spcFirstLastPara="1" rIns="0" wrap="square" tIns="0">
            <a:noAutofit/>
          </a:bodyPr>
          <a:lstStyle/>
          <a:p>
            <a:pPr indent="0" lvl="0" marL="12700" marR="0" rtl="0" algn="ctr">
              <a:lnSpc>
                <a:spcPct val="100000"/>
              </a:lnSpc>
              <a:spcBef>
                <a:spcPts val="0"/>
              </a:spcBef>
              <a:spcAft>
                <a:spcPts val="0"/>
              </a:spcAft>
              <a:buSzPts val="2800"/>
              <a:buNone/>
            </a:pPr>
            <a:r>
              <a:rPr lang="en" sz="3000">
                <a:solidFill>
                  <a:srgbClr val="434343"/>
                </a:solidFill>
                <a:latin typeface="Open Sans ExtraBold"/>
                <a:ea typeface="Open Sans ExtraBold"/>
                <a:cs typeface="Open Sans ExtraBold"/>
                <a:sym typeface="Open Sans ExtraBold"/>
              </a:rPr>
              <a:t>Build great courses</a:t>
            </a:r>
            <a:r>
              <a:rPr i="0" lang="en" sz="3000" u="none" cap="none" strike="noStrike">
                <a:solidFill>
                  <a:srgbClr val="434343"/>
                </a:solidFill>
                <a:latin typeface="Open Sans ExtraBold"/>
                <a:ea typeface="Open Sans ExtraBold"/>
                <a:cs typeface="Open Sans ExtraBold"/>
                <a:sym typeface="Open Sans ExtraBold"/>
              </a:rPr>
              <a:t> </a:t>
            </a:r>
            <a:endParaRPr i="0" sz="3000" u="none" cap="none" strike="noStrike">
              <a:solidFill>
                <a:srgbClr val="434343"/>
              </a:solidFill>
              <a:latin typeface="Open Sans ExtraBold"/>
              <a:ea typeface="Open Sans ExtraBold"/>
              <a:cs typeface="Open Sans ExtraBold"/>
              <a:sym typeface="Open Sans ExtraBold"/>
            </a:endParaRPr>
          </a:p>
        </p:txBody>
      </p:sp>
      <p:sp>
        <p:nvSpPr>
          <p:cNvPr id="154" name="Google Shape;154;p31"/>
          <p:cNvSpPr txBox="1"/>
          <p:nvPr/>
        </p:nvSpPr>
        <p:spPr>
          <a:xfrm>
            <a:off x="1800175" y="2680950"/>
            <a:ext cx="1783200" cy="275700"/>
          </a:xfrm>
          <a:prstGeom prst="rect">
            <a:avLst/>
          </a:prstGeom>
          <a:noFill/>
          <a:ln>
            <a:noFill/>
          </a:ln>
        </p:spPr>
        <p:txBody>
          <a:bodyPr anchorCtr="0" anchor="t" bIns="0" lIns="0" spcFirstLastPara="1" rIns="0" wrap="square" tIns="0">
            <a:noAutofit/>
          </a:bodyPr>
          <a:lstStyle/>
          <a:p>
            <a:pPr indent="0" lvl="0" marL="12700" marR="0" rtl="0" algn="ctr">
              <a:lnSpc>
                <a:spcPct val="100000"/>
              </a:lnSpc>
              <a:spcBef>
                <a:spcPts val="0"/>
              </a:spcBef>
              <a:spcAft>
                <a:spcPts val="0"/>
              </a:spcAft>
              <a:buClr>
                <a:srgbClr val="000000"/>
              </a:buClr>
              <a:buSzPts val="1300"/>
              <a:buFont typeface="Arial"/>
              <a:buNone/>
            </a:pPr>
            <a:r>
              <a:rPr b="0" i="0" lang="en" sz="1300" u="none" cap="none" strike="noStrike">
                <a:solidFill>
                  <a:srgbClr val="333333"/>
                </a:solidFill>
                <a:latin typeface="Open Sans"/>
                <a:ea typeface="Open Sans"/>
                <a:cs typeface="Open Sans"/>
                <a:sym typeface="Open Sans"/>
              </a:rPr>
              <a:t>Image goes here</a:t>
            </a:r>
            <a:endParaRPr b="0" i="0" sz="1300" u="none" cap="none" strike="noStrike">
              <a:solidFill>
                <a:srgbClr val="000000"/>
              </a:solidFill>
              <a:latin typeface="Open Sans"/>
              <a:ea typeface="Open Sans"/>
              <a:cs typeface="Open Sans"/>
              <a:sym typeface="Open Sans"/>
            </a:endParaRPr>
          </a:p>
        </p:txBody>
      </p:sp>
      <p:sp>
        <p:nvSpPr>
          <p:cNvPr id="155" name="Google Shape;155;p31"/>
          <p:cNvSpPr txBox="1"/>
          <p:nvPr/>
        </p:nvSpPr>
        <p:spPr>
          <a:xfrm>
            <a:off x="5271625" y="1648200"/>
            <a:ext cx="3018600" cy="1847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en" sz="1800"/>
              <a:t>H5P</a:t>
            </a:r>
            <a:endParaRPr sz="1800"/>
          </a:p>
          <a:p>
            <a:pPr indent="-342900" lvl="0" marL="457200" rtl="0" algn="l">
              <a:spcBef>
                <a:spcPts val="0"/>
              </a:spcBef>
              <a:spcAft>
                <a:spcPts val="0"/>
              </a:spcAft>
              <a:buSzPts val="1800"/>
              <a:buChar char="●"/>
            </a:pPr>
            <a:r>
              <a:rPr lang="en" sz="1800"/>
              <a:t>LTI</a:t>
            </a:r>
            <a:endParaRPr sz="1800"/>
          </a:p>
          <a:p>
            <a:pPr indent="-342900" lvl="0" marL="457200" rtl="0" algn="l">
              <a:spcBef>
                <a:spcPts val="0"/>
              </a:spcBef>
              <a:spcAft>
                <a:spcPts val="0"/>
              </a:spcAft>
              <a:buSzPts val="1800"/>
              <a:buChar char="●"/>
            </a:pPr>
            <a:r>
              <a:rPr lang="en" sz="1800"/>
              <a:t>Moodle Activities:</a:t>
            </a:r>
            <a:endParaRPr sz="1800"/>
          </a:p>
          <a:p>
            <a:pPr indent="-342900" lvl="1" marL="914400" rtl="0" algn="l">
              <a:spcBef>
                <a:spcPts val="0"/>
              </a:spcBef>
              <a:spcAft>
                <a:spcPts val="0"/>
              </a:spcAft>
              <a:buSzPts val="1800"/>
              <a:buChar char="○"/>
            </a:pPr>
            <a:r>
              <a:rPr lang="en" sz="1800"/>
              <a:t>Assignment</a:t>
            </a:r>
            <a:endParaRPr sz="1800"/>
          </a:p>
          <a:p>
            <a:pPr indent="-342900" lvl="1" marL="914400" rtl="0" algn="l">
              <a:spcBef>
                <a:spcPts val="0"/>
              </a:spcBef>
              <a:spcAft>
                <a:spcPts val="0"/>
              </a:spcAft>
              <a:buSzPts val="1800"/>
              <a:buChar char="○"/>
            </a:pPr>
            <a:r>
              <a:rPr lang="en" sz="1800"/>
              <a:t>Forums</a:t>
            </a:r>
            <a:endParaRPr sz="1800"/>
          </a:p>
          <a:p>
            <a:pPr indent="-342900" lvl="1" marL="914400" rtl="0" algn="l">
              <a:spcBef>
                <a:spcPts val="0"/>
              </a:spcBef>
              <a:spcAft>
                <a:spcPts val="0"/>
              </a:spcAft>
              <a:buSzPts val="1800"/>
              <a:buChar char="○"/>
            </a:pPr>
            <a:r>
              <a:rPr lang="en" sz="1800"/>
              <a:t>Quiz</a:t>
            </a:r>
            <a:endParaRPr sz="1800"/>
          </a:p>
        </p:txBody>
      </p:sp>
      <p:pic>
        <p:nvPicPr>
          <p:cNvPr id="156" name="Google Shape;156;p31"/>
          <p:cNvPicPr preferRelativeResize="0"/>
          <p:nvPr/>
        </p:nvPicPr>
        <p:blipFill>
          <a:blip r:embed="rId3">
            <a:alphaModFix/>
          </a:blip>
          <a:stretch>
            <a:fillRect/>
          </a:stretch>
        </p:blipFill>
        <p:spPr>
          <a:xfrm>
            <a:off x="717825" y="1202550"/>
            <a:ext cx="3650042" cy="1903150"/>
          </a:xfrm>
          <a:prstGeom prst="rect">
            <a:avLst/>
          </a:prstGeom>
          <a:noFill/>
          <a:ln>
            <a:noFill/>
          </a:ln>
        </p:spPr>
      </p:pic>
      <p:pic>
        <p:nvPicPr>
          <p:cNvPr id="157" name="Google Shape;157;p31"/>
          <p:cNvPicPr preferRelativeResize="0"/>
          <p:nvPr/>
        </p:nvPicPr>
        <p:blipFill>
          <a:blip r:embed="rId4">
            <a:alphaModFix/>
          </a:blip>
          <a:stretch>
            <a:fillRect/>
          </a:stretch>
        </p:blipFill>
        <p:spPr>
          <a:xfrm>
            <a:off x="3119825" y="2627975"/>
            <a:ext cx="2690426" cy="1962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2"/>
          <p:cNvSpPr txBox="1"/>
          <p:nvPr>
            <p:ph idx="4294967295" type="title"/>
          </p:nvPr>
        </p:nvSpPr>
        <p:spPr>
          <a:xfrm>
            <a:off x="638475" y="564275"/>
            <a:ext cx="6038100" cy="7518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SzPts val="2800"/>
              <a:buNone/>
            </a:pPr>
            <a:r>
              <a:rPr lang="en" sz="3500">
                <a:solidFill>
                  <a:srgbClr val="434343"/>
                </a:solidFill>
                <a:latin typeface="Open Sans ExtraBold"/>
                <a:ea typeface="Open Sans ExtraBold"/>
                <a:cs typeface="Open Sans ExtraBold"/>
                <a:sym typeface="Open Sans ExtraBold"/>
              </a:rPr>
              <a:t>Got lots of files</a:t>
            </a:r>
            <a:r>
              <a:rPr lang="en" sz="3500">
                <a:solidFill>
                  <a:srgbClr val="434343"/>
                </a:solidFill>
                <a:latin typeface="Open Sans ExtraBold"/>
                <a:ea typeface="Open Sans ExtraBold"/>
                <a:cs typeface="Open Sans ExtraBold"/>
                <a:sym typeface="Open Sans ExtraBold"/>
              </a:rPr>
              <a:t>?</a:t>
            </a:r>
            <a:r>
              <a:rPr i="0" lang="en" sz="3500" u="none" cap="none" strike="noStrike">
                <a:solidFill>
                  <a:srgbClr val="434343"/>
                </a:solidFill>
                <a:latin typeface="Open Sans ExtraBold"/>
                <a:ea typeface="Open Sans ExtraBold"/>
                <a:cs typeface="Open Sans ExtraBold"/>
                <a:sym typeface="Open Sans ExtraBold"/>
              </a:rPr>
              <a:t> </a:t>
            </a:r>
            <a:endParaRPr i="0" sz="3500" u="none" cap="none" strike="noStrike">
              <a:solidFill>
                <a:srgbClr val="434343"/>
              </a:solidFill>
              <a:latin typeface="Open Sans ExtraBold"/>
              <a:ea typeface="Open Sans ExtraBold"/>
              <a:cs typeface="Open Sans ExtraBold"/>
              <a:sym typeface="Open Sans ExtraBold"/>
            </a:endParaRPr>
          </a:p>
        </p:txBody>
      </p:sp>
      <p:sp>
        <p:nvSpPr>
          <p:cNvPr id="163" name="Google Shape;163;p32"/>
          <p:cNvSpPr txBox="1"/>
          <p:nvPr/>
        </p:nvSpPr>
        <p:spPr>
          <a:xfrm>
            <a:off x="705300" y="1490500"/>
            <a:ext cx="7689600" cy="3431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Connect to G-Drive </a:t>
            </a:r>
            <a:endParaRPr sz="1800">
              <a:solidFill>
                <a:srgbClr val="434343"/>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800">
              <a:solidFill>
                <a:srgbClr val="434343"/>
              </a:solidFill>
              <a:latin typeface="Open Sans"/>
              <a:ea typeface="Open Sans"/>
              <a:cs typeface="Open Sans"/>
              <a:sym typeface="Open Sans"/>
            </a:endParaRPr>
          </a:p>
        </p:txBody>
      </p:sp>
      <p:pic>
        <p:nvPicPr>
          <p:cNvPr id="164" name="Google Shape;164;p32"/>
          <p:cNvPicPr preferRelativeResize="0"/>
          <p:nvPr/>
        </p:nvPicPr>
        <p:blipFill>
          <a:blip r:embed="rId3">
            <a:alphaModFix/>
          </a:blip>
          <a:stretch>
            <a:fillRect/>
          </a:stretch>
        </p:blipFill>
        <p:spPr>
          <a:xfrm>
            <a:off x="3064000" y="870562"/>
            <a:ext cx="5935073" cy="3338476"/>
          </a:xfrm>
          <a:prstGeom prst="rect">
            <a:avLst/>
          </a:prstGeom>
          <a:noFill/>
          <a:ln>
            <a:noFill/>
          </a:ln>
        </p:spPr>
      </p:pic>
      <p:pic>
        <p:nvPicPr>
          <p:cNvPr id="165" name="Google Shape;165;p32"/>
          <p:cNvPicPr preferRelativeResize="0"/>
          <p:nvPr/>
        </p:nvPicPr>
        <p:blipFill>
          <a:blip r:embed="rId4">
            <a:alphaModFix/>
          </a:blip>
          <a:stretch>
            <a:fillRect/>
          </a:stretch>
        </p:blipFill>
        <p:spPr>
          <a:xfrm>
            <a:off x="888745" y="2223200"/>
            <a:ext cx="3852224" cy="1216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33"/>
          <p:cNvPicPr preferRelativeResize="0"/>
          <p:nvPr/>
        </p:nvPicPr>
        <p:blipFill>
          <a:blip r:embed="rId3">
            <a:alphaModFix/>
          </a:blip>
          <a:stretch>
            <a:fillRect/>
          </a:stretch>
        </p:blipFill>
        <p:spPr>
          <a:xfrm>
            <a:off x="740025" y="604475"/>
            <a:ext cx="5526050" cy="39345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4"/>
          <p:cNvSpPr txBox="1"/>
          <p:nvPr>
            <p:ph idx="4294967295" type="title"/>
          </p:nvPr>
        </p:nvSpPr>
        <p:spPr>
          <a:xfrm>
            <a:off x="396000" y="618300"/>
            <a:ext cx="6768000" cy="7518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SzPts val="2800"/>
              <a:buNone/>
            </a:pPr>
            <a:r>
              <a:rPr lang="en" sz="3100">
                <a:solidFill>
                  <a:srgbClr val="434343"/>
                </a:solidFill>
                <a:latin typeface="Open Sans ExtraBold"/>
                <a:ea typeface="Open Sans ExtraBold"/>
                <a:cs typeface="Open Sans ExtraBold"/>
                <a:sym typeface="Open Sans ExtraBold"/>
              </a:rPr>
              <a:t>Make grading easier</a:t>
            </a:r>
            <a:endParaRPr i="0" sz="3100" u="none" cap="none" strike="noStrike">
              <a:solidFill>
                <a:srgbClr val="434343"/>
              </a:solidFill>
              <a:latin typeface="Open Sans ExtraBold"/>
              <a:ea typeface="Open Sans ExtraBold"/>
              <a:cs typeface="Open Sans ExtraBold"/>
              <a:sym typeface="Open Sans ExtraBold"/>
            </a:endParaRPr>
          </a:p>
        </p:txBody>
      </p:sp>
      <p:pic>
        <p:nvPicPr>
          <p:cNvPr id="176" name="Google Shape;176;p34"/>
          <p:cNvPicPr preferRelativeResize="0"/>
          <p:nvPr/>
        </p:nvPicPr>
        <p:blipFill>
          <a:blip r:embed="rId3">
            <a:alphaModFix/>
          </a:blip>
          <a:stretch>
            <a:fillRect/>
          </a:stretch>
        </p:blipFill>
        <p:spPr>
          <a:xfrm>
            <a:off x="396000" y="1445475"/>
            <a:ext cx="6547174" cy="2848576"/>
          </a:xfrm>
          <a:prstGeom prst="rect">
            <a:avLst/>
          </a:prstGeom>
          <a:noFill/>
          <a:ln>
            <a:noFill/>
          </a:ln>
        </p:spPr>
      </p:pic>
      <p:pic>
        <p:nvPicPr>
          <p:cNvPr id="177" name="Google Shape;177;p34"/>
          <p:cNvPicPr preferRelativeResize="0"/>
          <p:nvPr/>
        </p:nvPicPr>
        <p:blipFill>
          <a:blip r:embed="rId4">
            <a:alphaModFix/>
          </a:blip>
          <a:stretch>
            <a:fillRect/>
          </a:stretch>
        </p:blipFill>
        <p:spPr>
          <a:xfrm>
            <a:off x="4874725" y="3690675"/>
            <a:ext cx="1694250" cy="1000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5"/>
          <p:cNvSpPr txBox="1"/>
          <p:nvPr/>
        </p:nvSpPr>
        <p:spPr>
          <a:xfrm>
            <a:off x="705300" y="1490500"/>
            <a:ext cx="4152000" cy="34317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MoodleCloud plans has access to the Premium plan</a:t>
            </a:r>
            <a:endParaRPr sz="1800">
              <a:solidFill>
                <a:srgbClr val="434343"/>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sz="1800">
              <a:solidFill>
                <a:srgbClr val="434343"/>
              </a:solidFill>
              <a:latin typeface="Open Sans"/>
              <a:ea typeface="Open Sans"/>
              <a:cs typeface="Open Sans"/>
              <a:sym typeface="Open Sans"/>
            </a:endParaRPr>
          </a:p>
        </p:txBody>
      </p:sp>
      <p:pic>
        <p:nvPicPr>
          <p:cNvPr id="183" name="Google Shape;183;p35"/>
          <p:cNvPicPr preferRelativeResize="0"/>
          <p:nvPr/>
        </p:nvPicPr>
        <p:blipFill>
          <a:blip r:embed="rId3">
            <a:alphaModFix/>
          </a:blip>
          <a:stretch>
            <a:fillRect/>
          </a:stretch>
        </p:blipFill>
        <p:spPr>
          <a:xfrm>
            <a:off x="1129975" y="546975"/>
            <a:ext cx="3640149" cy="674850"/>
          </a:xfrm>
          <a:prstGeom prst="rect">
            <a:avLst/>
          </a:prstGeom>
          <a:noFill/>
          <a:ln>
            <a:noFill/>
          </a:ln>
        </p:spPr>
      </p:pic>
      <p:pic>
        <p:nvPicPr>
          <p:cNvPr id="184" name="Google Shape;184;p35"/>
          <p:cNvPicPr preferRelativeResize="0"/>
          <p:nvPr/>
        </p:nvPicPr>
        <p:blipFill>
          <a:blip r:embed="rId4">
            <a:alphaModFix/>
          </a:blip>
          <a:stretch>
            <a:fillRect/>
          </a:stretch>
        </p:blipFill>
        <p:spPr>
          <a:xfrm>
            <a:off x="5413827" y="1221825"/>
            <a:ext cx="3016025" cy="3301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6"/>
          <p:cNvSpPr txBox="1"/>
          <p:nvPr>
            <p:ph idx="4294967295" type="title"/>
          </p:nvPr>
        </p:nvSpPr>
        <p:spPr>
          <a:xfrm>
            <a:off x="602225" y="833375"/>
            <a:ext cx="3927600" cy="7518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SzPts val="2800"/>
              <a:buNone/>
            </a:pPr>
            <a:r>
              <a:rPr lang="en" sz="3000">
                <a:solidFill>
                  <a:schemeClr val="lt1"/>
                </a:solidFill>
                <a:latin typeface="Open Sans ExtraBold"/>
                <a:ea typeface="Open Sans ExtraBold"/>
                <a:cs typeface="Open Sans ExtraBold"/>
                <a:sym typeface="Open Sans ExtraBold"/>
              </a:rPr>
              <a:t>I need help with learning Moodle..</a:t>
            </a:r>
            <a:endParaRPr i="0" sz="3000" u="none" cap="none" strike="noStrike">
              <a:solidFill>
                <a:schemeClr val="lt1"/>
              </a:solidFill>
              <a:latin typeface="Open Sans ExtraBold"/>
              <a:ea typeface="Open Sans ExtraBold"/>
              <a:cs typeface="Open Sans ExtraBold"/>
              <a:sym typeface="Open Sans ExtraBold"/>
            </a:endParaRPr>
          </a:p>
        </p:txBody>
      </p:sp>
      <p:pic>
        <p:nvPicPr>
          <p:cNvPr id="190" name="Google Shape;190;p36"/>
          <p:cNvPicPr preferRelativeResize="0"/>
          <p:nvPr/>
        </p:nvPicPr>
        <p:blipFill>
          <a:blip r:embed="rId3">
            <a:alphaModFix/>
          </a:blip>
          <a:stretch>
            <a:fillRect/>
          </a:stretch>
        </p:blipFill>
        <p:spPr>
          <a:xfrm>
            <a:off x="4758225" y="1287699"/>
            <a:ext cx="4224226" cy="1284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7"/>
          <p:cNvSpPr txBox="1"/>
          <p:nvPr>
            <p:ph idx="4294967295" type="title"/>
          </p:nvPr>
        </p:nvSpPr>
        <p:spPr>
          <a:xfrm>
            <a:off x="769300" y="618300"/>
            <a:ext cx="6038100" cy="7518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SzPts val="2800"/>
              <a:buNone/>
            </a:pPr>
            <a:r>
              <a:rPr lang="en" sz="3500">
                <a:solidFill>
                  <a:srgbClr val="434343"/>
                </a:solidFill>
                <a:latin typeface="Open Sans ExtraBold"/>
                <a:ea typeface="Open Sans ExtraBold"/>
                <a:cs typeface="Open Sans ExtraBold"/>
                <a:sym typeface="Open Sans ExtraBold"/>
              </a:rPr>
              <a:t>Need something bigger?</a:t>
            </a:r>
            <a:endParaRPr i="0" sz="3500" u="none" cap="none" strike="noStrike">
              <a:solidFill>
                <a:srgbClr val="434343"/>
              </a:solidFill>
              <a:latin typeface="Open Sans ExtraBold"/>
              <a:ea typeface="Open Sans ExtraBold"/>
              <a:cs typeface="Open Sans ExtraBold"/>
              <a:sym typeface="Open Sans ExtraBold"/>
            </a:endParaRPr>
          </a:p>
        </p:txBody>
      </p:sp>
      <p:pic>
        <p:nvPicPr>
          <p:cNvPr id="196" name="Google Shape;196;p37"/>
          <p:cNvPicPr preferRelativeResize="0"/>
          <p:nvPr/>
        </p:nvPicPr>
        <p:blipFill>
          <a:blip r:embed="rId3">
            <a:alphaModFix/>
          </a:blip>
          <a:stretch>
            <a:fillRect/>
          </a:stretch>
        </p:blipFill>
        <p:spPr>
          <a:xfrm>
            <a:off x="1487800" y="1458275"/>
            <a:ext cx="3699750" cy="2464175"/>
          </a:xfrm>
          <a:prstGeom prst="rect">
            <a:avLst/>
          </a:prstGeom>
          <a:noFill/>
          <a:ln>
            <a:noFill/>
          </a:ln>
        </p:spPr>
      </p:pic>
      <p:pic>
        <p:nvPicPr>
          <p:cNvPr id="197" name="Google Shape;197;p37"/>
          <p:cNvPicPr preferRelativeResize="0"/>
          <p:nvPr/>
        </p:nvPicPr>
        <p:blipFill>
          <a:blip r:embed="rId4">
            <a:alphaModFix/>
          </a:blip>
          <a:stretch>
            <a:fillRect/>
          </a:stretch>
        </p:blipFill>
        <p:spPr>
          <a:xfrm>
            <a:off x="2157075" y="4203051"/>
            <a:ext cx="2361201" cy="5868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descr="A person sitting at a laptop" id="202" name="Google Shape;202;p38" title="A person sitting at a laptop"/>
          <p:cNvPicPr preferRelativeResize="0"/>
          <p:nvPr/>
        </p:nvPicPr>
        <p:blipFill rotWithShape="1">
          <a:blip r:embed="rId3">
            <a:alphaModFix/>
          </a:blip>
          <a:srcRect b="0" l="0" r="0" t="15340"/>
          <a:stretch/>
        </p:blipFill>
        <p:spPr>
          <a:xfrm>
            <a:off x="0" y="-19400"/>
            <a:ext cx="9143999" cy="5162899"/>
          </a:xfrm>
          <a:prstGeom prst="rect">
            <a:avLst/>
          </a:prstGeom>
          <a:noFill/>
          <a:ln>
            <a:noFill/>
          </a:ln>
        </p:spPr>
      </p:pic>
      <p:sp>
        <p:nvSpPr>
          <p:cNvPr id="203" name="Google Shape;203;p38"/>
          <p:cNvSpPr txBox="1"/>
          <p:nvPr/>
        </p:nvSpPr>
        <p:spPr>
          <a:xfrm>
            <a:off x="569925" y="528650"/>
            <a:ext cx="3604200" cy="671700"/>
          </a:xfrm>
          <a:prstGeom prst="rect">
            <a:avLst/>
          </a:prstGeom>
          <a:solidFill>
            <a:srgbClr val="FFFFFF">
              <a:alpha val="62352"/>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434343"/>
              </a:solidFill>
              <a:latin typeface="Open Sans"/>
              <a:ea typeface="Open Sans"/>
              <a:cs typeface="Open Sans"/>
              <a:sym typeface="Open Sans"/>
            </a:endParaRPr>
          </a:p>
        </p:txBody>
      </p:sp>
      <p:sp>
        <p:nvSpPr>
          <p:cNvPr id="204" name="Google Shape;204;p38"/>
          <p:cNvSpPr txBox="1"/>
          <p:nvPr>
            <p:ph idx="4294967295" type="title"/>
          </p:nvPr>
        </p:nvSpPr>
        <p:spPr>
          <a:xfrm>
            <a:off x="698500" y="564276"/>
            <a:ext cx="5334635" cy="751840"/>
          </a:xfrm>
          <a:prstGeom prst="rect">
            <a:avLst/>
          </a:prstGeom>
          <a:noFill/>
          <a:ln>
            <a:noFill/>
          </a:ln>
        </p:spPr>
        <p:txBody>
          <a:bodyPr anchorCtr="0" anchor="t" bIns="0" lIns="0" spcFirstLastPara="1" rIns="0" wrap="square" tIns="0">
            <a:noAutofit/>
          </a:bodyPr>
          <a:lstStyle/>
          <a:p>
            <a:pPr indent="0" lvl="0" marL="12700" rtl="0" algn="l">
              <a:lnSpc>
                <a:spcPct val="100000"/>
              </a:lnSpc>
              <a:spcBef>
                <a:spcPts val="0"/>
              </a:spcBef>
              <a:spcAft>
                <a:spcPts val="0"/>
              </a:spcAft>
              <a:buClr>
                <a:schemeClr val="dk1"/>
              </a:buClr>
              <a:buSzPts val="2800"/>
              <a:buFont typeface="Arial"/>
              <a:buNone/>
            </a:pPr>
            <a:r>
              <a:rPr lang="en" sz="3500">
                <a:solidFill>
                  <a:srgbClr val="434343"/>
                </a:solidFill>
                <a:latin typeface="Open Sans ExtraBold"/>
                <a:ea typeface="Open Sans ExtraBold"/>
                <a:cs typeface="Open Sans ExtraBold"/>
                <a:sym typeface="Open Sans ExtraBold"/>
              </a:rPr>
              <a:t>What’s next?</a:t>
            </a:r>
            <a:endParaRPr b="0" sz="3500">
              <a:solidFill>
                <a:srgbClr val="434343"/>
              </a:solidFill>
              <a:latin typeface="Open Sans ExtraBold"/>
              <a:ea typeface="Open Sans ExtraBold"/>
              <a:cs typeface="Open Sans ExtraBold"/>
              <a:sym typeface="Open Sans ExtraBold"/>
            </a:endParaRPr>
          </a:p>
          <a:p>
            <a:pPr indent="0" lvl="0" marL="12700" marR="0" rtl="0" algn="l">
              <a:lnSpc>
                <a:spcPct val="100000"/>
              </a:lnSpc>
              <a:spcBef>
                <a:spcPts val="0"/>
              </a:spcBef>
              <a:spcAft>
                <a:spcPts val="0"/>
              </a:spcAft>
              <a:buSzPts val="2800"/>
              <a:buNone/>
            </a:pPr>
            <a:r>
              <a:t/>
            </a:r>
            <a:endParaRPr sz="4500"/>
          </a:p>
        </p:txBody>
      </p:sp>
      <p:sp>
        <p:nvSpPr>
          <p:cNvPr id="205" name="Google Shape;205;p38"/>
          <p:cNvSpPr txBox="1"/>
          <p:nvPr/>
        </p:nvSpPr>
        <p:spPr>
          <a:xfrm>
            <a:off x="1049250" y="1680250"/>
            <a:ext cx="6258900" cy="954300"/>
          </a:xfrm>
          <a:prstGeom prst="rect">
            <a:avLst/>
          </a:prstGeom>
          <a:noFill/>
          <a:ln>
            <a:noFill/>
          </a:ln>
        </p:spPr>
        <p:txBody>
          <a:bodyPr anchorCtr="0" anchor="t" bIns="91425" lIns="91425" spcFirstLastPara="1" rIns="91425" wrap="square" tIns="91425">
            <a:spAutoFit/>
          </a:bodyPr>
          <a:lstStyle/>
          <a:p>
            <a:pPr indent="-387350" lvl="0" marL="457200" rtl="0" algn="l">
              <a:spcBef>
                <a:spcPts val="0"/>
              </a:spcBef>
              <a:spcAft>
                <a:spcPts val="0"/>
              </a:spcAft>
              <a:buClr>
                <a:schemeClr val="dk1"/>
              </a:buClr>
              <a:buSzPts val="2500"/>
              <a:buChar char="●"/>
            </a:pPr>
            <a:r>
              <a:rPr lang="en" sz="2500">
                <a:solidFill>
                  <a:schemeClr val="dk1"/>
                </a:solidFill>
              </a:rPr>
              <a:t>Course templates</a:t>
            </a:r>
            <a:endParaRPr sz="2500">
              <a:solidFill>
                <a:schemeClr val="dk1"/>
              </a:solidFill>
            </a:endParaRPr>
          </a:p>
          <a:p>
            <a:pPr indent="-387350" lvl="0" marL="457200" rtl="0" algn="l">
              <a:spcBef>
                <a:spcPts val="0"/>
              </a:spcBef>
              <a:spcAft>
                <a:spcPts val="0"/>
              </a:spcAft>
              <a:buClr>
                <a:schemeClr val="dk1"/>
              </a:buClr>
              <a:buSzPts val="2500"/>
              <a:buChar char="●"/>
            </a:pPr>
            <a:r>
              <a:rPr lang="en" sz="2500">
                <a:solidFill>
                  <a:schemeClr val="dk1"/>
                </a:solidFill>
              </a:rPr>
              <a:t>Custom Domain Hosting</a:t>
            </a:r>
            <a:endParaRPr sz="25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descr="Background image" id="85" name="Google Shape;85;p21" title="Background image"/>
          <p:cNvPicPr preferRelativeResize="0"/>
          <p:nvPr/>
        </p:nvPicPr>
        <p:blipFill rotWithShape="1">
          <a:blip r:embed="rId3">
            <a:alphaModFix/>
          </a:blip>
          <a:srcRect b="0" l="0" r="0" t="0"/>
          <a:stretch/>
        </p:blipFill>
        <p:spPr>
          <a:xfrm>
            <a:off x="0" y="0"/>
            <a:ext cx="9148562" cy="5143500"/>
          </a:xfrm>
          <a:prstGeom prst="rect">
            <a:avLst/>
          </a:prstGeom>
          <a:noFill/>
          <a:ln>
            <a:noFill/>
          </a:ln>
        </p:spPr>
      </p:pic>
      <p:sp>
        <p:nvSpPr>
          <p:cNvPr id="86" name="Google Shape;86;p21"/>
          <p:cNvSpPr txBox="1"/>
          <p:nvPr/>
        </p:nvSpPr>
        <p:spPr>
          <a:xfrm>
            <a:off x="598775" y="2958325"/>
            <a:ext cx="6158100" cy="11550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Open Sans"/>
                <a:ea typeface="Open Sans"/>
                <a:cs typeface="Open Sans"/>
                <a:sym typeface="Open Sans"/>
              </a:rPr>
              <a:t>Presented by </a:t>
            </a:r>
            <a:r>
              <a:rPr b="1" lang="en" sz="1800">
                <a:solidFill>
                  <a:srgbClr val="FFFFFF"/>
                </a:solidFill>
                <a:latin typeface="Open Sans"/>
                <a:ea typeface="Open Sans"/>
                <a:cs typeface="Open Sans"/>
                <a:sym typeface="Open Sans"/>
              </a:rPr>
              <a:t>Frances Le Page </a:t>
            </a:r>
            <a:endParaRPr b="1" i="0" sz="1800" u="none" cap="none" strike="noStrike">
              <a:solidFill>
                <a:srgbClr val="FFFFFF"/>
              </a:solidFill>
              <a:latin typeface="Open Sans"/>
              <a:ea typeface="Open Sans"/>
              <a:cs typeface="Open Sans"/>
              <a:sym typeface="Open Sans"/>
            </a:endParaRPr>
          </a:p>
          <a:p>
            <a:pPr indent="0" lvl="0" marL="12700" marR="0" rtl="0" algn="l">
              <a:lnSpc>
                <a:spcPct val="100000"/>
              </a:lnSpc>
              <a:spcBef>
                <a:spcPts val="0"/>
              </a:spcBef>
              <a:spcAft>
                <a:spcPts val="0"/>
              </a:spcAft>
              <a:buClr>
                <a:srgbClr val="000000"/>
              </a:buClr>
              <a:buSzPts val="1800"/>
              <a:buFont typeface="Arial"/>
              <a:buNone/>
            </a:pPr>
            <a:r>
              <a:rPr lang="en" sz="1800">
                <a:solidFill>
                  <a:srgbClr val="FFFFFF"/>
                </a:solidFill>
                <a:latin typeface="Open Sans"/>
                <a:ea typeface="Open Sans"/>
                <a:cs typeface="Open Sans"/>
                <a:sym typeface="Open Sans"/>
              </a:rPr>
              <a:t>MoodleCloud Product Manager </a:t>
            </a:r>
            <a:endParaRPr b="0" i="0" sz="1800" u="none" cap="none" strike="noStrike">
              <a:solidFill>
                <a:srgbClr val="FFFFFF"/>
              </a:solidFill>
              <a:latin typeface="Open Sans"/>
              <a:ea typeface="Open Sans"/>
              <a:cs typeface="Open Sans"/>
              <a:sym typeface="Open Sans"/>
            </a:endParaRPr>
          </a:p>
        </p:txBody>
      </p:sp>
      <p:sp>
        <p:nvSpPr>
          <p:cNvPr id="87" name="Google Shape;87;p21"/>
          <p:cNvSpPr txBox="1"/>
          <p:nvPr>
            <p:ph idx="4294967295" type="title"/>
          </p:nvPr>
        </p:nvSpPr>
        <p:spPr>
          <a:xfrm>
            <a:off x="598775" y="1332325"/>
            <a:ext cx="6932100" cy="14856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SzPts val="2800"/>
              <a:buNone/>
            </a:pPr>
            <a:r>
              <a:rPr lang="en" sz="4700">
                <a:solidFill>
                  <a:schemeClr val="lt1"/>
                </a:solidFill>
                <a:latin typeface="Open Sans ExtraBold"/>
                <a:ea typeface="Open Sans ExtraBold"/>
                <a:cs typeface="Open Sans ExtraBold"/>
                <a:sym typeface="Open Sans ExtraBold"/>
              </a:rPr>
              <a:t>MoodleCloud on 4.0</a:t>
            </a:r>
            <a:endParaRPr i="0" sz="4700" u="none" cap="none" strike="noStrik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9"/>
          <p:cNvSpPr txBox="1"/>
          <p:nvPr/>
        </p:nvSpPr>
        <p:spPr>
          <a:xfrm>
            <a:off x="420500" y="4571050"/>
            <a:ext cx="2005500" cy="466800"/>
          </a:xfrm>
          <a:prstGeom prst="rect">
            <a:avLst/>
          </a:prstGeom>
          <a:noFill/>
          <a:ln>
            <a:noFill/>
          </a:ln>
        </p:spPr>
        <p:txBody>
          <a:bodyPr anchorCtr="0" anchor="t" bIns="0" lIns="0" spcFirstLastPara="1" rIns="0" wrap="square" tIns="41900">
            <a:noAutofit/>
          </a:bodyPr>
          <a:lstStyle/>
          <a:p>
            <a:pPr indent="0" lvl="0" marL="12700" marR="0" rtl="0" algn="l">
              <a:lnSpc>
                <a:spcPct val="100000"/>
              </a:lnSpc>
              <a:spcBef>
                <a:spcPts val="0"/>
              </a:spcBef>
              <a:spcAft>
                <a:spcPts val="0"/>
              </a:spcAft>
              <a:buClr>
                <a:srgbClr val="000000"/>
              </a:buClr>
              <a:buSzPts val="1800"/>
              <a:buFont typeface="Arial"/>
              <a:buNone/>
            </a:pPr>
            <a:r>
              <a:rPr lang="en" sz="1800">
                <a:solidFill>
                  <a:srgbClr val="434343"/>
                </a:solidFill>
                <a:latin typeface="Open Sans"/>
                <a:ea typeface="Open Sans"/>
                <a:cs typeface="Open Sans"/>
                <a:sym typeface="Open Sans"/>
              </a:rPr>
              <a:t>Frances Le Page</a:t>
            </a:r>
            <a:endParaRPr sz="1800">
              <a:solidFill>
                <a:srgbClr val="434343"/>
              </a:solidFill>
              <a:latin typeface="Open Sans"/>
              <a:ea typeface="Open Sans"/>
              <a:cs typeface="Open Sans"/>
              <a:sym typeface="Open Sans"/>
            </a:endParaRPr>
          </a:p>
        </p:txBody>
      </p:sp>
      <p:sp>
        <p:nvSpPr>
          <p:cNvPr id="211" name="Google Shape;211;p39"/>
          <p:cNvSpPr txBox="1"/>
          <p:nvPr/>
        </p:nvSpPr>
        <p:spPr>
          <a:xfrm>
            <a:off x="2730713" y="4600550"/>
            <a:ext cx="3299100" cy="466800"/>
          </a:xfrm>
          <a:prstGeom prst="rect">
            <a:avLst/>
          </a:prstGeom>
          <a:noFill/>
          <a:ln>
            <a:noFill/>
          </a:ln>
        </p:spPr>
        <p:txBody>
          <a:bodyPr anchorCtr="0" anchor="t" bIns="0" lIns="0" spcFirstLastPara="1" rIns="0" wrap="square" tIns="41900">
            <a:noAutofit/>
          </a:bodyPr>
          <a:lstStyle/>
          <a:p>
            <a:pPr indent="0" lvl="0" marL="12700" marR="0" rtl="0" algn="ctr">
              <a:lnSpc>
                <a:spcPct val="100000"/>
              </a:lnSpc>
              <a:spcBef>
                <a:spcPts val="0"/>
              </a:spcBef>
              <a:spcAft>
                <a:spcPts val="0"/>
              </a:spcAft>
              <a:buClr>
                <a:srgbClr val="000000"/>
              </a:buClr>
              <a:buSzPts val="1800"/>
              <a:buFont typeface="Arial"/>
              <a:buNone/>
            </a:pPr>
            <a:r>
              <a:rPr b="1" i="0" lang="en" sz="1800" u="none" cap="none" strike="noStrike">
                <a:solidFill>
                  <a:srgbClr val="434343"/>
                </a:solidFill>
                <a:latin typeface="Open Sans"/>
                <a:ea typeface="Open Sans"/>
                <a:cs typeface="Open Sans"/>
                <a:sym typeface="Open Sans"/>
              </a:rPr>
              <a:t>E:</a:t>
            </a:r>
            <a:r>
              <a:rPr b="1" i="0" lang="en" sz="1800" u="none" cap="none" strike="noStrike">
                <a:solidFill>
                  <a:srgbClr val="434343"/>
                </a:solidFill>
                <a:latin typeface="Open Sans"/>
                <a:ea typeface="Open Sans"/>
                <a:cs typeface="Open Sans"/>
                <a:sym typeface="Open Sans"/>
              </a:rPr>
              <a:t> </a:t>
            </a:r>
            <a:r>
              <a:rPr lang="en" sz="1800" u="sng">
                <a:solidFill>
                  <a:schemeClr val="hlink"/>
                </a:solidFill>
                <a:latin typeface="Open Sans"/>
                <a:ea typeface="Open Sans"/>
                <a:cs typeface="Open Sans"/>
                <a:sym typeface="Open Sans"/>
                <a:hlinkClick r:id="rId3"/>
              </a:rPr>
              <a:t>frances@moodle.com</a:t>
            </a:r>
            <a:endParaRPr b="0" i="0" sz="1800" u="none" cap="none" strike="noStrike">
              <a:solidFill>
                <a:srgbClr val="434343"/>
              </a:solidFill>
              <a:latin typeface="Open Sans"/>
              <a:ea typeface="Open Sans"/>
              <a:cs typeface="Open Sans"/>
              <a:sym typeface="Open Sans"/>
            </a:endParaRPr>
          </a:p>
        </p:txBody>
      </p:sp>
      <p:sp>
        <p:nvSpPr>
          <p:cNvPr id="212" name="Google Shape;212;p39"/>
          <p:cNvSpPr txBox="1"/>
          <p:nvPr/>
        </p:nvSpPr>
        <p:spPr>
          <a:xfrm>
            <a:off x="5747300" y="4600550"/>
            <a:ext cx="3299100" cy="466800"/>
          </a:xfrm>
          <a:prstGeom prst="rect">
            <a:avLst/>
          </a:prstGeom>
          <a:noFill/>
          <a:ln>
            <a:noFill/>
          </a:ln>
        </p:spPr>
        <p:txBody>
          <a:bodyPr anchorCtr="0" anchor="t" bIns="0" lIns="0" spcFirstLastPara="1" rIns="0" wrap="square" tIns="41900">
            <a:noAutofit/>
          </a:bodyPr>
          <a:lstStyle/>
          <a:p>
            <a:pPr indent="0" lvl="0" marL="12700" marR="0" rtl="0" algn="r">
              <a:lnSpc>
                <a:spcPct val="100000"/>
              </a:lnSpc>
              <a:spcBef>
                <a:spcPts val="0"/>
              </a:spcBef>
              <a:spcAft>
                <a:spcPts val="0"/>
              </a:spcAft>
              <a:buClr>
                <a:srgbClr val="000000"/>
              </a:buClr>
              <a:buSzPts val="1800"/>
              <a:buFont typeface="Arial"/>
              <a:buNone/>
            </a:pPr>
            <a:r>
              <a:rPr b="1" i="0" lang="en" sz="1800" u="none" cap="none" strike="noStrike">
                <a:solidFill>
                  <a:srgbClr val="434343"/>
                </a:solidFill>
                <a:latin typeface="Open Sans"/>
                <a:ea typeface="Open Sans"/>
                <a:cs typeface="Open Sans"/>
                <a:sym typeface="Open Sans"/>
              </a:rPr>
              <a:t>W: </a:t>
            </a:r>
            <a:r>
              <a:rPr lang="en" sz="1800">
                <a:solidFill>
                  <a:srgbClr val="434343"/>
                </a:solidFill>
                <a:latin typeface="Open Sans"/>
                <a:ea typeface="Open Sans"/>
                <a:cs typeface="Open Sans"/>
                <a:sym typeface="Open Sans"/>
              </a:rPr>
              <a:t>moodle</a:t>
            </a:r>
            <a:r>
              <a:rPr b="0" i="0" lang="en" sz="1800" u="none" cap="none" strike="noStrike">
                <a:solidFill>
                  <a:srgbClr val="434343"/>
                </a:solidFill>
                <a:latin typeface="Open Sans"/>
                <a:ea typeface="Open Sans"/>
                <a:cs typeface="Open Sans"/>
                <a:sym typeface="Open Sans"/>
              </a:rPr>
              <a:t>.com/moodlecloud</a:t>
            </a:r>
            <a:endParaRPr b="0" i="0" sz="1800" u="none" cap="none" strike="noStrike">
              <a:solidFill>
                <a:srgbClr val="434343"/>
              </a:solidFill>
              <a:latin typeface="Open Sans"/>
              <a:ea typeface="Open Sans"/>
              <a:cs typeface="Open Sans"/>
              <a:sym typeface="Open Sans"/>
            </a:endParaRPr>
          </a:p>
        </p:txBody>
      </p:sp>
      <p:sp>
        <p:nvSpPr>
          <p:cNvPr id="213" name="Google Shape;213;p39"/>
          <p:cNvSpPr txBox="1"/>
          <p:nvPr>
            <p:ph idx="4294967295" type="title"/>
          </p:nvPr>
        </p:nvSpPr>
        <p:spPr>
          <a:xfrm>
            <a:off x="0" y="-864575"/>
            <a:ext cx="6038100" cy="7518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SzPts val="2800"/>
              <a:buNone/>
            </a:pPr>
            <a:r>
              <a:rPr lang="en" sz="3500">
                <a:solidFill>
                  <a:srgbClr val="01475D"/>
                </a:solidFill>
                <a:latin typeface="Open Sans ExtraBold"/>
                <a:ea typeface="Open Sans ExtraBold"/>
                <a:cs typeface="Open Sans ExtraBold"/>
                <a:sym typeface="Open Sans ExtraBold"/>
              </a:rPr>
              <a:t>Closing slide</a:t>
            </a:r>
            <a:endParaRPr i="0" sz="3500" u="none" cap="none" strike="noStrike">
              <a:solidFill>
                <a:srgbClr val="01475D"/>
              </a:solidFill>
              <a:latin typeface="Open Sans ExtraBold"/>
              <a:ea typeface="Open Sans ExtraBold"/>
              <a:cs typeface="Open Sans ExtraBold"/>
              <a:sym typeface="Open Sans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2"/>
          <p:cNvSpPr txBox="1"/>
          <p:nvPr>
            <p:ph idx="4294967295" type="title"/>
          </p:nvPr>
        </p:nvSpPr>
        <p:spPr>
          <a:xfrm>
            <a:off x="565300" y="642300"/>
            <a:ext cx="6038100" cy="7518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SzPts val="2800"/>
              <a:buNone/>
            </a:pPr>
            <a:r>
              <a:rPr lang="en" sz="3500">
                <a:solidFill>
                  <a:srgbClr val="434343"/>
                </a:solidFill>
                <a:latin typeface="Open Sans ExtraBold"/>
                <a:ea typeface="Open Sans ExtraBold"/>
                <a:cs typeface="Open Sans ExtraBold"/>
                <a:sym typeface="Open Sans ExtraBold"/>
              </a:rPr>
              <a:t>What we provide?</a:t>
            </a:r>
            <a:r>
              <a:rPr i="0" lang="en" sz="3500" u="none" cap="none" strike="noStrike">
                <a:solidFill>
                  <a:srgbClr val="434343"/>
                </a:solidFill>
                <a:latin typeface="Open Sans ExtraBold"/>
                <a:ea typeface="Open Sans ExtraBold"/>
                <a:cs typeface="Open Sans ExtraBold"/>
                <a:sym typeface="Open Sans ExtraBold"/>
              </a:rPr>
              <a:t> </a:t>
            </a:r>
            <a:endParaRPr i="0" sz="3500" u="none" cap="none" strike="noStrike">
              <a:solidFill>
                <a:srgbClr val="434343"/>
              </a:solidFill>
              <a:latin typeface="Open Sans ExtraBold"/>
              <a:ea typeface="Open Sans ExtraBold"/>
              <a:cs typeface="Open Sans ExtraBold"/>
              <a:sym typeface="Open Sans ExtraBold"/>
            </a:endParaRPr>
          </a:p>
        </p:txBody>
      </p:sp>
      <p:sp>
        <p:nvSpPr>
          <p:cNvPr id="93" name="Google Shape;93;p22"/>
          <p:cNvSpPr txBox="1"/>
          <p:nvPr/>
        </p:nvSpPr>
        <p:spPr>
          <a:xfrm>
            <a:off x="4676750" y="2175378"/>
            <a:ext cx="2615700" cy="1733100"/>
          </a:xfrm>
          <a:prstGeom prst="rect">
            <a:avLst/>
          </a:prstGeom>
          <a:noFill/>
          <a:ln>
            <a:noFill/>
          </a:ln>
        </p:spPr>
        <p:txBody>
          <a:bodyPr anchorCtr="0" anchor="t" bIns="0" lIns="0" spcFirstLastPara="1" rIns="0" wrap="square" tIns="0">
            <a:noAutofit/>
          </a:bodyPr>
          <a:lstStyle/>
          <a:p>
            <a:pPr indent="-342900" lvl="0" marL="457200" marR="5080" rtl="0" algn="l">
              <a:lnSpc>
                <a:spcPct val="100000"/>
              </a:lnSpc>
              <a:spcBef>
                <a:spcPts val="0"/>
              </a:spcBef>
              <a:spcAft>
                <a:spcPts val="0"/>
              </a:spcAft>
              <a:buClr>
                <a:srgbClr val="434343"/>
              </a:buClr>
              <a:buSzPts val="1800"/>
              <a:buFont typeface="Open Sans"/>
              <a:buAutoNum type="arabicPeriod"/>
            </a:pPr>
            <a:r>
              <a:rPr lang="en" sz="1800">
                <a:solidFill>
                  <a:srgbClr val="434343"/>
                </a:solidFill>
                <a:latin typeface="Open Sans"/>
                <a:ea typeface="Open Sans"/>
                <a:cs typeface="Open Sans"/>
                <a:sym typeface="Open Sans"/>
              </a:rPr>
              <a:t>Hosting </a:t>
            </a:r>
            <a:endParaRPr sz="1800">
              <a:solidFill>
                <a:srgbClr val="434343"/>
              </a:solidFill>
              <a:latin typeface="Open Sans"/>
              <a:ea typeface="Open Sans"/>
              <a:cs typeface="Open Sans"/>
              <a:sym typeface="Open Sans"/>
            </a:endParaRPr>
          </a:p>
          <a:p>
            <a:pPr indent="-342900" lvl="0" marL="457200" marR="5080" rtl="0" algn="l">
              <a:spcBef>
                <a:spcPts val="0"/>
              </a:spcBef>
              <a:spcAft>
                <a:spcPts val="0"/>
              </a:spcAft>
              <a:buClr>
                <a:srgbClr val="434343"/>
              </a:buClr>
              <a:buSzPts val="1800"/>
              <a:buFont typeface="Open Sans"/>
              <a:buAutoNum type="arabicPeriod"/>
            </a:pPr>
            <a:r>
              <a:rPr lang="en" sz="1800">
                <a:solidFill>
                  <a:srgbClr val="434343"/>
                </a:solidFill>
                <a:latin typeface="Open Sans"/>
                <a:ea typeface="Open Sans"/>
                <a:cs typeface="Open Sans"/>
                <a:sym typeface="Open Sans"/>
              </a:rPr>
              <a:t>Moodle Upgrades</a:t>
            </a:r>
            <a:endParaRPr sz="1800">
              <a:solidFill>
                <a:srgbClr val="434343"/>
              </a:solidFill>
              <a:latin typeface="Open Sans"/>
              <a:ea typeface="Open Sans"/>
              <a:cs typeface="Open Sans"/>
              <a:sym typeface="Open Sans"/>
            </a:endParaRPr>
          </a:p>
          <a:p>
            <a:pPr indent="-342900" lvl="0" marL="457200" marR="5080" rtl="0" algn="l">
              <a:lnSpc>
                <a:spcPct val="100000"/>
              </a:lnSpc>
              <a:spcBef>
                <a:spcPts val="0"/>
              </a:spcBef>
              <a:spcAft>
                <a:spcPts val="0"/>
              </a:spcAft>
              <a:buClr>
                <a:srgbClr val="434343"/>
              </a:buClr>
              <a:buSzPts val="1800"/>
              <a:buFont typeface="Open Sans"/>
              <a:buAutoNum type="arabicPeriod"/>
            </a:pPr>
            <a:r>
              <a:rPr lang="en" sz="1800">
                <a:solidFill>
                  <a:srgbClr val="434343"/>
                </a:solidFill>
                <a:latin typeface="Open Sans"/>
                <a:ea typeface="Open Sans"/>
                <a:cs typeface="Open Sans"/>
                <a:sym typeface="Open Sans"/>
              </a:rPr>
              <a:t>Security</a:t>
            </a:r>
            <a:endParaRPr sz="1800">
              <a:solidFill>
                <a:srgbClr val="434343"/>
              </a:solidFill>
              <a:latin typeface="Open Sans"/>
              <a:ea typeface="Open Sans"/>
              <a:cs typeface="Open Sans"/>
              <a:sym typeface="Open Sans"/>
            </a:endParaRPr>
          </a:p>
          <a:p>
            <a:pPr indent="-342900" lvl="0" marL="457200" marR="5080" rtl="0" algn="l">
              <a:lnSpc>
                <a:spcPct val="100000"/>
              </a:lnSpc>
              <a:spcBef>
                <a:spcPts val="0"/>
              </a:spcBef>
              <a:spcAft>
                <a:spcPts val="0"/>
              </a:spcAft>
              <a:buClr>
                <a:srgbClr val="434343"/>
              </a:buClr>
              <a:buSzPts val="1800"/>
              <a:buFont typeface="Open Sans"/>
              <a:buAutoNum type="arabicPeriod"/>
            </a:pPr>
            <a:r>
              <a:rPr lang="en" sz="1800">
                <a:solidFill>
                  <a:srgbClr val="434343"/>
                </a:solidFill>
                <a:latin typeface="Open Sans"/>
                <a:ea typeface="Open Sans"/>
                <a:cs typeface="Open Sans"/>
                <a:sym typeface="Open Sans"/>
              </a:rPr>
              <a:t>Stability</a:t>
            </a:r>
            <a:endParaRPr sz="1800">
              <a:solidFill>
                <a:srgbClr val="434343"/>
              </a:solidFill>
              <a:latin typeface="Open Sans"/>
              <a:ea typeface="Open Sans"/>
              <a:cs typeface="Open Sans"/>
              <a:sym typeface="Open Sans"/>
            </a:endParaRPr>
          </a:p>
          <a:p>
            <a:pPr indent="-342900" lvl="0" marL="457200" marR="5080" rtl="0" algn="l">
              <a:lnSpc>
                <a:spcPct val="100000"/>
              </a:lnSpc>
              <a:spcBef>
                <a:spcPts val="0"/>
              </a:spcBef>
              <a:spcAft>
                <a:spcPts val="0"/>
              </a:spcAft>
              <a:buClr>
                <a:srgbClr val="434343"/>
              </a:buClr>
              <a:buSzPts val="1800"/>
              <a:buFont typeface="Open Sans"/>
              <a:buAutoNum type="arabicPeriod"/>
            </a:pPr>
            <a:r>
              <a:rPr lang="en" sz="1800">
                <a:solidFill>
                  <a:srgbClr val="434343"/>
                </a:solidFill>
                <a:latin typeface="Open Sans"/>
                <a:ea typeface="Open Sans"/>
                <a:cs typeface="Open Sans"/>
                <a:sym typeface="Open Sans"/>
              </a:rPr>
              <a:t>Reliable</a:t>
            </a:r>
            <a:endParaRPr sz="1800">
              <a:solidFill>
                <a:srgbClr val="434343"/>
              </a:solidFill>
              <a:latin typeface="Open Sans"/>
              <a:ea typeface="Open Sans"/>
              <a:cs typeface="Open Sans"/>
              <a:sym typeface="Open Sans"/>
            </a:endParaRPr>
          </a:p>
        </p:txBody>
      </p:sp>
      <p:pic>
        <p:nvPicPr>
          <p:cNvPr id="94" name="Google Shape;94;p22"/>
          <p:cNvPicPr preferRelativeResize="0"/>
          <p:nvPr/>
        </p:nvPicPr>
        <p:blipFill>
          <a:blip r:embed="rId3">
            <a:alphaModFix/>
          </a:blip>
          <a:stretch>
            <a:fillRect/>
          </a:stretch>
        </p:blipFill>
        <p:spPr>
          <a:xfrm>
            <a:off x="376220" y="1643855"/>
            <a:ext cx="4195776" cy="27961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3"/>
          <p:cNvSpPr txBox="1"/>
          <p:nvPr>
            <p:ph idx="4294967295" type="title"/>
          </p:nvPr>
        </p:nvSpPr>
        <p:spPr>
          <a:xfrm>
            <a:off x="769300" y="618300"/>
            <a:ext cx="6038100" cy="7518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SzPts val="2800"/>
              <a:buNone/>
            </a:pPr>
            <a:r>
              <a:rPr lang="en" sz="3500">
                <a:solidFill>
                  <a:srgbClr val="434343"/>
                </a:solidFill>
                <a:latin typeface="Open Sans ExtraBold"/>
                <a:ea typeface="Open Sans ExtraBold"/>
                <a:cs typeface="Open Sans ExtraBold"/>
                <a:sym typeface="Open Sans ExtraBold"/>
              </a:rPr>
              <a:t>Who we serve?</a:t>
            </a:r>
            <a:r>
              <a:rPr i="0" lang="en" sz="3500" u="none" cap="none" strike="noStrike">
                <a:solidFill>
                  <a:srgbClr val="434343"/>
                </a:solidFill>
                <a:latin typeface="Open Sans ExtraBold"/>
                <a:ea typeface="Open Sans ExtraBold"/>
                <a:cs typeface="Open Sans ExtraBold"/>
                <a:sym typeface="Open Sans ExtraBold"/>
              </a:rPr>
              <a:t> </a:t>
            </a:r>
            <a:endParaRPr i="0" sz="3500" u="none" cap="none" strike="noStrike">
              <a:solidFill>
                <a:srgbClr val="434343"/>
              </a:solidFill>
              <a:latin typeface="Open Sans ExtraBold"/>
              <a:ea typeface="Open Sans ExtraBold"/>
              <a:cs typeface="Open Sans ExtraBold"/>
              <a:sym typeface="Open Sans ExtraBold"/>
            </a:endParaRPr>
          </a:p>
        </p:txBody>
      </p:sp>
      <p:sp>
        <p:nvSpPr>
          <p:cNvPr id="100" name="Google Shape;100;p23"/>
          <p:cNvSpPr txBox="1"/>
          <p:nvPr/>
        </p:nvSpPr>
        <p:spPr>
          <a:xfrm>
            <a:off x="1483725" y="2863350"/>
            <a:ext cx="1783200" cy="275700"/>
          </a:xfrm>
          <a:prstGeom prst="rect">
            <a:avLst/>
          </a:prstGeom>
          <a:noFill/>
          <a:ln>
            <a:noFill/>
          </a:ln>
        </p:spPr>
        <p:txBody>
          <a:bodyPr anchorCtr="0" anchor="t" bIns="0" lIns="0" spcFirstLastPara="1" rIns="0" wrap="square" tIns="0">
            <a:noAutofit/>
          </a:bodyPr>
          <a:lstStyle/>
          <a:p>
            <a:pPr indent="0" lvl="0" marL="12700" marR="0" rtl="0" algn="ctr">
              <a:lnSpc>
                <a:spcPct val="100000"/>
              </a:lnSpc>
              <a:spcBef>
                <a:spcPts val="0"/>
              </a:spcBef>
              <a:spcAft>
                <a:spcPts val="0"/>
              </a:spcAft>
              <a:buClr>
                <a:srgbClr val="000000"/>
              </a:buClr>
              <a:buSzPts val="1300"/>
              <a:buFont typeface="Arial"/>
              <a:buNone/>
            </a:pPr>
            <a:r>
              <a:rPr b="0" i="0" lang="en" sz="1300" u="none" cap="none" strike="noStrike">
                <a:solidFill>
                  <a:srgbClr val="333333"/>
                </a:solidFill>
                <a:latin typeface="Open Sans"/>
                <a:ea typeface="Open Sans"/>
                <a:cs typeface="Open Sans"/>
                <a:sym typeface="Open Sans"/>
              </a:rPr>
              <a:t>Image goes here</a:t>
            </a:r>
            <a:endParaRPr b="0" i="0" sz="1300" u="none" cap="none" strike="noStrike">
              <a:solidFill>
                <a:srgbClr val="000000"/>
              </a:solidFill>
              <a:latin typeface="Open Sans"/>
              <a:ea typeface="Open Sans"/>
              <a:cs typeface="Open Sans"/>
              <a:sym typeface="Open Sans"/>
            </a:endParaRPr>
          </a:p>
        </p:txBody>
      </p:sp>
      <p:pic>
        <p:nvPicPr>
          <p:cNvPr id="101" name="Google Shape;101;p23"/>
          <p:cNvPicPr preferRelativeResize="0"/>
          <p:nvPr/>
        </p:nvPicPr>
        <p:blipFill>
          <a:blip r:embed="rId3">
            <a:alphaModFix/>
          </a:blip>
          <a:stretch>
            <a:fillRect/>
          </a:stretch>
        </p:blipFill>
        <p:spPr>
          <a:xfrm>
            <a:off x="553679" y="1279925"/>
            <a:ext cx="5595050" cy="3442550"/>
          </a:xfrm>
          <a:prstGeom prst="rect">
            <a:avLst/>
          </a:prstGeom>
          <a:noFill/>
          <a:ln>
            <a:noFill/>
          </a:ln>
        </p:spPr>
      </p:pic>
      <p:pic>
        <p:nvPicPr>
          <p:cNvPr id="102" name="Google Shape;102;p23"/>
          <p:cNvPicPr preferRelativeResize="0"/>
          <p:nvPr/>
        </p:nvPicPr>
        <p:blipFill>
          <a:blip r:embed="rId4">
            <a:alphaModFix/>
          </a:blip>
          <a:stretch>
            <a:fillRect/>
          </a:stretch>
        </p:blipFill>
        <p:spPr>
          <a:xfrm>
            <a:off x="457350" y="1279925"/>
            <a:ext cx="5895675" cy="3626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4"/>
          <p:cNvSpPr txBox="1"/>
          <p:nvPr>
            <p:ph idx="4294967295" type="title"/>
          </p:nvPr>
        </p:nvSpPr>
        <p:spPr>
          <a:xfrm>
            <a:off x="644400" y="1243500"/>
            <a:ext cx="3927600" cy="7518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SzPts val="2800"/>
              <a:buNone/>
            </a:pPr>
            <a:r>
              <a:rPr lang="en" sz="3000">
                <a:solidFill>
                  <a:schemeClr val="lt1"/>
                </a:solidFill>
                <a:latin typeface="Open Sans ExtraBold"/>
                <a:ea typeface="Open Sans ExtraBold"/>
                <a:cs typeface="Open Sans ExtraBold"/>
                <a:sym typeface="Open Sans ExtraBold"/>
              </a:rPr>
              <a:t>Our Customers</a:t>
            </a:r>
            <a:r>
              <a:rPr i="0" lang="en" sz="3000" u="none" cap="none" strike="noStrike">
                <a:solidFill>
                  <a:schemeClr val="lt1"/>
                </a:solidFill>
                <a:latin typeface="Open Sans ExtraBold"/>
                <a:ea typeface="Open Sans ExtraBold"/>
                <a:cs typeface="Open Sans ExtraBold"/>
                <a:sym typeface="Open Sans ExtraBold"/>
              </a:rPr>
              <a:t> </a:t>
            </a:r>
            <a:endParaRPr i="0" sz="3000" u="none" cap="none" strike="noStrike">
              <a:solidFill>
                <a:schemeClr val="lt1"/>
              </a:solidFill>
              <a:latin typeface="Open Sans ExtraBold"/>
              <a:ea typeface="Open Sans ExtraBold"/>
              <a:cs typeface="Open Sans ExtraBold"/>
              <a:sym typeface="Open Sans ExtraBold"/>
            </a:endParaRPr>
          </a:p>
        </p:txBody>
      </p:sp>
      <p:sp>
        <p:nvSpPr>
          <p:cNvPr id="108" name="Google Shape;108;p24"/>
          <p:cNvSpPr/>
          <p:nvPr/>
        </p:nvSpPr>
        <p:spPr>
          <a:xfrm>
            <a:off x="5145500" y="3151575"/>
            <a:ext cx="1715400" cy="1696500"/>
          </a:xfrm>
          <a:prstGeom prst="ellipse">
            <a:avLst/>
          </a:prstGeom>
          <a:solidFill>
            <a:srgbClr val="7AC2D6"/>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700">
                <a:latin typeface="Open Sans"/>
                <a:ea typeface="Open Sans"/>
                <a:cs typeface="Open Sans"/>
                <a:sym typeface="Open Sans"/>
              </a:rPr>
              <a:t>Staff</a:t>
            </a:r>
            <a:endParaRPr b="1" sz="1700">
              <a:latin typeface="Open Sans"/>
              <a:ea typeface="Open Sans"/>
              <a:cs typeface="Open Sans"/>
              <a:sym typeface="Open Sans"/>
            </a:endParaRPr>
          </a:p>
          <a:p>
            <a:pPr indent="0" lvl="0" marL="0" rtl="0" algn="ctr">
              <a:spcBef>
                <a:spcPts val="0"/>
              </a:spcBef>
              <a:spcAft>
                <a:spcPts val="0"/>
              </a:spcAft>
              <a:buNone/>
            </a:pPr>
            <a:r>
              <a:rPr b="1" lang="en" sz="1700">
                <a:latin typeface="Open Sans"/>
                <a:ea typeface="Open Sans"/>
                <a:cs typeface="Open Sans"/>
                <a:sym typeface="Open Sans"/>
              </a:rPr>
              <a:t>Training</a:t>
            </a:r>
            <a:endParaRPr b="1" sz="1700">
              <a:latin typeface="Open Sans"/>
              <a:ea typeface="Open Sans"/>
              <a:cs typeface="Open Sans"/>
              <a:sym typeface="Open Sans"/>
            </a:endParaRPr>
          </a:p>
          <a:p>
            <a:pPr indent="0" lvl="0" marL="0" rtl="0" algn="ctr">
              <a:spcBef>
                <a:spcPts val="0"/>
              </a:spcBef>
              <a:spcAft>
                <a:spcPts val="0"/>
              </a:spcAft>
              <a:buNone/>
            </a:pPr>
            <a:r>
              <a:rPr lang="en" sz="1500">
                <a:latin typeface="Open Sans"/>
                <a:ea typeface="Open Sans"/>
                <a:cs typeface="Open Sans"/>
                <a:sym typeface="Open Sans"/>
              </a:rPr>
              <a:t>(25%)</a:t>
            </a:r>
            <a:endParaRPr sz="15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5"/>
          <p:cNvSpPr txBox="1"/>
          <p:nvPr>
            <p:ph idx="4294967295" type="title"/>
          </p:nvPr>
        </p:nvSpPr>
        <p:spPr>
          <a:xfrm>
            <a:off x="644400" y="1243500"/>
            <a:ext cx="3927600" cy="7518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SzPts val="2800"/>
              <a:buNone/>
            </a:pPr>
            <a:r>
              <a:rPr lang="en" sz="3000">
                <a:solidFill>
                  <a:schemeClr val="lt1"/>
                </a:solidFill>
                <a:latin typeface="Open Sans ExtraBold"/>
                <a:ea typeface="Open Sans ExtraBold"/>
                <a:cs typeface="Open Sans ExtraBold"/>
                <a:sym typeface="Open Sans ExtraBold"/>
              </a:rPr>
              <a:t>Our Customers</a:t>
            </a:r>
            <a:r>
              <a:rPr i="0" lang="en" sz="3000" u="none" cap="none" strike="noStrike">
                <a:solidFill>
                  <a:schemeClr val="lt1"/>
                </a:solidFill>
                <a:latin typeface="Open Sans ExtraBold"/>
                <a:ea typeface="Open Sans ExtraBold"/>
                <a:cs typeface="Open Sans ExtraBold"/>
                <a:sym typeface="Open Sans ExtraBold"/>
              </a:rPr>
              <a:t> </a:t>
            </a:r>
            <a:endParaRPr i="0" sz="3000" u="none" cap="none" strike="noStrike">
              <a:solidFill>
                <a:schemeClr val="lt1"/>
              </a:solidFill>
              <a:latin typeface="Open Sans ExtraBold"/>
              <a:ea typeface="Open Sans ExtraBold"/>
              <a:cs typeface="Open Sans ExtraBold"/>
              <a:sym typeface="Open Sans ExtraBold"/>
            </a:endParaRPr>
          </a:p>
        </p:txBody>
      </p:sp>
      <p:sp>
        <p:nvSpPr>
          <p:cNvPr id="114" name="Google Shape;114;p25"/>
          <p:cNvSpPr/>
          <p:nvPr/>
        </p:nvSpPr>
        <p:spPr>
          <a:xfrm>
            <a:off x="5145500" y="3151575"/>
            <a:ext cx="1715400" cy="1696500"/>
          </a:xfrm>
          <a:prstGeom prst="ellipse">
            <a:avLst/>
          </a:prstGeom>
          <a:solidFill>
            <a:srgbClr val="7AC2D6"/>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700">
                <a:latin typeface="Open Sans"/>
                <a:ea typeface="Open Sans"/>
                <a:cs typeface="Open Sans"/>
                <a:sym typeface="Open Sans"/>
              </a:rPr>
              <a:t>Staff</a:t>
            </a:r>
            <a:endParaRPr b="1" sz="1700">
              <a:latin typeface="Open Sans"/>
              <a:ea typeface="Open Sans"/>
              <a:cs typeface="Open Sans"/>
              <a:sym typeface="Open Sans"/>
            </a:endParaRPr>
          </a:p>
          <a:p>
            <a:pPr indent="0" lvl="0" marL="0" rtl="0" algn="ctr">
              <a:spcBef>
                <a:spcPts val="0"/>
              </a:spcBef>
              <a:spcAft>
                <a:spcPts val="0"/>
              </a:spcAft>
              <a:buNone/>
            </a:pPr>
            <a:r>
              <a:rPr b="1" lang="en" sz="1700">
                <a:latin typeface="Open Sans"/>
                <a:ea typeface="Open Sans"/>
                <a:cs typeface="Open Sans"/>
                <a:sym typeface="Open Sans"/>
              </a:rPr>
              <a:t>Training</a:t>
            </a:r>
            <a:endParaRPr b="1" sz="1700">
              <a:latin typeface="Open Sans"/>
              <a:ea typeface="Open Sans"/>
              <a:cs typeface="Open Sans"/>
              <a:sym typeface="Open Sans"/>
            </a:endParaRPr>
          </a:p>
          <a:p>
            <a:pPr indent="0" lvl="0" marL="0" rtl="0" algn="ctr">
              <a:spcBef>
                <a:spcPts val="0"/>
              </a:spcBef>
              <a:spcAft>
                <a:spcPts val="0"/>
              </a:spcAft>
              <a:buNone/>
            </a:pPr>
            <a:r>
              <a:rPr lang="en" sz="1500">
                <a:latin typeface="Open Sans"/>
                <a:ea typeface="Open Sans"/>
                <a:cs typeface="Open Sans"/>
                <a:sym typeface="Open Sans"/>
              </a:rPr>
              <a:t>(25%)</a:t>
            </a:r>
            <a:endParaRPr sz="1500">
              <a:latin typeface="Open Sans"/>
              <a:ea typeface="Open Sans"/>
              <a:cs typeface="Open Sans"/>
              <a:sym typeface="Open Sans"/>
            </a:endParaRPr>
          </a:p>
        </p:txBody>
      </p:sp>
      <p:sp>
        <p:nvSpPr>
          <p:cNvPr id="115" name="Google Shape;115;p25"/>
          <p:cNvSpPr/>
          <p:nvPr/>
        </p:nvSpPr>
        <p:spPr>
          <a:xfrm>
            <a:off x="6439575" y="2213775"/>
            <a:ext cx="2250300" cy="2190300"/>
          </a:xfrm>
          <a:prstGeom prst="ellipse">
            <a:avLst/>
          </a:prstGeom>
          <a:solidFill>
            <a:srgbClr val="239CAE"/>
          </a:solidFill>
          <a:ln cap="flat" cmpd="sng" w="9525">
            <a:solidFill>
              <a:srgbClr val="D9D9D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000">
                <a:latin typeface="Open Sans"/>
                <a:ea typeface="Open Sans"/>
                <a:cs typeface="Open Sans"/>
                <a:sym typeface="Open Sans"/>
              </a:rPr>
              <a:t>eCommerce</a:t>
            </a:r>
            <a:br>
              <a:rPr lang="en" sz="2000">
                <a:latin typeface="Open Sans"/>
                <a:ea typeface="Open Sans"/>
                <a:cs typeface="Open Sans"/>
                <a:sym typeface="Open Sans"/>
              </a:rPr>
            </a:br>
            <a:r>
              <a:rPr lang="en" sz="1600">
                <a:latin typeface="Open Sans"/>
                <a:ea typeface="Open Sans"/>
                <a:cs typeface="Open Sans"/>
                <a:sym typeface="Open Sans"/>
              </a:rPr>
              <a:t>(30%)</a:t>
            </a:r>
            <a:endParaRPr sz="16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6"/>
          <p:cNvSpPr txBox="1"/>
          <p:nvPr>
            <p:ph idx="4294967295" type="title"/>
          </p:nvPr>
        </p:nvSpPr>
        <p:spPr>
          <a:xfrm>
            <a:off x="644400" y="1243500"/>
            <a:ext cx="3927600" cy="7518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SzPts val="2800"/>
              <a:buNone/>
            </a:pPr>
            <a:r>
              <a:rPr lang="en" sz="3000">
                <a:solidFill>
                  <a:schemeClr val="lt1"/>
                </a:solidFill>
                <a:latin typeface="Open Sans ExtraBold"/>
                <a:ea typeface="Open Sans ExtraBold"/>
                <a:cs typeface="Open Sans ExtraBold"/>
                <a:sym typeface="Open Sans ExtraBold"/>
              </a:rPr>
              <a:t>Our Customers</a:t>
            </a:r>
            <a:r>
              <a:rPr i="0" lang="en" sz="3000" u="none" cap="none" strike="noStrike">
                <a:solidFill>
                  <a:schemeClr val="lt1"/>
                </a:solidFill>
                <a:latin typeface="Open Sans ExtraBold"/>
                <a:ea typeface="Open Sans ExtraBold"/>
                <a:cs typeface="Open Sans ExtraBold"/>
                <a:sym typeface="Open Sans ExtraBold"/>
              </a:rPr>
              <a:t> </a:t>
            </a:r>
            <a:endParaRPr i="0" sz="3000" u="none" cap="none" strike="noStrike">
              <a:solidFill>
                <a:schemeClr val="lt1"/>
              </a:solidFill>
              <a:latin typeface="Open Sans ExtraBold"/>
              <a:ea typeface="Open Sans ExtraBold"/>
              <a:cs typeface="Open Sans ExtraBold"/>
              <a:sym typeface="Open Sans ExtraBold"/>
            </a:endParaRPr>
          </a:p>
        </p:txBody>
      </p:sp>
      <p:sp>
        <p:nvSpPr>
          <p:cNvPr id="121" name="Google Shape;121;p26"/>
          <p:cNvSpPr/>
          <p:nvPr/>
        </p:nvSpPr>
        <p:spPr>
          <a:xfrm>
            <a:off x="5145500" y="3151575"/>
            <a:ext cx="1715400" cy="1696500"/>
          </a:xfrm>
          <a:prstGeom prst="ellipse">
            <a:avLst/>
          </a:prstGeom>
          <a:solidFill>
            <a:srgbClr val="7AC2D6"/>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700">
                <a:latin typeface="Open Sans"/>
                <a:ea typeface="Open Sans"/>
                <a:cs typeface="Open Sans"/>
                <a:sym typeface="Open Sans"/>
              </a:rPr>
              <a:t>Staff</a:t>
            </a:r>
            <a:endParaRPr b="1" sz="1700">
              <a:latin typeface="Open Sans"/>
              <a:ea typeface="Open Sans"/>
              <a:cs typeface="Open Sans"/>
              <a:sym typeface="Open Sans"/>
            </a:endParaRPr>
          </a:p>
          <a:p>
            <a:pPr indent="0" lvl="0" marL="0" rtl="0" algn="ctr">
              <a:spcBef>
                <a:spcPts val="0"/>
              </a:spcBef>
              <a:spcAft>
                <a:spcPts val="0"/>
              </a:spcAft>
              <a:buNone/>
            </a:pPr>
            <a:r>
              <a:rPr b="1" lang="en" sz="1700">
                <a:latin typeface="Open Sans"/>
                <a:ea typeface="Open Sans"/>
                <a:cs typeface="Open Sans"/>
                <a:sym typeface="Open Sans"/>
              </a:rPr>
              <a:t>Training</a:t>
            </a:r>
            <a:endParaRPr b="1" sz="1700">
              <a:latin typeface="Open Sans"/>
              <a:ea typeface="Open Sans"/>
              <a:cs typeface="Open Sans"/>
              <a:sym typeface="Open Sans"/>
            </a:endParaRPr>
          </a:p>
          <a:p>
            <a:pPr indent="0" lvl="0" marL="0" rtl="0" algn="ctr">
              <a:spcBef>
                <a:spcPts val="0"/>
              </a:spcBef>
              <a:spcAft>
                <a:spcPts val="0"/>
              </a:spcAft>
              <a:buNone/>
            </a:pPr>
            <a:r>
              <a:rPr lang="en" sz="1500">
                <a:latin typeface="Open Sans"/>
                <a:ea typeface="Open Sans"/>
                <a:cs typeface="Open Sans"/>
                <a:sym typeface="Open Sans"/>
              </a:rPr>
              <a:t>(25%)</a:t>
            </a:r>
            <a:endParaRPr sz="1500">
              <a:latin typeface="Open Sans"/>
              <a:ea typeface="Open Sans"/>
              <a:cs typeface="Open Sans"/>
              <a:sym typeface="Open Sans"/>
            </a:endParaRPr>
          </a:p>
        </p:txBody>
      </p:sp>
      <p:sp>
        <p:nvSpPr>
          <p:cNvPr id="122" name="Google Shape;122;p26"/>
          <p:cNvSpPr/>
          <p:nvPr/>
        </p:nvSpPr>
        <p:spPr>
          <a:xfrm>
            <a:off x="6439575" y="2213775"/>
            <a:ext cx="2250300" cy="2190300"/>
          </a:xfrm>
          <a:prstGeom prst="ellipse">
            <a:avLst/>
          </a:prstGeom>
          <a:solidFill>
            <a:srgbClr val="239CAE"/>
          </a:solidFill>
          <a:ln cap="flat" cmpd="sng" w="9525">
            <a:solidFill>
              <a:srgbClr val="D9D9D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000">
                <a:latin typeface="Open Sans"/>
                <a:ea typeface="Open Sans"/>
                <a:cs typeface="Open Sans"/>
                <a:sym typeface="Open Sans"/>
              </a:rPr>
              <a:t>eCommerce</a:t>
            </a:r>
            <a:br>
              <a:rPr lang="en" sz="2000">
                <a:latin typeface="Open Sans"/>
                <a:ea typeface="Open Sans"/>
                <a:cs typeface="Open Sans"/>
                <a:sym typeface="Open Sans"/>
              </a:rPr>
            </a:br>
            <a:r>
              <a:rPr lang="en" sz="1600">
                <a:latin typeface="Open Sans"/>
                <a:ea typeface="Open Sans"/>
                <a:cs typeface="Open Sans"/>
                <a:sym typeface="Open Sans"/>
              </a:rPr>
              <a:t>(30%)</a:t>
            </a:r>
            <a:endParaRPr sz="1600">
              <a:latin typeface="Open Sans"/>
              <a:ea typeface="Open Sans"/>
              <a:cs typeface="Open Sans"/>
              <a:sym typeface="Open Sans"/>
            </a:endParaRPr>
          </a:p>
        </p:txBody>
      </p:sp>
      <p:sp>
        <p:nvSpPr>
          <p:cNvPr id="123" name="Google Shape;123;p26"/>
          <p:cNvSpPr/>
          <p:nvPr/>
        </p:nvSpPr>
        <p:spPr>
          <a:xfrm>
            <a:off x="3939425" y="295575"/>
            <a:ext cx="3327300" cy="3208500"/>
          </a:xfrm>
          <a:prstGeom prst="ellipse">
            <a:avLst/>
          </a:prstGeom>
          <a:solidFill>
            <a:srgbClr val="005A7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D9D9D9"/>
                </a:solidFill>
                <a:latin typeface="Open Sans"/>
                <a:ea typeface="Open Sans"/>
                <a:cs typeface="Open Sans"/>
                <a:sym typeface="Open Sans"/>
              </a:rPr>
              <a:t>School, College &amp; University Teaching</a:t>
            </a:r>
            <a:endParaRPr b="1" sz="3000">
              <a:solidFill>
                <a:srgbClr val="D9D9D9"/>
              </a:solidFill>
              <a:latin typeface="Open Sans"/>
              <a:ea typeface="Open Sans"/>
              <a:cs typeface="Open Sans"/>
              <a:sym typeface="Open Sans"/>
            </a:endParaRPr>
          </a:p>
          <a:p>
            <a:pPr indent="0" lvl="0" marL="0" rtl="0" algn="ctr">
              <a:spcBef>
                <a:spcPts val="0"/>
              </a:spcBef>
              <a:spcAft>
                <a:spcPts val="0"/>
              </a:spcAft>
              <a:buNone/>
            </a:pPr>
            <a:r>
              <a:rPr lang="en" sz="2400">
                <a:solidFill>
                  <a:srgbClr val="D9D9D9"/>
                </a:solidFill>
                <a:latin typeface="Open Sans"/>
                <a:ea typeface="Open Sans"/>
                <a:cs typeface="Open Sans"/>
                <a:sym typeface="Open Sans"/>
              </a:rPr>
              <a:t>(45%)</a:t>
            </a:r>
            <a:endParaRPr sz="2400">
              <a:solidFill>
                <a:srgbClr val="D9D9D9"/>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7"/>
          <p:cNvSpPr txBox="1"/>
          <p:nvPr>
            <p:ph idx="4294967295" type="title"/>
          </p:nvPr>
        </p:nvSpPr>
        <p:spPr>
          <a:xfrm>
            <a:off x="565300" y="642300"/>
            <a:ext cx="6397800" cy="7518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SzPts val="2800"/>
              <a:buNone/>
            </a:pPr>
            <a:r>
              <a:rPr lang="en" sz="3500">
                <a:solidFill>
                  <a:srgbClr val="434343"/>
                </a:solidFill>
                <a:latin typeface="Open Sans ExtraBold"/>
                <a:ea typeface="Open Sans ExtraBold"/>
                <a:cs typeface="Open Sans ExtraBold"/>
                <a:sym typeface="Open Sans ExtraBold"/>
              </a:rPr>
              <a:t>Teaching </a:t>
            </a:r>
            <a:endParaRPr i="0" sz="3500" u="none" cap="none" strike="noStrike">
              <a:solidFill>
                <a:srgbClr val="434343"/>
              </a:solidFill>
              <a:latin typeface="Open Sans ExtraBold"/>
              <a:ea typeface="Open Sans ExtraBold"/>
              <a:cs typeface="Open Sans ExtraBold"/>
              <a:sym typeface="Open Sans ExtraBold"/>
            </a:endParaRPr>
          </a:p>
        </p:txBody>
      </p:sp>
      <p:pic>
        <p:nvPicPr>
          <p:cNvPr id="129" name="Google Shape;129;p27"/>
          <p:cNvPicPr preferRelativeResize="0"/>
          <p:nvPr/>
        </p:nvPicPr>
        <p:blipFill>
          <a:blip r:embed="rId3">
            <a:alphaModFix/>
          </a:blip>
          <a:stretch>
            <a:fillRect/>
          </a:stretch>
        </p:blipFill>
        <p:spPr>
          <a:xfrm>
            <a:off x="565288" y="1275025"/>
            <a:ext cx="6135232" cy="3444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8"/>
          <p:cNvSpPr txBox="1"/>
          <p:nvPr>
            <p:ph idx="4294967295" type="title"/>
          </p:nvPr>
        </p:nvSpPr>
        <p:spPr>
          <a:xfrm>
            <a:off x="638475" y="564275"/>
            <a:ext cx="6038100" cy="7518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SzPts val="2800"/>
              <a:buNone/>
            </a:pPr>
            <a:r>
              <a:rPr lang="en" sz="3500">
                <a:solidFill>
                  <a:srgbClr val="434343"/>
                </a:solidFill>
                <a:latin typeface="Open Sans ExtraBold"/>
                <a:ea typeface="Open Sans ExtraBold"/>
                <a:cs typeface="Open Sans ExtraBold"/>
                <a:sym typeface="Open Sans ExtraBold"/>
              </a:rPr>
              <a:t>Training </a:t>
            </a:r>
            <a:endParaRPr i="0" sz="3500" u="none" cap="none" strike="noStrike">
              <a:solidFill>
                <a:srgbClr val="434343"/>
              </a:solidFill>
              <a:latin typeface="Open Sans ExtraBold"/>
              <a:ea typeface="Open Sans ExtraBold"/>
              <a:cs typeface="Open Sans ExtraBold"/>
              <a:sym typeface="Open Sans ExtraBold"/>
            </a:endParaRPr>
          </a:p>
        </p:txBody>
      </p:sp>
      <p:pic>
        <p:nvPicPr>
          <p:cNvPr id="135" name="Google Shape;135;p28"/>
          <p:cNvPicPr preferRelativeResize="0"/>
          <p:nvPr/>
        </p:nvPicPr>
        <p:blipFill>
          <a:blip r:embed="rId3">
            <a:alphaModFix/>
          </a:blip>
          <a:stretch>
            <a:fillRect/>
          </a:stretch>
        </p:blipFill>
        <p:spPr>
          <a:xfrm>
            <a:off x="1445225" y="1189650"/>
            <a:ext cx="6253535" cy="35226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