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74" r:id="rId4"/>
    <p:sldId id="284" r:id="rId5"/>
    <p:sldId id="260" r:id="rId6"/>
    <p:sldId id="275" r:id="rId7"/>
    <p:sldId id="281" r:id="rId8"/>
    <p:sldId id="282" r:id="rId9"/>
    <p:sldId id="272" r:id="rId10"/>
    <p:sldId id="261" r:id="rId11"/>
    <p:sldId id="277" r:id="rId12"/>
    <p:sldId id="258" r:id="rId13"/>
    <p:sldId id="266" r:id="rId14"/>
  </p:sldIdLst>
  <p:sldSz cx="9144000" cy="5143500" type="screen16x9"/>
  <p:notesSz cx="9388475" cy="710247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ExtraBold" panose="020B0906030804020204" pitchFamily="34" charset="0"/>
      <p:bold r:id="rId24"/>
      <p:boldItalic r:id="rId25"/>
    </p:embeddedFont>
    <p:embeddedFont>
      <p:font typeface="Open Sans Medium" panose="020B060402020202020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tV35A7YXOD8FDtPt62j2da1g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878"/>
    <a:srgbClr val="336699"/>
    <a:srgbClr val="006600"/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3494" autoAdjust="0"/>
  </p:normalViewPr>
  <p:slideViewPr>
    <p:cSldViewPr snapToGrid="0">
      <p:cViewPr varScale="1">
        <p:scale>
          <a:sx n="84" d="100"/>
          <a:sy n="84" d="100"/>
        </p:scale>
        <p:origin x="1172" y="64"/>
      </p:cViewPr>
      <p:guideLst/>
    </p:cSldViewPr>
  </p:slideViewPr>
  <p:outlineViewPr>
    <p:cViewPr>
      <p:scale>
        <a:sx n="33" d="100"/>
        <a:sy n="33" d="100"/>
      </p:scale>
      <p:origin x="0" y="-44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196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23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8848" y="3373659"/>
            <a:ext cx="7510780" cy="319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23" tIns="105523" rIns="105523" bIns="105523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38848" y="3373658"/>
            <a:ext cx="7510780" cy="319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23" tIns="105523" rIns="105523" bIns="1055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9d853483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49d853483f_0_9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929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9d853483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49d853483f_0_105:notes"/>
          <p:cNvSpPr txBox="1">
            <a:spLocks noGrp="1"/>
          </p:cNvSpPr>
          <p:nvPr>
            <p:ph type="body" idx="1"/>
          </p:nvPr>
        </p:nvSpPr>
        <p:spPr>
          <a:xfrm>
            <a:off x="938848" y="3373658"/>
            <a:ext cx="7510780" cy="3196010"/>
          </a:xfrm>
          <a:prstGeom prst="rect">
            <a:avLst/>
          </a:prstGeom>
        </p:spPr>
        <p:txBody>
          <a:bodyPr spcFirstLastPara="1" wrap="square" lIns="105523" tIns="105523" rIns="105523" bIns="1055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38848" y="3373658"/>
            <a:ext cx="7510780" cy="319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23" tIns="105523" rIns="105523" bIns="1055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938848" y="3373658"/>
            <a:ext cx="7510780" cy="319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23" tIns="105523" rIns="105523" bIns="1055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45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38848" y="3373658"/>
            <a:ext cx="7510780" cy="319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23" tIns="105523" rIns="105523" bIns="1055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765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938848" y="3373658"/>
            <a:ext cx="7510780" cy="319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23" tIns="105523" rIns="105523" bIns="1055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9d853483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49d853483f_0_9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90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9d853483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149d853483f_0_8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9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9d853483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149d853483f_0_83:notes"/>
          <p:cNvSpPr txBox="1">
            <a:spLocks noGrp="1"/>
          </p:cNvSpPr>
          <p:nvPr>
            <p:ph type="body" idx="1"/>
          </p:nvPr>
        </p:nvSpPr>
        <p:spPr>
          <a:xfrm>
            <a:off x="938848" y="3373658"/>
            <a:ext cx="7510780" cy="319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23" tIns="105523" rIns="105523" bIns="1055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OBJEC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1" name="Google Shape;61;p15"/>
          <p:cNvSpPr/>
          <p:nvPr/>
        </p:nvSpPr>
        <p:spPr>
          <a:xfrm>
            <a:off x="0" y="4476750"/>
            <a:ext cx="9144000" cy="66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t="2015" b="2015"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5" title="Moo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>
            <a:extLst>
              <a:ext uri="{FF2B5EF4-FFF2-40B4-BE49-F238E27FC236}">
                <a16:creationId xmlns:a16="http://schemas.microsoft.com/office/drawing/2014/main" id="{E782D618-E31A-46E2-B2EF-17C9DAB0E97E}"/>
              </a:ext>
            </a:extLst>
          </p:cNvPr>
          <p:cNvSpPr/>
          <p:nvPr userDrawn="1"/>
        </p:nvSpPr>
        <p:spPr>
          <a:xfrm rot="5400000">
            <a:off x="840296" y="2236515"/>
            <a:ext cx="1165860" cy="10287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531259DD-64CB-4DA1-AD6D-175D1BC0C080}"/>
              </a:ext>
            </a:extLst>
          </p:cNvPr>
          <p:cNvSpPr/>
          <p:nvPr userDrawn="1"/>
        </p:nvSpPr>
        <p:spPr>
          <a:xfrm rot="5400000">
            <a:off x="2391416" y="2116259"/>
            <a:ext cx="1165860" cy="10287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949D4368-1CD6-4BEA-A610-DE42970EA0EA}"/>
              </a:ext>
            </a:extLst>
          </p:cNvPr>
          <p:cNvSpPr/>
          <p:nvPr userDrawn="1"/>
        </p:nvSpPr>
        <p:spPr>
          <a:xfrm rot="5400000">
            <a:off x="3931543" y="2236515"/>
            <a:ext cx="1165860" cy="10287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ACAABC50-D387-484A-AA0F-EB04645F2116}"/>
              </a:ext>
            </a:extLst>
          </p:cNvPr>
          <p:cNvSpPr/>
          <p:nvPr userDrawn="1"/>
        </p:nvSpPr>
        <p:spPr>
          <a:xfrm rot="5400000">
            <a:off x="5493422" y="2116259"/>
            <a:ext cx="1165860" cy="10287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A9C2DD4D-CD5E-405E-A1A0-E8D0CD03D43F}"/>
              </a:ext>
            </a:extLst>
          </p:cNvPr>
          <p:cNvSpPr/>
          <p:nvPr userDrawn="1"/>
        </p:nvSpPr>
        <p:spPr>
          <a:xfrm rot="5400000">
            <a:off x="7033548" y="2236515"/>
            <a:ext cx="1165860" cy="10287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F9F8B1-6BAC-4AD8-A471-D0C2B6FC88EB}"/>
              </a:ext>
            </a:extLst>
          </p:cNvPr>
          <p:cNvGrpSpPr/>
          <p:nvPr userDrawn="1"/>
        </p:nvGrpSpPr>
        <p:grpSpPr>
          <a:xfrm>
            <a:off x="662786" y="1825037"/>
            <a:ext cx="7713362" cy="1733549"/>
            <a:chOff x="764773" y="2273300"/>
            <a:chExt cx="10284482" cy="231139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B00A50-8F71-4989-BC6C-70721A8EDF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4773" y="2821940"/>
              <a:ext cx="1" cy="1357623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D9CB32-4FF6-46E7-AD10-4891F90C114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4773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D4C385E-0386-47EB-A5CD-8B5E6A7F9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87825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A247777-17E8-47B0-9C02-A34C1E5702AD}"/>
                </a:ext>
              </a:extLst>
            </p:cNvPr>
            <p:cNvGrpSpPr/>
            <p:nvPr userDrawn="1"/>
          </p:nvGrpSpPr>
          <p:grpSpPr>
            <a:xfrm rot="10800000">
              <a:off x="2809142" y="2821940"/>
              <a:ext cx="2068161" cy="1762759"/>
              <a:chOff x="548642" y="2133600"/>
              <a:chExt cx="2068161" cy="1762759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CB83C0A-AF62-4845-9EB4-5D06A0CF43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48642" y="2133600"/>
                <a:ext cx="1023052" cy="54864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2048AA9-3DFF-4A3E-8093-E7F3FB7D19E3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45109" cy="1762759"/>
                <a:chOff x="394504" y="2235200"/>
                <a:chExt cx="1045109" cy="1762759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392E648-DDB8-4745-B06E-3D83FB0F1F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 flipV="1">
                  <a:off x="394504" y="2823211"/>
                  <a:ext cx="22057" cy="1174748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478A9A5-3601-4DBF-99BF-C2F33B3CE6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0C33B8E-B78E-4624-BE44-B396658EC6B5}"/>
                </a:ext>
              </a:extLst>
            </p:cNvPr>
            <p:cNvGrpSpPr/>
            <p:nvPr userDrawn="1"/>
          </p:nvGrpSpPr>
          <p:grpSpPr>
            <a:xfrm>
              <a:off x="4877303" y="2273300"/>
              <a:ext cx="4114800" cy="2311399"/>
              <a:chOff x="546372" y="2133600"/>
              <a:chExt cx="4114800" cy="231139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6948F02-2A58-4B70-878D-138873EF5487}"/>
                  </a:ext>
                </a:extLst>
              </p:cNvPr>
              <p:cNvGrpSpPr/>
              <p:nvPr userDrawn="1"/>
            </p:nvGrpSpPr>
            <p:grpSpPr>
              <a:xfrm>
                <a:off x="546372" y="2133600"/>
                <a:ext cx="2048374" cy="1755137"/>
                <a:chOff x="546372" y="2133600"/>
                <a:chExt cx="2048374" cy="1755137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2374C11E-A36A-4A02-91FB-1E2A147716EF}"/>
                    </a:ext>
                  </a:extLst>
                </p:cNvPr>
                <p:cNvGrpSpPr/>
                <p:nvPr userDrawn="1"/>
              </p:nvGrpSpPr>
              <p:grpSpPr>
                <a:xfrm>
                  <a:off x="546372" y="2133600"/>
                  <a:ext cx="1025322" cy="1755137"/>
                  <a:chOff x="414292" y="2235200"/>
                  <a:chExt cx="1025322" cy="1755137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A7659665-8409-4C94-81A8-ED44F07985C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414292" y="2783840"/>
                    <a:ext cx="2268" cy="1206497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8CC43616-6493-4804-BA75-1DAA7A1D8B1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2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995EA5E0-F8C9-46F5-9994-0DBB5532E9C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571694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7CCC38F-9AFC-4443-AF2B-8B972EE312B9}"/>
                  </a:ext>
                </a:extLst>
              </p:cNvPr>
              <p:cNvGrpSpPr/>
              <p:nvPr userDrawn="1"/>
            </p:nvGrpSpPr>
            <p:grpSpPr>
              <a:xfrm rot="10800000">
                <a:off x="2590206" y="2722878"/>
                <a:ext cx="2070966" cy="1722121"/>
                <a:chOff x="548642" y="2133600"/>
                <a:chExt cx="2070966" cy="1722121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5D60560-17BE-42C4-956A-FD0CCF2B311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548642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314ADB2B-6BAC-4187-9AD6-234699323C6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1571694" y="2133600"/>
                  <a:ext cx="1047914" cy="1722121"/>
                  <a:chOff x="391699" y="2235200"/>
                  <a:chExt cx="1047914" cy="1722121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3AA32475-F311-40BF-84DB-2FBFF05A09E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391699" y="2791460"/>
                    <a:ext cx="29076" cy="1165861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8076BDAC-837A-46AB-939A-33B4CAC4432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1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1A353AA-3B37-493F-A75A-FBE55A7FEAC3}"/>
                </a:ext>
              </a:extLst>
            </p:cNvPr>
            <p:cNvGrpSpPr/>
            <p:nvPr userDrawn="1"/>
          </p:nvGrpSpPr>
          <p:grpSpPr>
            <a:xfrm>
              <a:off x="8992103" y="2273300"/>
              <a:ext cx="2057152" cy="1851337"/>
              <a:chOff x="547757" y="2133600"/>
              <a:chExt cx="2057152" cy="1851337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7AC040A-1737-484C-8CEA-2ADF0DBFE9FB}"/>
                  </a:ext>
                </a:extLst>
              </p:cNvPr>
              <p:cNvGrpSpPr/>
              <p:nvPr userDrawn="1"/>
            </p:nvGrpSpPr>
            <p:grpSpPr>
              <a:xfrm>
                <a:off x="547757" y="2133600"/>
                <a:ext cx="1023937" cy="1762759"/>
                <a:chOff x="415677" y="2235200"/>
                <a:chExt cx="1023937" cy="1762759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9CD9887E-CE43-4192-9065-D2A7538911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15677" y="2783840"/>
                  <a:ext cx="1" cy="1214119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3D14A159-829D-4CE4-9A8E-E2C0CBD3F3F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2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1D099CA-B8FD-4314-AEDD-819F910D5BDB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33215" cy="1851337"/>
                <a:chOff x="406398" y="2235200"/>
                <a:chExt cx="1033215" cy="185133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C02C6F16-E0CD-428F-BD21-449948C9D6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06398" y="2783840"/>
                  <a:ext cx="10163" cy="1302697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E6C222D2-654F-4BD1-A0BD-34C233CD23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EA93BAA0-B72B-4BFD-BCF9-4608ADE3AC72}"/>
              </a:ext>
            </a:extLst>
          </p:cNvPr>
          <p:cNvSpPr/>
          <p:nvPr userDrawn="1"/>
        </p:nvSpPr>
        <p:spPr>
          <a:xfrm>
            <a:off x="494904" y="3083284"/>
            <a:ext cx="342900" cy="3429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7EC39C5-C4D5-4BE2-80A8-355FC3ECC12F}"/>
              </a:ext>
            </a:extLst>
          </p:cNvPr>
          <p:cNvSpPr/>
          <p:nvPr userDrawn="1"/>
        </p:nvSpPr>
        <p:spPr>
          <a:xfrm>
            <a:off x="1258443" y="1701212"/>
            <a:ext cx="342900" cy="3429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5775AD5-ACEB-4CBE-BD90-53D7E05FA5AC}"/>
              </a:ext>
            </a:extLst>
          </p:cNvPr>
          <p:cNvSpPr/>
          <p:nvPr userDrawn="1"/>
        </p:nvSpPr>
        <p:spPr>
          <a:xfrm>
            <a:off x="2809564" y="3393803"/>
            <a:ext cx="342900" cy="3429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58774E0-9642-4F13-A5E6-09E3CB03DBB5}"/>
              </a:ext>
            </a:extLst>
          </p:cNvPr>
          <p:cNvSpPr/>
          <p:nvPr userDrawn="1"/>
        </p:nvSpPr>
        <p:spPr>
          <a:xfrm>
            <a:off x="4349690" y="1701212"/>
            <a:ext cx="342900" cy="3429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65EF3DD-F676-4685-9875-B94CF9FB2C8D}"/>
              </a:ext>
            </a:extLst>
          </p:cNvPr>
          <p:cNvSpPr/>
          <p:nvPr userDrawn="1"/>
        </p:nvSpPr>
        <p:spPr>
          <a:xfrm>
            <a:off x="5911570" y="3374750"/>
            <a:ext cx="342900" cy="3429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60A3CDF-ADAF-4527-8705-2F8E3851CF65}"/>
              </a:ext>
            </a:extLst>
          </p:cNvPr>
          <p:cNvSpPr/>
          <p:nvPr userDrawn="1"/>
        </p:nvSpPr>
        <p:spPr>
          <a:xfrm>
            <a:off x="7451696" y="1685018"/>
            <a:ext cx="342900" cy="3429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FD028A3-58B1-44C9-AC6A-A869FC68B50F}"/>
              </a:ext>
            </a:extLst>
          </p:cNvPr>
          <p:cNvSpPr/>
          <p:nvPr userDrawn="1"/>
        </p:nvSpPr>
        <p:spPr>
          <a:xfrm>
            <a:off x="8203742" y="3075657"/>
            <a:ext cx="342900" cy="3429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18F0CF87-D85A-411D-8002-1157A047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2" y="155664"/>
            <a:ext cx="7886700" cy="4833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8F9015-A4A2-47D3-9665-686A67F0ED81}"/>
              </a:ext>
            </a:extLst>
          </p:cNvPr>
          <p:cNvSpPr txBox="1"/>
          <p:nvPr userDrawn="1"/>
        </p:nvSpPr>
        <p:spPr>
          <a:xfrm>
            <a:off x="1037393" y="1190180"/>
            <a:ext cx="6671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2"/>
                </a:solidFill>
                <a:latin typeface="+mj-lt"/>
              </a:rPr>
              <a:t>01</a:t>
            </a:r>
            <a:endParaRPr lang="en-US" sz="105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26A1182-EDE9-44E7-BA1C-CCAA1B422C3C}"/>
              </a:ext>
            </a:extLst>
          </p:cNvPr>
          <p:cNvSpPr txBox="1"/>
          <p:nvPr userDrawn="1"/>
        </p:nvSpPr>
        <p:spPr>
          <a:xfrm>
            <a:off x="2637584" y="3751345"/>
            <a:ext cx="6671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3"/>
                </a:solidFill>
                <a:latin typeface="+mj-lt"/>
              </a:rPr>
              <a:t>02</a:t>
            </a:r>
            <a:endParaRPr lang="en-US" sz="105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53D0452-E8F6-4E1D-8D89-47F4DE14020B}"/>
              </a:ext>
            </a:extLst>
          </p:cNvPr>
          <p:cNvSpPr txBox="1"/>
          <p:nvPr userDrawn="1"/>
        </p:nvSpPr>
        <p:spPr>
          <a:xfrm>
            <a:off x="4180918" y="1195394"/>
            <a:ext cx="6671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4"/>
                </a:solidFill>
                <a:latin typeface="+mj-lt"/>
              </a:rPr>
              <a:t>03</a:t>
            </a:r>
            <a:endParaRPr lang="en-US" sz="105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8EE8165-DF59-42CB-A646-DBDAB53967B1}"/>
              </a:ext>
            </a:extLst>
          </p:cNvPr>
          <p:cNvSpPr txBox="1"/>
          <p:nvPr userDrawn="1"/>
        </p:nvSpPr>
        <p:spPr>
          <a:xfrm>
            <a:off x="5742797" y="3736703"/>
            <a:ext cx="6671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5"/>
                </a:solidFill>
                <a:latin typeface="+mj-lt"/>
              </a:rPr>
              <a:t>04</a:t>
            </a:r>
            <a:endParaRPr lang="en-US" sz="105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EC5584D-5A50-4F4A-A8CD-530EFB27FD79}"/>
              </a:ext>
            </a:extLst>
          </p:cNvPr>
          <p:cNvSpPr txBox="1"/>
          <p:nvPr userDrawn="1"/>
        </p:nvSpPr>
        <p:spPr>
          <a:xfrm>
            <a:off x="7272165" y="1165941"/>
            <a:ext cx="6671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6"/>
                </a:solidFill>
                <a:latin typeface="+mj-lt"/>
              </a:rPr>
              <a:t>05</a:t>
            </a:r>
            <a:endParaRPr lang="en-US" sz="105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F7EDF04-AD2B-463F-873D-F9F513090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084" y="3457618"/>
            <a:ext cx="1551521" cy="2937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34">
            <a:extLst>
              <a:ext uri="{FF2B5EF4-FFF2-40B4-BE49-F238E27FC236}">
                <a16:creationId xmlns:a16="http://schemas.microsoft.com/office/drawing/2014/main" id="{7F70B278-4654-46AC-8DD6-824CEF1DF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132" y="3777612"/>
            <a:ext cx="1551521" cy="869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34">
            <a:extLst>
              <a:ext uri="{FF2B5EF4-FFF2-40B4-BE49-F238E27FC236}">
                <a16:creationId xmlns:a16="http://schemas.microsoft.com/office/drawing/2014/main" id="{3B7069E5-61AE-4AB2-8653-98A7F283E0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8885" y="3457618"/>
            <a:ext cx="1551521" cy="2937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34">
            <a:extLst>
              <a:ext uri="{FF2B5EF4-FFF2-40B4-BE49-F238E27FC236}">
                <a16:creationId xmlns:a16="http://schemas.microsoft.com/office/drawing/2014/main" id="{38A8EB30-9561-4857-91EC-C9B25464A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1934" y="3777612"/>
            <a:ext cx="1551521" cy="869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34">
            <a:extLst>
              <a:ext uri="{FF2B5EF4-FFF2-40B4-BE49-F238E27FC236}">
                <a16:creationId xmlns:a16="http://schemas.microsoft.com/office/drawing/2014/main" id="{AE1932D4-1CD4-4631-9E96-954227141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7005" y="3460108"/>
            <a:ext cx="1551521" cy="2937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34">
            <a:extLst>
              <a:ext uri="{FF2B5EF4-FFF2-40B4-BE49-F238E27FC236}">
                <a16:creationId xmlns:a16="http://schemas.microsoft.com/office/drawing/2014/main" id="{7A6D526A-E91A-4FC8-8AB8-5FEA321F6A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0054" y="3780102"/>
            <a:ext cx="1551521" cy="869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34">
            <a:extLst>
              <a:ext uri="{FF2B5EF4-FFF2-40B4-BE49-F238E27FC236}">
                <a16:creationId xmlns:a16="http://schemas.microsoft.com/office/drawing/2014/main" id="{61A32F9F-4ACF-442A-8853-0E4B42CC9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4240" y="844762"/>
            <a:ext cx="1551521" cy="2937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34">
            <a:extLst>
              <a:ext uri="{FF2B5EF4-FFF2-40B4-BE49-F238E27FC236}">
                <a16:creationId xmlns:a16="http://schemas.microsoft.com/office/drawing/2014/main" id="{B3D0AD38-B8DA-4C19-97D0-C4BF494F2F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17289" y="1164756"/>
            <a:ext cx="1551521" cy="869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34">
            <a:extLst>
              <a:ext uri="{FF2B5EF4-FFF2-40B4-BE49-F238E27FC236}">
                <a16:creationId xmlns:a16="http://schemas.microsoft.com/office/drawing/2014/main" id="{A8DE427E-A7F5-47D9-AA8C-5F8089A99E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47136" y="800230"/>
            <a:ext cx="1551521" cy="2937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34">
            <a:extLst>
              <a:ext uri="{FF2B5EF4-FFF2-40B4-BE49-F238E27FC236}">
                <a16:creationId xmlns:a16="http://schemas.microsoft.com/office/drawing/2014/main" id="{E764A502-6D62-4133-90C7-1FE9B38E7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0185" y="1120223"/>
            <a:ext cx="1551521" cy="869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84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A0864-76C0-4E85-87E9-5EC8A0029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7052" y="1907288"/>
            <a:ext cx="4889897" cy="13289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29">
            <a:extLst>
              <a:ext uri="{FF2B5EF4-FFF2-40B4-BE49-F238E27FC236}">
                <a16:creationId xmlns:a16="http://schemas.microsoft.com/office/drawing/2014/main" id="{E56AFFF7-9361-4257-83AA-A507B29E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2" y="155664"/>
            <a:ext cx="7886700" cy="4833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Moot intro slide">
  <p:cSld name="OBJECT_1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149d853483f_0_3" descr="Education for the future&#10;27 - 29 September 2022 | Barcelona, Spain&#10;MoodleMoot Global 2022" title="MoodleMoot Global 2022: Education for the fu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49d853483f_0_3"/>
          <p:cNvSpPr txBox="1"/>
          <p:nvPr/>
        </p:nvSpPr>
        <p:spPr>
          <a:xfrm>
            <a:off x="6624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49d853483f_0_147"/>
          <p:cNvSpPr txBox="1"/>
          <p:nvPr/>
        </p:nvSpPr>
        <p:spPr>
          <a:xfrm>
            <a:off x="7097700" y="4730475"/>
            <a:ext cx="122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#MootGlobal22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" name="Google Shape;16;g149d853483f_0_147"/>
          <p:cNvSpPr txBox="1">
            <a:spLocks noGrp="1"/>
          </p:cNvSpPr>
          <p:nvPr>
            <p:ph type="title"/>
          </p:nvPr>
        </p:nvSpPr>
        <p:spPr>
          <a:xfrm>
            <a:off x="4955000" y="638325"/>
            <a:ext cx="3949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11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5075" y="48875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271300" y="1138750"/>
            <a:ext cx="66864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9d853483f_0_1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g149d853483f_0_1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Open Sans ExtraBold"/>
              <a:buNone/>
              <a:defRPr sz="3500">
                <a:solidFill>
                  <a:srgbClr val="88888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g149d853483f_0_1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None/>
              <a:defRPr sz="2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g149d853483f_0_1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149d853483f_0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5" name="Google Shape;35;p12"/>
          <p:cNvSpPr/>
          <p:nvPr/>
        </p:nvSpPr>
        <p:spPr>
          <a:xfrm>
            <a:off x="0" y="-50"/>
            <a:ext cx="4572000" cy="5143500"/>
          </a:xfrm>
          <a:prstGeom prst="rect">
            <a:avLst/>
          </a:prstGeom>
          <a:solidFill>
            <a:srgbClr val="014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2" title="Moodl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306650" y="427950"/>
            <a:ext cx="3946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761075" y="470775"/>
            <a:ext cx="3981600" cy="3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510650" y="2226150"/>
            <a:ext cx="3686400" cy="26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t="75430"/>
          <a:stretch/>
        </p:blipFill>
        <p:spPr>
          <a:xfrm>
            <a:off x="0" y="-31925"/>
            <a:ext cx="9220200" cy="12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" name="Google Shape;50;p14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49d853483f_0_125"/>
          <p:cNvSpPr txBox="1">
            <a:spLocks noGrp="1"/>
          </p:cNvSpPr>
          <p:nvPr>
            <p:ph type="title"/>
          </p:nvPr>
        </p:nvSpPr>
        <p:spPr>
          <a:xfrm>
            <a:off x="1090800" y="1572600"/>
            <a:ext cx="6367800" cy="14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ExtraBold"/>
              <a:buNone/>
              <a:defRPr sz="4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g149d853483f_0_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55" name="Google Shape;55;g149d853483f_0_125"/>
          <p:cNvCxnSpPr/>
          <p:nvPr/>
        </p:nvCxnSpPr>
        <p:spPr>
          <a:xfrm>
            <a:off x="1288975" y="3098500"/>
            <a:ext cx="6779400" cy="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9d853483f_0_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58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mailaddress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ngimg.com/png/72547-thinking-photography-question-mark-man-stoc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11" Type="http://schemas.openxmlformats.org/officeDocument/2006/relationships/image" Target="../media/image20.sv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sv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15315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26" Type="http://schemas.openxmlformats.org/officeDocument/2006/relationships/image" Target="../media/image47.svg"/><Relationship Id="rId39" Type="http://schemas.openxmlformats.org/officeDocument/2006/relationships/image" Target="../media/image60.png"/><Relationship Id="rId21" Type="http://schemas.openxmlformats.org/officeDocument/2006/relationships/image" Target="../media/image42.png"/><Relationship Id="rId34" Type="http://schemas.openxmlformats.org/officeDocument/2006/relationships/image" Target="../media/image55.svg"/><Relationship Id="rId42" Type="http://schemas.openxmlformats.org/officeDocument/2006/relationships/image" Target="../media/image63.sv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24" Type="http://schemas.openxmlformats.org/officeDocument/2006/relationships/image" Target="../media/image45.svg"/><Relationship Id="rId32" Type="http://schemas.openxmlformats.org/officeDocument/2006/relationships/image" Target="../media/image53.svg"/><Relationship Id="rId37" Type="http://schemas.openxmlformats.org/officeDocument/2006/relationships/image" Target="../media/image58.png"/><Relationship Id="rId40" Type="http://schemas.openxmlformats.org/officeDocument/2006/relationships/image" Target="../media/image61.sv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svg"/><Relationship Id="rId36" Type="http://schemas.openxmlformats.org/officeDocument/2006/relationships/image" Target="../media/image57.svg"/><Relationship Id="rId10" Type="http://schemas.openxmlformats.org/officeDocument/2006/relationships/image" Target="../media/image31.sv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Relationship Id="rId22" Type="http://schemas.openxmlformats.org/officeDocument/2006/relationships/image" Target="../media/image43.svg"/><Relationship Id="rId27" Type="http://schemas.openxmlformats.org/officeDocument/2006/relationships/image" Target="../media/image48.png"/><Relationship Id="rId30" Type="http://schemas.openxmlformats.org/officeDocument/2006/relationships/image" Target="../media/image51.svg"/><Relationship Id="rId35" Type="http://schemas.openxmlformats.org/officeDocument/2006/relationships/image" Target="../media/image56.png"/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4758117" y="643088"/>
            <a:ext cx="4146383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Moodle for Government: </a:t>
            </a:r>
            <a:r>
              <a:rPr lang="en-US" sz="2000" i="1" dirty="0"/>
              <a:t>Unleash Your Government Learning Innovation! </a:t>
            </a:r>
            <a:endParaRPr sz="2400" i="1" dirty="0"/>
          </a:p>
        </p:txBody>
      </p:sp>
      <p:sp>
        <p:nvSpPr>
          <p:cNvPr id="70" name="Google Shape;70;p2"/>
          <p:cNvSpPr txBox="1"/>
          <p:nvPr/>
        </p:nvSpPr>
        <p:spPr>
          <a:xfrm>
            <a:off x="5214050" y="2958325"/>
            <a:ext cx="31890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Michael Maloney</a:t>
            </a:r>
            <a:endParaRPr sz="18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Partner, Talent Development and Talent Acquisition                         IBM US Federal</a:t>
            </a:r>
            <a:endParaRPr sz="16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9d853483f_0_94"/>
          <p:cNvSpPr txBox="1">
            <a:spLocks noGrp="1"/>
          </p:cNvSpPr>
          <p:nvPr>
            <p:ph type="body" idx="2"/>
          </p:nvPr>
        </p:nvSpPr>
        <p:spPr>
          <a:xfrm>
            <a:off x="326463" y="935800"/>
            <a:ext cx="3946199" cy="26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Successful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1M Users, Cloud, 7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Satisfaction High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Another Implementation Underway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2M Users, Cloud, 3 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Driving towards a 2023 Go-Live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Future Steps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Complete TLA Stacks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Infuse new Methods to teach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149d853483f_0_94"/>
          <p:cNvSpPr txBox="1">
            <a:spLocks noGrp="1"/>
          </p:cNvSpPr>
          <p:nvPr>
            <p:ph type="title"/>
          </p:nvPr>
        </p:nvSpPr>
        <p:spPr>
          <a:xfrm>
            <a:off x="176749" y="181345"/>
            <a:ext cx="3946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ECDF4-229A-0B96-EF64-AB804FF9EA26}"/>
              </a:ext>
            </a:extLst>
          </p:cNvPr>
          <p:cNvSpPr txBox="1"/>
          <p:nvPr/>
        </p:nvSpPr>
        <p:spPr>
          <a:xfrm>
            <a:off x="5165117" y="1982451"/>
            <a:ext cx="31655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Program Management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Interface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Security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DEVOPS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Cloud Architecture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Vendor Coordination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Client Engagement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Data Management &amp; Migration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2F046-4014-7EF1-F7F8-5C344E9D2C20}"/>
              </a:ext>
            </a:extLst>
          </p:cNvPr>
          <p:cNvSpPr txBox="1"/>
          <p:nvPr/>
        </p:nvSpPr>
        <p:spPr>
          <a:xfrm>
            <a:off x="4890795" y="394105"/>
            <a:ext cx="3584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Bringing Open Source, Open Standards LMS to Government Agencies </a:t>
            </a:r>
          </a:p>
          <a:p>
            <a:endParaRPr lang="en-US" sz="1600" dirty="0"/>
          </a:p>
          <a:p>
            <a:r>
              <a:rPr lang="en-US" sz="1800" dirty="0"/>
              <a:t>Always ready to discuss: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5E225E-502E-4B46-B526-6E655C4BA9F6}"/>
              </a:ext>
            </a:extLst>
          </p:cNvPr>
          <p:cNvSpPr/>
          <p:nvPr/>
        </p:nvSpPr>
        <p:spPr>
          <a:xfrm>
            <a:off x="948264" y="4276578"/>
            <a:ext cx="7247472" cy="685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5F9DA-8979-4264-B61E-E82A2B671377}"/>
              </a:ext>
            </a:extLst>
          </p:cNvPr>
          <p:cNvSpPr txBox="1"/>
          <p:nvPr/>
        </p:nvSpPr>
        <p:spPr>
          <a:xfrm>
            <a:off x="1588956" y="4297496"/>
            <a:ext cx="596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Moodle Workplace can bring innovation to your Governmental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400163735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9d853483f_0_105"/>
          <p:cNvSpPr txBox="1">
            <a:spLocks noGrp="1"/>
          </p:cNvSpPr>
          <p:nvPr>
            <p:ph type="title"/>
          </p:nvPr>
        </p:nvSpPr>
        <p:spPr>
          <a:xfrm>
            <a:off x="1090799" y="1572600"/>
            <a:ext cx="6807027" cy="14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 / Discussion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381000" y="4524300"/>
            <a:ext cx="20055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Michael Maloney</a:t>
            </a:r>
            <a:endParaRPr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2730713" y="4524350"/>
            <a:ext cx="3299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sng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Michael.maloney@us.ibm.com</a:t>
            </a:r>
            <a:endParaRPr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 idx="4294967295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 dirty="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sz="3500" i="0" u="none" strike="noStrike" cap="none" dirty="0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165109" y="1132902"/>
            <a:ext cx="6686400" cy="334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At a </a:t>
            </a:r>
            <a:r>
              <a:rPr lang="en-US" b="1" dirty="0"/>
              <a:t>High Level</a:t>
            </a:r>
            <a:r>
              <a:rPr lang="en-US" dirty="0"/>
              <a:t>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Many Government Agencies are large and complex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Multiple Stakeholders / Charters are wide reaching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Incombered by Multiple Rule and Regulations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Public Trust dictates cautious movement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Training / Learning can be imperative to Safety / Security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70219" y="152677"/>
            <a:ext cx="7141464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Government Learning and Innovation Can Be Challenging</a:t>
            </a:r>
            <a:endParaRPr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BDDD5D6-3596-74FD-156E-76B4AC7AD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788" y="4475152"/>
            <a:ext cx="1681584" cy="94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EA43C-8CC3-3CB6-60AD-D36D6F885A85}"/>
              </a:ext>
            </a:extLst>
          </p:cNvPr>
          <p:cNvSpPr txBox="1"/>
          <p:nvPr/>
        </p:nvSpPr>
        <p:spPr>
          <a:xfrm>
            <a:off x="1156346" y="4059398"/>
            <a:ext cx="4554452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1" dirty="0"/>
              <a:t>We Cannot Allow Government Organizations</a:t>
            </a:r>
          </a:p>
          <a:p>
            <a:pPr algn="ctr"/>
            <a:r>
              <a:rPr lang="en-US" sz="1600" b="1" i="1" dirty="0"/>
              <a:t>To Fall Behind Innovation!</a:t>
            </a:r>
          </a:p>
        </p:txBody>
      </p:sp>
    </p:spTree>
    <p:extLst>
      <p:ext uri="{BB962C8B-B14F-4D97-AF65-F5344CB8AC3E}">
        <p14:creationId xmlns:p14="http://schemas.microsoft.com/office/powerpoint/2010/main" val="4001723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275114" y="130515"/>
            <a:ext cx="8335485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Why do Governments Distance Themselves from Open Source and Innovation?</a:t>
            </a:r>
            <a:endParaRPr sz="24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81E8C63-2974-D45A-D19C-2A01BD783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9329" y="1584110"/>
            <a:ext cx="3267665" cy="32676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7CC398-AE0C-A6AD-CAE3-5082A3D4054B}"/>
              </a:ext>
            </a:extLst>
          </p:cNvPr>
          <p:cNvSpPr txBox="1"/>
          <p:nvPr/>
        </p:nvSpPr>
        <p:spPr>
          <a:xfrm>
            <a:off x="5367907" y="3626065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Governance</a:t>
            </a:r>
          </a:p>
          <a:p>
            <a:pPr algn="ctr"/>
            <a:r>
              <a:rPr lang="en-US" sz="2000" dirty="0"/>
              <a:t>Control and Direction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22736-C456-CECF-F098-A0DAC51274FA}"/>
              </a:ext>
            </a:extLst>
          </p:cNvPr>
          <p:cNvSpPr txBox="1"/>
          <p:nvPr/>
        </p:nvSpPr>
        <p:spPr>
          <a:xfrm>
            <a:off x="507095" y="3568062"/>
            <a:ext cx="28071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Security</a:t>
            </a:r>
          </a:p>
          <a:p>
            <a:pPr algn="ctr"/>
            <a:r>
              <a:rPr lang="en-US" sz="1600" dirty="0"/>
              <a:t>Governmental Requirements</a:t>
            </a:r>
          </a:p>
          <a:p>
            <a:pPr algn="ctr"/>
            <a:r>
              <a:rPr lang="en-US" sz="1600" dirty="0"/>
              <a:t>RMF, FedRAMP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C9DBD-BE1F-7EB3-DF56-6C4E42A795DD}"/>
              </a:ext>
            </a:extLst>
          </p:cNvPr>
          <p:cNvSpPr txBox="1"/>
          <p:nvPr/>
        </p:nvSpPr>
        <p:spPr>
          <a:xfrm>
            <a:off x="26194" y="2598718"/>
            <a:ext cx="32880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Interoperability</a:t>
            </a:r>
          </a:p>
          <a:p>
            <a:pPr algn="ctr"/>
            <a:r>
              <a:rPr lang="en-US" sz="1800" dirty="0"/>
              <a:t>Interact with external systems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85631-DBD4-087C-DD0D-534BFB15EC37}"/>
              </a:ext>
            </a:extLst>
          </p:cNvPr>
          <p:cNvSpPr txBox="1"/>
          <p:nvPr/>
        </p:nvSpPr>
        <p:spPr>
          <a:xfrm>
            <a:off x="5025064" y="1653302"/>
            <a:ext cx="27494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Scalability</a:t>
            </a:r>
          </a:p>
          <a:p>
            <a:pPr algn="ctr"/>
            <a:r>
              <a:rPr lang="en-US" sz="1800" dirty="0"/>
              <a:t>In Thousands or Millions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A1474-A3C0-D3B1-F7CF-A48C82E43EE3}"/>
              </a:ext>
            </a:extLst>
          </p:cNvPr>
          <p:cNvSpPr txBox="1"/>
          <p:nvPr/>
        </p:nvSpPr>
        <p:spPr>
          <a:xfrm>
            <a:off x="5412061" y="2571750"/>
            <a:ext cx="2961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Mission Achievement</a:t>
            </a:r>
          </a:p>
          <a:p>
            <a:pPr algn="ctr"/>
            <a:r>
              <a:rPr lang="en-US" sz="2000" dirty="0"/>
              <a:t>Safety &amp; Security Issues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8FEE8C-DC7E-B81F-D3BD-C1A99224233E}"/>
              </a:ext>
            </a:extLst>
          </p:cNvPr>
          <p:cNvSpPr txBox="1"/>
          <p:nvPr/>
        </p:nvSpPr>
        <p:spPr>
          <a:xfrm>
            <a:off x="855363" y="1630612"/>
            <a:ext cx="23519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Complexity</a:t>
            </a:r>
          </a:p>
          <a:p>
            <a:pPr algn="ctr"/>
            <a:r>
              <a:rPr lang="en-US" sz="1800" dirty="0"/>
              <a:t>Multiple Components</a:t>
            </a:r>
          </a:p>
        </p:txBody>
      </p:sp>
    </p:spTree>
    <p:extLst>
      <p:ext uri="{BB962C8B-B14F-4D97-AF65-F5344CB8AC3E}">
        <p14:creationId xmlns:p14="http://schemas.microsoft.com/office/powerpoint/2010/main" val="27575725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863525" y="1216930"/>
            <a:ext cx="5390387" cy="334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rgbClr val="00D25F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Open Standards provide Flexibility</a:t>
            </a:r>
          </a:p>
          <a:p>
            <a:pPr marL="285750" indent="-285750">
              <a:buClr>
                <a:srgbClr val="00D25F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Plug-ins Provide ease of Integration with tools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D25F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Ease of Installation in the Cloud or on-Prem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D25F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Security is not an Issue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D25F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Scalability is all in the Set-up </a:t>
            </a:r>
          </a:p>
          <a:p>
            <a:pPr marL="285750" lvl="0" indent="-285750">
              <a:buClr>
                <a:srgbClr val="00D25F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Configuration and Customization</a:t>
            </a:r>
          </a:p>
          <a:p>
            <a:pPr marL="285750" lvl="0" indent="-285750">
              <a:buClr>
                <a:srgbClr val="00D25F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Multi-Tenancy</a:t>
            </a:r>
          </a:p>
          <a:p>
            <a:pPr marL="285750" lvl="0" indent="-285750">
              <a:buClr>
                <a:srgbClr val="00D25F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Synchronous and Asynchronous training capability</a:t>
            </a:r>
          </a:p>
          <a:p>
            <a:pPr marL="285750" lvl="0" indent="-285750">
              <a:buClr>
                <a:srgbClr val="00D25F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Clr>
                <a:srgbClr val="00D25F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Great Partner - Supportive</a:t>
            </a:r>
          </a:p>
          <a:p>
            <a:pPr marL="285750" lvl="0" indent="-285750">
              <a:buClr>
                <a:srgbClr val="00D25F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Moodle is supportive every step of the process</a:t>
            </a:r>
          </a:p>
          <a:p>
            <a:pPr marL="285750" indent="-285750">
              <a:buClr>
                <a:srgbClr val="00D25F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Worldwide Event in support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D25F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D25F"/>
              </a:buClr>
              <a:buFont typeface="Wingdings" panose="05000000000000000000" pitchFamily="2" charset="2"/>
              <a:buChar char="ü"/>
            </a:pPr>
            <a:endParaRPr dirty="0"/>
          </a:p>
        </p:txBody>
      </p: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173736" y="193548"/>
            <a:ext cx="6524244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Time is Right                                         </a:t>
            </a:r>
            <a:r>
              <a:rPr lang="en-US" sz="1400" dirty="0"/>
              <a:t>Moodle Workplace can now fulfill the needs of Government</a:t>
            </a:r>
            <a:br>
              <a:rPr lang="en-US" sz="1400" dirty="0"/>
            </a:br>
            <a:endParaRPr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BDDD5D6-3596-74FD-156E-76B4AC7AD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788" y="4475152"/>
            <a:ext cx="1681584" cy="94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9d853483f_0_94"/>
          <p:cNvSpPr txBox="1"/>
          <p:nvPr/>
        </p:nvSpPr>
        <p:spPr>
          <a:xfrm>
            <a:off x="5144275" y="4280522"/>
            <a:ext cx="3486000" cy="60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16256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Complex is made Simple with Moodle Workplace as the foundation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g149d853483f_0_94"/>
          <p:cNvSpPr txBox="1">
            <a:spLocks noGrp="1"/>
          </p:cNvSpPr>
          <p:nvPr>
            <p:ph type="body" idx="2"/>
          </p:nvPr>
        </p:nvSpPr>
        <p:spPr>
          <a:xfrm>
            <a:off x="191406" y="1982309"/>
            <a:ext cx="3486000" cy="26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 Source, Open Standards is a way to allow your LMS to be a vital part of any Government’s Total Learning Architecture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Even beyond the TLA to larger Ecosystems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149d853483f_0_94"/>
          <p:cNvSpPr txBox="1">
            <a:spLocks noGrp="1"/>
          </p:cNvSpPr>
          <p:nvPr>
            <p:ph type="title"/>
          </p:nvPr>
        </p:nvSpPr>
        <p:spPr>
          <a:xfrm>
            <a:off x="250850" y="191640"/>
            <a:ext cx="3946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Provides the Flexibility for TLAs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0D809-2365-617D-F341-A8EC7B2C1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7" t="23259" r="18334" b="12000"/>
          <a:stretch/>
        </p:blipFill>
        <p:spPr>
          <a:xfrm>
            <a:off x="4030856" y="800940"/>
            <a:ext cx="5006463" cy="317076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92369-599A-4F81-A928-2DF2B9E096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REQUIREMENTS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F732AD-9B2B-4AB7-A555-574842C41F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Define the Requirements with all Stakeholders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B0C2B-3695-4D6A-AED2-61B1E08049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40254" y="899261"/>
            <a:ext cx="1551521" cy="29372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DESIGN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10BBD8-0C9D-4B4E-855D-EE18027468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Design the system to include data, content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698899-451C-4012-A03B-438076B22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DEVELOPMENT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42ED92-E0E5-43BF-A314-F5F899A21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9130" y="3777611"/>
            <a:ext cx="1684020" cy="139692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Waterfall or Agile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Solid Development Cycle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Progress Reviews</a:t>
            </a:r>
          </a:p>
          <a:p>
            <a:endParaRPr lang="en-US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59AE5F-3A9D-4E5B-BE20-3802EE56C0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63150" y="899261"/>
            <a:ext cx="1551521" cy="29372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</a:t>
            </a:r>
            <a:r>
              <a:rPr lang="en-US" b="1" dirty="0">
                <a:solidFill>
                  <a:srgbClr val="604878"/>
                </a:solidFill>
              </a:rPr>
              <a:t>ES</a:t>
            </a:r>
            <a:r>
              <a:rPr lang="en-US" b="1" dirty="0"/>
              <a:t>TING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FD1FD8-37C4-4591-A698-CB3B4B2DE0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4101" y="1263373"/>
            <a:ext cx="1551521" cy="869674"/>
          </a:xfrm>
        </p:spPr>
        <p:txBody>
          <a:bodyPr>
            <a:normAutofit/>
          </a:bodyPr>
          <a:lstStyle/>
          <a:p>
            <a:r>
              <a:rPr lang="en-US" sz="1400" dirty="0"/>
              <a:t>Unit, Functional Integration Performance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5D0C56-3BA5-487F-850D-EDB088C97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DEPLOYMENT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91FCB5-969A-4197-B988-F9A876336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0054" y="3780102"/>
            <a:ext cx="1551521" cy="10738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Training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Content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Roll-out Support</a:t>
            </a:r>
          </a:p>
        </p:txBody>
      </p:sp>
      <p:pic>
        <p:nvPicPr>
          <p:cNvPr id="3" name="Graphic 2" descr="Blog with solid fill">
            <a:extLst>
              <a:ext uri="{FF2B5EF4-FFF2-40B4-BE49-F238E27FC236}">
                <a16:creationId xmlns:a16="http://schemas.microsoft.com/office/drawing/2014/main" id="{51F5D5F2-18F4-3170-1DA7-B0A4D55CE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017" y="2408219"/>
            <a:ext cx="712982" cy="712982"/>
          </a:xfrm>
          <a:prstGeom prst="rect">
            <a:avLst/>
          </a:prstGeom>
        </p:spPr>
      </p:pic>
      <p:pic>
        <p:nvPicPr>
          <p:cNvPr id="15" name="Graphic 14" descr="Blueprint with solid fill">
            <a:extLst>
              <a:ext uri="{FF2B5EF4-FFF2-40B4-BE49-F238E27FC236}">
                <a16:creationId xmlns:a16="http://schemas.microsoft.com/office/drawing/2014/main" id="{E9681823-90E7-28EB-0513-D20C8F247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8201" y="2342442"/>
            <a:ext cx="647700" cy="647700"/>
          </a:xfrm>
          <a:prstGeom prst="rect">
            <a:avLst/>
          </a:prstGeom>
        </p:spPr>
      </p:pic>
      <p:pic>
        <p:nvPicPr>
          <p:cNvPr id="26" name="Google Shape;47;p14">
            <a:extLst>
              <a:ext uri="{FF2B5EF4-FFF2-40B4-BE49-F238E27FC236}">
                <a16:creationId xmlns:a16="http://schemas.microsoft.com/office/drawing/2014/main" id="{E9E3A079-AB31-8193-7105-2F6F27DC717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75430"/>
          <a:stretch/>
        </p:blipFill>
        <p:spPr>
          <a:xfrm>
            <a:off x="0" y="-17415"/>
            <a:ext cx="9144000" cy="75722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EC09191-D569-DB68-2D10-0BC5387542D5}"/>
              </a:ext>
            </a:extLst>
          </p:cNvPr>
          <p:cNvSpPr txBox="1"/>
          <p:nvPr/>
        </p:nvSpPr>
        <p:spPr>
          <a:xfrm>
            <a:off x="111490" y="-14042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Steps for Success</a:t>
            </a:r>
          </a:p>
        </p:txBody>
      </p:sp>
      <p:pic>
        <p:nvPicPr>
          <p:cNvPr id="32" name="Graphic 31" descr="Clipboard Mixed with solid fill">
            <a:extLst>
              <a:ext uri="{FF2B5EF4-FFF2-40B4-BE49-F238E27FC236}">
                <a16:creationId xmlns:a16="http://schemas.microsoft.com/office/drawing/2014/main" id="{4C15DE21-79AA-51F1-DBB9-9AC12ACA50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37454" y="2267803"/>
            <a:ext cx="744814" cy="744814"/>
          </a:xfrm>
          <a:prstGeom prst="rect">
            <a:avLst/>
          </a:prstGeom>
        </p:spPr>
      </p:pic>
      <p:pic>
        <p:nvPicPr>
          <p:cNvPr id="34" name="Graphic 33" descr="Internet with solid fill">
            <a:extLst>
              <a:ext uri="{FF2B5EF4-FFF2-40B4-BE49-F238E27FC236}">
                <a16:creationId xmlns:a16="http://schemas.microsoft.com/office/drawing/2014/main" id="{342E2B66-F6C5-595E-70BB-51AF8AD51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63583" y="2267803"/>
            <a:ext cx="914400" cy="914400"/>
          </a:xfrm>
          <a:prstGeom prst="rect">
            <a:avLst/>
          </a:prstGeom>
        </p:spPr>
      </p:pic>
      <p:pic>
        <p:nvPicPr>
          <p:cNvPr id="48" name="Graphic 47" descr="Business Growth with solid fill">
            <a:extLst>
              <a:ext uri="{FF2B5EF4-FFF2-40B4-BE49-F238E27FC236}">
                <a16:creationId xmlns:a16="http://schemas.microsoft.com/office/drawing/2014/main" id="{FC278078-D343-4CC7-E6CC-AECCA5466C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65103" y="2351753"/>
            <a:ext cx="813691" cy="8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393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9d853483f_0_83"/>
          <p:cNvSpPr txBox="1"/>
          <p:nvPr/>
        </p:nvSpPr>
        <p:spPr>
          <a:xfrm>
            <a:off x="166116" y="1179330"/>
            <a:ext cx="374418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8450" marR="16256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Program Management</a:t>
            </a:r>
          </a:p>
          <a:p>
            <a:pPr marL="298450" marR="16256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Application Development        and Integration  </a:t>
            </a:r>
          </a:p>
          <a:p>
            <a:pPr marL="298450" marR="16256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Application Configuration  </a:t>
            </a:r>
          </a:p>
          <a:p>
            <a:pPr marL="298450" marR="16256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Content Management  </a:t>
            </a:r>
          </a:p>
          <a:p>
            <a:pPr marL="298450" marR="16256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Roles and Permissions  </a:t>
            </a:r>
          </a:p>
          <a:p>
            <a:pPr marL="298450" marR="16256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Interface Partner Support  </a:t>
            </a:r>
          </a:p>
          <a:p>
            <a:pPr marL="298450" marR="16256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Data Management  </a:t>
            </a:r>
          </a:p>
          <a:p>
            <a:pPr marL="298450" marR="16256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Coordination of Change                and Configuration</a:t>
            </a:r>
          </a:p>
          <a:p>
            <a:pPr marL="298450" marR="16256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Service Desk Support</a:t>
            </a:r>
          </a:p>
          <a:p>
            <a:pPr marL="298450" marR="16256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Strong Vendor </a:t>
            </a:r>
            <a:r>
              <a:rPr lang="en-US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elationships</a:t>
            </a:r>
          </a:p>
          <a:p>
            <a:pPr marL="298450" marR="16256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Strong Client Relationships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g149d853483f_0_83"/>
          <p:cNvSpPr txBox="1">
            <a:spLocks noGrp="1"/>
          </p:cNvSpPr>
          <p:nvPr>
            <p:ph type="title"/>
          </p:nvPr>
        </p:nvSpPr>
        <p:spPr>
          <a:xfrm>
            <a:off x="166116" y="139050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Skills and Expertise Required</a:t>
            </a:r>
            <a:endParaRPr dirty="0"/>
          </a:p>
        </p:txBody>
      </p:sp>
      <p:pic>
        <p:nvPicPr>
          <p:cNvPr id="6" name="Picture 5" descr="Two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60324C32-F0B0-AEEC-6F0B-D11AB391D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922" r="6295"/>
          <a:stretch/>
        </p:blipFill>
        <p:spPr>
          <a:xfrm>
            <a:off x="3589019" y="1445395"/>
            <a:ext cx="3573781" cy="26835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F22D-D245-4C10-94B7-939E9C2C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49" y="272305"/>
            <a:ext cx="4454425" cy="609300"/>
          </a:xfrm>
        </p:spPr>
        <p:txBody>
          <a:bodyPr/>
          <a:lstStyle/>
          <a:p>
            <a:r>
              <a:rPr lang="en-US" dirty="0"/>
              <a:t>Before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16998-4D18-4E61-9082-508F69B00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2956" y="856791"/>
            <a:ext cx="3981600" cy="3826200"/>
          </a:xfrm>
        </p:spPr>
        <p:txBody>
          <a:bodyPr/>
          <a:lstStyle/>
          <a:p>
            <a:r>
              <a:rPr lang="en-US" dirty="0"/>
              <a:t>New System</a:t>
            </a:r>
          </a:p>
          <a:p>
            <a:r>
              <a:rPr lang="en-US" dirty="0"/>
              <a:t>In The Cloud</a:t>
            </a:r>
          </a:p>
          <a:p>
            <a:r>
              <a:rPr lang="en-US" dirty="0"/>
              <a:t>Multi-Tenancy</a:t>
            </a:r>
          </a:p>
          <a:p>
            <a:r>
              <a:rPr lang="en-US" dirty="0"/>
              <a:t>Interoperable with Systems via Plug-ins</a:t>
            </a:r>
          </a:p>
          <a:p>
            <a:r>
              <a:rPr lang="en-US" dirty="0"/>
              <a:t>Synchronous and Asynchronous Training in a single system</a:t>
            </a:r>
          </a:p>
          <a:p>
            <a:r>
              <a:rPr lang="en-US" dirty="0"/>
              <a:t>Elastic Infrastructure</a:t>
            </a:r>
          </a:p>
          <a:p>
            <a:r>
              <a:rPr lang="en-US" dirty="0"/>
              <a:t>Meeting all needs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33B73-42EA-4A91-A5D0-91CEAAFF5EE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5254" y="913131"/>
            <a:ext cx="3686400" cy="2664900"/>
          </a:xfrm>
        </p:spPr>
        <p:txBody>
          <a:bodyPr/>
          <a:lstStyle/>
          <a:p>
            <a:r>
              <a:rPr lang="en-US" dirty="0"/>
              <a:t>Disparate Systems to achieve Training Objectives</a:t>
            </a:r>
          </a:p>
          <a:p>
            <a:r>
              <a:rPr lang="en-US" dirty="0"/>
              <a:t>Manual Configuration</a:t>
            </a:r>
          </a:p>
          <a:p>
            <a:r>
              <a:rPr lang="en-US" dirty="0"/>
              <a:t>Data Siloed/Inaccessible</a:t>
            </a:r>
          </a:p>
          <a:p>
            <a:r>
              <a:rPr lang="en-US" dirty="0"/>
              <a:t>No Longer Supported</a:t>
            </a:r>
          </a:p>
          <a:p>
            <a:r>
              <a:rPr lang="en-US" dirty="0"/>
              <a:t>Manual Maintenance</a:t>
            </a:r>
          </a:p>
          <a:p>
            <a:r>
              <a:rPr lang="en-US" dirty="0"/>
              <a:t>Limited Content/Data Flexibility</a:t>
            </a:r>
          </a:p>
          <a:p>
            <a:r>
              <a:rPr lang="en-US" dirty="0"/>
              <a:t>Security Issues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4F37C90-8AE8-9A72-9228-BBD77731F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65" y="3841058"/>
            <a:ext cx="2155459" cy="1217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406B0C-F93B-434F-A39B-02904997F01D}"/>
              </a:ext>
            </a:extLst>
          </p:cNvPr>
          <p:cNvSpPr txBox="1">
            <a:spLocks/>
          </p:cNvSpPr>
          <p:nvPr/>
        </p:nvSpPr>
        <p:spPr>
          <a:xfrm>
            <a:off x="4911007" y="272305"/>
            <a:ext cx="2640971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9157310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9d853483f_0_83"/>
          <p:cNvSpPr txBox="1">
            <a:spLocks noGrp="1"/>
          </p:cNvSpPr>
          <p:nvPr>
            <p:ph type="title"/>
          </p:nvPr>
        </p:nvSpPr>
        <p:spPr>
          <a:xfrm>
            <a:off x="21891" y="49081"/>
            <a:ext cx="485491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Defining Success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5109EE-6DE6-0BA0-5402-B4C3275EF7DB}"/>
              </a:ext>
            </a:extLst>
          </p:cNvPr>
          <p:cNvGrpSpPr>
            <a:grpSpLocks noChangeAspect="1"/>
          </p:cNvGrpSpPr>
          <p:nvPr/>
        </p:nvGrpSpPr>
        <p:grpSpPr>
          <a:xfrm>
            <a:off x="546554" y="1997190"/>
            <a:ext cx="914400" cy="831273"/>
            <a:chOff x="641215" y="3343537"/>
            <a:chExt cx="1005840" cy="914400"/>
          </a:xfrm>
        </p:grpSpPr>
        <p:pic>
          <p:nvPicPr>
            <p:cNvPr id="5" name="Graphic 4" descr="Wrench with solid fill">
              <a:extLst>
                <a:ext uri="{FF2B5EF4-FFF2-40B4-BE49-F238E27FC236}">
                  <a16:creationId xmlns:a16="http://schemas.microsoft.com/office/drawing/2014/main" id="{A13BDB23-96B4-42BD-1338-AD2A2C8CC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0140" y="3343537"/>
              <a:ext cx="893687" cy="896842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1794477-4BC9-65ED-7BCA-7858C4BE980F}"/>
                </a:ext>
              </a:extLst>
            </p:cNvPr>
            <p:cNvSpPr/>
            <p:nvPr/>
          </p:nvSpPr>
          <p:spPr>
            <a:xfrm>
              <a:off x="641215" y="3343537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custom code efforts to scrub PII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6273A11-58E7-F9DD-D96F-40BF59386831}"/>
              </a:ext>
            </a:extLst>
          </p:cNvPr>
          <p:cNvGrpSpPr>
            <a:grpSpLocks noChangeAspect="1"/>
          </p:cNvGrpSpPr>
          <p:nvPr/>
        </p:nvGrpSpPr>
        <p:grpSpPr>
          <a:xfrm>
            <a:off x="4169645" y="2998267"/>
            <a:ext cx="914400" cy="831273"/>
            <a:chOff x="10171141" y="971077"/>
            <a:chExt cx="1005840" cy="914400"/>
          </a:xfrm>
        </p:grpSpPr>
        <p:pic>
          <p:nvPicPr>
            <p:cNvPr id="8" name="Graphic 7" descr="Shield Tick with solid fill">
              <a:extLst>
                <a:ext uri="{FF2B5EF4-FFF2-40B4-BE49-F238E27FC236}">
                  <a16:creationId xmlns:a16="http://schemas.microsoft.com/office/drawing/2014/main" id="{617839FE-DB3F-0A19-C17C-C3686EA1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04693" y="1029473"/>
              <a:ext cx="807603" cy="81576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8DD32FD-5840-C1D4-989A-562D17258325}"/>
                </a:ext>
              </a:extLst>
            </p:cNvPr>
            <p:cNvSpPr/>
            <p:nvPr/>
          </p:nvSpPr>
          <p:spPr>
            <a:xfrm>
              <a:off x="10171141" y="971077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ATO- cloud  open-source software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A5C7CA-47C5-A071-CDD9-B0FA17F1855C}"/>
              </a:ext>
            </a:extLst>
          </p:cNvPr>
          <p:cNvGrpSpPr>
            <a:grpSpLocks noChangeAspect="1"/>
          </p:cNvGrpSpPr>
          <p:nvPr/>
        </p:nvGrpSpPr>
        <p:grpSpPr>
          <a:xfrm>
            <a:off x="4169645" y="4054386"/>
            <a:ext cx="914400" cy="831273"/>
            <a:chOff x="10185680" y="2172746"/>
            <a:chExt cx="1005840" cy="914400"/>
          </a:xfrm>
        </p:grpSpPr>
        <p:pic>
          <p:nvPicPr>
            <p:cNvPr id="11" name="Graphic 10" descr="Workflow with solid fill">
              <a:extLst>
                <a:ext uri="{FF2B5EF4-FFF2-40B4-BE49-F238E27FC236}">
                  <a16:creationId xmlns:a16="http://schemas.microsoft.com/office/drawing/2014/main" id="{22422548-4495-7FF7-F405-BC16BF37C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05133" y="2172746"/>
              <a:ext cx="779205" cy="787075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C56F798-D5DB-B44F-E624-666020380FAA}"/>
                </a:ext>
              </a:extLst>
            </p:cNvPr>
            <p:cNvSpPr/>
            <p:nvPr/>
          </p:nvSpPr>
          <p:spPr>
            <a:xfrm>
              <a:off x="10185680" y="2172746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13+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custom workflow eForms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BE2F94-3C2F-2B50-8A3A-4DAA4DCC95EF}"/>
              </a:ext>
            </a:extLst>
          </p:cNvPr>
          <p:cNvGrpSpPr>
            <a:grpSpLocks noChangeAspect="1"/>
          </p:cNvGrpSpPr>
          <p:nvPr/>
        </p:nvGrpSpPr>
        <p:grpSpPr>
          <a:xfrm>
            <a:off x="546554" y="944735"/>
            <a:ext cx="914400" cy="831273"/>
            <a:chOff x="646681" y="973855"/>
            <a:chExt cx="1005840" cy="914400"/>
          </a:xfrm>
        </p:grpSpPr>
        <p:pic>
          <p:nvPicPr>
            <p:cNvPr id="14" name="Graphic 13" descr="Books with solid fill">
              <a:extLst>
                <a:ext uri="{FF2B5EF4-FFF2-40B4-BE49-F238E27FC236}">
                  <a16:creationId xmlns:a16="http://schemas.microsoft.com/office/drawing/2014/main" id="{CA320C76-A160-B160-BA90-76FE17B08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1352" y="1026715"/>
              <a:ext cx="813987" cy="822208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5520AAA-36A4-3CC8-F131-EB8D818B405C}"/>
                </a:ext>
              </a:extLst>
            </p:cNvPr>
            <p:cNvSpPr/>
            <p:nvPr/>
          </p:nvSpPr>
          <p:spPr>
            <a:xfrm>
              <a:off x="646681" y="973855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1250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active courses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979EE5-678F-2AF3-1A2A-1F75146CFEDF}"/>
              </a:ext>
            </a:extLst>
          </p:cNvPr>
          <p:cNvGrpSpPr>
            <a:grpSpLocks noChangeAspect="1"/>
          </p:cNvGrpSpPr>
          <p:nvPr/>
        </p:nvGrpSpPr>
        <p:grpSpPr>
          <a:xfrm>
            <a:off x="4190696" y="951487"/>
            <a:ext cx="914400" cy="831273"/>
            <a:chOff x="3837759" y="973855"/>
            <a:chExt cx="1005840" cy="914400"/>
          </a:xfrm>
        </p:grpSpPr>
        <p:pic>
          <p:nvPicPr>
            <p:cNvPr id="17" name="Graphic 16" descr="Users with solid fill">
              <a:extLst>
                <a:ext uri="{FF2B5EF4-FFF2-40B4-BE49-F238E27FC236}">
                  <a16:creationId xmlns:a16="http://schemas.microsoft.com/office/drawing/2014/main" id="{3C909D9D-6800-313C-DBDE-D79A04F06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00180" y="990050"/>
              <a:ext cx="886474" cy="895427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0C620DB-FAA8-0DA5-E5A9-F5C3A33EC9D9}"/>
                </a:ext>
              </a:extLst>
            </p:cNvPr>
            <p:cNvSpPr/>
            <p:nvPr/>
          </p:nvSpPr>
          <p:spPr>
            <a:xfrm>
              <a:off x="3837759" y="973855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756K+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active users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C092C9-5FC4-4F19-0C11-03799EACA95B}"/>
              </a:ext>
            </a:extLst>
          </p:cNvPr>
          <p:cNvGrpSpPr>
            <a:grpSpLocks noChangeAspect="1"/>
          </p:cNvGrpSpPr>
          <p:nvPr/>
        </p:nvGrpSpPr>
        <p:grpSpPr>
          <a:xfrm>
            <a:off x="1761268" y="964991"/>
            <a:ext cx="914400" cy="831273"/>
            <a:chOff x="2242220" y="973855"/>
            <a:chExt cx="1005840" cy="914400"/>
          </a:xfrm>
        </p:grpSpPr>
        <p:pic>
          <p:nvPicPr>
            <p:cNvPr id="20" name="Graphic 19" descr="Pencil with solid fill">
              <a:extLst>
                <a:ext uri="{FF2B5EF4-FFF2-40B4-BE49-F238E27FC236}">
                  <a16:creationId xmlns:a16="http://schemas.microsoft.com/office/drawing/2014/main" id="{86F9792A-0975-F013-B525-B67E353A6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305286" y="993078"/>
              <a:ext cx="867193" cy="875952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ABFE34F-B05F-1F56-F373-5901E8A211AF}"/>
                </a:ext>
              </a:extLst>
            </p:cNvPr>
            <p:cNvSpPr/>
            <p:nvPr/>
          </p:nvSpPr>
          <p:spPr>
            <a:xfrm>
              <a:off x="2242220" y="973855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5M+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course enrollments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2A30F8-62A7-EF01-2772-EDE19A20ECB0}"/>
              </a:ext>
            </a:extLst>
          </p:cNvPr>
          <p:cNvGrpSpPr>
            <a:grpSpLocks noChangeAspect="1"/>
          </p:cNvGrpSpPr>
          <p:nvPr/>
        </p:nvGrpSpPr>
        <p:grpSpPr>
          <a:xfrm>
            <a:off x="2975982" y="916211"/>
            <a:ext cx="914400" cy="853045"/>
            <a:chOff x="7028836" y="964346"/>
            <a:chExt cx="1005840" cy="938350"/>
          </a:xfrm>
        </p:grpSpPr>
        <p:pic>
          <p:nvPicPr>
            <p:cNvPr id="23" name="Graphic 22" descr="Diploma with solid fill">
              <a:extLst>
                <a:ext uri="{FF2B5EF4-FFF2-40B4-BE49-F238E27FC236}">
                  <a16:creationId xmlns:a16="http://schemas.microsoft.com/office/drawing/2014/main" id="{6095C537-E02C-1EF6-8374-DBEBE46DE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053358" y="964346"/>
              <a:ext cx="931915" cy="914400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ED1D9F7-F27B-448C-2384-6F3109FC4813}"/>
                </a:ext>
              </a:extLst>
            </p:cNvPr>
            <p:cNvSpPr/>
            <p:nvPr/>
          </p:nvSpPr>
          <p:spPr>
            <a:xfrm>
              <a:off x="7028836" y="988296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3M+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course completions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41550F-9B20-8209-FFFA-BE3450088C8D}"/>
              </a:ext>
            </a:extLst>
          </p:cNvPr>
          <p:cNvGrpSpPr>
            <a:grpSpLocks noChangeAspect="1"/>
          </p:cNvGrpSpPr>
          <p:nvPr/>
        </p:nvGrpSpPr>
        <p:grpSpPr>
          <a:xfrm>
            <a:off x="5405411" y="958239"/>
            <a:ext cx="914400" cy="831273"/>
            <a:chOff x="5366823" y="973855"/>
            <a:chExt cx="1005840" cy="914400"/>
          </a:xfrm>
        </p:grpSpPr>
        <p:pic>
          <p:nvPicPr>
            <p:cNvPr id="26" name="Graphic 25" descr="Internet Of Things with solid fill">
              <a:extLst>
                <a:ext uri="{FF2B5EF4-FFF2-40B4-BE49-F238E27FC236}">
                  <a16:creationId xmlns:a16="http://schemas.microsoft.com/office/drawing/2014/main" id="{4A91738C-C54E-16CB-50E2-2A7C0A46D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442648" y="983892"/>
              <a:ext cx="854190" cy="862817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C1C649F-1000-7596-1929-8A6C119CB102}"/>
                </a:ext>
              </a:extLst>
            </p:cNvPr>
            <p:cNvSpPr/>
            <p:nvPr/>
          </p:nvSpPr>
          <p:spPr>
            <a:xfrm>
              <a:off x="5366823" y="973855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8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integrated applications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96FF85-A2AB-8D77-5BFF-08DB3694DC61}"/>
              </a:ext>
            </a:extLst>
          </p:cNvPr>
          <p:cNvGrpSpPr>
            <a:grpSpLocks noChangeAspect="1"/>
          </p:cNvGrpSpPr>
          <p:nvPr/>
        </p:nvGrpSpPr>
        <p:grpSpPr>
          <a:xfrm>
            <a:off x="2961949" y="2005649"/>
            <a:ext cx="914400" cy="831273"/>
            <a:chOff x="2238958" y="2172746"/>
            <a:chExt cx="1005840" cy="914400"/>
          </a:xfrm>
        </p:grpSpPr>
        <p:pic>
          <p:nvPicPr>
            <p:cNvPr id="29" name="Graphic 28" descr="Cloud Computing with solid fill">
              <a:extLst>
                <a:ext uri="{FF2B5EF4-FFF2-40B4-BE49-F238E27FC236}">
                  <a16:creationId xmlns:a16="http://schemas.microsoft.com/office/drawing/2014/main" id="{7F52B81B-70C3-B529-A962-ACD447786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367505" y="2172746"/>
              <a:ext cx="793188" cy="801199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8ABE6DF-2C78-DCE3-5282-C76A38924C08}"/>
                </a:ext>
              </a:extLst>
            </p:cNvPr>
            <p:cNvSpPr/>
            <p:nvPr/>
          </p:nvSpPr>
          <p:spPr>
            <a:xfrm>
              <a:off x="2238958" y="2172746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10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cloud instances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7BC0E-1073-EF44-F226-FF0B6E511816}"/>
              </a:ext>
            </a:extLst>
          </p:cNvPr>
          <p:cNvGrpSpPr>
            <a:grpSpLocks noChangeAspect="1"/>
          </p:cNvGrpSpPr>
          <p:nvPr/>
        </p:nvGrpSpPr>
        <p:grpSpPr>
          <a:xfrm>
            <a:off x="546554" y="4067551"/>
            <a:ext cx="914400" cy="813720"/>
            <a:chOff x="6983701" y="3343537"/>
            <a:chExt cx="1005840" cy="895092"/>
          </a:xfrm>
        </p:grpSpPr>
        <p:pic>
          <p:nvPicPr>
            <p:cNvPr id="32" name="Graphic 31" descr="Syncing cloud with solid fill">
              <a:extLst>
                <a:ext uri="{FF2B5EF4-FFF2-40B4-BE49-F238E27FC236}">
                  <a16:creationId xmlns:a16="http://schemas.microsoft.com/office/drawing/2014/main" id="{A7CD195E-04F9-2C2E-8EA7-B1BBC7C3B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061991" y="3343537"/>
              <a:ext cx="854646" cy="845050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E471BF-1842-347D-CAD9-600B9A66F9C9}"/>
                </a:ext>
              </a:extLst>
            </p:cNvPr>
            <p:cNvSpPr/>
            <p:nvPr/>
          </p:nvSpPr>
          <p:spPr>
            <a:xfrm>
              <a:off x="6983701" y="3343537"/>
              <a:ext cx="1005840" cy="895092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cloud environments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5C9B14-79F5-875D-5E3D-A3C7A8BB34BB}"/>
              </a:ext>
            </a:extLst>
          </p:cNvPr>
          <p:cNvGrpSpPr>
            <a:grpSpLocks noChangeAspect="1"/>
          </p:cNvGrpSpPr>
          <p:nvPr/>
        </p:nvGrpSpPr>
        <p:grpSpPr>
          <a:xfrm>
            <a:off x="5405411" y="4058774"/>
            <a:ext cx="914400" cy="831273"/>
            <a:chOff x="5386970" y="3343537"/>
            <a:chExt cx="1005840" cy="914400"/>
          </a:xfrm>
        </p:grpSpPr>
        <p:pic>
          <p:nvPicPr>
            <p:cNvPr id="35" name="Graphic 34" descr="Traffic cone with solid fill">
              <a:extLst>
                <a:ext uri="{FF2B5EF4-FFF2-40B4-BE49-F238E27FC236}">
                  <a16:creationId xmlns:a16="http://schemas.microsoft.com/office/drawing/2014/main" id="{71FCCB5E-099F-40F6-4263-FEF93715C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514124" y="3343537"/>
              <a:ext cx="771503" cy="779297"/>
            </a:xfrm>
            <a:prstGeom prst="rect">
              <a:avLst/>
            </a:prstGeom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6B71DAB-358F-89E4-C66F-0EFF99685FFD}"/>
                </a:ext>
              </a:extLst>
            </p:cNvPr>
            <p:cNvSpPr/>
            <p:nvPr/>
          </p:nvSpPr>
          <p:spPr>
            <a:xfrm>
              <a:off x="5386970" y="3343537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completed ASIs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2433A3-4ACA-9F27-8CCF-738EE635FE67}"/>
              </a:ext>
            </a:extLst>
          </p:cNvPr>
          <p:cNvGrpSpPr>
            <a:grpSpLocks noChangeAspect="1"/>
          </p:cNvGrpSpPr>
          <p:nvPr/>
        </p:nvGrpSpPr>
        <p:grpSpPr>
          <a:xfrm>
            <a:off x="5405411" y="1988731"/>
            <a:ext cx="914400" cy="831273"/>
            <a:chOff x="8568637" y="3286223"/>
            <a:chExt cx="1005840" cy="914400"/>
          </a:xfrm>
        </p:grpSpPr>
        <p:pic>
          <p:nvPicPr>
            <p:cNvPr id="38" name="Graphic 37" descr="Questions with solid fill">
              <a:extLst>
                <a:ext uri="{FF2B5EF4-FFF2-40B4-BE49-F238E27FC236}">
                  <a16:creationId xmlns:a16="http://schemas.microsoft.com/office/drawing/2014/main" id="{F18766E3-66C1-7DF8-60A2-6A80F6AC7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8678658" y="3343537"/>
              <a:ext cx="714628" cy="721847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AB108DE-DBCC-31F0-62F2-40F8C4ADDEEC}"/>
                </a:ext>
              </a:extLst>
            </p:cNvPr>
            <p:cNvSpPr/>
            <p:nvPr/>
          </p:nvSpPr>
          <p:spPr>
            <a:xfrm>
              <a:off x="8568637" y="3286223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40K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resolved service desk tickets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5862B6-0534-401A-A9A8-B195179B1232}"/>
              </a:ext>
            </a:extLst>
          </p:cNvPr>
          <p:cNvGrpSpPr>
            <a:grpSpLocks noChangeAspect="1"/>
          </p:cNvGrpSpPr>
          <p:nvPr/>
        </p:nvGrpSpPr>
        <p:grpSpPr>
          <a:xfrm>
            <a:off x="4169645" y="2014108"/>
            <a:ext cx="914400" cy="831273"/>
            <a:chOff x="3831235" y="2154408"/>
            <a:chExt cx="1005840" cy="914400"/>
          </a:xfrm>
        </p:grpSpPr>
        <p:pic>
          <p:nvPicPr>
            <p:cNvPr id="41" name="Graphic 40" descr="Earth globe: Americas with solid fill">
              <a:extLst>
                <a:ext uri="{FF2B5EF4-FFF2-40B4-BE49-F238E27FC236}">
                  <a16:creationId xmlns:a16="http://schemas.microsoft.com/office/drawing/2014/main" id="{7CB106FC-B7D1-1EA6-3950-1CE53DEB5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893657" y="2172746"/>
              <a:ext cx="899877" cy="880094"/>
            </a:xfrm>
            <a:prstGeom prst="rect">
              <a:avLst/>
            </a:prstGeom>
          </p:spPr>
        </p:pic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4034292-0849-7536-D1D8-1E588691DA1D}"/>
                </a:ext>
              </a:extLst>
            </p:cNvPr>
            <p:cNvSpPr/>
            <p:nvPr/>
          </p:nvSpPr>
          <p:spPr>
            <a:xfrm>
              <a:off x="3831235" y="2154408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1000+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locations worldwide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918EE9-8760-0BF1-CF21-0780D5B89476}"/>
              </a:ext>
            </a:extLst>
          </p:cNvPr>
          <p:cNvGrpSpPr>
            <a:grpSpLocks noChangeAspect="1"/>
          </p:cNvGrpSpPr>
          <p:nvPr/>
        </p:nvGrpSpPr>
        <p:grpSpPr>
          <a:xfrm>
            <a:off x="546554" y="3003002"/>
            <a:ext cx="914400" cy="831273"/>
            <a:chOff x="5384788" y="2172746"/>
            <a:chExt cx="1005840" cy="914400"/>
          </a:xfrm>
        </p:grpSpPr>
        <p:pic>
          <p:nvPicPr>
            <p:cNvPr id="44" name="Graphic 43" descr="Classroom with solid fill">
              <a:extLst>
                <a:ext uri="{FF2B5EF4-FFF2-40B4-BE49-F238E27FC236}">
                  <a16:creationId xmlns:a16="http://schemas.microsoft.com/office/drawing/2014/main" id="{640F4A54-3D16-CA01-89EB-97F7EBA1E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5452791" y="2172746"/>
              <a:ext cx="840193" cy="848680"/>
            </a:xfrm>
            <a:prstGeom prst="rect">
              <a:avLst/>
            </a:prstGeom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33CDE89-6AB3-AB64-A038-81D1A3DDA6D1}"/>
                </a:ext>
              </a:extLst>
            </p:cNvPr>
            <p:cNvSpPr/>
            <p:nvPr/>
          </p:nvSpPr>
          <p:spPr>
            <a:xfrm>
              <a:off x="5384788" y="2172746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100+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end user trainings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0CBAAD-0C7B-A924-EEE3-15E67BA9B9DD}"/>
              </a:ext>
            </a:extLst>
          </p:cNvPr>
          <p:cNvGrpSpPr>
            <a:grpSpLocks noChangeAspect="1"/>
          </p:cNvGrpSpPr>
          <p:nvPr/>
        </p:nvGrpSpPr>
        <p:grpSpPr>
          <a:xfrm>
            <a:off x="1754252" y="4063162"/>
            <a:ext cx="914400" cy="831273"/>
            <a:chOff x="6977065" y="2172746"/>
            <a:chExt cx="1005840" cy="914400"/>
          </a:xfrm>
        </p:grpSpPr>
        <p:pic>
          <p:nvPicPr>
            <p:cNvPr id="47" name="Graphic 46" descr="Minimize outline">
              <a:extLst>
                <a:ext uri="{FF2B5EF4-FFF2-40B4-BE49-F238E27FC236}">
                  <a16:creationId xmlns:a16="http://schemas.microsoft.com/office/drawing/2014/main" id="{574403DC-CE7B-72F1-D771-991A53D0D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7023165" y="2200138"/>
              <a:ext cx="878139" cy="887008"/>
            </a:xfrm>
            <a:prstGeom prst="rect">
              <a:avLst/>
            </a:prstGeom>
          </p:spPr>
        </p:pic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F0388B2-E72D-5806-31CD-1A29FC1DD616}"/>
                </a:ext>
              </a:extLst>
            </p:cNvPr>
            <p:cNvSpPr/>
            <p:nvPr/>
          </p:nvSpPr>
          <p:spPr>
            <a:xfrm>
              <a:off x="6977065" y="2172746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established interfaces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078BCE-9D03-FAA2-5AF3-910C2D1FA7BE}"/>
              </a:ext>
            </a:extLst>
          </p:cNvPr>
          <p:cNvGrpSpPr>
            <a:grpSpLocks noChangeAspect="1"/>
          </p:cNvGrpSpPr>
          <p:nvPr/>
        </p:nvGrpSpPr>
        <p:grpSpPr>
          <a:xfrm>
            <a:off x="5405411" y="3028141"/>
            <a:ext cx="914400" cy="831273"/>
            <a:chOff x="646681" y="2172746"/>
            <a:chExt cx="1005840" cy="914400"/>
          </a:xfrm>
        </p:grpSpPr>
        <p:pic>
          <p:nvPicPr>
            <p:cNvPr id="50" name="Graphic 49" descr="Trophy with solid fill">
              <a:extLst>
                <a:ext uri="{FF2B5EF4-FFF2-40B4-BE49-F238E27FC236}">
                  <a16:creationId xmlns:a16="http://schemas.microsoft.com/office/drawing/2014/main" id="{91C7E8EA-5B8F-1FBB-6054-18B82694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724971" y="2172746"/>
              <a:ext cx="854326" cy="862955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793BD8B-04A2-526F-43A3-7CB2AC9D5D65}"/>
                </a:ext>
              </a:extLst>
            </p:cNvPr>
            <p:cNvSpPr/>
            <p:nvPr/>
          </p:nvSpPr>
          <p:spPr>
            <a:xfrm>
              <a:off x="646681" y="2172746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top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visited site for Organization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5AB992A-7663-8778-B3D0-8C09CFCF919E}"/>
              </a:ext>
            </a:extLst>
          </p:cNvPr>
          <p:cNvGrpSpPr>
            <a:grpSpLocks noChangeAspect="1"/>
          </p:cNvGrpSpPr>
          <p:nvPr/>
        </p:nvGrpSpPr>
        <p:grpSpPr>
          <a:xfrm>
            <a:off x="1754252" y="2022567"/>
            <a:ext cx="914400" cy="831273"/>
            <a:chOff x="2238958" y="3343536"/>
            <a:chExt cx="1005840" cy="914400"/>
          </a:xfrm>
        </p:grpSpPr>
        <p:pic>
          <p:nvPicPr>
            <p:cNvPr id="53" name="Graphic 52" descr="Social network with solid fill">
              <a:extLst>
                <a:ext uri="{FF2B5EF4-FFF2-40B4-BE49-F238E27FC236}">
                  <a16:creationId xmlns:a16="http://schemas.microsoft.com/office/drawing/2014/main" id="{7D6D2E28-B9F3-DE6B-925E-FF2DF4EF3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292308" y="3343537"/>
              <a:ext cx="905256" cy="878911"/>
            </a:xfrm>
            <a:prstGeom prst="rect">
              <a:avLst/>
            </a:prstGeom>
          </p:spPr>
        </p:pic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6AF1A70-F140-2BA6-CD08-8D437068E06C}"/>
                </a:ext>
              </a:extLst>
            </p:cNvPr>
            <p:cNvSpPr/>
            <p:nvPr/>
          </p:nvSpPr>
          <p:spPr>
            <a:xfrm>
              <a:off x="2238958" y="3343536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16K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managed org units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112328-9DE8-1967-A8AB-4BA04FFC7FCF}"/>
              </a:ext>
            </a:extLst>
          </p:cNvPr>
          <p:cNvGrpSpPr>
            <a:grpSpLocks noChangeAspect="1"/>
          </p:cNvGrpSpPr>
          <p:nvPr/>
        </p:nvGrpSpPr>
        <p:grpSpPr>
          <a:xfrm>
            <a:off x="2961949" y="2994305"/>
            <a:ext cx="914400" cy="830500"/>
            <a:chOff x="3824775" y="3343537"/>
            <a:chExt cx="1005840" cy="913550"/>
          </a:xfrm>
        </p:grpSpPr>
        <p:pic>
          <p:nvPicPr>
            <p:cNvPr id="56" name="Graphic 55" descr="Database with solid fill">
              <a:extLst>
                <a:ext uri="{FF2B5EF4-FFF2-40B4-BE49-F238E27FC236}">
                  <a16:creationId xmlns:a16="http://schemas.microsoft.com/office/drawing/2014/main" id="{9E2BC0CE-849E-03C1-881A-87EB2B88F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3868980" y="3343537"/>
              <a:ext cx="892552" cy="900730"/>
            </a:xfrm>
            <a:prstGeom prst="rect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B929EC77-079E-745C-1A3C-0F4AAE80C9FF}"/>
                </a:ext>
              </a:extLst>
            </p:cNvPr>
            <p:cNvSpPr/>
            <p:nvPr/>
          </p:nvSpPr>
          <p:spPr>
            <a:xfrm>
              <a:off x="3824775" y="3343537"/>
              <a:ext cx="1005840" cy="91355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3+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years of migrated user data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531E346-2B0A-0109-1CC6-CC4A10242F13}"/>
              </a:ext>
            </a:extLst>
          </p:cNvPr>
          <p:cNvGrpSpPr>
            <a:grpSpLocks noChangeAspect="1"/>
          </p:cNvGrpSpPr>
          <p:nvPr/>
        </p:nvGrpSpPr>
        <p:grpSpPr>
          <a:xfrm>
            <a:off x="2961949" y="4067551"/>
            <a:ext cx="914400" cy="831273"/>
            <a:chOff x="8569342" y="2172746"/>
            <a:chExt cx="1005840" cy="914400"/>
          </a:xfrm>
        </p:grpSpPr>
        <p:pic>
          <p:nvPicPr>
            <p:cNvPr id="59" name="Graphic 58" descr="Tools with solid fill">
              <a:extLst>
                <a:ext uri="{FF2B5EF4-FFF2-40B4-BE49-F238E27FC236}">
                  <a16:creationId xmlns:a16="http://schemas.microsoft.com/office/drawing/2014/main" id="{04BA79FC-2CD2-BF1B-1B86-358CEECF9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8626063" y="2172746"/>
              <a:ext cx="867519" cy="876281"/>
            </a:xfrm>
            <a:prstGeom prst="rect">
              <a:avLst/>
            </a:prstGeom>
          </p:spPr>
        </p:pic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9C2AC7B-DBB7-AB4C-CAA6-B1AFA8CC718D}"/>
                </a:ext>
              </a:extLst>
            </p:cNvPr>
            <p:cNvSpPr/>
            <p:nvPr/>
          </p:nvSpPr>
          <p:spPr>
            <a:xfrm>
              <a:off x="8569342" y="2172746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custom org management tool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C85B6BB-8ADD-5F61-7A66-4196DD5C594F}"/>
              </a:ext>
            </a:extLst>
          </p:cNvPr>
          <p:cNvGrpSpPr>
            <a:grpSpLocks noChangeAspect="1"/>
          </p:cNvGrpSpPr>
          <p:nvPr/>
        </p:nvGrpSpPr>
        <p:grpSpPr>
          <a:xfrm>
            <a:off x="1754252" y="3007737"/>
            <a:ext cx="914400" cy="846943"/>
            <a:chOff x="8582422" y="973855"/>
            <a:chExt cx="1005840" cy="931637"/>
          </a:xfrm>
        </p:grpSpPr>
        <p:pic>
          <p:nvPicPr>
            <p:cNvPr id="62" name="Graphic 61" descr="Cycle with people with solid fill">
              <a:extLst>
                <a:ext uri="{FF2B5EF4-FFF2-40B4-BE49-F238E27FC236}">
                  <a16:creationId xmlns:a16="http://schemas.microsoft.com/office/drawing/2014/main" id="{4373B6E9-07D0-2C71-963E-5ECB4DB07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8625122" y="973855"/>
              <a:ext cx="922989" cy="914400"/>
            </a:xfrm>
            <a:prstGeom prst="rect">
              <a:avLst/>
            </a:prstGeom>
          </p:spPr>
        </p:pic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88367121-F6F4-2A9E-0719-26DB21EFAE14}"/>
                </a:ext>
              </a:extLst>
            </p:cNvPr>
            <p:cNvSpPr/>
            <p:nvPr/>
          </p:nvSpPr>
          <p:spPr>
            <a:xfrm>
              <a:off x="8582422" y="991092"/>
              <a:ext cx="1005840" cy="914400"/>
            </a:xfrm>
            <a:prstGeom prst="roundRect">
              <a:avLst/>
            </a:prstGeom>
            <a:solidFill>
              <a:sysClr val="window" lastClr="FFFFFF">
                <a:alpha val="85000"/>
              </a:sysClr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customized roles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2402_Five year infographic timeline_AAS_v4" id="{15E0E4E4-C859-421D-B2AC-27461FA96924}" vid="{C7AD7A51-89C3-427E-BFA8-27D4F8CF45D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543</Words>
  <Application>Microsoft Office PowerPoint</Application>
  <PresentationFormat>On-screen Show (16:9)</PresentationFormat>
  <Paragraphs>153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Open Sans Medium</vt:lpstr>
      <vt:lpstr>Open Sans ExtraBold</vt:lpstr>
      <vt:lpstr>Calibri</vt:lpstr>
      <vt:lpstr>Wingdings</vt:lpstr>
      <vt:lpstr>Open Sans</vt:lpstr>
      <vt:lpstr>Roboto</vt:lpstr>
      <vt:lpstr>Simple Light</vt:lpstr>
      <vt:lpstr>Office Theme</vt:lpstr>
      <vt:lpstr>Moodle for Government: Unleash Your Government Learning Innovation! </vt:lpstr>
      <vt:lpstr>Government Learning and Innovation Can Be Challenging</vt:lpstr>
      <vt:lpstr>Why do Governments Distance Themselves from Open Source and Innovation?</vt:lpstr>
      <vt:lpstr>The Time is Right                                         Moodle Workplace can now fulfill the needs of Government </vt:lpstr>
      <vt:lpstr>Provides the Flexibility for TLAs</vt:lpstr>
      <vt:lpstr>PowerPoint Presentation</vt:lpstr>
      <vt:lpstr>Skills and Expertise Required</vt:lpstr>
      <vt:lpstr>Before</vt:lpstr>
      <vt:lpstr>Defining Success</vt:lpstr>
      <vt:lpstr>Thank You</vt:lpstr>
      <vt:lpstr>Questions / Discussion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Gramp</dc:creator>
  <cp:lastModifiedBy>Michael J Maloney</cp:lastModifiedBy>
  <cp:revision>103</cp:revision>
  <cp:lastPrinted>2022-09-16T17:18:38Z</cp:lastPrinted>
  <dcterms:modified xsi:type="dcterms:W3CDTF">2022-09-26T19:22:47Z</dcterms:modified>
</cp:coreProperties>
</file>