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80" r:id="rId4"/>
    <p:sldId id="379" r:id="rId5"/>
    <p:sldId id="382" r:id="rId6"/>
    <p:sldId id="383" r:id="rId7"/>
    <p:sldId id="265" r:id="rId8"/>
    <p:sldId id="386" r:id="rId9"/>
    <p:sldId id="394" r:id="rId10"/>
    <p:sldId id="387" r:id="rId11"/>
    <p:sldId id="385" r:id="rId12"/>
    <p:sldId id="391" r:id="rId13"/>
    <p:sldId id="388" r:id="rId14"/>
    <p:sldId id="393" r:id="rId15"/>
    <p:sldId id="389" r:id="rId16"/>
    <p:sldId id="390" r:id="rId17"/>
    <p:sldId id="381" r:id="rId18"/>
    <p:sldId id="266" r:id="rId19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ExtraBold" panose="020B0906030804020204" pitchFamily="34" charset="0"/>
      <p:bold r:id="rId25"/>
      <p:boldItalic r:id="rId26"/>
    </p:embeddedFont>
    <p:embeddedFont>
      <p:font typeface="Open Sans Medium" panose="020B060402020202020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0" autoAdjust="0"/>
    <p:restoredTop sz="94646" autoAdjust="0"/>
  </p:normalViewPr>
  <p:slideViewPr>
    <p:cSldViewPr snapToGrid="0">
      <p:cViewPr varScale="1">
        <p:scale>
          <a:sx n="90" d="100"/>
          <a:sy n="90" d="100"/>
        </p:scale>
        <p:origin x="8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40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51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94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29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00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8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717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9d853483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9d853483f_0_15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75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2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31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18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05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9d85348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49d853483f_0_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66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OBJECT_1_1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49d853483f_0_9" title="MoodleMoot Global 20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49d853483f_0_9"/>
          <p:cNvSpPr txBox="1"/>
          <p:nvPr/>
        </p:nvSpPr>
        <p:spPr>
          <a:xfrm>
            <a:off x="702200" y="4795000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g149d853483f_0_9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3933600" cy="24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el und Inhal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073" y="93519"/>
            <a:ext cx="7992000" cy="93875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Headline max.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5073" y="1045292"/>
            <a:ext cx="3853528" cy="360529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8CE7B02-EACB-C548-9ACD-E2387332A55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13546" y="1045292"/>
            <a:ext cx="3853528" cy="360529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425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ailaddres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4955000" y="643088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Moodle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firefighters</a:t>
            </a:r>
            <a:r>
              <a:rPr lang="de-DE" dirty="0"/>
              <a:t>’ </a:t>
            </a:r>
            <a:r>
              <a:rPr lang="de-DE" dirty="0" err="1"/>
              <a:t>association</a:t>
            </a:r>
            <a:endParaRPr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5214050" y="2958325"/>
            <a:ext cx="3189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Robert Manthey</a:t>
            </a:r>
            <a:endParaRPr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Research Assistant</a:t>
            </a:r>
            <a:endParaRPr sz="18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859079" y="1396325"/>
            <a:ext cx="304807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Calculate values for information (Deadlines) and first plausibility checks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err="1"/>
              <a:t>ReadOnly</a:t>
            </a:r>
            <a:r>
              <a:rPr lang="en-US" dirty="0"/>
              <a:t> fields for calculated v</a:t>
            </a:r>
            <a:r>
              <a:rPr lang="en-US" dirty="0">
                <a:effectLst/>
                <a:latin typeface="Arial" panose="020B0604020202020204" pitchFamily="34" charset="0"/>
              </a:rPr>
              <a:t>alues to 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be stored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Application</a:t>
            </a:r>
            <a:r>
              <a:rPr lang="de-DE" dirty="0"/>
              <a:t> form (IV)</a:t>
            </a:r>
            <a:endParaRPr dirty="0"/>
          </a:p>
        </p:txBody>
      </p:sp>
      <p:pic>
        <p:nvPicPr>
          <p:cNvPr id="8" name="Picture 2" descr="C:\Users\mrob\Desktop\Überschuss.png">
            <a:extLst>
              <a:ext uri="{FF2B5EF4-FFF2-40B4-BE49-F238E27FC236}">
                <a16:creationId xmlns:a16="http://schemas.microsoft.com/office/drawing/2014/main" id="{684E8398-9B76-4095-60A5-7D312446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30" y="2779735"/>
            <a:ext cx="3269720" cy="14975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BB37438-13E5-2BCB-0A06-9EF01FE1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00" y="1396324"/>
            <a:ext cx="3869762" cy="9674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6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287525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Application review and accounting by means of modified overview-plugin</a:t>
            </a:r>
          </a:p>
          <a:p>
            <a:pPr lvl="0"/>
            <a:r>
              <a:rPr lang="en-US" dirty="0"/>
              <a:t>Allow setting of funding values and processing status</a:t>
            </a:r>
          </a:p>
          <a:p>
            <a:pPr lvl="0"/>
            <a:r>
              <a:rPr lang="en-US" dirty="0"/>
              <a:t>Allow communication </a:t>
            </a:r>
            <a:br>
              <a:rPr lang="en-US" dirty="0"/>
            </a:br>
            <a:r>
              <a:rPr lang="en-US" dirty="0"/>
              <a:t>with applicant</a:t>
            </a:r>
          </a:p>
          <a:p>
            <a:r>
              <a:rPr lang="en-US" dirty="0"/>
              <a:t>Automatic version logging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Applications</a:t>
            </a:r>
            <a:r>
              <a:rPr lang="de-DE" dirty="0"/>
              <a:t> review</a:t>
            </a:r>
            <a:endParaRPr dirty="0"/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F846F305-3F98-6549-E31C-1021F21D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77" y="1396325"/>
            <a:ext cx="3287525" cy="3034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02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287525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Controlled by review</a:t>
            </a:r>
          </a:p>
          <a:p>
            <a:pPr lvl="0"/>
            <a:r>
              <a:rPr lang="en-US" dirty="0"/>
              <a:t>Approval automatically generate PDF </a:t>
            </a:r>
          </a:p>
          <a:p>
            <a:pPr lvl="0"/>
            <a:r>
              <a:rPr lang="en-US" dirty="0"/>
              <a:t>Automatic sending </a:t>
            </a:r>
            <a:br>
              <a:rPr lang="en-US" dirty="0"/>
            </a:br>
            <a:r>
              <a:rPr lang="en-US" dirty="0"/>
              <a:t>per EMail to applicant</a:t>
            </a:r>
          </a:p>
          <a:p>
            <a:pPr lvl="0"/>
            <a:r>
              <a:rPr lang="en-US" dirty="0"/>
              <a:t>QR-Code added for electronic workflow </a:t>
            </a:r>
            <a:br>
              <a:rPr lang="en-US" dirty="0"/>
            </a:br>
            <a:r>
              <a:rPr lang="en-US" dirty="0"/>
              <a:t>(with signature)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Approval</a:t>
            </a: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79378B-7D60-B3B8-2392-6FCCEDE63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95"/>
          <a:stretch/>
        </p:blipFill>
        <p:spPr>
          <a:xfrm>
            <a:off x="1236851" y="1396325"/>
            <a:ext cx="3017988" cy="2867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19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287525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Evolution over time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Several states were initially hidden, undetected or later </a:t>
            </a:r>
            <a:br>
              <a:rPr lang="en-US" dirty="0"/>
            </a:br>
            <a:r>
              <a:rPr lang="en-US" dirty="0"/>
              <a:t>added for optimization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workflow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C81F9E-C18F-1891-D87D-382A9D12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37" y="1212847"/>
            <a:ext cx="3348062" cy="34749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76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Billing form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939BC5-4B48-9D9E-39E8-3F4B1F88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51" y="1396325"/>
            <a:ext cx="2804447" cy="2920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30;g149d853483f_0_74">
            <a:extLst>
              <a:ext uri="{FF2B5EF4-FFF2-40B4-BE49-F238E27FC236}">
                <a16:creationId xmlns:a16="http://schemas.microsoft.com/office/drawing/2014/main" id="{EB02FDFE-2CFE-A031-37AF-722ADBF54C0F}"/>
              </a:ext>
            </a:extLst>
          </p:cNvPr>
          <p:cNvSpPr txBox="1">
            <a:spLocks/>
          </p:cNvSpPr>
          <p:nvPr/>
        </p:nvSpPr>
        <p:spPr>
          <a:xfrm>
            <a:off x="4619624" y="1396325"/>
            <a:ext cx="3287525" cy="3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Similar to application form</a:t>
            </a:r>
          </a:p>
          <a:p>
            <a:endParaRPr lang="en-US" dirty="0"/>
          </a:p>
          <a:p>
            <a:r>
              <a:rPr lang="en-US" dirty="0"/>
              <a:t>Take values from application and review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Take bills and evidence from applicant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First plausibility check</a:t>
            </a:r>
          </a:p>
        </p:txBody>
      </p:sp>
    </p:spTree>
    <p:extLst>
      <p:ext uri="{BB962C8B-B14F-4D97-AF65-F5344CB8AC3E}">
        <p14:creationId xmlns:p14="http://schemas.microsoft.com/office/powerpoint/2010/main" val="289185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Final review</a:t>
            </a:r>
            <a:endParaRPr dirty="0"/>
          </a:p>
        </p:txBody>
      </p:sp>
      <p:pic>
        <p:nvPicPr>
          <p:cNvPr id="5" name="Inhaltsplatzhalter 10">
            <a:extLst>
              <a:ext uri="{FF2B5EF4-FFF2-40B4-BE49-F238E27FC236}">
                <a16:creationId xmlns:a16="http://schemas.microsoft.com/office/drawing/2014/main" id="{6969E55D-7A99-A84A-9D29-F448368E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467" y="1561579"/>
            <a:ext cx="3565910" cy="22967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130;g149d853483f_0_74">
            <a:extLst>
              <a:ext uri="{FF2B5EF4-FFF2-40B4-BE49-F238E27FC236}">
                <a16:creationId xmlns:a16="http://schemas.microsoft.com/office/drawing/2014/main" id="{BF61C3C3-19EE-199C-CF9A-6639A597E8E5}"/>
              </a:ext>
            </a:extLst>
          </p:cNvPr>
          <p:cNvSpPr txBox="1">
            <a:spLocks/>
          </p:cNvSpPr>
          <p:nvPr/>
        </p:nvSpPr>
        <p:spPr>
          <a:xfrm>
            <a:off x="4772024" y="1548725"/>
            <a:ext cx="3287525" cy="3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Billing review</a:t>
            </a:r>
          </a:p>
          <a:p>
            <a:endParaRPr lang="en-US" dirty="0"/>
          </a:p>
          <a:p>
            <a:r>
              <a:rPr lang="en-US" dirty="0"/>
              <a:t>Finalize support based </a:t>
            </a:r>
            <a:br>
              <a:rPr lang="en-US" dirty="0"/>
            </a:br>
            <a:r>
              <a:rPr lang="en-US" dirty="0"/>
              <a:t>on accepted bills</a:t>
            </a:r>
          </a:p>
        </p:txBody>
      </p:sp>
    </p:spTree>
    <p:extLst>
      <p:ext uri="{BB962C8B-B14F-4D97-AF65-F5344CB8AC3E}">
        <p14:creationId xmlns:p14="http://schemas.microsoft.com/office/powerpoint/2010/main" val="338397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619624" y="1396325"/>
            <a:ext cx="3287525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Controlled by review</a:t>
            </a:r>
          </a:p>
          <a:p>
            <a:pPr lvl="0"/>
            <a:r>
              <a:rPr lang="en-US" dirty="0"/>
              <a:t>Automatically generated</a:t>
            </a:r>
          </a:p>
          <a:p>
            <a:pPr lvl="0"/>
            <a:r>
              <a:rPr lang="en-US" dirty="0"/>
              <a:t>Automatic sending </a:t>
            </a:r>
            <a:br>
              <a:rPr lang="en-US" dirty="0"/>
            </a:br>
            <a:r>
              <a:rPr lang="en-US" dirty="0"/>
              <a:t>per </a:t>
            </a:r>
            <a:r>
              <a:rPr lang="en-US" dirty="0" err="1"/>
              <a:t>EMail</a:t>
            </a:r>
            <a:r>
              <a:rPr lang="en-US" dirty="0"/>
              <a:t> to applicant</a:t>
            </a:r>
          </a:p>
          <a:p>
            <a:pPr lvl="0"/>
            <a:r>
              <a:rPr lang="en-US" dirty="0"/>
              <a:t>QR-Code added for electronic workflow </a:t>
            </a:r>
            <a:br>
              <a:rPr lang="en-US" dirty="0"/>
            </a:br>
            <a:r>
              <a:rPr lang="en-US" dirty="0"/>
              <a:t>(with signature)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Final </a:t>
            </a:r>
            <a:r>
              <a:rPr lang="de-DE" dirty="0" err="1"/>
              <a:t>decision</a:t>
            </a:r>
            <a:endParaRPr dirty="0"/>
          </a:p>
        </p:txBody>
      </p:sp>
      <p:pic>
        <p:nvPicPr>
          <p:cNvPr id="6" name="Inhaltsplatzhalter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EFF5AE1-4202-5585-22F0-6475B8A29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86" y="1656937"/>
            <a:ext cx="1855463" cy="26112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35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666125BE-9984-C661-636B-77BD012DF0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350" y="4042660"/>
            <a:ext cx="459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Thank you for your attention!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66500D-5547-EC0C-61E0-CC58BF22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350" y="1396325"/>
            <a:ext cx="6901800" cy="2646335"/>
          </a:xfrm>
        </p:spPr>
        <p:txBody>
          <a:bodyPr/>
          <a:lstStyle/>
          <a:p>
            <a:r>
              <a:rPr lang="de-DE" dirty="0" err="1"/>
              <a:t>Moodle</a:t>
            </a:r>
            <a:r>
              <a:rPr lang="de-DE" dirty="0"/>
              <a:t> </a:t>
            </a:r>
            <a:r>
              <a:rPr lang="de-DE" dirty="0" err="1"/>
              <a:t>reusable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non-</a:t>
            </a:r>
            <a:r>
              <a:rPr lang="de-DE" dirty="0" err="1"/>
              <a:t>teaching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minor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endParaRPr lang="de-DE" dirty="0"/>
          </a:p>
          <a:p>
            <a:r>
              <a:rPr lang="de-DE" dirty="0"/>
              <a:t>Quiz &amp; JS </a:t>
            </a:r>
            <a:r>
              <a:rPr lang="de-DE" dirty="0" err="1"/>
              <a:t>usable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forms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5671FB-1807-3BBE-E6D1-EB65FFDA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25" dirty="0" err="1"/>
              <a:t>Conclusion</a:t>
            </a:r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F5D5B0C-C892-9183-1B9A-10F59DF8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977" y="1732255"/>
            <a:ext cx="518124" cy="11024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4318A8-8A14-5699-6BE8-3A0B31CB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66" y="1850972"/>
            <a:ext cx="180437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7BE66DD-BF6D-75F3-BFBE-D5AA6D770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056" y="1982505"/>
            <a:ext cx="740881" cy="6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5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381000" y="4524300"/>
            <a:ext cx="20055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Robert Manthey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730713" y="45243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sng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robert.manthey@hs-mittweida.de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" name="Google Shape;115;p13">
            <a:extLst>
              <a:ext uri="{FF2B5EF4-FFF2-40B4-BE49-F238E27FC236}">
                <a16:creationId xmlns:a16="http://schemas.microsoft.com/office/drawing/2014/main" id="{A7D54D85-3C9A-8272-AA31-2A06E38D5E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81463"/>
            <a:ext cx="2425974" cy="979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9d853483f_0_150"/>
          <p:cNvSpPr txBox="1">
            <a:spLocks noGrp="1"/>
          </p:cNvSpPr>
          <p:nvPr>
            <p:ph type="title"/>
          </p:nvPr>
        </p:nvSpPr>
        <p:spPr>
          <a:xfrm>
            <a:off x="612647" y="1078992"/>
            <a:ext cx="6448029" cy="24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Moodle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firefighters</a:t>
            </a:r>
            <a:r>
              <a:rPr lang="de-DE" dirty="0"/>
              <a:t>’ </a:t>
            </a:r>
            <a:r>
              <a:rPr lang="de-DE" dirty="0" err="1"/>
              <a:t>association</a:t>
            </a:r>
            <a:endParaRPr dirty="0"/>
          </a:p>
        </p:txBody>
      </p:sp>
      <p:sp>
        <p:nvSpPr>
          <p:cNvPr id="76" name="Google Shape;76;g149d853483f_0_150"/>
          <p:cNvSpPr txBox="1"/>
          <p:nvPr/>
        </p:nvSpPr>
        <p:spPr>
          <a:xfrm>
            <a:off x="810225" y="3120600"/>
            <a:ext cx="3189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Robert Manthey</a:t>
            </a:r>
            <a:endParaRPr lang="en-US"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Research Assistant</a:t>
            </a:r>
            <a:endParaRPr sz="18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Google Shape;115;p13">
            <a:extLst>
              <a:ext uri="{FF2B5EF4-FFF2-40B4-BE49-F238E27FC236}">
                <a16:creationId xmlns:a16="http://schemas.microsoft.com/office/drawing/2014/main" id="{0127386C-8B38-3341-AE36-C4A5C832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422" y="4064509"/>
            <a:ext cx="2425974" cy="979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type="body" idx="1"/>
          </p:nvPr>
        </p:nvSpPr>
        <p:spPr>
          <a:xfrm>
            <a:off x="1005350" y="1396325"/>
            <a:ext cx="3566650" cy="3108000"/>
          </a:xfrm>
        </p:spPr>
        <p:txBody>
          <a:bodyPr/>
          <a:lstStyle/>
          <a:p>
            <a:endParaRPr lang="de-DE" altLang="de-DE" dirty="0"/>
          </a:p>
          <a:p>
            <a:pPr marL="114300" indent="0">
              <a:buNone/>
            </a:pPr>
            <a:endParaRPr lang="de-DE" altLang="de-DE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>
                <a:effectLst/>
              </a:rPr>
              <a:t>Non-profit </a:t>
            </a:r>
            <a:r>
              <a:rPr lang="en-US" dirty="0"/>
              <a:t>F</a:t>
            </a:r>
            <a:r>
              <a:rPr lang="en-US" dirty="0">
                <a:effectLst/>
              </a:rPr>
              <a:t>irefighters’ association</a:t>
            </a:r>
          </a:p>
          <a:p>
            <a:pPr marL="257175" indent="-257175">
              <a:buFont typeface="Arial" pitchFamily="34" charset="0"/>
              <a:buChar char="•"/>
            </a:pPr>
            <a:endParaRPr lang="en-US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dirty="0"/>
              <a:t>State of </a:t>
            </a:r>
            <a:r>
              <a:rPr lang="en-US" dirty="0">
                <a:effectLst/>
              </a:rPr>
              <a:t>Saxony,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Germany</a:t>
            </a:r>
          </a:p>
          <a:p>
            <a:pPr marL="257175" indent="-257175">
              <a:buFont typeface="Arial" pitchFamily="34" charset="0"/>
              <a:buChar char="•"/>
            </a:pPr>
            <a:endParaRPr lang="de-DE" altLang="de-DE" dirty="0"/>
          </a:p>
          <a:p>
            <a:pPr marL="257175" indent="-257175">
              <a:buFont typeface="Arial" pitchFamily="34" charset="0"/>
              <a:buChar char="•"/>
            </a:pPr>
            <a:r>
              <a:rPr lang="de-DE" altLang="de-DE" dirty="0"/>
              <a:t>~ 45.000 f</a:t>
            </a:r>
            <a:r>
              <a:rPr lang="en-US" dirty="0" err="1">
                <a:effectLst/>
              </a:rPr>
              <a:t>irefighters</a:t>
            </a:r>
            <a:endParaRPr lang="de-DE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LFV Sachsen e.V.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88AF7-6864-40EA-A029-3091896B1FF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99649" y="1396325"/>
            <a:ext cx="3686175" cy="3108000"/>
          </a:xfrm>
        </p:spPr>
        <p:txBody>
          <a:bodyPr>
            <a:noAutofit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en-US" altLang="de-DE" sz="1600" dirty="0"/>
              <a:t>Promotion </a:t>
            </a:r>
            <a:r>
              <a:rPr lang="de-DE" altLang="de-DE" sz="1600" dirty="0"/>
              <a:t>&amp; R</a:t>
            </a:r>
            <a:r>
              <a:rPr lang="en-US" altLang="de-DE" sz="1600" dirty="0" err="1"/>
              <a:t>epresenting</a:t>
            </a:r>
            <a:r>
              <a:rPr lang="en-US" altLang="de-DE" sz="1600" dirty="0"/>
              <a:t> </a:t>
            </a:r>
            <a:br>
              <a:rPr lang="en-US" altLang="de-DE" sz="1600" dirty="0"/>
            </a:br>
            <a:r>
              <a:rPr lang="en-US" altLang="de-DE" sz="1600" dirty="0"/>
              <a:t>the interests </a:t>
            </a:r>
            <a:br>
              <a:rPr lang="en-US" altLang="de-DE" sz="1600" dirty="0"/>
            </a:br>
            <a:r>
              <a:rPr lang="en-US" altLang="de-DE" sz="1600" dirty="0"/>
              <a:t>of the fire departments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de-DE" sz="1600" dirty="0" err="1"/>
              <a:t>Coordination</a:t>
            </a:r>
            <a:r>
              <a:rPr lang="de-DE" sz="1600" dirty="0"/>
              <a:t> and </a:t>
            </a:r>
            <a:r>
              <a:rPr lang="de-DE" sz="1600" dirty="0" err="1"/>
              <a:t>organization</a:t>
            </a:r>
            <a:endParaRPr lang="de-DE" sz="1600" dirty="0"/>
          </a:p>
          <a:p>
            <a:pPr marL="257175" indent="-257175">
              <a:buFont typeface="Arial" pitchFamily="34" charset="0"/>
              <a:buChar char="•"/>
            </a:pPr>
            <a:r>
              <a:rPr lang="de-DE" sz="1600" dirty="0"/>
              <a:t>Training and </a:t>
            </a:r>
            <a:r>
              <a:rPr lang="de-DE" sz="1600" dirty="0" err="1"/>
              <a:t>further</a:t>
            </a:r>
            <a:r>
              <a:rPr lang="de-DE" sz="1600" dirty="0"/>
              <a:t> </a:t>
            </a:r>
            <a:r>
              <a:rPr lang="de-DE" sz="1600" dirty="0" err="1"/>
              <a:t>education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members</a:t>
            </a:r>
            <a:endParaRPr lang="de-DE" sz="160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altLang="de-DE" sz="1600" dirty="0"/>
              <a:t>Teaching citizens and children </a:t>
            </a:r>
            <a:br>
              <a:rPr lang="en-US" altLang="de-DE" sz="1600" dirty="0"/>
            </a:br>
            <a:r>
              <a:rPr lang="en-US" altLang="de-DE" sz="1600" dirty="0"/>
              <a:t>about fire safety</a:t>
            </a:r>
            <a:endParaRPr lang="de-DE" altLang="de-DE" sz="1600" dirty="0"/>
          </a:p>
          <a:p>
            <a:pPr marL="257175" indent="-257175">
              <a:buFont typeface="Arial" pitchFamily="34" charset="0"/>
              <a:buChar char="•"/>
            </a:pPr>
            <a:r>
              <a:rPr lang="en-US" sz="1600" dirty="0"/>
              <a:t>Grant applications for youth &amp; kids fire departments ( &gt; 600 appl./year)</a:t>
            </a: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9D6F18-559C-679E-D532-526E81F1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909" y="2585715"/>
            <a:ext cx="1002249" cy="1355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8D27BD1-E281-72FD-6E6B-FC571C09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01" y="1208576"/>
            <a:ext cx="3015570" cy="8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4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9">
            <a:extLst>
              <a:ext uri="{FF2B5EF4-FFF2-40B4-BE49-F238E27FC236}">
                <a16:creationId xmlns:a16="http://schemas.microsoft.com/office/drawing/2014/main" id="{D6544C02-B228-D4AC-27E3-D2009197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14" y="1396325"/>
            <a:ext cx="1769036" cy="25834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Inhalts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/>
              <a:t>Training courses with videos, questionnaires </a:t>
            </a:r>
            <a:br>
              <a:rPr lang="en-US" altLang="de-DE" dirty="0"/>
            </a:br>
            <a:r>
              <a:rPr lang="en-US" altLang="de-DE" dirty="0"/>
              <a:t>and certificates for self-study</a:t>
            </a:r>
          </a:p>
          <a:p>
            <a:endParaRPr lang="en-US" altLang="de-DE" dirty="0"/>
          </a:p>
          <a:p>
            <a:r>
              <a:rPr lang="en-US" altLang="de-DE" dirty="0"/>
              <a:t>(Hybrid) Seminars with online </a:t>
            </a:r>
            <a:br>
              <a:rPr lang="en-US" altLang="de-DE" dirty="0"/>
            </a:br>
            <a:r>
              <a:rPr lang="en-US" altLang="de-DE" dirty="0"/>
              <a:t>&amp; offline components</a:t>
            </a:r>
          </a:p>
          <a:p>
            <a:endParaRPr lang="de-DE" altLang="de-DE" dirty="0"/>
          </a:p>
          <a:p>
            <a:r>
              <a:rPr lang="de-DE" altLang="de-DE" dirty="0"/>
              <a:t>Video </a:t>
            </a:r>
            <a:r>
              <a:rPr lang="de-DE" altLang="de-DE" dirty="0" err="1"/>
              <a:t>conferencing</a:t>
            </a:r>
            <a:r>
              <a:rPr lang="en-US" altLang="de-DE" dirty="0"/>
              <a:t> with</a:t>
            </a:r>
          </a:p>
          <a:p>
            <a:endParaRPr lang="en-US" altLang="de-DE" dirty="0"/>
          </a:p>
          <a:p>
            <a:r>
              <a:rPr lang="en-US" dirty="0"/>
              <a:t>Would like to management support applications</a:t>
            </a:r>
            <a:endParaRPr lang="en-US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LFVS Moodle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457C46-7EFF-6D40-6F8F-623D0A9D8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285" y="3346516"/>
            <a:ext cx="1688250" cy="3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6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Initial situation:</a:t>
            </a:r>
          </a:p>
          <a:p>
            <a:r>
              <a:rPr lang="en-US" dirty="0">
                <a:effectLst/>
              </a:rPr>
              <a:t>Fire departments would like to organize a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special training, competition etc.</a:t>
            </a:r>
          </a:p>
          <a:p>
            <a:r>
              <a:rPr lang="en-US" dirty="0"/>
              <a:t>Want (financial) support from </a:t>
            </a:r>
            <a:r>
              <a:rPr lang="en-US" dirty="0">
                <a:effectLst/>
              </a:rPr>
              <a:t>association</a:t>
            </a:r>
          </a:p>
          <a:p>
            <a:r>
              <a:rPr lang="en-US" dirty="0"/>
              <a:t>Submit (paper) application with description etc.</a:t>
            </a:r>
          </a:p>
          <a:p>
            <a:r>
              <a:rPr lang="en-US" dirty="0">
                <a:effectLst/>
              </a:rPr>
              <a:t>Association manage applications </a:t>
            </a:r>
            <a:r>
              <a:rPr lang="en-US" dirty="0"/>
              <a:t>manually </a:t>
            </a:r>
            <a:br>
              <a:rPr lang="en-US" dirty="0"/>
            </a:br>
            <a:r>
              <a:rPr lang="en-US" dirty="0"/>
              <a:t>by means of extensive spreadsheet, </a:t>
            </a:r>
            <a:br>
              <a:rPr lang="en-US" dirty="0"/>
            </a:br>
            <a:r>
              <a:rPr lang="en-US" dirty="0"/>
              <a:t>paper mail, phone and handwork</a:t>
            </a:r>
          </a:p>
          <a:p>
            <a:r>
              <a:rPr lang="de-DE" altLang="de-DE" dirty="0"/>
              <a:t>Limited </a:t>
            </a:r>
            <a:r>
              <a:rPr lang="de-DE" altLang="de-DE" dirty="0" err="1"/>
              <a:t>resources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improvements</a:t>
            </a:r>
            <a:endParaRPr lang="de-DE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63205A-F542-A7F8-0FF4-0021D8EC3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69" y="2464487"/>
            <a:ext cx="2326482" cy="18527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2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Goal:</a:t>
            </a:r>
          </a:p>
          <a:p>
            <a:r>
              <a:rPr lang="en-US" dirty="0">
                <a:effectLst/>
              </a:rPr>
              <a:t>Digital </a:t>
            </a:r>
            <a:r>
              <a:rPr lang="en-US" dirty="0"/>
              <a:t>application submission</a:t>
            </a:r>
          </a:p>
          <a:p>
            <a:r>
              <a:rPr lang="en-US" dirty="0">
                <a:effectLst/>
              </a:rPr>
              <a:t>(Semi-) automatic review</a:t>
            </a:r>
          </a:p>
          <a:p>
            <a:r>
              <a:rPr lang="en-US" dirty="0"/>
              <a:t>Communication with applicant</a:t>
            </a:r>
            <a:endParaRPr lang="en-US" dirty="0">
              <a:effectLst/>
            </a:endParaRPr>
          </a:p>
          <a:p>
            <a:r>
              <a:rPr lang="en-US" dirty="0"/>
              <a:t>Sending approvals</a:t>
            </a:r>
          </a:p>
          <a:p>
            <a:r>
              <a:rPr lang="en-US" dirty="0"/>
              <a:t>Billing submission</a:t>
            </a:r>
          </a:p>
          <a:p>
            <a:r>
              <a:rPr lang="en-US" dirty="0"/>
              <a:t>Finance calculations</a:t>
            </a:r>
          </a:p>
          <a:p>
            <a:r>
              <a:rPr lang="en-US" dirty="0">
                <a:latin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</a:rPr>
              <a:t>ntegration into existing systems</a:t>
            </a:r>
          </a:p>
          <a:p>
            <a:r>
              <a:rPr lang="en-US" dirty="0">
                <a:latin typeface="Arial" panose="020B0604020202020204" pitchFamily="34" charset="0"/>
              </a:rPr>
              <a:t>U</a:t>
            </a:r>
            <a:r>
              <a:rPr lang="en-US" dirty="0">
                <a:effectLst/>
                <a:latin typeface="Arial" panose="020B0604020202020204" pitchFamily="34" charset="0"/>
              </a:rPr>
              <a:t>seable without extensive training</a:t>
            </a:r>
            <a:endParaRPr lang="de-DE" alt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47EAAD-EE6D-CAD0-7DBB-8A406F82D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658">
            <a:off x="5566645" y="1867666"/>
            <a:ext cx="2097348" cy="2165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3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572000" y="1396325"/>
            <a:ext cx="3335149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Moodle is known </a:t>
            </a:r>
            <a:br>
              <a:rPr lang="en-US" dirty="0"/>
            </a:br>
            <a:r>
              <a:rPr lang="en-US" dirty="0"/>
              <a:t>and thus reused</a:t>
            </a:r>
          </a:p>
          <a:p>
            <a:pPr marL="114300" lvl="0" indent="0">
              <a:buNone/>
            </a:pPr>
            <a:endParaRPr lang="en-US" dirty="0"/>
          </a:p>
          <a:p>
            <a:pPr lvl="0"/>
            <a:r>
              <a:rPr lang="en-US" dirty="0"/>
              <a:t>Course with </a:t>
            </a:r>
            <a:br>
              <a:rPr lang="en-US" dirty="0"/>
            </a:br>
            <a:r>
              <a:rPr lang="en-US" dirty="0"/>
              <a:t>quiz = application</a:t>
            </a:r>
          </a:p>
          <a:p>
            <a:pPr lvl="0"/>
            <a:r>
              <a:rPr lang="en-US" dirty="0"/>
              <a:t>Course-specific language for custom wording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Modified overview for reviewer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Application</a:t>
            </a:r>
            <a:r>
              <a:rPr lang="de-DE" dirty="0"/>
              <a:t> form  (I)</a:t>
            </a:r>
            <a:endParaRPr dirty="0"/>
          </a:p>
        </p:txBody>
      </p:sp>
      <p:pic>
        <p:nvPicPr>
          <p:cNvPr id="7" name="Inhaltsplatzhalter 8">
            <a:extLst>
              <a:ext uri="{FF2B5EF4-FFF2-40B4-BE49-F238E27FC236}">
                <a16:creationId xmlns:a16="http://schemas.microsoft.com/office/drawing/2014/main" id="{63AF7826-45F3-3E76-9005-D1AF37A4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81" y="1482174"/>
            <a:ext cx="3183269" cy="26926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4572000" y="1396325"/>
            <a:ext cx="3335149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Grouping with descriptions</a:t>
            </a:r>
          </a:p>
          <a:p>
            <a:endParaRPr lang="en-US" dirty="0"/>
          </a:p>
          <a:p>
            <a:r>
              <a:rPr lang="en-US" dirty="0"/>
              <a:t>Form input consists </a:t>
            </a:r>
            <a:br>
              <a:rPr lang="en-US" dirty="0"/>
            </a:br>
            <a:r>
              <a:rPr lang="en-US" dirty="0"/>
              <a:t>of </a:t>
            </a:r>
            <a:r>
              <a:rPr lang="en-US" i="1" dirty="0"/>
              <a:t>short answer</a:t>
            </a:r>
            <a:r>
              <a:rPr lang="en-US" dirty="0"/>
              <a:t> and </a:t>
            </a:r>
            <a:br>
              <a:rPr lang="en-US" dirty="0"/>
            </a:br>
            <a:r>
              <a:rPr lang="en-US" i="1" dirty="0"/>
              <a:t>multiple </a:t>
            </a:r>
            <a:r>
              <a:rPr lang="en-US" i="1" dirty="0" err="1"/>
              <a:t>choise</a:t>
            </a:r>
            <a:r>
              <a:rPr lang="en-US" dirty="0"/>
              <a:t> questions</a:t>
            </a:r>
          </a:p>
          <a:p>
            <a:endParaRPr lang="en-US" dirty="0"/>
          </a:p>
          <a:p>
            <a:r>
              <a:rPr lang="en-US" dirty="0"/>
              <a:t>Custom design with embedded CSS based style modifications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Application</a:t>
            </a:r>
            <a:r>
              <a:rPr lang="de-DE" dirty="0"/>
              <a:t> form (II)</a:t>
            </a:r>
            <a:endParaRPr dirty="0"/>
          </a:p>
        </p:txBody>
      </p:sp>
      <p:pic>
        <p:nvPicPr>
          <p:cNvPr id="5" name="Picture 2" descr="C:\Users\mrob\Desktop\Vertretungsvollmacht.png">
            <a:extLst>
              <a:ext uri="{FF2B5EF4-FFF2-40B4-BE49-F238E27FC236}">
                <a16:creationId xmlns:a16="http://schemas.microsoft.com/office/drawing/2014/main" id="{807D76C3-5427-CEB5-A289-2D11963C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29" y="1556582"/>
            <a:ext cx="3440448" cy="25629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3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853483f_0_74"/>
          <p:cNvSpPr txBox="1">
            <a:spLocks noGrp="1"/>
          </p:cNvSpPr>
          <p:nvPr>
            <p:ph type="body" idx="1"/>
          </p:nvPr>
        </p:nvSpPr>
        <p:spPr>
          <a:xfrm>
            <a:off x="5188945" y="1396325"/>
            <a:ext cx="2699132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dirty="0"/>
              <a:t>Input checks and question logic with embedded </a:t>
            </a:r>
            <a:r>
              <a:rPr lang="en-US" dirty="0" err="1"/>
              <a:t>Javascript</a:t>
            </a:r>
            <a:r>
              <a:rPr lang="en-US" dirty="0"/>
              <a:t> (last question)</a:t>
            </a:r>
          </a:p>
        </p:txBody>
      </p:sp>
      <p:sp>
        <p:nvSpPr>
          <p:cNvPr id="134" name="Google Shape;134;g149d853483f_0_74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Application</a:t>
            </a:r>
            <a:r>
              <a:rPr lang="de-DE" dirty="0"/>
              <a:t> form (III)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D654EE-C06E-2511-9F7D-B5CE54A14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00" y="1629932"/>
            <a:ext cx="4229690" cy="3334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5E16739-338D-3079-96EB-8D3F9D9E3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00" y="2950325"/>
            <a:ext cx="6315956" cy="12955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3966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Bildschirmpräsentation (16:9)</PresentationFormat>
  <Paragraphs>118</Paragraphs>
  <Slides>18</Slides>
  <Notes>17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Open Sans</vt:lpstr>
      <vt:lpstr>Arial</vt:lpstr>
      <vt:lpstr>Open Sans ExtraBold</vt:lpstr>
      <vt:lpstr>Open Sans Medium</vt:lpstr>
      <vt:lpstr>Roboto</vt:lpstr>
      <vt:lpstr>Simple Light</vt:lpstr>
      <vt:lpstr>Moodle for firefighters’ association</vt:lpstr>
      <vt:lpstr>Moodle for  firefighters’ association</vt:lpstr>
      <vt:lpstr>LFV Sachsen e.V.</vt:lpstr>
      <vt:lpstr>LFVS Moodle</vt:lpstr>
      <vt:lpstr>Application management</vt:lpstr>
      <vt:lpstr>Application management</vt:lpstr>
      <vt:lpstr>Application form  (I)</vt:lpstr>
      <vt:lpstr>Application form (II)</vt:lpstr>
      <vt:lpstr>Application form (III)</vt:lpstr>
      <vt:lpstr>Application form (IV)</vt:lpstr>
      <vt:lpstr>Applications review</vt:lpstr>
      <vt:lpstr>Approval</vt:lpstr>
      <vt:lpstr>Application workflow</vt:lpstr>
      <vt:lpstr>Billing form</vt:lpstr>
      <vt:lpstr>Final review</vt:lpstr>
      <vt:lpstr>Final decision</vt:lpstr>
      <vt:lpstr>Conclusion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for firefighters’ association</dc:title>
  <dc:creator>Jessica Gramp;Dipl.-Inf. Robert Manthey</dc:creator>
  <cp:lastModifiedBy>Manthey, Robert</cp:lastModifiedBy>
  <cp:revision>107</cp:revision>
  <dcterms:modified xsi:type="dcterms:W3CDTF">2022-09-12T14:45:20Z</dcterms:modified>
</cp:coreProperties>
</file>