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3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0D_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0_0.xml" ContentType="application/vnd.ms-powerpoint.comments+xml"/>
  <Override PartName="/ppt/notesSlides/notesSlide18.xml" ContentType="application/vnd.openxmlformats-officedocument.presentationml.notesSlide+xml"/>
  <Override PartName="/ppt/comments/modernComment_111_0.xml" ContentType="application/vnd.ms-powerpoint.comments+xml"/>
  <Override PartName="/ppt/notesSlides/notesSlide19.xml" ContentType="application/vnd.openxmlformats-officedocument.presentationml.notesSlide+xml"/>
  <Override PartName="/ppt/comments/modernComment_112_0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modernComment_116_0.xml" ContentType="application/vnd.ms-powerpoint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118_0.xml" ContentType="application/vnd.ms-powerpoint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ExtraBold" panose="020B0906030804020204" pitchFamily="34" charset="0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k6WUKGKdjEDpm9+APylOyH7Las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4CFA79-498A-0E98-6652-A3A650B3B55A}" name="Sander Bangma" initials="SB" userId="a67aad52f9ba1721" providerId="Windows Live"/>
  <p188:author id="{EE32E782-102A-CF88-9B4E-C9C923F8FF30}" name="Barry van Oudtshoorn" initials="BvO" userId="4550810df7b8b5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4406"/>
  </p:normalViewPr>
  <p:slideViewPr>
    <p:cSldViewPr snapToGrid="0">
      <p:cViewPr varScale="1">
        <p:scale>
          <a:sx n="103" d="100"/>
          <a:sy n="103" d="100"/>
        </p:scale>
        <p:origin x="69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B777D5-5D16-46B9-A0E7-CD049584B3F7}" authorId="{EE32E782-102A-CF88-9B4E-C9C923F8FF30}" created="2022-09-15T17:20:39.3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9" creationId="{00000000-0000-0000-0000-000000000000}"/>
    </ac:deMkLst>
    <p188:txBody>
      <a:bodyPr/>
      <a:lstStyle/>
      <a:p>
        <a:r>
          <a:rPr lang="en-AU"/>
          <a:t>@sander: Did you want me to include a "Sander Who?" section here as well? I wasn't sure, and meant to ask in our catch-up but forgot!</a:t>
        </a:r>
      </a:p>
    </p188:txBody>
  </p188:cm>
</p188:cmLst>
</file>

<file path=ppt/comments/modernComment_10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0B1946-199F-6544-9A2C-980D1CBB7CE4}" authorId="{214CFA79-498A-0E98-6652-A3A650B3B55A}" created="2022-09-15T09:14:20.5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9"/>
      <ac:spMk id="202" creationId="{00000000-0000-0000-0000-000000000000}"/>
      <ac:txMk cp="67" len="14">
        <ac:context len="211" hash="3904789189"/>
      </ac:txMk>
    </ac:txMkLst>
    <p188:pos x="2098681" y="881302"/>
    <p188:txBody>
      <a:bodyPr/>
      <a:lstStyle/>
      <a:p>
        <a:r>
          <a:rPr lang="en-US"/>
          <a:t>Highlighted this one separately. Reporting on course completion with report builder is a highly requested and very useful report (MDL-74364)</a:t>
        </a:r>
      </a:p>
    </p188:txBody>
  </p188:cm>
</p188:cmLst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5F0AFA-3760-5549-A662-5D3902ECF814}" authorId="{214CFA79-498A-0E98-6652-A3A650B3B55A}" created="2022-09-15T09:36:21.7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242" creationId="{00000000-0000-0000-0000-000000000000}"/>
      <ac:txMk cp="45" len="15">
        <ac:context len="153" hash="503001671"/>
      </ac:txMk>
    </ac:txMkLst>
    <p188:pos x="2112803" y="1458046"/>
    <p188:txBody>
      <a:bodyPr/>
      <a:lstStyle/>
      <a:p>
        <a:r>
          <a:rPr lang="en-US"/>
          <a:t>Using this language since there is a lot in dev and we can’t be sure if everything lands. So we’re working towards this. You could make a statement like “The BBB team is working towards this and we aim to bring everything in for 4.1, but otherwise 4.2”</a:t>
        </a:r>
      </a:p>
    </p188:txBody>
  </p188:cm>
</p188:cmLst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D27D52-CC28-F44E-ACDD-DE0C1C13775E}" authorId="{214CFA79-498A-0E98-6652-A3A650B3B55A}" created="2022-09-15T10:00:00.5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3"/>
      <ac:spMk id="261" creationId="{00000000-0000-0000-0000-000000000000}"/>
      <ac:txMk cp="0" len="18">
        <ac:context len="19" hash="4031134479"/>
      </ac:txMk>
    </ac:txMkLst>
    <p188:pos x="2367280" y="742142"/>
    <p188:replyLst>
      <p188:reply id="{0DE5CE8B-083F-9447-B057-E5190B3D7D11}" authorId="{214CFA79-498A-0E98-6652-A3A650B3B55A}" created="2022-09-15T10:00:20.968">
        <p188:txBody>
          <a:bodyPr/>
          <a:lstStyle/>
          <a:p>
            <a:r>
              <a:rPr lang="en-US"/>
              <a:t>Similar thing with the ‘working towards’ btw …</a:t>
            </a:r>
          </a:p>
        </p188:txBody>
      </p188:reply>
    </p188:replyLst>
    <p188:txBody>
      <a:bodyPr/>
      <a:lstStyle/>
      <a:p>
        <a:r>
          <a:rPr lang="en-US"/>
          <a:t>I asked Safat whether he can supply an image in our question bank matrix chat - let’s see</a:t>
        </a:r>
      </a:p>
    </p188:txBody>
  </p188:cm>
</p188:cmLst>
</file>

<file path=ppt/comments/modernComment_11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24AB7C-4CE1-7246-B9A7-F48CE53F3CF5}" authorId="{214CFA79-498A-0E98-6652-A3A650B3B55A}" status="resolved" created="2022-09-15T10:02:12.89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4"/>
      <ac:spMk id="269" creationId="{00000000-0000-0000-0000-000000000000}"/>
      <ac:txMk cp="138" len="62">
        <ac:context len="201" hash="2812243060"/>
      </ac:txMk>
    </ac:txMkLst>
    <p188:pos x="2446255" y="3219450"/>
    <p188:txBody>
      <a:bodyPr/>
      <a:lstStyle/>
      <a:p>
        <a:r>
          <a:rPr lang="en-US"/>
          <a:t>Too long, but we should have something like this on the slide</a:t>
        </a:r>
      </a:p>
    </p188:txBody>
  </p188:cm>
</p188:cmLst>
</file>

<file path=ppt/comments/modernComment_11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56D043-9814-6448-9E7F-4322C95683EB}" authorId="{214CFA79-498A-0E98-6652-A3A650B3B55A}" created="2022-09-15T10:08:09.52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8"/>
      <ac:spMk id="312" creationId="{00000000-0000-0000-0000-000000000000}"/>
      <ac:txMk cp="246" len="3">
        <ac:context len="288" hash="1721349101"/>
      </ac:txMk>
    </ac:txMkLst>
    <p188:pos x="3794980" y="2378470"/>
    <p188:txBody>
      <a:bodyPr/>
      <a:lstStyle/>
      <a:p>
        <a:r>
          <a:rPr lang="en-US"/>
          <a:t>Always good to plug the MUA and it’s a way for people to propose &amp; vote on larger projects</a:t>
        </a:r>
      </a:p>
    </p188:txBody>
  </p188:cm>
</p188:cmLst>
</file>

<file path=ppt/comments/modernComment_11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A01A7F-96CC-B146-A5D9-5A4964C4EF6A}" authorId="{214CFA79-498A-0E98-6652-A3A650B3B55A}" created="2022-09-15T10:08:46.8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0"/>
      <ac:spMk id="4" creationId="{1765C362-59B6-206D-DB92-48AB23E2B938}"/>
      <ac:txMk cp="0" len="30">
        <ac:context len="31" hash="833880933"/>
      </ac:txMk>
    </ac:txMkLst>
    <p188:pos x="2192765" y="373238"/>
    <p188:replyLst>
      <p188:reply id="{66291A5B-B35B-41A5-BBED-C36D2F280FB1}" authorId="{EE32E782-102A-CF88-9B4E-C9C923F8FF30}" created="2022-09-15T17:18:37.643">
        <p188:txBody>
          <a:bodyPr/>
          <a:lstStyle/>
          <a:p>
            <a:r>
              <a:rPr lang="en-AU"/>
              <a:t>Good move</a:t>
            </a:r>
          </a:p>
        </p188:txBody>
      </p188:reply>
    </p188:replyLst>
    <p188:txBody>
      <a:bodyPr/>
      <a:lstStyle/>
      <a:p>
        <a:r>
          <a:rPr lang="en-US"/>
          <a:t>MUA project for 4.2
If you’re running out of space on the right maybe leave off the accessibility one?</a:t>
        </a:r>
      </a:p>
    </p188:txBody>
  </p188:cm>
  <p188:cm id="{49FC2E6A-8D73-AD47-B3E7-14AC123C4B89}" authorId="{214CFA79-498A-0E98-6652-A3A650B3B55A}" created="2022-09-15T10:11:43.8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0"/>
      <ac:spMk id="326" creationId="{00000000-0000-0000-0000-000000000000}"/>
      <ac:txMk cp="0" len="13">
        <ac:context len="14" hash="427002306"/>
      </ac:txMk>
    </ac:txMkLst>
    <p188:pos x="2889816" y="331652"/>
    <p188:replyLst>
      <p188:reply id="{0D50F1F9-D6D9-4F9A-8710-856DB7818BA6}" authorId="{EE32E782-102A-CF88-9B4E-C9C923F8FF30}" created="2022-09-15T17:19:29.300">
        <p188:txBody>
          <a:bodyPr/>
          <a:lstStyle/>
          <a:p>
            <a:r>
              <a:rPr lang="en-AU"/>
              <a:t>What about putting this as a "NEW" research piece? I've popped this in for now, but we can always remove it</a:t>
            </a:r>
          </a:p>
        </p188:txBody>
      </p188:reply>
    </p188:replyLst>
    <p188:txBody>
      <a:bodyPr/>
      <a:lstStyle/>
      <a:p>
        <a:r>
          <a:rPr lang="en-US"/>
          <a:t>You’ll likely get questions on activity indentation 
This would be a blanket-like response
https://moodle.org/mod/forum/discuss.php?d=434193#p1763020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er.moodle.org/browse/MDL-7505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Numbers far lower than what they’ll eventually reach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Amazing community that contributes to Moodle and helps shape 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Why replace Atto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Timeline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Plugins need to be ported/reworked for new editor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NB completion status: highly-requested and very useful report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MDL-74364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6345243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56345243b7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Stretch goal, may not make it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https://tracker.moodle.org/browse/MDL-75059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172B4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Modernise Moodle’s database interface, improve the existing workflows and make its usage a more intuitive and user-friendly experience. </a:t>
            </a:r>
            <a:endParaRPr sz="1800">
              <a:solidFill>
                <a:srgbClr val="172B4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rgbClr val="172B4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rgbClr val="172B4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Two main goals </a:t>
            </a:r>
            <a:endParaRPr sz="1800">
              <a:solidFill>
                <a:srgbClr val="172B4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172B4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Make it easier for teachers to create new database activities, providing a new set of presets and preview mode. </a:t>
            </a:r>
            <a:endParaRPr sz="1800">
              <a:solidFill>
                <a:srgbClr val="172B4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172B4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Improve the student experience by providing a better experience with the existing views in his course activity.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3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Grader report page will be worked on for Moodle 4.2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* BBB team working towards this for 4.1, but otherwise 4.2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* Working towards; otherwise will land 4.2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3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Full SDLC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4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Activity indentation likely to be asked about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latin typeface="Open Sans"/>
                <a:ea typeface="Open Sans"/>
                <a:cs typeface="Open Sans"/>
                <a:sym typeface="Open Sans"/>
              </a:rPr>
              <a:t>Research starting soon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4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/>
              <a:t>And special thanks to Sander </a:t>
            </a:r>
            <a:r>
              <a:rPr lang="en-US" dirty="0" err="1"/>
              <a:t>Bangma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Platform Manager at Moodle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Still new, still learning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Ed-tech background; 14 years in K12 LMS before Moodle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Work alongside Sander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Bangma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on LMS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Sander not here; co-prepared presentation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Recently released 4.0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Huge release; lots of functionality and improvements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Beautiful new default theme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Easy to customise and build on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Significantly improved navigation throughout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Streamlined course experience making editing and navigating easier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Ported Workplace’s Report Builder to Moodle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Out-of-the-box BigBlueButton integration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Better LTI support as tool and consumer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Lots of improvements to quiz and question management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Understand that accessibility is a core part of Moodle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People’s accessibility needs change over time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Can’t be a “tick-box” exercise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Working hard to improve accessibility in Moodle, including backporting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 r="20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 l="18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4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Opening slide</a:t>
            </a:r>
            <a:endParaRPr sz="3500" i="0" u="none" strike="noStrike" cap="none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 idx="4294967295"/>
          </p:nvPr>
        </p:nvSpPr>
        <p:spPr>
          <a:xfrm>
            <a:off x="635000" y="724725"/>
            <a:ext cx="783336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i="0" u="none" strike="noStrike" cap="non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4.1 by the numbers (so far!)</a:t>
            </a:r>
            <a:endParaRPr sz="3500" i="0" u="none" strike="noStrike" cap="non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13" name="Google Shape;113;p28" descr="309+ issues integrated"/>
          <p:cNvGrpSpPr/>
          <p:nvPr/>
        </p:nvGrpSpPr>
        <p:grpSpPr>
          <a:xfrm>
            <a:off x="862500" y="1851750"/>
            <a:ext cx="3471074" cy="720000"/>
            <a:chOff x="862500" y="1851750"/>
            <a:chExt cx="3471074" cy="720000"/>
          </a:xfrm>
        </p:grpSpPr>
        <p:pic>
          <p:nvPicPr>
            <p:cNvPr id="114" name="Google Shape;114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2500" y="185175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8"/>
            <p:cNvSpPr txBox="1"/>
            <p:nvPr/>
          </p:nvSpPr>
          <p:spPr>
            <a:xfrm>
              <a:off x="1582500" y="2027084"/>
              <a:ext cx="27510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accent5"/>
                  </a:solidFill>
                  <a:latin typeface="Open Sans"/>
                  <a:ea typeface="Open Sans"/>
                  <a:cs typeface="Open Sans"/>
                  <a:sym typeface="Open Sans"/>
                </a:rPr>
                <a:t>390+ issues integrated</a:t>
              </a:r>
              <a:endParaRPr/>
            </a:p>
          </p:txBody>
        </p:sp>
      </p:grpSp>
      <p:grpSp>
        <p:nvGrpSpPr>
          <p:cNvPr id="116" name="Google Shape;116;p28" descr="230+ bugs squashed"/>
          <p:cNvGrpSpPr/>
          <p:nvPr/>
        </p:nvGrpSpPr>
        <p:grpSpPr>
          <a:xfrm>
            <a:off x="1042500" y="2948270"/>
            <a:ext cx="2932001" cy="369332"/>
            <a:chOff x="1042500" y="2870493"/>
            <a:chExt cx="2932001" cy="369332"/>
          </a:xfrm>
        </p:grpSpPr>
        <p:pic>
          <p:nvPicPr>
            <p:cNvPr id="117" name="Google Shape;117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2500" y="287982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8"/>
            <p:cNvSpPr txBox="1"/>
            <p:nvPr/>
          </p:nvSpPr>
          <p:spPr>
            <a:xfrm>
              <a:off x="1582500" y="2870493"/>
              <a:ext cx="2392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230+ bugs squashed</a:t>
              </a:r>
              <a:endParaRPr/>
            </a:p>
          </p:txBody>
        </p:sp>
      </p:grpSp>
      <p:grpSp>
        <p:nvGrpSpPr>
          <p:cNvPr id="119" name="Google Shape;119;p28" descr="140+ improvements"/>
          <p:cNvGrpSpPr/>
          <p:nvPr/>
        </p:nvGrpSpPr>
        <p:grpSpPr>
          <a:xfrm>
            <a:off x="1042500" y="3682009"/>
            <a:ext cx="2880705" cy="369332"/>
            <a:chOff x="1042500" y="3682009"/>
            <a:chExt cx="2880705" cy="369332"/>
          </a:xfrm>
        </p:grpSpPr>
        <p:pic>
          <p:nvPicPr>
            <p:cNvPr id="120" name="Google Shape;120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42500" y="368667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8"/>
            <p:cNvSpPr txBox="1"/>
            <p:nvPr/>
          </p:nvSpPr>
          <p:spPr>
            <a:xfrm>
              <a:off x="1582500" y="3682009"/>
              <a:ext cx="2340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140+ improvements</a:t>
              </a:r>
              <a:endParaRPr/>
            </a:p>
          </p:txBody>
        </p:sp>
      </p:grpSp>
      <p:grpSp>
        <p:nvGrpSpPr>
          <p:cNvPr id="122" name="Google Shape;122;p28" descr="130+ community patches"/>
          <p:cNvGrpSpPr/>
          <p:nvPr/>
        </p:nvGrpSpPr>
        <p:grpSpPr>
          <a:xfrm>
            <a:off x="4634096" y="1809708"/>
            <a:ext cx="3778851" cy="720000"/>
            <a:chOff x="5139517" y="1851750"/>
            <a:chExt cx="3778851" cy="720000"/>
          </a:xfrm>
        </p:grpSpPr>
        <p:pic>
          <p:nvPicPr>
            <p:cNvPr id="123" name="Google Shape;123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39517" y="185175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8"/>
            <p:cNvSpPr txBox="1"/>
            <p:nvPr/>
          </p:nvSpPr>
          <p:spPr>
            <a:xfrm>
              <a:off x="5859517" y="2027084"/>
              <a:ext cx="30588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accent5"/>
                  </a:solidFill>
                  <a:latin typeface="Open Sans"/>
                  <a:ea typeface="Open Sans"/>
                  <a:cs typeface="Open Sans"/>
                  <a:sym typeface="Open Sans"/>
                </a:rPr>
                <a:t>130+ community patches</a:t>
              </a:r>
              <a:endParaRPr/>
            </a:p>
          </p:txBody>
        </p:sp>
      </p:grpSp>
      <p:grpSp>
        <p:nvGrpSpPr>
          <p:cNvPr id="125" name="Google Shape;125;p28" descr="70+ bugs squashed"/>
          <p:cNvGrpSpPr/>
          <p:nvPr/>
        </p:nvGrpSpPr>
        <p:grpSpPr>
          <a:xfrm>
            <a:off x="4818028" y="2937548"/>
            <a:ext cx="2800555" cy="369332"/>
            <a:chOff x="1042500" y="2870493"/>
            <a:chExt cx="2800555" cy="369332"/>
          </a:xfrm>
        </p:grpSpPr>
        <p:pic>
          <p:nvPicPr>
            <p:cNvPr id="126" name="Google Shape;126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2500" y="287982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8"/>
            <p:cNvSpPr txBox="1"/>
            <p:nvPr/>
          </p:nvSpPr>
          <p:spPr>
            <a:xfrm>
              <a:off x="1582500" y="2870493"/>
              <a:ext cx="22605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70+ bugs squashed</a:t>
              </a:r>
              <a:endParaRPr/>
            </a:p>
          </p:txBody>
        </p:sp>
      </p:grpSp>
      <p:grpSp>
        <p:nvGrpSpPr>
          <p:cNvPr id="128" name="Google Shape;128;p28" descr="50+ improvements"/>
          <p:cNvGrpSpPr/>
          <p:nvPr/>
        </p:nvGrpSpPr>
        <p:grpSpPr>
          <a:xfrm>
            <a:off x="4818028" y="3677343"/>
            <a:ext cx="2749259" cy="369332"/>
            <a:chOff x="1042500" y="3682009"/>
            <a:chExt cx="2749259" cy="369332"/>
          </a:xfrm>
        </p:grpSpPr>
        <p:pic>
          <p:nvPicPr>
            <p:cNvPr id="129" name="Google Shape;129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42500" y="368667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8"/>
            <p:cNvSpPr txBox="1"/>
            <p:nvPr/>
          </p:nvSpPr>
          <p:spPr>
            <a:xfrm>
              <a:off x="1582500" y="3682009"/>
              <a:ext cx="2209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50+ improvements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6677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Coming in 4.1</a:t>
            </a:r>
            <a:endParaRPr sz="3500" i="0" u="none" strike="noStrike" cap="non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36" name="Google Shape;136;p29" descr="New: Share to MoodleNet"/>
          <p:cNvGrpSpPr/>
          <p:nvPr/>
        </p:nvGrpSpPr>
        <p:grpSpPr>
          <a:xfrm>
            <a:off x="638475" y="2284879"/>
            <a:ext cx="3420000" cy="270000"/>
            <a:chOff x="638475" y="1181631"/>
            <a:chExt cx="2970000" cy="270000"/>
          </a:xfrm>
        </p:grpSpPr>
        <p:sp>
          <p:nvSpPr>
            <p:cNvPr id="137" name="Google Shape;137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  <p:sp>
          <p:nvSpPr>
            <p:cNvPr id="139" name="Google Shape;139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 to </a:t>
              </a: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MoodleNet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(stretch)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0" name="Google Shape;140;p29" descr="New: TinyMCE 6 available"/>
          <p:cNvGrpSpPr/>
          <p:nvPr/>
        </p:nvGrpSpPr>
        <p:grpSpPr>
          <a:xfrm>
            <a:off x="638475" y="1814357"/>
            <a:ext cx="3420000" cy="270000"/>
            <a:chOff x="638475" y="1181631"/>
            <a:chExt cx="2970000" cy="270000"/>
          </a:xfrm>
        </p:grpSpPr>
        <p:sp>
          <p:nvSpPr>
            <p:cNvPr id="141" name="Google Shape;141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  <p:sp>
          <p:nvSpPr>
            <p:cNvPr id="143" name="Google Shape;143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TinyMCE 6 available</a:t>
              </a:r>
              <a:endParaRPr/>
            </a:p>
          </p:txBody>
        </p:sp>
      </p:grpSp>
      <p:grpSp>
        <p:nvGrpSpPr>
          <p:cNvPr id="144" name="Google Shape;144;p29" descr="New: Report Builder reports"/>
          <p:cNvGrpSpPr/>
          <p:nvPr/>
        </p:nvGrpSpPr>
        <p:grpSpPr>
          <a:xfrm>
            <a:off x="638475" y="1343835"/>
            <a:ext cx="3420000" cy="270000"/>
            <a:chOff x="638475" y="1181631"/>
            <a:chExt cx="2970000" cy="270000"/>
          </a:xfrm>
        </p:grpSpPr>
        <p:sp>
          <p:nvSpPr>
            <p:cNvPr id="145" name="Google Shape;145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  <p:sp>
          <p:nvSpPr>
            <p:cNvPr id="147" name="Google Shape;147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Report Builder reports</a:t>
              </a:r>
              <a:endParaRPr/>
            </a:p>
          </p:txBody>
        </p:sp>
      </p:grpSp>
      <p:grpSp>
        <p:nvGrpSpPr>
          <p:cNvPr id="148" name="Google Shape;148;p29" descr="Better: Database activity UX"/>
          <p:cNvGrpSpPr/>
          <p:nvPr/>
        </p:nvGrpSpPr>
        <p:grpSpPr>
          <a:xfrm>
            <a:off x="5085525" y="1338842"/>
            <a:ext cx="3420000" cy="270000"/>
            <a:chOff x="638475" y="1181631"/>
            <a:chExt cx="2970000" cy="270000"/>
          </a:xfrm>
        </p:grpSpPr>
        <p:sp>
          <p:nvSpPr>
            <p:cNvPr id="149" name="Google Shape;149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Database activity UX</a:t>
              </a: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152" name="Google Shape;152;p29" descr="Better: Gradebook UX"/>
          <p:cNvGrpSpPr/>
          <p:nvPr/>
        </p:nvGrpSpPr>
        <p:grpSpPr>
          <a:xfrm>
            <a:off x="5085525" y="1814357"/>
            <a:ext cx="3420000" cy="270000"/>
            <a:chOff x="638475" y="1181631"/>
            <a:chExt cx="2970000" cy="270000"/>
          </a:xfrm>
        </p:grpSpPr>
        <p:sp>
          <p:nvSpPr>
            <p:cNvPr id="153" name="Google Shape;153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Gradebook UX</a:t>
              </a: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156" name="Google Shape;156;p29" descr="Better: BigBlueButton integration"/>
          <p:cNvGrpSpPr/>
          <p:nvPr/>
        </p:nvGrpSpPr>
        <p:grpSpPr>
          <a:xfrm>
            <a:off x="5085525" y="2289872"/>
            <a:ext cx="3420000" cy="270000"/>
            <a:chOff x="638475" y="1181631"/>
            <a:chExt cx="2970000" cy="270000"/>
          </a:xfrm>
        </p:grpSpPr>
        <p:sp>
          <p:nvSpPr>
            <p:cNvPr id="157" name="Google Shape;157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BigBlueButton integration</a:t>
              </a: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160" name="Google Shape;160;p29" descr="Better: Questions and bank"/>
          <p:cNvGrpSpPr/>
          <p:nvPr/>
        </p:nvGrpSpPr>
        <p:grpSpPr>
          <a:xfrm>
            <a:off x="5085525" y="2765387"/>
            <a:ext cx="3420000" cy="270000"/>
            <a:chOff x="638475" y="1181631"/>
            <a:chExt cx="2970000" cy="270000"/>
          </a:xfrm>
        </p:grpSpPr>
        <p:sp>
          <p:nvSpPr>
            <p:cNvPr id="161" name="Google Shape;161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Questions and bank</a:t>
              </a: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164" name="Google Shape;164;p29" descr="Better: accessibility"/>
          <p:cNvGrpSpPr/>
          <p:nvPr/>
        </p:nvGrpSpPr>
        <p:grpSpPr>
          <a:xfrm>
            <a:off x="5085525" y="3240902"/>
            <a:ext cx="3420000" cy="270000"/>
            <a:chOff x="638475" y="1181631"/>
            <a:chExt cx="2970000" cy="270000"/>
          </a:xfrm>
        </p:grpSpPr>
        <p:sp>
          <p:nvSpPr>
            <p:cNvPr id="165" name="Google Shape;165;p29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Accessibility</a:t>
              </a: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025" y="3072174"/>
            <a:ext cx="1599675" cy="159967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New: TinyMCE 6 available</a:t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4408300" y="1348608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Fewer bugs, better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behaviour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easier development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Will ultimately replace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Atto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Available as an alternative for now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Plugin authors: time to start developing!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0" name="Google Shape;190;p30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191" name="Google Shape;191;p30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TinyMCE 6 available</a:t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</p:grp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95" name="Google Shape;195;p30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MDL-75071</a:t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235" y="1600221"/>
            <a:ext cx="3295470" cy="285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New: Report Builder reports</a:t>
            </a:r>
            <a:endParaRPr/>
          </a:p>
        </p:txBody>
      </p:sp>
      <p:sp>
        <p:nvSpPr>
          <p:cNvPr id="202" name="Google Shape;202;p31"/>
          <p:cNvSpPr txBox="1"/>
          <p:nvPr/>
        </p:nvSpPr>
        <p:spPr>
          <a:xfrm>
            <a:off x="635375" y="3471242"/>
            <a:ext cx="6276425" cy="113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Badges, notes, blogs, task logs, tags, groups, comments, and files</a:t>
            </a:r>
            <a:endParaRPr lang="en-US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>
              <a:spcBef>
                <a:spcPts val="60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Course reports: </a:t>
            </a:r>
            <a:r>
              <a:rPr lang="en-AU" sz="1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participants, enrolment, </a:t>
            </a:r>
            <a:r>
              <a:rPr lang="en-AU" sz="18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 status</a:t>
            </a:r>
            <a:r>
              <a:rPr lang="en-AU" sz="1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the last course access date</a:t>
            </a:r>
            <a:endParaRPr sz="1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Easily build beautiful, useful reports without code</a:t>
            </a:r>
            <a:endParaRPr sz="1800" b="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3" name="Google Shape;203;p31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204" name="Google Shape;204;p31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1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Report Builder reports</a:t>
              </a:r>
              <a:endParaRPr dirty="0"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</p:grpSp>
      <p:pic>
        <p:nvPicPr>
          <p:cNvPr id="207" name="Google Shape;20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08" name="Google Shape;208;p31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MDL-73987</a:t>
            </a:r>
            <a:endParaRPr dirty="0"/>
          </a:p>
        </p:txBody>
      </p:sp>
      <p:pic>
        <p:nvPicPr>
          <p:cNvPr id="209" name="Google Shape;209;p31" descr="Screenshot of a custom report showing badges that have been award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75" y="1036164"/>
            <a:ext cx="5917825" cy="226010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6345243b7_0_0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New: Share to MoodleNet</a:t>
            </a:r>
            <a:endParaRPr/>
          </a:p>
        </p:txBody>
      </p:sp>
      <p:sp>
        <p:nvSpPr>
          <p:cNvPr id="174" name="Google Shape;174;g156345243b7_0_0"/>
          <p:cNvSpPr txBox="1"/>
          <p:nvPr/>
        </p:nvSpPr>
        <p:spPr>
          <a:xfrm>
            <a:off x="4408300" y="1477200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Easily share activities to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MoodleNet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Support educators and education globally</a:t>
            </a:r>
          </a:p>
        </p:txBody>
      </p:sp>
      <p:grpSp>
        <p:nvGrpSpPr>
          <p:cNvPr id="175" name="Google Shape;175;g156345243b7_0_0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176" name="Google Shape;176;g156345243b7_0_0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156345243b7_0_0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Share to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MoodleNet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 (stretch)</a:t>
              </a:r>
              <a:endParaRPr sz="2400" b="0" i="0" u="none" strike="noStrike" cap="none" dirty="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78" name="Google Shape;178;g156345243b7_0_0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</p:grpSp>
      <p:pic>
        <p:nvPicPr>
          <p:cNvPr id="179" name="Google Shape;179;g156345243b7_0_0" descr="Screenshot of MoodleNet metadata input scr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35" y="933869"/>
            <a:ext cx="3387825" cy="246470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156345243b7_0_0"/>
          <p:cNvPicPr preferRelativeResize="0"/>
          <p:nvPr/>
        </p:nvPicPr>
        <p:blipFill>
          <a:blip r:embed="rId4"/>
          <a:srcRect/>
          <a:stretch/>
        </p:blipFill>
        <p:spPr>
          <a:xfrm>
            <a:off x="108309" y="1926290"/>
            <a:ext cx="3129075" cy="21498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81" name="Google Shape;181;g156345243b7_0_0"/>
          <p:cNvPicPr preferRelativeResize="0"/>
          <p:nvPr/>
        </p:nvPicPr>
        <p:blipFill>
          <a:blip r:embed="rId5"/>
          <a:srcRect l="7167" r="7167"/>
          <a:stretch/>
        </p:blipFill>
        <p:spPr>
          <a:xfrm>
            <a:off x="1539325" y="2668173"/>
            <a:ext cx="2868975" cy="22360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82" name="Google Shape;182;g156345243b7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1146" y="379686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83" name="Google Shape;183;g156345243b7_0_0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MDL-75207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CF671-A97F-0488-18EF-828018E33405}"/>
              </a:ext>
            </a:extLst>
          </p:cNvPr>
          <p:cNvSpPr txBox="1"/>
          <p:nvPr/>
        </p:nvSpPr>
        <p:spPr>
          <a:xfrm>
            <a:off x="7408226" y="4040050"/>
            <a:ext cx="1627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stretch goal. We hope to have it ready for 4.1, but it may land later.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Better: Database activity UX</a:t>
            </a: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4408300" y="1477200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Project supported &amp; funded by MUA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Multiple presets with gallery preview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Make it easier to get started with the database activity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Better experience for end users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6" name="Google Shape;216;p32" descr="Screenshot of the database activity using the Gallery pres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75" y="1203725"/>
            <a:ext cx="3553826" cy="3799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217" name="Google Shape;217;p32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218" name="Google Shape;218;p32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Database activity UX</a:t>
              </a: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pic>
        <p:nvPicPr>
          <p:cNvPr id="221" name="Google Shape;22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22" name="Google Shape;222;p32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MDL-75059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Better: Gradebook UX</a:t>
            </a: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4376490" y="1162049"/>
            <a:ext cx="2503500" cy="383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Clearer navigation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New grade summary report</a:t>
            </a: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Improved UI/UX on the “User report” and “Single view” page to make these easier to understand &amp; use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Various UX enhancements throughout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33" descr="Screenshot of a user report from the grad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1216" y="1162050"/>
            <a:ext cx="3784749" cy="28531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33" descr="Screenshot of a user report from teh grade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41" y="3358753"/>
            <a:ext cx="3664347" cy="208954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231" name="Google Shape;231;p33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232" name="Google Shape;232;p33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Gradebook UX</a:t>
              </a:r>
              <a:endParaRPr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pic>
        <p:nvPicPr>
          <p:cNvPr id="235" name="Google Shape;23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36" name="Google Shape;236;p33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MDL-74953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Better: BigBlueButton integration</a:t>
            </a: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4371124" y="1008063"/>
            <a:ext cx="2503500" cy="357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Building on 4.0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Contributed by the BBB team</a:t>
            </a: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endParaRPr lang="en-US" sz="10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508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en-US" sz="1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Working towards</a:t>
            </a:r>
            <a:endParaRPr b="1"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Invite external participants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BBB language based on Moodle user language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Bug fixes</a:t>
            </a: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 more!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3" name="Google Shape;243;p34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244" name="Google Shape;244;p34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BigBlueButton integration</a:t>
              </a: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pic>
        <p:nvPicPr>
          <p:cNvPr id="247" name="Google Shape;24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34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MDL-74662</a:t>
            </a:r>
            <a:endParaRPr/>
          </a:p>
        </p:txBody>
      </p:sp>
      <p:pic>
        <p:nvPicPr>
          <p:cNvPr id="249" name="Google Shape;249;p34" descr="Image of a BigBlueButton screen on a lapto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935" y="1523150"/>
            <a:ext cx="4180189" cy="279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Better: Questions and question bank</a:t>
            </a:r>
            <a:endParaRPr/>
          </a:p>
        </p:txBody>
      </p:sp>
      <p:sp>
        <p:nvSpPr>
          <p:cNvPr id="255" name="Google Shape;255;p35"/>
          <p:cNvSpPr txBox="1"/>
          <p:nvPr/>
        </p:nvSpPr>
        <p:spPr>
          <a:xfrm>
            <a:off x="4383396" y="1203725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508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en-US" sz="1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1800" b="1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orking towards </a:t>
            </a:r>
          </a:p>
          <a:p>
            <a:pPr marL="457200" marR="5080" indent="-342900">
              <a:spcBef>
                <a:spcPts val="60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Improved management &amp; sharing of questions</a:t>
            </a:r>
            <a:endParaRPr sz="1800" dirty="0">
              <a:solidFill>
                <a:srgbClr val="434343"/>
              </a:solidFill>
              <a:latin typeface="Open Sans"/>
              <a:ea typeface="Open Sans"/>
              <a:cs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Question bank as an activity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Question filtering</a:t>
            </a:r>
          </a:p>
          <a:p>
            <a:pPr marL="457200" marR="5080" indent="-342900">
              <a:spcBef>
                <a:spcPts val="60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Further UX improvements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75" y="1203725"/>
            <a:ext cx="3553826" cy="379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grpSp>
        <p:nvGrpSpPr>
          <p:cNvPr id="257" name="Google Shape;257;p35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258" name="Google Shape;258;p35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5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Questions and question bank</a:t>
              </a: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sp>
        <p:nvSpPr>
          <p:cNvPr id="261" name="Google Shape;261;p35"/>
          <p:cNvSpPr/>
          <p:nvPr/>
        </p:nvSpPr>
        <p:spPr>
          <a:xfrm>
            <a:off x="1188720" y="2656840"/>
            <a:ext cx="3347720" cy="124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image</a:t>
            </a:r>
            <a:endParaRPr dirty="0"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2110" y="1379039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63" name="Google Shape;263;p35"/>
          <p:cNvSpPr txBox="1"/>
          <p:nvPr/>
        </p:nvSpPr>
        <p:spPr>
          <a:xfrm>
            <a:off x="7312055" y="3163658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MDL-72752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F78DC-AA2C-5CCB-04F4-360780FB2BA9}"/>
              </a:ext>
            </a:extLst>
          </p:cNvPr>
          <p:cNvSpPr txBox="1"/>
          <p:nvPr/>
        </p:nvSpPr>
        <p:spPr>
          <a:xfrm rot="1325024">
            <a:off x="7060150" y="389947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A8011"/>
                </a:solidFill>
                <a:latin typeface="Open Sans"/>
                <a:ea typeface="Open Sans"/>
                <a:cs typeface="Open Sans"/>
                <a:sym typeface="Open Sans"/>
              </a:rPr>
              <a:t>Community-driven </a:t>
            </a:r>
            <a:br>
              <a:rPr lang="en-US" sz="1600" b="1" dirty="0">
                <a:solidFill>
                  <a:srgbClr val="FA801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b="1" dirty="0">
                <a:solidFill>
                  <a:srgbClr val="FA8011"/>
                </a:solidFill>
                <a:latin typeface="Open Sans"/>
                <a:ea typeface="Open Sans"/>
                <a:cs typeface="Open Sans"/>
                <a:sym typeface="Open Sans"/>
              </a:rPr>
              <a:t>initiative!</a:t>
            </a:r>
            <a:endParaRPr lang="en-US" sz="1600" b="1" dirty="0">
              <a:solidFill>
                <a:srgbClr val="FA801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Better: Accessibility</a:t>
            </a:r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4360945" y="1047750"/>
            <a:ext cx="2503500" cy="439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Education is for everyone: accessibility is a core concern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Markup  and nav improvements for </a:t>
            </a:r>
            <a:r>
              <a:rPr lang="en-U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screenreaders</a:t>
            </a: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Colour</a:t>
            </a: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contrast issues resolved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WCAG 2.1 AA achieved in 3.10 &amp; 3.11 and underway for 4.0 &amp; 4.1</a:t>
            </a:r>
            <a:endParaRPr dirty="0"/>
          </a:p>
        </p:txBody>
      </p:sp>
      <p:grpSp>
        <p:nvGrpSpPr>
          <p:cNvPr id="270" name="Google Shape;270;p36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271" name="Google Shape;271;p36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6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Accessibility</a:t>
              </a: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pic>
        <p:nvPicPr>
          <p:cNvPr id="274" name="Google Shape;27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75" name="Google Shape;275;p36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MDL-74642</a:t>
            </a:r>
            <a:endParaRPr/>
          </a:p>
        </p:txBody>
      </p:sp>
      <p:pic>
        <p:nvPicPr>
          <p:cNvPr id="276" name="Google Shape;276;p36" descr="Image of a laptop with a braille display and chorded keyboard in front of 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8488" y="1150933"/>
            <a:ext cx="5202788" cy="365081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"/>
          <p:cNvSpPr txBox="1">
            <a:spLocks noGrp="1"/>
          </p:cNvSpPr>
          <p:nvPr>
            <p:ph type="title" idx="4294967295"/>
          </p:nvPr>
        </p:nvSpPr>
        <p:spPr>
          <a:xfrm>
            <a:off x="616900" y="1075500"/>
            <a:ext cx="69321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7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preview of Moodle 4.1 &amp; Beyond</a:t>
            </a:r>
            <a:endParaRPr sz="4700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598775" y="2958325"/>
            <a:ext cx="47349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Presented by Barry van Oudtshoorn</a:t>
            </a: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Moodle Platform Manager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Prepared together with Sander Bangma</a:t>
            </a:r>
            <a:endParaRPr sz="1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 of Educational Solutions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/>
          <p:nvPr/>
        </p:nvSpPr>
        <p:spPr>
          <a:xfrm>
            <a:off x="0" y="0"/>
            <a:ext cx="9144000" cy="51409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0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>
            <a:spLocks noGrp="1"/>
          </p:cNvSpPr>
          <p:nvPr>
            <p:ph type="title" idx="4294967295"/>
          </p:nvPr>
        </p:nvSpPr>
        <p:spPr>
          <a:xfrm>
            <a:off x="1" y="2195850"/>
            <a:ext cx="91440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 dirty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Roadmap process changes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5" name="Google Shape;28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8" descr="Four blocks, with text in each: &quot;Now&quot;, &quot;Next&quot;, &quot;Later&quot;, and &quot;Later still&quot;. The blocks become progressively blurrier."/>
          <p:cNvGrpSpPr/>
          <p:nvPr/>
        </p:nvGrpSpPr>
        <p:grpSpPr>
          <a:xfrm>
            <a:off x="552451" y="739813"/>
            <a:ext cx="8591549" cy="1938338"/>
            <a:chOff x="552451" y="1371600"/>
            <a:chExt cx="8591549" cy="1938338"/>
          </a:xfrm>
        </p:grpSpPr>
        <p:sp>
          <p:nvSpPr>
            <p:cNvPr id="291" name="Google Shape;291;p38"/>
            <p:cNvSpPr/>
            <p:nvPr/>
          </p:nvSpPr>
          <p:spPr>
            <a:xfrm>
              <a:off x="552451" y="2095500"/>
              <a:ext cx="1814512" cy="47625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Now</a:t>
              </a: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2661048" y="2095500"/>
              <a:ext cx="1814512" cy="47625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Next</a:t>
              </a: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4735117" y="2095499"/>
              <a:ext cx="1814512" cy="47625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Later</a:t>
              </a: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6843714" y="2095499"/>
              <a:ext cx="1814512" cy="47625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Later still</a:t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2524125" y="1371600"/>
              <a:ext cx="6619875" cy="193833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38"/>
          <p:cNvSpPr txBox="1"/>
          <p:nvPr/>
        </p:nvSpPr>
        <p:spPr>
          <a:xfrm>
            <a:off x="638475" y="2306676"/>
            <a:ext cx="7853063" cy="148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Moodle: contextual complexity</a:t>
            </a:r>
            <a:endParaRPr/>
          </a:p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Transparency and clarity</a:t>
            </a:r>
            <a:endParaRPr/>
          </a:p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Input from idea to implementation</a:t>
            </a:r>
            <a:endParaRPr/>
          </a:p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Not just MDL: new IDEA project for all Moodle products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552450" y="4245687"/>
            <a:ext cx="8105775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Want to be part of this right now?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Join Marie and the Product team in the Workshop Room at 2pm tomorrow!</a:t>
            </a:r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6677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simpler roadmap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6677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 Tracker</a:t>
            </a:r>
            <a:endParaRPr/>
          </a:p>
        </p:txBody>
      </p:sp>
      <p:sp>
        <p:nvSpPr>
          <p:cNvPr id="304" name="Google Shape;304;p39"/>
          <p:cNvSpPr txBox="1"/>
          <p:nvPr/>
        </p:nvSpPr>
        <p:spPr>
          <a:xfrm>
            <a:off x="638474" y="1039038"/>
            <a:ext cx="3933525" cy="27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Note: this is still in flux and is subject to change!</a:t>
            </a:r>
            <a:endParaRPr/>
          </a:p>
        </p:txBody>
      </p:sp>
      <p:pic>
        <p:nvPicPr>
          <p:cNvPr id="305" name="Google Shape;305;p39" descr="Screenshot of the JIRA Tracker &quot;Roadmap&quot; Kanban board showing columns labelled &quot;Now&quot;, &quot;Next&quot;, &quot;Later&quot;, &quot;Later Still&quot;, &quot;Inbox&quot;, and &quot;Recently done&quot;."/>
          <p:cNvPicPr preferRelativeResize="0"/>
          <p:nvPr/>
        </p:nvPicPr>
        <p:blipFill rotWithShape="1">
          <a:blip r:embed="rId3">
            <a:alphaModFix/>
          </a:blip>
          <a:srcRect t="11890"/>
          <a:stretch/>
        </p:blipFill>
        <p:spPr>
          <a:xfrm>
            <a:off x="241669" y="1428750"/>
            <a:ext cx="7434543" cy="378618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306" name="Google Shape;30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786705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Contributing to the roadmap</a:t>
            </a:r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638475" y="1316075"/>
            <a:ext cx="7853063" cy="247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 now, no change: keep using MDL and support</a:t>
            </a:r>
            <a:endParaRPr dirty="0"/>
          </a:p>
          <a:p>
            <a:pPr marL="457200" marR="508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IDEAs = large projects, triaged by Product team</a:t>
            </a:r>
            <a:endParaRPr dirty="0"/>
          </a:p>
          <a:p>
            <a:pPr marL="457200" marR="508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But always open for discussion and advocacy!</a:t>
            </a:r>
            <a:endParaRPr dirty="0"/>
          </a:p>
          <a:p>
            <a:pPr marL="457200" marR="508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Comment and vote on issues</a:t>
            </a:r>
            <a:endParaRPr dirty="0"/>
          </a:p>
          <a:p>
            <a:pPr marL="457200" marR="508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Volunteer for research to help us understand your needs</a:t>
            </a:r>
          </a:p>
          <a:p>
            <a:pPr marL="457200" marR="508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Become a member of the MUA: propose &amp; vote on a release project</a:t>
            </a:r>
            <a:endParaRPr dirty="0"/>
          </a:p>
          <a:p>
            <a:pPr marL="457200" marR="508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/>
          <p:nvPr/>
        </p:nvSpPr>
        <p:spPr>
          <a:xfrm>
            <a:off x="0" y="0"/>
            <a:ext cx="9144000" cy="51409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08"/>
          <a:stretch/>
        </p:blipFill>
        <p:spPr>
          <a:xfrm>
            <a:off x="0" y="-256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title" idx="4294967295"/>
          </p:nvPr>
        </p:nvSpPr>
        <p:spPr>
          <a:xfrm>
            <a:off x="0" y="2195850"/>
            <a:ext cx="9143999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Moodle 4.2 and beyond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6677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Likely in 4.2</a:t>
            </a:r>
            <a:endParaRPr sz="3500" i="0" u="none" strike="noStrike" cap="none" dirty="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327" name="Google Shape;327;p42" descr="New: Matrix integration"/>
          <p:cNvGrpSpPr/>
          <p:nvPr/>
        </p:nvGrpSpPr>
        <p:grpSpPr>
          <a:xfrm>
            <a:off x="638475" y="1338842"/>
            <a:ext cx="3420000" cy="270000"/>
            <a:chOff x="638475" y="1181631"/>
            <a:chExt cx="2970000" cy="270000"/>
          </a:xfrm>
        </p:grpSpPr>
        <p:sp>
          <p:nvSpPr>
            <p:cNvPr id="328" name="Google Shape;328;p42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/>
            </a:p>
          </p:txBody>
        </p:sp>
        <p:sp>
          <p:nvSpPr>
            <p:cNvPr id="330" name="Google Shape;330;p42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Matrix integration</a:t>
              </a:r>
              <a:endParaRPr/>
            </a:p>
          </p:txBody>
        </p:sp>
      </p:grpSp>
      <p:grpSp>
        <p:nvGrpSpPr>
          <p:cNvPr id="331" name="Google Shape;331;p42" descr="New: Instant messaging framework"/>
          <p:cNvGrpSpPr/>
          <p:nvPr/>
        </p:nvGrpSpPr>
        <p:grpSpPr>
          <a:xfrm>
            <a:off x="638475" y="1814357"/>
            <a:ext cx="3420000" cy="270000"/>
            <a:chOff x="638475" y="1181631"/>
            <a:chExt cx="2970000" cy="270000"/>
          </a:xfrm>
        </p:grpSpPr>
        <p:sp>
          <p:nvSpPr>
            <p:cNvPr id="332" name="Google Shape;332;p42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 dirty="0"/>
            </a:p>
          </p:txBody>
        </p:sp>
        <p:sp>
          <p:nvSpPr>
            <p:cNvPr id="334" name="Google Shape;334;p42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Instant messaging framework</a:t>
              </a:r>
              <a:endParaRPr dirty="0"/>
            </a:p>
          </p:txBody>
        </p:sp>
      </p:grpSp>
      <p:grpSp>
        <p:nvGrpSpPr>
          <p:cNvPr id="335" name="Google Shape;335;p42" descr="Better: Gradebook UX"/>
          <p:cNvGrpSpPr/>
          <p:nvPr/>
        </p:nvGrpSpPr>
        <p:grpSpPr>
          <a:xfrm>
            <a:off x="5085525" y="1814357"/>
            <a:ext cx="3420000" cy="270000"/>
            <a:chOff x="638475" y="1181631"/>
            <a:chExt cx="2970000" cy="270000"/>
          </a:xfrm>
        </p:grpSpPr>
        <p:sp>
          <p:nvSpPr>
            <p:cNvPr id="336" name="Google Shape;336;p42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2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Gradebook UX</a:t>
              </a: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339" name="Google Shape;339;p42" descr="Better: TinyMCE 6 integration"/>
          <p:cNvGrpSpPr/>
          <p:nvPr/>
        </p:nvGrpSpPr>
        <p:grpSpPr>
          <a:xfrm>
            <a:off x="5085525" y="1338842"/>
            <a:ext cx="3420000" cy="270000"/>
            <a:chOff x="638475" y="1181631"/>
            <a:chExt cx="2970000" cy="270000"/>
          </a:xfrm>
        </p:grpSpPr>
        <p:sp>
          <p:nvSpPr>
            <p:cNvPr id="340" name="Google Shape;340;p42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2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TinyMCE 6 integration</a:t>
              </a: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343" name="Google Shape;343;p42" descr="Better: Quiz UX"/>
          <p:cNvGrpSpPr/>
          <p:nvPr/>
        </p:nvGrpSpPr>
        <p:grpSpPr>
          <a:xfrm>
            <a:off x="5085525" y="2289872"/>
            <a:ext cx="3420000" cy="270000"/>
            <a:chOff x="638475" y="1181631"/>
            <a:chExt cx="2970000" cy="270000"/>
          </a:xfrm>
        </p:grpSpPr>
        <p:sp>
          <p:nvSpPr>
            <p:cNvPr id="344" name="Google Shape;344;p42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2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Quiz UX</a:t>
              </a: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347" name="Google Shape;347;p42" descr="Better: MoodleNet integration"/>
          <p:cNvGrpSpPr/>
          <p:nvPr/>
        </p:nvGrpSpPr>
        <p:grpSpPr>
          <a:xfrm>
            <a:off x="5085525" y="2765387"/>
            <a:ext cx="3420000" cy="270000"/>
            <a:chOff x="638475" y="1181631"/>
            <a:chExt cx="2970000" cy="270000"/>
          </a:xfrm>
        </p:grpSpPr>
        <p:sp>
          <p:nvSpPr>
            <p:cNvPr id="348" name="Google Shape;348;p42"/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2"/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MoodleNet integration</a:t>
              </a: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2" name="Google Shape;351;p42" descr="Better: Accessibility">
            <a:extLst>
              <a:ext uri="{FF2B5EF4-FFF2-40B4-BE49-F238E27FC236}">
                <a16:creationId xmlns:a16="http://schemas.microsoft.com/office/drawing/2014/main" id="{C39D5096-6EBA-FBC5-44D6-5C3BBBA25E9E}"/>
              </a:ext>
            </a:extLst>
          </p:cNvPr>
          <p:cNvGrpSpPr/>
          <p:nvPr/>
        </p:nvGrpSpPr>
        <p:grpSpPr>
          <a:xfrm>
            <a:off x="5085525" y="3240902"/>
            <a:ext cx="3420000" cy="270000"/>
            <a:chOff x="638475" y="1181631"/>
            <a:chExt cx="2970000" cy="270000"/>
          </a:xfrm>
        </p:grpSpPr>
        <p:sp>
          <p:nvSpPr>
            <p:cNvPr id="3" name="Google Shape;352;p42">
              <a:extLst>
                <a:ext uri="{FF2B5EF4-FFF2-40B4-BE49-F238E27FC236}">
                  <a16:creationId xmlns:a16="http://schemas.microsoft.com/office/drawing/2014/main" id="{54D22CF9-DB05-EBB7-8915-AD1C2F83B0A6}"/>
                </a:ext>
              </a:extLst>
            </p:cNvPr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353;p42">
              <a:extLst>
                <a:ext uri="{FF2B5EF4-FFF2-40B4-BE49-F238E27FC236}">
                  <a16:creationId xmlns:a16="http://schemas.microsoft.com/office/drawing/2014/main" id="{1765C362-59B6-206D-DB92-48AB23E2B938}"/>
                </a:ext>
              </a:extLst>
            </p:cNvPr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Bulk editing course activities</a:t>
              </a:r>
              <a:endParaRPr dirty="0"/>
            </a:p>
          </p:txBody>
        </p:sp>
        <p:sp>
          <p:nvSpPr>
            <p:cNvPr id="5" name="Google Shape;354;p42">
              <a:extLst>
                <a:ext uri="{FF2B5EF4-FFF2-40B4-BE49-F238E27FC236}">
                  <a16:creationId xmlns:a16="http://schemas.microsoft.com/office/drawing/2014/main" id="{1960584A-88CE-67E4-9A6C-072B3C0EB67A}"/>
                </a:ext>
              </a:extLst>
            </p:cNvPr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grpSp>
        <p:nvGrpSpPr>
          <p:cNvPr id="6" name="Google Shape;331;p42" descr="New: Instant messaging framework">
            <a:extLst>
              <a:ext uri="{FF2B5EF4-FFF2-40B4-BE49-F238E27FC236}">
                <a16:creationId xmlns:a16="http://schemas.microsoft.com/office/drawing/2014/main" id="{437714C6-6DA9-F018-BFED-8982ADE6A6D8}"/>
              </a:ext>
            </a:extLst>
          </p:cNvPr>
          <p:cNvGrpSpPr/>
          <p:nvPr/>
        </p:nvGrpSpPr>
        <p:grpSpPr>
          <a:xfrm>
            <a:off x="638475" y="2289872"/>
            <a:ext cx="3420000" cy="270000"/>
            <a:chOff x="638475" y="1181631"/>
            <a:chExt cx="2970000" cy="270000"/>
          </a:xfrm>
        </p:grpSpPr>
        <p:sp>
          <p:nvSpPr>
            <p:cNvPr id="7" name="Google Shape;332;p42">
              <a:extLst>
                <a:ext uri="{FF2B5EF4-FFF2-40B4-BE49-F238E27FC236}">
                  <a16:creationId xmlns:a16="http://schemas.microsoft.com/office/drawing/2014/main" id="{417EA155-61FF-FAAC-DA7D-14650B2CD1E3}"/>
                </a:ext>
              </a:extLst>
            </p:cNvPr>
            <p:cNvSpPr/>
            <p:nvPr/>
          </p:nvSpPr>
          <p:spPr>
            <a:xfrm>
              <a:off x="1088475" y="1181631"/>
              <a:ext cx="2520000" cy="270000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3;p42">
              <a:extLst>
                <a:ext uri="{FF2B5EF4-FFF2-40B4-BE49-F238E27FC236}">
                  <a16:creationId xmlns:a16="http://schemas.microsoft.com/office/drawing/2014/main" id="{09DB4635-B809-A13C-6A19-8E5111A1C075}"/>
                </a:ext>
              </a:extLst>
            </p:cNvPr>
            <p:cNvSpPr/>
            <p:nvPr/>
          </p:nvSpPr>
          <p:spPr>
            <a:xfrm>
              <a:off x="638475" y="1181631"/>
              <a:ext cx="900000" cy="2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NEW</a:t>
              </a:r>
              <a:endParaRPr dirty="0"/>
            </a:p>
          </p:txBody>
        </p:sp>
        <p:sp>
          <p:nvSpPr>
            <p:cNvPr id="9" name="Google Shape;334;p42">
              <a:extLst>
                <a:ext uri="{FF2B5EF4-FFF2-40B4-BE49-F238E27FC236}">
                  <a16:creationId xmlns:a16="http://schemas.microsoft.com/office/drawing/2014/main" id="{687DCCC6-1E35-C825-0F94-FBE7A2CF7964}"/>
                </a:ext>
              </a:extLst>
            </p:cNvPr>
            <p:cNvSpPr txBox="1"/>
            <p:nvPr/>
          </p:nvSpPr>
          <p:spPr>
            <a:xfrm>
              <a:off x="1538475" y="1181631"/>
              <a:ext cx="20700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on course hierarchy</a:t>
              </a:r>
              <a:endParaRPr dirty="0"/>
            </a:p>
          </p:txBody>
        </p:sp>
      </p:grp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6677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Later still: Moodle 4.x </a:t>
            </a:r>
            <a:endParaRPr sz="3500" i="0" u="none" strike="noStrike" cap="non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638475" y="1490500"/>
            <a:ext cx="7838775" cy="233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Ongoing discovery and exploration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Site and course templates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Improved onboarding and first-run experience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More messaging integrations via plugins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TinyMCE the default editor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/>
          <p:nvPr/>
        </p:nvSpPr>
        <p:spPr>
          <a:xfrm>
            <a:off x="0" y="0"/>
            <a:ext cx="9144000" cy="51409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44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0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4"/>
          <p:cNvSpPr txBox="1">
            <a:spLocks noGrp="1"/>
          </p:cNvSpPr>
          <p:nvPr>
            <p:ph type="title" idx="4294967295"/>
          </p:nvPr>
        </p:nvSpPr>
        <p:spPr>
          <a:xfrm>
            <a:off x="1" y="2195850"/>
            <a:ext cx="91440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9" name="Google Shape;36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 idx="4294967295"/>
          </p:nvPr>
        </p:nvSpPr>
        <p:spPr>
          <a:xfrm>
            <a:off x="638475" y="5642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What we’ll cover</a:t>
            </a:r>
            <a:endParaRPr sz="3500" i="0" u="none" strike="noStrike" cap="non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638475" y="1316076"/>
            <a:ext cx="7756425" cy="24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Barry van who?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 4.0 highlights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 4.1: what’s coming in November?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Changes to our roadmap approach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Looking to the future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 idx="4294967295"/>
          </p:nvPr>
        </p:nvSpPr>
        <p:spPr>
          <a:xfrm>
            <a:off x="2608200" y="2195850"/>
            <a:ext cx="3927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 dirty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Barry van who?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2608200" y="2909888"/>
            <a:ext cx="3927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van Oudtshoorn ≈ </a:t>
            </a:r>
            <a:r>
              <a:rPr lang="en-US" sz="1400" b="0" i="1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fun oats horn</a:t>
            </a:r>
            <a:endParaRPr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/>
          <p:nvPr/>
        </p:nvSpPr>
        <p:spPr>
          <a:xfrm>
            <a:off x="0" y="0"/>
            <a:ext cx="9144000" cy="51409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0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 txBox="1">
            <a:spLocks noGrp="1"/>
          </p:cNvSpPr>
          <p:nvPr>
            <p:ph type="title" idx="4294967295"/>
          </p:nvPr>
        </p:nvSpPr>
        <p:spPr>
          <a:xfrm>
            <a:off x="2608200" y="2195850"/>
            <a:ext cx="3927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Now: Moodle 4.0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 idx="4294967295"/>
          </p:nvPr>
        </p:nvSpPr>
        <p:spPr>
          <a:xfrm>
            <a:off x="915624" y="678375"/>
            <a:ext cx="7264445" cy="1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Highlights from Moodle 4.0</a:t>
            </a:r>
            <a:endParaRPr sz="3500" i="0" u="none" strike="noStrike" cap="non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5" name="Google Shape;65;p5"/>
          <p:cNvSpPr txBox="1"/>
          <p:nvPr/>
        </p:nvSpPr>
        <p:spPr>
          <a:xfrm>
            <a:off x="5144350" y="1737600"/>
            <a:ext cx="33024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Navigation reimagined</a:t>
            </a:r>
            <a:endParaRPr sz="18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○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Easy, intuitive, quick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Redefined course experience</a:t>
            </a:r>
            <a:endParaRPr sz="18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○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Easy to edit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○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Know what to do next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5" descr="Screenshot of a course page in Moodle 4.0, showing its improved navigation"/>
          <p:cNvPicPr preferRelativeResize="0"/>
          <p:nvPr/>
        </p:nvPicPr>
        <p:blipFill rotWithShape="1">
          <a:blip r:embed="rId3">
            <a:alphaModFix/>
          </a:blip>
          <a:srcRect b="1437"/>
          <a:stretch/>
        </p:blipFill>
        <p:spPr>
          <a:xfrm>
            <a:off x="724950" y="1488725"/>
            <a:ext cx="4239899" cy="2983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 idx="4294967295"/>
          </p:nvPr>
        </p:nvSpPr>
        <p:spPr>
          <a:xfrm>
            <a:off x="312100" y="389700"/>
            <a:ext cx="65838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i="0" u="none" strike="noStrike" cap="non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More 4.0 highlights</a:t>
            </a:r>
            <a:endParaRPr sz="3500" i="0" u="none" strike="noStrike" cap="non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 idx="4294967295"/>
          </p:nvPr>
        </p:nvSpPr>
        <p:spPr>
          <a:xfrm>
            <a:off x="7203550" y="2189400"/>
            <a:ext cx="1933200" cy="1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…and more!</a:t>
            </a:r>
            <a:endParaRPr sz="3000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73" name="Google Shape;73;p6" descr="Report builder"/>
          <p:cNvGrpSpPr/>
          <p:nvPr/>
        </p:nvGrpSpPr>
        <p:grpSpPr>
          <a:xfrm>
            <a:off x="830697" y="1463575"/>
            <a:ext cx="1995714" cy="1146854"/>
            <a:chOff x="649268" y="1469400"/>
            <a:chExt cx="1995714" cy="1146854"/>
          </a:xfrm>
        </p:grpSpPr>
        <p:pic>
          <p:nvPicPr>
            <p:cNvPr id="74" name="Google Shape;7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7125" y="146940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6"/>
            <p:cNvSpPr txBox="1"/>
            <p:nvPr/>
          </p:nvSpPr>
          <p:spPr>
            <a:xfrm>
              <a:off x="649268" y="2277700"/>
              <a:ext cx="19957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Report Builder</a:t>
              </a:r>
              <a:endParaRPr/>
            </a:p>
          </p:txBody>
        </p:sp>
      </p:grpSp>
      <p:grpSp>
        <p:nvGrpSpPr>
          <p:cNvPr id="76" name="Google Shape;76;p6" descr="LTI 1.3 Advantage tool provider"/>
          <p:cNvGrpSpPr/>
          <p:nvPr/>
        </p:nvGrpSpPr>
        <p:grpSpPr>
          <a:xfrm>
            <a:off x="830697" y="3349075"/>
            <a:ext cx="1995714" cy="1398900"/>
            <a:chOff x="649268" y="3354900"/>
            <a:chExt cx="1995714" cy="1398900"/>
          </a:xfrm>
        </p:grpSpPr>
        <p:pic>
          <p:nvPicPr>
            <p:cNvPr id="77" name="Google Shape;7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7125" y="335490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6"/>
            <p:cNvSpPr txBox="1"/>
            <p:nvPr/>
          </p:nvSpPr>
          <p:spPr>
            <a:xfrm>
              <a:off x="649268" y="4169025"/>
              <a:ext cx="199571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LTI 1.3 Advantage tool provider</a:t>
              </a:r>
              <a:endParaRPr/>
            </a:p>
          </p:txBody>
        </p:sp>
      </p:grpSp>
      <p:grpSp>
        <p:nvGrpSpPr>
          <p:cNvPr id="79" name="Google Shape;79;p6" descr="BigBlueButton"/>
          <p:cNvGrpSpPr/>
          <p:nvPr/>
        </p:nvGrpSpPr>
        <p:grpSpPr>
          <a:xfrm>
            <a:off x="4161726" y="1463575"/>
            <a:ext cx="1995714" cy="1152679"/>
            <a:chOff x="4219783" y="1463575"/>
            <a:chExt cx="1995714" cy="1152679"/>
          </a:xfrm>
        </p:grpSpPr>
        <p:pic>
          <p:nvPicPr>
            <p:cNvPr id="80" name="Google Shape;80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7640" y="1463575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6"/>
            <p:cNvSpPr txBox="1"/>
            <p:nvPr/>
          </p:nvSpPr>
          <p:spPr>
            <a:xfrm>
              <a:off x="4219783" y="2277700"/>
              <a:ext cx="19957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BigBlueButton</a:t>
              </a:r>
              <a:endPara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2" name="Google Shape;82;p6" descr="Quiz and question improvements"/>
          <p:cNvGrpSpPr/>
          <p:nvPr/>
        </p:nvGrpSpPr>
        <p:grpSpPr>
          <a:xfrm>
            <a:off x="4161726" y="3354900"/>
            <a:ext cx="1995714" cy="1398900"/>
            <a:chOff x="4219783" y="3354900"/>
            <a:chExt cx="1995714" cy="1398900"/>
          </a:xfrm>
        </p:grpSpPr>
        <p:pic>
          <p:nvPicPr>
            <p:cNvPr id="83" name="Google Shape;83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57640" y="335490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6"/>
            <p:cNvSpPr txBox="1"/>
            <p:nvPr/>
          </p:nvSpPr>
          <p:spPr>
            <a:xfrm>
              <a:off x="4219783" y="4169025"/>
              <a:ext cx="199571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Quiz and question improvements</a:t>
              </a:r>
              <a:endParaRPr/>
            </a:p>
          </p:txBody>
        </p:sp>
      </p:grpSp>
      <p:pic>
        <p:nvPicPr>
          <p:cNvPr id="85" name="Google Shape;8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1146" y="379686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Better: Accessibility: WCAG 2.1 AA</a:t>
            </a:r>
            <a:endParaRPr/>
          </a:p>
        </p:txBody>
      </p:sp>
      <p:sp>
        <p:nvSpPr>
          <p:cNvPr id="91" name="Google Shape;91;p26"/>
          <p:cNvSpPr txBox="1"/>
          <p:nvPr/>
        </p:nvSpPr>
        <p:spPr>
          <a:xfrm>
            <a:off x="4408300" y="1477200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Accessibility fixes from 4.1 being backported to 4.0</a:t>
            </a:r>
            <a:endParaRPr dirty="0"/>
          </a:p>
          <a:p>
            <a:pPr marL="4572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Accessibility needs are not binary: people have changing needs</a:t>
            </a:r>
            <a:endParaRPr dirty="0"/>
          </a:p>
        </p:txBody>
      </p:sp>
      <p:grpSp>
        <p:nvGrpSpPr>
          <p:cNvPr id="92" name="Google Shape;92;p26"/>
          <p:cNvGrpSpPr/>
          <p:nvPr/>
        </p:nvGrpSpPr>
        <p:grpSpPr>
          <a:xfrm>
            <a:off x="635375" y="304285"/>
            <a:ext cx="5917825" cy="556910"/>
            <a:chOff x="638475" y="1181631"/>
            <a:chExt cx="2970000" cy="270000"/>
          </a:xfrm>
        </p:grpSpPr>
        <p:sp>
          <p:nvSpPr>
            <p:cNvPr id="93" name="Google Shape;93;p26"/>
            <p:cNvSpPr/>
            <p:nvPr/>
          </p:nvSpPr>
          <p:spPr>
            <a:xfrm>
              <a:off x="903437" y="1181631"/>
              <a:ext cx="2705038" cy="27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6"/>
            <p:cNvSpPr txBox="1"/>
            <p:nvPr/>
          </p:nvSpPr>
          <p:spPr>
            <a:xfrm>
              <a:off x="1196631" y="1181631"/>
              <a:ext cx="2411844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0" rIns="9000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Accessibility: WCAG 2.1 AA</a:t>
              </a:r>
              <a:endParaRPr/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638475" y="1181631"/>
              <a:ext cx="514814" cy="27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BETTER</a:t>
              </a:r>
              <a:endParaRPr/>
            </a:p>
          </p:txBody>
        </p:sp>
      </p:grpSp>
      <p:pic>
        <p:nvPicPr>
          <p:cNvPr id="96" name="Google Shape;9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200" y="381600"/>
            <a:ext cx="1714500" cy="17145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97" name="Google Shape;97;p26"/>
          <p:cNvSpPr txBox="1"/>
          <p:nvPr/>
        </p:nvSpPr>
        <p:spPr>
          <a:xfrm>
            <a:off x="7081145" y="2166219"/>
            <a:ext cx="1714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MDL-74624</a:t>
            </a:r>
            <a:endParaRPr dirty="0"/>
          </a:p>
        </p:txBody>
      </p:sp>
      <p:pic>
        <p:nvPicPr>
          <p:cNvPr id="98" name="Google Shape;98;p26" descr="A woman with a baby using a lapto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75" y="1477200"/>
            <a:ext cx="3603525" cy="24023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/>
          <p:nvPr/>
        </p:nvSpPr>
        <p:spPr>
          <a:xfrm>
            <a:off x="0" y="0"/>
            <a:ext cx="9144000" cy="51409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5" name="Google Shape;105;p27"/>
          <p:cNvSpPr txBox="1">
            <a:spLocks noGrp="1"/>
          </p:cNvSpPr>
          <p:nvPr>
            <p:ph type="title" idx="4294967295"/>
          </p:nvPr>
        </p:nvSpPr>
        <p:spPr>
          <a:xfrm>
            <a:off x="2608200" y="2195850"/>
            <a:ext cx="3927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500" b="0" i="0" u="none" strike="noStrike" cap="none" dirty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Next: Moodle 4.1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1019</Words>
  <Application>Microsoft Office PowerPoint</Application>
  <PresentationFormat>On-screen Show (16:9)</PresentationFormat>
  <Paragraphs>218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Open Sans</vt:lpstr>
      <vt:lpstr>Open Sans ExtraBold</vt:lpstr>
      <vt:lpstr>Simple Light</vt:lpstr>
      <vt:lpstr>Opening slide</vt:lpstr>
      <vt:lpstr>A preview of Moodle 4.1 &amp; Beyond</vt:lpstr>
      <vt:lpstr>What we’ll cover</vt:lpstr>
      <vt:lpstr>Barry van who?</vt:lpstr>
      <vt:lpstr>Now: Moodle 4.0</vt:lpstr>
      <vt:lpstr>Highlights from Moodle 4.0</vt:lpstr>
      <vt:lpstr>More 4.0 highlights</vt:lpstr>
      <vt:lpstr>Better: Accessibility: WCAG 2.1 AA</vt:lpstr>
      <vt:lpstr>Next: Moodle 4.1</vt:lpstr>
      <vt:lpstr>4.1 by the numbers (so far!)</vt:lpstr>
      <vt:lpstr>Coming in 4.1</vt:lpstr>
      <vt:lpstr>New: TinyMCE 6 available</vt:lpstr>
      <vt:lpstr>New: Report Builder reports</vt:lpstr>
      <vt:lpstr>New: Share to MoodleNet</vt:lpstr>
      <vt:lpstr>Better: Database activity UX</vt:lpstr>
      <vt:lpstr>Better: Gradebook UX</vt:lpstr>
      <vt:lpstr>Better: BigBlueButton integration</vt:lpstr>
      <vt:lpstr>Better: Questions and question bank</vt:lpstr>
      <vt:lpstr>Better: Accessibility</vt:lpstr>
      <vt:lpstr>Roadmap process changes</vt:lpstr>
      <vt:lpstr>A simpler roadmap</vt:lpstr>
      <vt:lpstr>In Tracker</vt:lpstr>
      <vt:lpstr>Contributing to the roadmap</vt:lpstr>
      <vt:lpstr>Moodle 4.2 and beyond</vt:lpstr>
      <vt:lpstr>Likely in 4.2</vt:lpstr>
      <vt:lpstr>Later still: Moodle 4.x </vt:lpstr>
      <vt:lpstr>Thank you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cp:lastModifiedBy>Barry van Oudtshoorn</cp:lastModifiedBy>
  <cp:revision>9</cp:revision>
  <dcterms:modified xsi:type="dcterms:W3CDTF">2022-09-16T07:41:30Z</dcterms:modified>
</cp:coreProperties>
</file>