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48" r:id="rId5"/>
  </p:sldMasterIdLst>
  <p:notesMasterIdLst>
    <p:notesMasterId r:id="rId25"/>
  </p:notesMasterIdLst>
  <p:sldIdLst>
    <p:sldId id="280" r:id="rId6"/>
    <p:sldId id="259" r:id="rId7"/>
    <p:sldId id="289" r:id="rId8"/>
    <p:sldId id="261" r:id="rId9"/>
    <p:sldId id="262" r:id="rId10"/>
    <p:sldId id="287" r:id="rId11"/>
    <p:sldId id="290" r:id="rId12"/>
    <p:sldId id="288" r:id="rId13"/>
    <p:sldId id="265" r:id="rId14"/>
    <p:sldId id="268" r:id="rId15"/>
    <p:sldId id="264" r:id="rId16"/>
    <p:sldId id="282" r:id="rId17"/>
    <p:sldId id="267" r:id="rId18"/>
    <p:sldId id="284" r:id="rId19"/>
    <p:sldId id="286" r:id="rId20"/>
    <p:sldId id="285" r:id="rId21"/>
    <p:sldId id="283" r:id="rId22"/>
    <p:sldId id="281" r:id="rId23"/>
    <p:sldId id="27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5C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13" autoAdjust="0"/>
    <p:restoredTop sz="94660"/>
  </p:normalViewPr>
  <p:slideViewPr>
    <p:cSldViewPr snapToGrid="0">
      <p:cViewPr varScale="1">
        <p:scale>
          <a:sx n="159" d="100"/>
          <a:sy n="159" d="100"/>
        </p:scale>
        <p:origin x="1854" y="13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rke, Stephen 49" userId="3a257182-a450-4e11-b749-f9585a19a8cf" providerId="ADAL" clId="{90CC02DB-ED9B-412D-A99A-508EADEF093E}"/>
    <pc:docChg chg="delSld">
      <pc:chgData name="Clarke, Stephen 49" userId="3a257182-a450-4e11-b749-f9585a19a8cf" providerId="ADAL" clId="{90CC02DB-ED9B-412D-A99A-508EADEF093E}" dt="2022-09-18T13:18:43.669" v="0" actId="47"/>
      <pc:docMkLst>
        <pc:docMk/>
      </pc:docMkLst>
      <pc:sldChg chg="del">
        <pc:chgData name="Clarke, Stephen 49" userId="3a257182-a450-4e11-b749-f9585a19a8cf" providerId="ADAL" clId="{90CC02DB-ED9B-412D-A99A-508EADEF093E}" dt="2022-09-18T13:18:43.669" v="0" actId="47"/>
        <pc:sldMkLst>
          <pc:docMk/>
          <pc:sldMk cId="18911355" sldId="263"/>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stulsbuac-my.sharepoint.com/personal/clarks49_lsbu_ac_uk/Documents/2022/MoodleMoot2022/CoatofManyColors/Report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Strategic</a:t>
            </a:r>
            <a:r>
              <a:rPr lang="en-GB" baseline="0"/>
              <a:t> Goals Compated to Sector</a:t>
            </a:r>
            <a:endParaRPr lang="en-GB"/>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4564448818897638"/>
          <c:y val="0.18557583080553899"/>
          <c:w val="0.41204435695538055"/>
          <c:h val="0.76568378798562775"/>
        </c:manualLayout>
      </c:layout>
      <c:radarChart>
        <c:radarStyle val="marker"/>
        <c:varyColors val="0"/>
        <c:ser>
          <c:idx val="0"/>
          <c:order val="0"/>
          <c:tx>
            <c:strRef>
              <c:f>Sheet1!$B$1</c:f>
              <c:strCache>
                <c:ptCount val="1"/>
                <c:pt idx="0">
                  <c:v>Internal Performance</c:v>
                </c:pt>
              </c:strCache>
            </c:strRef>
          </c:tx>
          <c:spPr>
            <a:ln w="63500" cap="rnd">
              <a:solidFill>
                <a:schemeClr val="accent1">
                  <a:lumMod val="75000"/>
                </a:schemeClr>
              </a:solidFill>
              <a:round/>
            </a:ln>
            <a:effectLst/>
          </c:spPr>
          <c:marker>
            <c:symbol val="circle"/>
            <c:size val="5"/>
            <c:spPr>
              <a:solidFill>
                <a:schemeClr val="accent1"/>
              </a:solidFill>
              <a:ln w="9525">
                <a:solidFill>
                  <a:schemeClr val="accent1"/>
                </a:solidFill>
              </a:ln>
              <a:effectLst/>
            </c:spPr>
          </c:marker>
          <c:cat>
            <c:strRef>
              <c:f>Sheet1!$A$2:$A$8</c:f>
              <c:strCache>
                <c:ptCount val="7"/>
                <c:pt idx="0">
                  <c:v>Reduced Inequality</c:v>
                </c:pt>
                <c:pt idx="1">
                  <c:v>Impact</c:v>
                </c:pt>
                <c:pt idx="2">
                  <c:v>Innovation</c:v>
                </c:pt>
                <c:pt idx="3">
                  <c:v>Success Rate</c:v>
                </c:pt>
                <c:pt idx="4">
                  <c:v>League Tables</c:v>
                </c:pt>
                <c:pt idx="5">
                  <c:v>Student Experience</c:v>
                </c:pt>
                <c:pt idx="6">
                  <c:v>Employability</c:v>
                </c:pt>
              </c:strCache>
            </c:strRef>
          </c:cat>
          <c:val>
            <c:numRef>
              <c:f>Sheet1!$B$2:$B$8</c:f>
              <c:numCache>
                <c:formatCode>General</c:formatCode>
                <c:ptCount val="7"/>
                <c:pt idx="0">
                  <c:v>10</c:v>
                </c:pt>
                <c:pt idx="1">
                  <c:v>4</c:v>
                </c:pt>
                <c:pt idx="2">
                  <c:v>3</c:v>
                </c:pt>
                <c:pt idx="3">
                  <c:v>8</c:v>
                </c:pt>
                <c:pt idx="4">
                  <c:v>3</c:v>
                </c:pt>
                <c:pt idx="5">
                  <c:v>7</c:v>
                </c:pt>
                <c:pt idx="6">
                  <c:v>8</c:v>
                </c:pt>
              </c:numCache>
            </c:numRef>
          </c:val>
          <c:extLst>
            <c:ext xmlns:c16="http://schemas.microsoft.com/office/drawing/2014/chart" uri="{C3380CC4-5D6E-409C-BE32-E72D297353CC}">
              <c16:uniqueId val="{00000000-DBD8-4EEB-A1F2-488DB24A9C55}"/>
            </c:ext>
          </c:extLst>
        </c:ser>
        <c:ser>
          <c:idx val="1"/>
          <c:order val="1"/>
          <c:tx>
            <c:strRef>
              <c:f>Sheet1!$C$1</c:f>
              <c:strCache>
                <c:ptCount val="1"/>
                <c:pt idx="0">
                  <c:v>Sector Performance</c:v>
                </c:pt>
              </c:strCache>
            </c:strRef>
          </c:tx>
          <c:spPr>
            <a:ln w="63500" cap="rnd">
              <a:solidFill>
                <a:srgbClr val="C00000">
                  <a:alpha val="70000"/>
                </a:srgbClr>
              </a:solidFill>
              <a:round/>
            </a:ln>
            <a:effectLst/>
          </c:spPr>
          <c:marker>
            <c:symbol val="circle"/>
            <c:size val="5"/>
            <c:spPr>
              <a:solidFill>
                <a:srgbClr val="C00000"/>
              </a:solidFill>
              <a:ln w="9525">
                <a:solidFill>
                  <a:schemeClr val="accent2"/>
                </a:solidFill>
              </a:ln>
              <a:effectLst/>
            </c:spPr>
          </c:marker>
          <c:cat>
            <c:strRef>
              <c:f>Sheet1!$A$2:$A$8</c:f>
              <c:strCache>
                <c:ptCount val="7"/>
                <c:pt idx="0">
                  <c:v>Reduced Inequality</c:v>
                </c:pt>
                <c:pt idx="1">
                  <c:v>Impact</c:v>
                </c:pt>
                <c:pt idx="2">
                  <c:v>Innovation</c:v>
                </c:pt>
                <c:pt idx="3">
                  <c:v>Success Rate</c:v>
                </c:pt>
                <c:pt idx="4">
                  <c:v>League Tables</c:v>
                </c:pt>
                <c:pt idx="5">
                  <c:v>Student Experience</c:v>
                </c:pt>
                <c:pt idx="6">
                  <c:v>Employability</c:v>
                </c:pt>
              </c:strCache>
            </c:strRef>
          </c:cat>
          <c:val>
            <c:numRef>
              <c:f>Sheet1!$C$2:$C$8</c:f>
              <c:numCache>
                <c:formatCode>General</c:formatCode>
                <c:ptCount val="7"/>
                <c:pt idx="0">
                  <c:v>7</c:v>
                </c:pt>
                <c:pt idx="1">
                  <c:v>5</c:v>
                </c:pt>
                <c:pt idx="2">
                  <c:v>6</c:v>
                </c:pt>
                <c:pt idx="3">
                  <c:v>9</c:v>
                </c:pt>
                <c:pt idx="4">
                  <c:v>7</c:v>
                </c:pt>
                <c:pt idx="5">
                  <c:v>7</c:v>
                </c:pt>
                <c:pt idx="6">
                  <c:v>6</c:v>
                </c:pt>
              </c:numCache>
            </c:numRef>
          </c:val>
          <c:extLst>
            <c:ext xmlns:c16="http://schemas.microsoft.com/office/drawing/2014/chart" uri="{C3380CC4-5D6E-409C-BE32-E72D297353CC}">
              <c16:uniqueId val="{00000001-DBD8-4EEB-A1F2-488DB24A9C55}"/>
            </c:ext>
          </c:extLst>
        </c:ser>
        <c:dLbls>
          <c:showLegendKey val="0"/>
          <c:showVal val="0"/>
          <c:showCatName val="0"/>
          <c:showSerName val="0"/>
          <c:showPercent val="0"/>
          <c:showBubbleSize val="0"/>
        </c:dLbls>
        <c:axId val="656438136"/>
        <c:axId val="656437808"/>
      </c:radarChart>
      <c:catAx>
        <c:axId val="656438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656437808"/>
        <c:crosses val="autoZero"/>
        <c:auto val="1"/>
        <c:lblAlgn val="ctr"/>
        <c:lblOffset val="100"/>
        <c:noMultiLvlLbl val="0"/>
      </c:catAx>
      <c:valAx>
        <c:axId val="656437808"/>
        <c:scaling>
          <c:orientation val="minMax"/>
        </c:scaling>
        <c:delete val="0"/>
        <c:axPos val="l"/>
        <c:majorGridlines>
          <c:spPr>
            <a:ln w="9525" cap="flat" cmpd="sng" algn="ctr">
              <a:solidFill>
                <a:schemeClr val="tx1">
                  <a:lumMod val="50000"/>
                  <a:lumOff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6438136"/>
        <c:crosses val="autoZero"/>
        <c:crossBetween val="between"/>
      </c:valAx>
      <c:spPr>
        <a:noFill/>
        <a:ln>
          <a:noFill/>
        </a:ln>
        <a:effectLst/>
      </c:spPr>
    </c:plotArea>
    <c:legend>
      <c:legendPos val="t"/>
      <c:layout>
        <c:manualLayout>
          <c:xMode val="edge"/>
          <c:yMode val="edge"/>
          <c:x val="0.69595778661778063"/>
          <c:y val="0.14327188940092167"/>
          <c:w val="0.28780108025855367"/>
          <c:h val="0.2160143691715954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091B34-0C8B-4406-82B1-9953EEE7C98B}" type="datetimeFigureOut">
              <a:rPr lang="en-GB" smtClean="0"/>
              <a:t>18/09/2022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8C95AE-3094-4B0A-80CB-9F052119C4E6}" type="slidenum">
              <a:rPr lang="en-GB" smtClean="0"/>
              <a:t>‹#›</a:t>
            </a:fld>
            <a:endParaRPr lang="en-GB"/>
          </a:p>
        </p:txBody>
      </p:sp>
    </p:spTree>
    <p:extLst>
      <p:ext uri="{BB962C8B-B14F-4D97-AF65-F5344CB8AC3E}">
        <p14:creationId xmlns:p14="http://schemas.microsoft.com/office/powerpoint/2010/main" val="331294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2: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 name="Google Shape;67;p2:notes"/>
          <p:cNvSpPr txBox="1">
            <a:spLocks noGrp="1"/>
          </p:cNvSpPr>
          <p:nvPr>
            <p:ph type="body" idx="1"/>
          </p:nvPr>
        </p:nvSpPr>
        <p:spPr>
          <a:xfrm>
            <a:off x="914400" y="2443150"/>
            <a:ext cx="7315200" cy="2314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1855634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8: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 name="Google Shape;137;p8:notes"/>
          <p:cNvSpPr txBox="1">
            <a:spLocks noGrp="1"/>
          </p:cNvSpPr>
          <p:nvPr>
            <p:ph type="body" idx="1"/>
          </p:nvPr>
        </p:nvSpPr>
        <p:spPr>
          <a:xfrm>
            <a:off x="914400" y="2443150"/>
            <a:ext cx="7315200" cy="2314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ustom Layout 1 1">
  <p:cSld name="Custom Layout 1 1">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g149d853483f_0_147"/>
          <p:cNvSpPr txBox="1"/>
          <p:nvPr/>
        </p:nvSpPr>
        <p:spPr>
          <a:xfrm>
            <a:off x="9463600" y="6307300"/>
            <a:ext cx="1634800" cy="461600"/>
          </a:xfrm>
          <a:prstGeom prst="rect">
            <a:avLst/>
          </a:prstGeom>
          <a:noFill/>
          <a:ln>
            <a:noFill/>
          </a:ln>
        </p:spPr>
        <p:txBody>
          <a:bodyPr spcFirstLastPara="1" wrap="square" lIns="121900" tIns="121900" rIns="121900" bIns="121900" anchor="t" anchorCtr="0">
            <a:spAutoFit/>
          </a:bodyPr>
          <a:lstStyle/>
          <a:p>
            <a:pPr marL="0" lvl="0" indent="0" algn="r" rtl="0">
              <a:spcBef>
                <a:spcPts val="0"/>
              </a:spcBef>
              <a:spcAft>
                <a:spcPts val="0"/>
              </a:spcAft>
              <a:buNone/>
            </a:pPr>
            <a:r>
              <a:rPr lang="en-US" sz="1400">
                <a:solidFill>
                  <a:srgbClr val="FFFFFF"/>
                </a:solidFill>
                <a:latin typeface="Roboto"/>
                <a:ea typeface="Roboto"/>
                <a:cs typeface="Roboto"/>
                <a:sym typeface="Roboto"/>
              </a:rPr>
              <a:t>#MootGlobal22 </a:t>
            </a:r>
            <a:endParaRPr sz="1867">
              <a:solidFill>
                <a:srgbClr val="FFFFFF"/>
              </a:solidFill>
            </a:endParaRPr>
          </a:p>
        </p:txBody>
      </p:sp>
      <p:sp>
        <p:nvSpPr>
          <p:cNvPr id="16" name="Google Shape;16;g149d853483f_0_147"/>
          <p:cNvSpPr txBox="1">
            <a:spLocks noGrp="1"/>
          </p:cNvSpPr>
          <p:nvPr>
            <p:ph type="title"/>
          </p:nvPr>
        </p:nvSpPr>
        <p:spPr>
          <a:xfrm>
            <a:off x="6606667" y="851100"/>
            <a:ext cx="5266000" cy="23088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3500"/>
              <a:buFont typeface="Open Sans ExtraBold"/>
              <a:buNone/>
              <a:defRPr sz="4667">
                <a:solidFill>
                  <a:schemeClr val="lt1"/>
                </a:solidFill>
                <a:latin typeface="Open Sans ExtraBold"/>
                <a:ea typeface="Open Sans ExtraBold"/>
                <a:cs typeface="Open Sans ExtraBold"/>
                <a:sym typeface="Open Sans Extra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1979426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ED8EF-4671-A7A9-D0BE-0C00F73C22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91D8AFA-C6B8-E150-914B-1419C8E5F8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0BFF4FE-3416-E27D-49D0-73BA29D318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CB3610-5BB1-B1B7-249A-1598A929DCD6}"/>
              </a:ext>
            </a:extLst>
          </p:cNvPr>
          <p:cNvSpPr>
            <a:spLocks noGrp="1"/>
          </p:cNvSpPr>
          <p:nvPr>
            <p:ph type="dt" sz="half" idx="10"/>
          </p:nvPr>
        </p:nvSpPr>
        <p:spPr/>
        <p:txBody>
          <a:bodyPr/>
          <a:lstStyle/>
          <a:p>
            <a:fld id="{359B18BD-332B-4556-98E3-A80A35E54EA0}" type="datetimeFigureOut">
              <a:rPr lang="en-GB" smtClean="0"/>
              <a:t>18/09/2022</a:t>
            </a:fld>
            <a:endParaRPr lang="en-GB"/>
          </a:p>
        </p:txBody>
      </p:sp>
      <p:sp>
        <p:nvSpPr>
          <p:cNvPr id="6" name="Footer Placeholder 5">
            <a:extLst>
              <a:ext uri="{FF2B5EF4-FFF2-40B4-BE49-F238E27FC236}">
                <a16:creationId xmlns:a16="http://schemas.microsoft.com/office/drawing/2014/main" id="{1438DEB2-D0D0-2074-32B2-109B3DD5E4C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5E93DB6-A740-2A8C-5A90-D76C247F259B}"/>
              </a:ext>
            </a:extLst>
          </p:cNvPr>
          <p:cNvSpPr>
            <a:spLocks noGrp="1"/>
          </p:cNvSpPr>
          <p:nvPr>
            <p:ph type="sldNum" sz="quarter" idx="12"/>
          </p:nvPr>
        </p:nvSpPr>
        <p:spPr/>
        <p:txBody>
          <a:bodyPr/>
          <a:lstStyle/>
          <a:p>
            <a:fld id="{1691AEF4-F9D3-42FC-B263-1DCC60D9975E}" type="slidenum">
              <a:rPr lang="en-GB" smtClean="0"/>
              <a:t>‹#›</a:t>
            </a:fld>
            <a:endParaRPr lang="en-GB"/>
          </a:p>
        </p:txBody>
      </p:sp>
    </p:spTree>
    <p:extLst>
      <p:ext uri="{BB962C8B-B14F-4D97-AF65-F5344CB8AC3E}">
        <p14:creationId xmlns:p14="http://schemas.microsoft.com/office/powerpoint/2010/main" val="722417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393CF-6FB7-244E-349B-41FDFB36BD1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44B40ED-84A7-8FFE-8126-8EFEC2900D4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74F2D61-0642-EC70-3CF9-782EEC2CD155}"/>
              </a:ext>
            </a:extLst>
          </p:cNvPr>
          <p:cNvSpPr>
            <a:spLocks noGrp="1"/>
          </p:cNvSpPr>
          <p:nvPr>
            <p:ph type="dt" sz="half" idx="10"/>
          </p:nvPr>
        </p:nvSpPr>
        <p:spPr/>
        <p:txBody>
          <a:bodyPr/>
          <a:lstStyle/>
          <a:p>
            <a:fld id="{359B18BD-332B-4556-98E3-A80A35E54EA0}" type="datetimeFigureOut">
              <a:rPr lang="en-GB" smtClean="0"/>
              <a:t>18/09/2022</a:t>
            </a:fld>
            <a:endParaRPr lang="en-GB"/>
          </a:p>
        </p:txBody>
      </p:sp>
      <p:sp>
        <p:nvSpPr>
          <p:cNvPr id="5" name="Footer Placeholder 4">
            <a:extLst>
              <a:ext uri="{FF2B5EF4-FFF2-40B4-BE49-F238E27FC236}">
                <a16:creationId xmlns:a16="http://schemas.microsoft.com/office/drawing/2014/main" id="{391F1576-5924-FE00-1729-1DDFC8897DF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1717F2-CA0B-C936-EDD9-13BD15015848}"/>
              </a:ext>
            </a:extLst>
          </p:cNvPr>
          <p:cNvSpPr>
            <a:spLocks noGrp="1"/>
          </p:cNvSpPr>
          <p:nvPr>
            <p:ph type="sldNum" sz="quarter" idx="12"/>
          </p:nvPr>
        </p:nvSpPr>
        <p:spPr/>
        <p:txBody>
          <a:bodyPr/>
          <a:lstStyle/>
          <a:p>
            <a:fld id="{1691AEF4-F9D3-42FC-B263-1DCC60D9975E}" type="slidenum">
              <a:rPr lang="en-GB" smtClean="0"/>
              <a:t>‹#›</a:t>
            </a:fld>
            <a:endParaRPr lang="en-GB"/>
          </a:p>
        </p:txBody>
      </p:sp>
    </p:spTree>
    <p:extLst>
      <p:ext uri="{BB962C8B-B14F-4D97-AF65-F5344CB8AC3E}">
        <p14:creationId xmlns:p14="http://schemas.microsoft.com/office/powerpoint/2010/main" val="929241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37722C-DE5E-A5D6-487C-DAE5BD9FEED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17A3535-6246-C9A4-F0F3-B1D23D3BE8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98C7EAE-ED1B-B895-6126-274479322C5C}"/>
              </a:ext>
            </a:extLst>
          </p:cNvPr>
          <p:cNvSpPr>
            <a:spLocks noGrp="1"/>
          </p:cNvSpPr>
          <p:nvPr>
            <p:ph type="dt" sz="half" idx="10"/>
          </p:nvPr>
        </p:nvSpPr>
        <p:spPr/>
        <p:txBody>
          <a:bodyPr/>
          <a:lstStyle/>
          <a:p>
            <a:fld id="{359B18BD-332B-4556-98E3-A80A35E54EA0}" type="datetimeFigureOut">
              <a:rPr lang="en-GB" smtClean="0"/>
              <a:t>18/09/2022</a:t>
            </a:fld>
            <a:endParaRPr lang="en-GB"/>
          </a:p>
        </p:txBody>
      </p:sp>
      <p:sp>
        <p:nvSpPr>
          <p:cNvPr id="5" name="Footer Placeholder 4">
            <a:extLst>
              <a:ext uri="{FF2B5EF4-FFF2-40B4-BE49-F238E27FC236}">
                <a16:creationId xmlns:a16="http://schemas.microsoft.com/office/drawing/2014/main" id="{F7FF666E-6134-3E0C-0C02-E7304FD3EF0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2659CE3-9849-A790-A270-A92FE14D1211}"/>
              </a:ext>
            </a:extLst>
          </p:cNvPr>
          <p:cNvSpPr>
            <a:spLocks noGrp="1"/>
          </p:cNvSpPr>
          <p:nvPr>
            <p:ph type="sldNum" sz="quarter" idx="12"/>
          </p:nvPr>
        </p:nvSpPr>
        <p:spPr/>
        <p:txBody>
          <a:bodyPr/>
          <a:lstStyle/>
          <a:p>
            <a:fld id="{1691AEF4-F9D3-42FC-B263-1DCC60D9975E}" type="slidenum">
              <a:rPr lang="en-GB" smtClean="0"/>
              <a:t>‹#›</a:t>
            </a:fld>
            <a:endParaRPr lang="en-GB"/>
          </a:p>
        </p:txBody>
      </p:sp>
    </p:spTree>
    <p:extLst>
      <p:ext uri="{BB962C8B-B14F-4D97-AF65-F5344CB8AC3E}">
        <p14:creationId xmlns:p14="http://schemas.microsoft.com/office/powerpoint/2010/main" val="28933866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Blank 1" type="obj">
  <p:cSld name="OBJECT">
    <p:bg>
      <p:bgPr>
        <a:solidFill>
          <a:schemeClr val="lt1"/>
        </a:solidFill>
        <a:effectLst/>
      </p:bgPr>
    </p:bg>
    <p:spTree>
      <p:nvGrpSpPr>
        <p:cNvPr id="1" name="Shape 9"/>
        <p:cNvGrpSpPr/>
        <p:nvPr/>
      </p:nvGrpSpPr>
      <p:grpSpPr>
        <a:xfrm>
          <a:off x="0" y="0"/>
          <a:ext cx="0" cy="0"/>
          <a:chOff x="0" y="0"/>
          <a:chExt cx="0" cy="0"/>
        </a:xfrm>
      </p:grpSpPr>
      <p:pic>
        <p:nvPicPr>
          <p:cNvPr id="10" name="Google Shape;10;p10"/>
          <p:cNvPicPr preferRelativeResize="0"/>
          <p:nvPr/>
        </p:nvPicPr>
        <p:blipFill rotWithShape="1">
          <a:blip r:embed="rId2">
            <a:alphaModFix/>
          </a:blip>
          <a:srcRect/>
          <a:stretch/>
        </p:blipFill>
        <p:spPr>
          <a:xfrm>
            <a:off x="11656900" y="6313500"/>
            <a:ext cx="353800" cy="3538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General Moot intro slide">
  <p:cSld name="OBJECT_1">
    <p:bg>
      <p:bgPr>
        <a:solidFill>
          <a:schemeClr val="lt1"/>
        </a:solidFill>
        <a:effectLst/>
      </p:bgPr>
    </p:bg>
    <p:spTree>
      <p:nvGrpSpPr>
        <p:cNvPr id="1" name="Shape 11"/>
        <p:cNvGrpSpPr/>
        <p:nvPr/>
      </p:nvGrpSpPr>
      <p:grpSpPr>
        <a:xfrm>
          <a:off x="0" y="0"/>
          <a:ext cx="0" cy="0"/>
          <a:chOff x="0" y="0"/>
          <a:chExt cx="0" cy="0"/>
        </a:xfrm>
      </p:grpSpPr>
      <p:pic>
        <p:nvPicPr>
          <p:cNvPr id="12" name="Google Shape;12;g149d853483f_0_3" descr="Education for the future&#10;27 - 29 September 2022 | Barcelona, Spain&#10;MoodleMoot Global 2022" title="MoodleMoot Global 2022: Education for the future"/>
          <p:cNvPicPr preferRelativeResize="0"/>
          <p:nvPr/>
        </p:nvPicPr>
        <p:blipFill rotWithShape="1">
          <a:blip r:embed="rId2">
            <a:alphaModFix/>
          </a:blip>
          <a:srcRect/>
          <a:stretch/>
        </p:blipFill>
        <p:spPr>
          <a:xfrm>
            <a:off x="0" y="1"/>
            <a:ext cx="12192000" cy="6854580"/>
          </a:xfrm>
          <a:prstGeom prst="rect">
            <a:avLst/>
          </a:prstGeom>
          <a:noFill/>
          <a:ln>
            <a:noFill/>
          </a:ln>
        </p:spPr>
      </p:pic>
      <p:sp>
        <p:nvSpPr>
          <p:cNvPr id="13" name="Google Shape;13;g149d853483f_0_3"/>
          <p:cNvSpPr txBox="1"/>
          <p:nvPr/>
        </p:nvSpPr>
        <p:spPr>
          <a:xfrm>
            <a:off x="8832833" y="6234300"/>
            <a:ext cx="2126800" cy="522000"/>
          </a:xfrm>
          <a:prstGeom prst="rect">
            <a:avLst/>
          </a:prstGeom>
          <a:noFill/>
          <a:ln>
            <a:noFill/>
          </a:ln>
        </p:spPr>
        <p:txBody>
          <a:bodyPr spcFirstLastPara="1" wrap="square" lIns="0" tIns="55867" rIns="0" bIns="0" anchor="ctr" anchorCtr="0">
            <a:noAutofit/>
          </a:bodyPr>
          <a:lstStyle/>
          <a:p>
            <a:pPr marL="16933" marR="0" lvl="0" indent="0" algn="r" rtl="0">
              <a:lnSpc>
                <a:spcPct val="100000"/>
              </a:lnSpc>
              <a:spcBef>
                <a:spcPts val="0"/>
              </a:spcBef>
              <a:spcAft>
                <a:spcPts val="0"/>
              </a:spcAft>
              <a:buClr>
                <a:srgbClr val="000000"/>
              </a:buClr>
              <a:buSzPts val="1800"/>
              <a:buFont typeface="Arial"/>
              <a:buNone/>
            </a:pPr>
            <a:r>
              <a:rPr lang="en-US" sz="1867">
                <a:solidFill>
                  <a:schemeClr val="lt1"/>
                </a:solidFill>
                <a:latin typeface="Open Sans"/>
                <a:ea typeface="Open Sans"/>
                <a:cs typeface="Open Sans"/>
                <a:sym typeface="Open Sans"/>
              </a:rPr>
              <a:t>#mootglobal22</a:t>
            </a:r>
            <a:endParaRPr sz="1867" i="0" u="none" strike="noStrike" cap="none">
              <a:solidFill>
                <a:schemeClr val="lt1"/>
              </a:solidFill>
              <a:latin typeface="Open Sans"/>
              <a:ea typeface="Open Sans"/>
              <a:cs typeface="Open Sans"/>
              <a:sym typeface="Open San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7"/>
        <p:cNvGrpSpPr/>
        <p:nvPr/>
      </p:nvGrpSpPr>
      <p:grpSpPr>
        <a:xfrm>
          <a:off x="0" y="0"/>
          <a:ext cx="0" cy="0"/>
          <a:chOff x="0" y="0"/>
          <a:chExt cx="0" cy="0"/>
        </a:xfrm>
      </p:grpSpPr>
      <p:sp>
        <p:nvSpPr>
          <p:cNvPr id="28" name="Google Shape;28;g149d853483f_0_136"/>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9" name="Google Shape;29;g149d853483f_0_136"/>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888888"/>
              </a:buClr>
              <a:buSzPts val="3500"/>
              <a:buFont typeface="Open Sans ExtraBold"/>
              <a:buNone/>
              <a:defRPr sz="4667">
                <a:solidFill>
                  <a:srgbClr val="888888"/>
                </a:solidFill>
                <a:latin typeface="Open Sans ExtraBold"/>
                <a:ea typeface="Open Sans ExtraBold"/>
                <a:cs typeface="Open Sans ExtraBold"/>
                <a:sym typeface="Open Sans ExtraBold"/>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0" name="Google Shape;30;g149d853483f_0_136"/>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Font typeface="Open Sans Medium"/>
              <a:buNone/>
              <a:defRPr sz="2800">
                <a:latin typeface="Open Sans Medium"/>
                <a:ea typeface="Open Sans Medium"/>
                <a:cs typeface="Open Sans Medium"/>
                <a:sym typeface="Open Sans Medium"/>
              </a:defRPr>
            </a:lvl1pPr>
            <a:lvl2pPr lvl="1" algn="ctr" rtl="0">
              <a:lnSpc>
                <a:spcPct val="100000"/>
              </a:lnSpc>
              <a:spcBef>
                <a:spcPts val="2133"/>
              </a:spcBef>
              <a:spcAft>
                <a:spcPts val="0"/>
              </a:spcAft>
              <a:buSzPts val="2100"/>
              <a:buNone/>
              <a:defRPr sz="2800"/>
            </a:lvl2pPr>
            <a:lvl3pPr lvl="2" algn="ctr" rtl="0">
              <a:lnSpc>
                <a:spcPct val="100000"/>
              </a:lnSpc>
              <a:spcBef>
                <a:spcPts val="2133"/>
              </a:spcBef>
              <a:spcAft>
                <a:spcPts val="0"/>
              </a:spcAft>
              <a:buSzPts val="2100"/>
              <a:buNone/>
              <a:defRPr sz="2800"/>
            </a:lvl3pPr>
            <a:lvl4pPr lvl="3" algn="ctr" rtl="0">
              <a:lnSpc>
                <a:spcPct val="100000"/>
              </a:lnSpc>
              <a:spcBef>
                <a:spcPts val="2133"/>
              </a:spcBef>
              <a:spcAft>
                <a:spcPts val="0"/>
              </a:spcAft>
              <a:buSzPts val="2100"/>
              <a:buNone/>
              <a:defRPr sz="2800"/>
            </a:lvl4pPr>
            <a:lvl5pPr lvl="4" algn="ctr" rtl="0">
              <a:lnSpc>
                <a:spcPct val="100000"/>
              </a:lnSpc>
              <a:spcBef>
                <a:spcPts val="2133"/>
              </a:spcBef>
              <a:spcAft>
                <a:spcPts val="0"/>
              </a:spcAft>
              <a:buSzPts val="2100"/>
              <a:buNone/>
              <a:defRPr sz="2800"/>
            </a:lvl5pPr>
            <a:lvl6pPr lvl="5" algn="ctr" rtl="0">
              <a:lnSpc>
                <a:spcPct val="100000"/>
              </a:lnSpc>
              <a:spcBef>
                <a:spcPts val="2133"/>
              </a:spcBef>
              <a:spcAft>
                <a:spcPts val="0"/>
              </a:spcAft>
              <a:buSzPts val="2100"/>
              <a:buNone/>
              <a:defRPr sz="2800"/>
            </a:lvl6pPr>
            <a:lvl7pPr lvl="6" algn="ctr" rtl="0">
              <a:lnSpc>
                <a:spcPct val="100000"/>
              </a:lnSpc>
              <a:spcBef>
                <a:spcPts val="2133"/>
              </a:spcBef>
              <a:spcAft>
                <a:spcPts val="0"/>
              </a:spcAft>
              <a:buSzPts val="2100"/>
              <a:buNone/>
              <a:defRPr sz="2800"/>
            </a:lvl7pPr>
            <a:lvl8pPr lvl="7" algn="ctr" rtl="0">
              <a:lnSpc>
                <a:spcPct val="100000"/>
              </a:lnSpc>
              <a:spcBef>
                <a:spcPts val="2133"/>
              </a:spcBef>
              <a:spcAft>
                <a:spcPts val="0"/>
              </a:spcAft>
              <a:buSzPts val="2100"/>
              <a:buNone/>
              <a:defRPr sz="2800"/>
            </a:lvl8pPr>
            <a:lvl9pPr lvl="8" algn="ctr" rtl="0">
              <a:lnSpc>
                <a:spcPct val="100000"/>
              </a:lnSpc>
              <a:spcBef>
                <a:spcPts val="2133"/>
              </a:spcBef>
              <a:spcAft>
                <a:spcPts val="0"/>
              </a:spcAft>
              <a:buSzPts val="2100"/>
              <a:buNone/>
              <a:defRPr sz="2800"/>
            </a:lvl9pPr>
          </a:lstStyle>
          <a:p>
            <a:endParaRPr/>
          </a:p>
        </p:txBody>
      </p:sp>
      <p:sp>
        <p:nvSpPr>
          <p:cNvPr id="31" name="Google Shape;31;g149d853483f_0_136"/>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32" name="Google Shape;32;g149d853483f_0_13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ustom Layout 2">
  <p:cSld name="CUSTOM_2">
    <p:spTree>
      <p:nvGrpSpPr>
        <p:cNvPr id="1" name="Shape 40"/>
        <p:cNvGrpSpPr/>
        <p:nvPr/>
      </p:nvGrpSpPr>
      <p:grpSpPr>
        <a:xfrm>
          <a:off x="0" y="0"/>
          <a:ext cx="0" cy="0"/>
          <a:chOff x="0" y="0"/>
          <a:chExt cx="0" cy="0"/>
        </a:xfrm>
      </p:grpSpPr>
      <p:pic>
        <p:nvPicPr>
          <p:cNvPr id="41" name="Google Shape;41;p13"/>
          <p:cNvPicPr preferRelativeResize="0"/>
          <p:nvPr/>
        </p:nvPicPr>
        <p:blipFill rotWithShape="1">
          <a:blip r:embed="rId2">
            <a:alphaModFix/>
          </a:blip>
          <a:srcRect/>
          <a:stretch/>
        </p:blipFill>
        <p:spPr>
          <a:xfrm>
            <a:off x="0" y="1"/>
            <a:ext cx="12192000" cy="6854580"/>
          </a:xfrm>
          <a:prstGeom prst="rect">
            <a:avLst/>
          </a:prstGeom>
          <a:noFill/>
          <a:ln>
            <a:noFill/>
          </a:ln>
        </p:spPr>
      </p:pic>
      <p:sp>
        <p:nvSpPr>
          <p:cNvPr id="42" name="Google Shape;42;p13"/>
          <p:cNvSpPr txBox="1"/>
          <p:nvPr/>
        </p:nvSpPr>
        <p:spPr>
          <a:xfrm>
            <a:off x="9340833" y="6234300"/>
            <a:ext cx="2126800" cy="522000"/>
          </a:xfrm>
          <a:prstGeom prst="rect">
            <a:avLst/>
          </a:prstGeom>
          <a:noFill/>
          <a:ln>
            <a:noFill/>
          </a:ln>
        </p:spPr>
        <p:txBody>
          <a:bodyPr spcFirstLastPara="1" wrap="square" lIns="0" tIns="55867" rIns="0" bIns="0" anchor="ctr" anchorCtr="0">
            <a:noAutofit/>
          </a:bodyPr>
          <a:lstStyle/>
          <a:p>
            <a:pPr marL="16933" marR="0" lvl="0" indent="0" algn="r" rtl="0">
              <a:lnSpc>
                <a:spcPct val="100000"/>
              </a:lnSpc>
              <a:spcBef>
                <a:spcPts val="0"/>
              </a:spcBef>
              <a:spcAft>
                <a:spcPts val="0"/>
              </a:spcAft>
              <a:buClr>
                <a:srgbClr val="000000"/>
              </a:buClr>
              <a:buSzPts val="1800"/>
              <a:buFont typeface="Arial"/>
              <a:buNone/>
            </a:pPr>
            <a:r>
              <a:rPr lang="en-US" sz="1867">
                <a:solidFill>
                  <a:schemeClr val="lt1"/>
                </a:solidFill>
                <a:latin typeface="Open Sans"/>
                <a:ea typeface="Open Sans"/>
                <a:cs typeface="Open Sans"/>
                <a:sym typeface="Open Sans"/>
              </a:rPr>
              <a:t>#mootglobal22</a:t>
            </a:r>
            <a:endParaRPr sz="1867" i="0" u="none" strike="noStrike" cap="none">
              <a:solidFill>
                <a:schemeClr val="lt1"/>
              </a:solidFill>
              <a:latin typeface="Open Sans"/>
              <a:ea typeface="Open Sans"/>
              <a:cs typeface="Open Sans"/>
              <a:sym typeface="Open Sans"/>
            </a:endParaRPr>
          </a:p>
        </p:txBody>
      </p:sp>
      <p:pic>
        <p:nvPicPr>
          <p:cNvPr id="43" name="Google Shape;43;p13" title="Moodle"/>
          <p:cNvPicPr preferRelativeResize="0"/>
          <p:nvPr/>
        </p:nvPicPr>
        <p:blipFill rotWithShape="1">
          <a:blip r:embed="rId3">
            <a:alphaModFix/>
          </a:blip>
          <a:srcRect/>
          <a:stretch/>
        </p:blipFill>
        <p:spPr>
          <a:xfrm>
            <a:off x="11656900" y="6313500"/>
            <a:ext cx="353800" cy="353800"/>
          </a:xfrm>
          <a:prstGeom prst="rect">
            <a:avLst/>
          </a:prstGeom>
          <a:noFill/>
          <a:ln>
            <a:noFill/>
          </a:ln>
        </p:spPr>
      </p:pic>
      <p:sp>
        <p:nvSpPr>
          <p:cNvPr id="44" name="Google Shape;44;p13"/>
          <p:cNvSpPr txBox="1">
            <a:spLocks noGrp="1"/>
          </p:cNvSpPr>
          <p:nvPr>
            <p:ph type="body" idx="1"/>
          </p:nvPr>
        </p:nvSpPr>
        <p:spPr>
          <a:xfrm>
            <a:off x="1340467" y="1861767"/>
            <a:ext cx="9202400" cy="41440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5" name="Google Shape;45;p13"/>
          <p:cNvSpPr txBox="1">
            <a:spLocks noGrp="1"/>
          </p:cNvSpPr>
          <p:nvPr>
            <p:ph type="title"/>
          </p:nvPr>
        </p:nvSpPr>
        <p:spPr>
          <a:xfrm>
            <a:off x="1170267" y="728233"/>
            <a:ext cx="9926000" cy="883200"/>
          </a:xfrm>
          <a:prstGeom prst="rect">
            <a:avLst/>
          </a:prstGeom>
        </p:spPr>
        <p:txBody>
          <a:bodyPr spcFirstLastPara="1" wrap="square" lIns="91425" tIns="91425" rIns="91425" bIns="91425" anchor="t" anchorCtr="0">
            <a:noAutofit/>
          </a:bodyPr>
          <a:lstStyle>
            <a:lvl1pPr lvl="0">
              <a:spcBef>
                <a:spcPts val="0"/>
              </a:spcBef>
              <a:spcAft>
                <a:spcPts val="0"/>
              </a:spcAft>
              <a:buClr>
                <a:srgbClr val="434343"/>
              </a:buClr>
              <a:buSzPts val="3500"/>
              <a:buFont typeface="Open Sans ExtraBold"/>
              <a:buNone/>
              <a:defRPr sz="4667">
                <a:solidFill>
                  <a:srgbClr val="434343"/>
                </a:solidFill>
                <a:latin typeface="Open Sans ExtraBold"/>
                <a:ea typeface="Open Sans ExtraBold"/>
                <a:cs typeface="Open Sans ExtraBold"/>
                <a:sym typeface="Open Sans Extra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_POINT">
    <p:bg>
      <p:bgPr>
        <a:blipFill>
          <a:blip r:embed="rId2">
            <a:alphaModFix/>
          </a:blip>
          <a:stretch>
            <a:fillRect/>
          </a:stretch>
        </a:blipFill>
        <a:effectLst/>
      </p:bgPr>
    </p:bg>
    <p:spTree>
      <p:nvGrpSpPr>
        <p:cNvPr id="1" name="Shape 52"/>
        <p:cNvGrpSpPr/>
        <p:nvPr/>
      </p:nvGrpSpPr>
      <p:grpSpPr>
        <a:xfrm>
          <a:off x="0" y="0"/>
          <a:ext cx="0" cy="0"/>
          <a:chOff x="0" y="0"/>
          <a:chExt cx="0" cy="0"/>
        </a:xfrm>
      </p:grpSpPr>
      <p:sp>
        <p:nvSpPr>
          <p:cNvPr id="53" name="Google Shape;53;g149d853483f_0_125"/>
          <p:cNvSpPr txBox="1">
            <a:spLocks noGrp="1"/>
          </p:cNvSpPr>
          <p:nvPr>
            <p:ph type="title"/>
          </p:nvPr>
        </p:nvSpPr>
        <p:spPr>
          <a:xfrm>
            <a:off x="1454400" y="2096800"/>
            <a:ext cx="8490400" cy="19264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4400"/>
              <a:buFont typeface="Open Sans ExtraBold"/>
              <a:buNone/>
              <a:defRPr sz="5867">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54" name="Google Shape;54;g149d853483f_0_12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cxnSp>
        <p:nvCxnSpPr>
          <p:cNvPr id="55" name="Google Shape;55;g149d853483f_0_125"/>
          <p:cNvCxnSpPr/>
          <p:nvPr/>
        </p:nvCxnSpPr>
        <p:spPr>
          <a:xfrm>
            <a:off x="1718633" y="4131333"/>
            <a:ext cx="9039200" cy="0"/>
          </a:xfrm>
          <a:prstGeom prst="straightConnector1">
            <a:avLst/>
          </a:prstGeom>
          <a:noFill/>
          <a:ln w="9525" cap="flat" cmpd="sng">
            <a:solidFill>
              <a:srgbClr val="00FFFF"/>
            </a:solidFill>
            <a:prstDash val="solid"/>
            <a:round/>
            <a:headEnd type="none" w="med" len="med"/>
            <a:tailEnd type="none" w="med" len="med"/>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1 1">
  <p:cSld name="BLANK_1">
    <p:bg>
      <p:bgPr>
        <a:blipFill>
          <a:blip r:embed="rId2">
            <a:alphaModFix/>
          </a:blip>
          <a:stretch>
            <a:fillRect/>
          </a:stretch>
        </a:blipFill>
        <a:effectLst/>
      </p:bgPr>
    </p:bg>
    <p:spTree>
      <p:nvGrpSpPr>
        <p:cNvPr id="1" name="Shape 56"/>
        <p:cNvGrpSpPr/>
        <p:nvPr/>
      </p:nvGrpSpPr>
      <p:grpSpPr>
        <a:xfrm>
          <a:off x="0" y="0"/>
          <a:ext cx="0" cy="0"/>
          <a:chOff x="0" y="0"/>
          <a:chExt cx="0" cy="0"/>
        </a:xfrm>
      </p:grpSpPr>
      <p:sp>
        <p:nvSpPr>
          <p:cNvPr id="57" name="Google Shape;57;g149d853483f_0_11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pic>
        <p:nvPicPr>
          <p:cNvPr id="59" name="Google Shape;59;p15"/>
          <p:cNvPicPr preferRelativeResize="0"/>
          <p:nvPr/>
        </p:nvPicPr>
        <p:blipFill rotWithShape="1">
          <a:blip r:embed="rId2">
            <a:alphaModFix/>
          </a:blip>
          <a:srcRect/>
          <a:stretch/>
        </p:blipFill>
        <p:spPr>
          <a:xfrm>
            <a:off x="0" y="1714"/>
            <a:ext cx="12192000" cy="6854572"/>
          </a:xfrm>
          <a:prstGeom prst="rect">
            <a:avLst/>
          </a:prstGeom>
          <a:noFill/>
          <a:ln>
            <a:noFill/>
          </a:ln>
        </p:spPr>
      </p:pic>
      <p:sp>
        <p:nvSpPr>
          <p:cNvPr id="60" name="Google Shape;60;p1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
        <p:nvSpPr>
          <p:cNvPr id="61" name="Google Shape;61;p15"/>
          <p:cNvSpPr/>
          <p:nvPr/>
        </p:nvSpPr>
        <p:spPr>
          <a:xfrm>
            <a:off x="0" y="5969000"/>
            <a:ext cx="12192000" cy="888800"/>
          </a:xfrm>
          <a:custGeom>
            <a:avLst/>
            <a:gdLst/>
            <a:ahLst/>
            <a:cxnLst/>
            <a:rect l="l" t="t" r="r" b="b"/>
            <a:pathLst>
              <a:path w="120000" h="120000" extrusionOk="0">
                <a:moveTo>
                  <a:pt x="0" y="120000"/>
                </a:moveTo>
                <a:lnTo>
                  <a:pt x="120000" y="120000"/>
                </a:lnTo>
                <a:lnTo>
                  <a:pt x="120000" y="0"/>
                </a:lnTo>
                <a:lnTo>
                  <a:pt x="0" y="0"/>
                </a:lnTo>
                <a:lnTo>
                  <a:pt x="0" y="12000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Arial"/>
              <a:ea typeface="Arial"/>
              <a:cs typeface="Arial"/>
              <a:sym typeface="Arial"/>
            </a:endParaRPr>
          </a:p>
        </p:txBody>
      </p:sp>
      <p:pic>
        <p:nvPicPr>
          <p:cNvPr id="62" name="Google Shape;62;p15"/>
          <p:cNvPicPr preferRelativeResize="0"/>
          <p:nvPr/>
        </p:nvPicPr>
        <p:blipFill rotWithShape="1">
          <a:blip r:embed="rId3">
            <a:alphaModFix/>
          </a:blip>
          <a:srcRect t="2015" b="2015"/>
          <a:stretch/>
        </p:blipFill>
        <p:spPr>
          <a:xfrm>
            <a:off x="3798794" y="2407443"/>
            <a:ext cx="4594397" cy="1154100"/>
          </a:xfrm>
          <a:prstGeom prst="rect">
            <a:avLst/>
          </a:prstGeom>
          <a:noFill/>
          <a:ln>
            <a:noFill/>
          </a:ln>
        </p:spPr>
      </p:pic>
      <p:sp>
        <p:nvSpPr>
          <p:cNvPr id="63" name="Google Shape;63;p15"/>
          <p:cNvSpPr txBox="1"/>
          <p:nvPr/>
        </p:nvSpPr>
        <p:spPr>
          <a:xfrm>
            <a:off x="9340833" y="6234300"/>
            <a:ext cx="2126800" cy="522000"/>
          </a:xfrm>
          <a:prstGeom prst="rect">
            <a:avLst/>
          </a:prstGeom>
          <a:noFill/>
          <a:ln>
            <a:noFill/>
          </a:ln>
        </p:spPr>
        <p:txBody>
          <a:bodyPr spcFirstLastPara="1" wrap="square" lIns="0" tIns="55867" rIns="0" bIns="0" anchor="ctr" anchorCtr="0">
            <a:noAutofit/>
          </a:bodyPr>
          <a:lstStyle/>
          <a:p>
            <a:pPr marL="16933" marR="0" lvl="0" indent="0" algn="r" rtl="0">
              <a:lnSpc>
                <a:spcPct val="100000"/>
              </a:lnSpc>
              <a:spcBef>
                <a:spcPts val="0"/>
              </a:spcBef>
              <a:spcAft>
                <a:spcPts val="0"/>
              </a:spcAft>
              <a:buClr>
                <a:srgbClr val="000000"/>
              </a:buClr>
              <a:buSzPts val="1800"/>
              <a:buFont typeface="Arial"/>
              <a:buNone/>
            </a:pPr>
            <a:r>
              <a:rPr lang="en-US" sz="1867">
                <a:solidFill>
                  <a:schemeClr val="dk1"/>
                </a:solidFill>
                <a:latin typeface="Open Sans"/>
                <a:ea typeface="Open Sans"/>
                <a:cs typeface="Open Sans"/>
                <a:sym typeface="Open Sans"/>
              </a:rPr>
              <a:t>#mootglobal22</a:t>
            </a:r>
            <a:endParaRPr sz="1867" i="0" u="none" strike="noStrike" cap="none">
              <a:solidFill>
                <a:schemeClr val="dk1"/>
              </a:solidFill>
              <a:latin typeface="Open Sans"/>
              <a:ea typeface="Open Sans"/>
              <a:cs typeface="Open Sans"/>
              <a:sym typeface="Open Sans"/>
            </a:endParaRPr>
          </a:p>
        </p:txBody>
      </p:sp>
      <p:pic>
        <p:nvPicPr>
          <p:cNvPr id="64" name="Google Shape;64;p15" title="Moodle"/>
          <p:cNvPicPr preferRelativeResize="0"/>
          <p:nvPr/>
        </p:nvPicPr>
        <p:blipFill rotWithShape="1">
          <a:blip r:embed="rId4">
            <a:alphaModFix/>
          </a:blip>
          <a:srcRect/>
          <a:stretch/>
        </p:blipFill>
        <p:spPr>
          <a:xfrm>
            <a:off x="11656900" y="6313500"/>
            <a:ext cx="353800" cy="3538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DD69B-797C-CE62-9164-0E9824897C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D24BAD4-6611-D16F-1D92-3F71F2104D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C9435FE-2DB7-D5C1-95DD-DA01A0D88587}"/>
              </a:ext>
            </a:extLst>
          </p:cNvPr>
          <p:cNvSpPr>
            <a:spLocks noGrp="1"/>
          </p:cNvSpPr>
          <p:nvPr>
            <p:ph type="dt" sz="half" idx="10"/>
          </p:nvPr>
        </p:nvSpPr>
        <p:spPr/>
        <p:txBody>
          <a:bodyPr/>
          <a:lstStyle/>
          <a:p>
            <a:fld id="{359B18BD-332B-4556-98E3-A80A35E54EA0}" type="datetimeFigureOut">
              <a:rPr lang="en-GB" smtClean="0"/>
              <a:t>18/09/2022</a:t>
            </a:fld>
            <a:endParaRPr lang="en-GB"/>
          </a:p>
        </p:txBody>
      </p:sp>
      <p:sp>
        <p:nvSpPr>
          <p:cNvPr id="5" name="Footer Placeholder 4">
            <a:extLst>
              <a:ext uri="{FF2B5EF4-FFF2-40B4-BE49-F238E27FC236}">
                <a16:creationId xmlns:a16="http://schemas.microsoft.com/office/drawing/2014/main" id="{BFAE95C9-D272-D305-ECA7-E4E0A685C72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5F86EF6-F9DC-0D03-8E93-1DE313786F71}"/>
              </a:ext>
            </a:extLst>
          </p:cNvPr>
          <p:cNvSpPr>
            <a:spLocks noGrp="1"/>
          </p:cNvSpPr>
          <p:nvPr>
            <p:ph type="sldNum" sz="quarter" idx="12"/>
          </p:nvPr>
        </p:nvSpPr>
        <p:spPr/>
        <p:txBody>
          <a:bodyPr/>
          <a:lstStyle/>
          <a:p>
            <a:fld id="{1691AEF4-F9D3-42FC-B263-1DCC60D9975E}" type="slidenum">
              <a:rPr lang="en-GB" smtClean="0"/>
              <a:t>‹#›</a:t>
            </a:fld>
            <a:endParaRPr lang="en-GB"/>
          </a:p>
        </p:txBody>
      </p:sp>
    </p:spTree>
    <p:extLst>
      <p:ext uri="{BB962C8B-B14F-4D97-AF65-F5344CB8AC3E}">
        <p14:creationId xmlns:p14="http://schemas.microsoft.com/office/powerpoint/2010/main" val="1676513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79138-DBBA-86F1-8CC9-2E12FF6C3B2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8D74D80-1C58-9F5C-D191-1B501959E0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C8C871B-BCC7-F7D9-C28A-54964090B894}"/>
              </a:ext>
            </a:extLst>
          </p:cNvPr>
          <p:cNvSpPr>
            <a:spLocks noGrp="1"/>
          </p:cNvSpPr>
          <p:nvPr>
            <p:ph type="dt" sz="half" idx="10"/>
          </p:nvPr>
        </p:nvSpPr>
        <p:spPr/>
        <p:txBody>
          <a:bodyPr/>
          <a:lstStyle/>
          <a:p>
            <a:fld id="{359B18BD-332B-4556-98E3-A80A35E54EA0}" type="datetimeFigureOut">
              <a:rPr lang="en-GB" smtClean="0"/>
              <a:t>18/09/2022</a:t>
            </a:fld>
            <a:endParaRPr lang="en-GB"/>
          </a:p>
        </p:txBody>
      </p:sp>
      <p:sp>
        <p:nvSpPr>
          <p:cNvPr id="5" name="Footer Placeholder 4">
            <a:extLst>
              <a:ext uri="{FF2B5EF4-FFF2-40B4-BE49-F238E27FC236}">
                <a16:creationId xmlns:a16="http://schemas.microsoft.com/office/drawing/2014/main" id="{74CC8CCF-870C-5CE3-3455-7300F3F3719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FBBD58-C7BB-680B-DE6D-3232C3A83D20}"/>
              </a:ext>
            </a:extLst>
          </p:cNvPr>
          <p:cNvSpPr>
            <a:spLocks noGrp="1"/>
          </p:cNvSpPr>
          <p:nvPr>
            <p:ph type="sldNum" sz="quarter" idx="12"/>
          </p:nvPr>
        </p:nvSpPr>
        <p:spPr/>
        <p:txBody>
          <a:bodyPr/>
          <a:lstStyle/>
          <a:p>
            <a:fld id="{1691AEF4-F9D3-42FC-B263-1DCC60D9975E}" type="slidenum">
              <a:rPr lang="en-GB" smtClean="0"/>
              <a:t>‹#›</a:t>
            </a:fld>
            <a:endParaRPr lang="en-GB"/>
          </a:p>
        </p:txBody>
      </p:sp>
    </p:spTree>
    <p:extLst>
      <p:ext uri="{BB962C8B-B14F-4D97-AF65-F5344CB8AC3E}">
        <p14:creationId xmlns:p14="http://schemas.microsoft.com/office/powerpoint/2010/main" val="1586206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5D20-59FE-ED78-BD6C-CA5F0CE297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D1DE3BB-C69D-F925-EFC2-13DB471917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A27CEC9-CC07-35BF-51AB-4F79061886C7}"/>
              </a:ext>
            </a:extLst>
          </p:cNvPr>
          <p:cNvSpPr>
            <a:spLocks noGrp="1"/>
          </p:cNvSpPr>
          <p:nvPr>
            <p:ph type="dt" sz="half" idx="10"/>
          </p:nvPr>
        </p:nvSpPr>
        <p:spPr/>
        <p:txBody>
          <a:bodyPr/>
          <a:lstStyle/>
          <a:p>
            <a:fld id="{359B18BD-332B-4556-98E3-A80A35E54EA0}" type="datetimeFigureOut">
              <a:rPr lang="en-GB" smtClean="0"/>
              <a:t>18/09/2022</a:t>
            </a:fld>
            <a:endParaRPr lang="en-GB"/>
          </a:p>
        </p:txBody>
      </p:sp>
      <p:sp>
        <p:nvSpPr>
          <p:cNvPr id="5" name="Footer Placeholder 4">
            <a:extLst>
              <a:ext uri="{FF2B5EF4-FFF2-40B4-BE49-F238E27FC236}">
                <a16:creationId xmlns:a16="http://schemas.microsoft.com/office/drawing/2014/main" id="{718CA48C-5AD9-E810-87A0-8B77DD71431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80ED17-D2DE-5104-833E-7025CF6674E2}"/>
              </a:ext>
            </a:extLst>
          </p:cNvPr>
          <p:cNvSpPr>
            <a:spLocks noGrp="1"/>
          </p:cNvSpPr>
          <p:nvPr>
            <p:ph type="sldNum" sz="quarter" idx="12"/>
          </p:nvPr>
        </p:nvSpPr>
        <p:spPr/>
        <p:txBody>
          <a:bodyPr/>
          <a:lstStyle/>
          <a:p>
            <a:fld id="{1691AEF4-F9D3-42FC-B263-1DCC60D9975E}" type="slidenum">
              <a:rPr lang="en-GB" smtClean="0"/>
              <a:t>‹#›</a:t>
            </a:fld>
            <a:endParaRPr lang="en-GB"/>
          </a:p>
        </p:txBody>
      </p:sp>
    </p:spTree>
    <p:extLst>
      <p:ext uri="{BB962C8B-B14F-4D97-AF65-F5344CB8AC3E}">
        <p14:creationId xmlns:p14="http://schemas.microsoft.com/office/powerpoint/2010/main" val="2830098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B782A-18C0-B8EE-8A9C-02B7B1AACEF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00FE814-2F25-9115-17EF-8ECE5B8B447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6199EA9-1724-7B3A-0A07-78FEBC429B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9DFC15E-1BA0-7AEC-BC9B-68CA819E0280}"/>
              </a:ext>
            </a:extLst>
          </p:cNvPr>
          <p:cNvSpPr>
            <a:spLocks noGrp="1"/>
          </p:cNvSpPr>
          <p:nvPr>
            <p:ph type="dt" sz="half" idx="10"/>
          </p:nvPr>
        </p:nvSpPr>
        <p:spPr/>
        <p:txBody>
          <a:bodyPr/>
          <a:lstStyle/>
          <a:p>
            <a:fld id="{359B18BD-332B-4556-98E3-A80A35E54EA0}" type="datetimeFigureOut">
              <a:rPr lang="en-GB" smtClean="0"/>
              <a:t>18/09/2022</a:t>
            </a:fld>
            <a:endParaRPr lang="en-GB"/>
          </a:p>
        </p:txBody>
      </p:sp>
      <p:sp>
        <p:nvSpPr>
          <p:cNvPr id="6" name="Footer Placeholder 5">
            <a:extLst>
              <a:ext uri="{FF2B5EF4-FFF2-40B4-BE49-F238E27FC236}">
                <a16:creationId xmlns:a16="http://schemas.microsoft.com/office/drawing/2014/main" id="{25D1E48D-B800-87C2-995A-31AFA5F4B29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7F5C18C-6E4F-BA95-581F-E348AB62C1B1}"/>
              </a:ext>
            </a:extLst>
          </p:cNvPr>
          <p:cNvSpPr>
            <a:spLocks noGrp="1"/>
          </p:cNvSpPr>
          <p:nvPr>
            <p:ph type="sldNum" sz="quarter" idx="12"/>
          </p:nvPr>
        </p:nvSpPr>
        <p:spPr/>
        <p:txBody>
          <a:bodyPr/>
          <a:lstStyle/>
          <a:p>
            <a:fld id="{1691AEF4-F9D3-42FC-B263-1DCC60D9975E}" type="slidenum">
              <a:rPr lang="en-GB" smtClean="0"/>
              <a:t>‹#›</a:t>
            </a:fld>
            <a:endParaRPr lang="en-GB"/>
          </a:p>
        </p:txBody>
      </p:sp>
    </p:spTree>
    <p:extLst>
      <p:ext uri="{BB962C8B-B14F-4D97-AF65-F5344CB8AC3E}">
        <p14:creationId xmlns:p14="http://schemas.microsoft.com/office/powerpoint/2010/main" val="1224103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A66BA-58F2-001D-02C9-8E2D2B61D07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53B169D-3D9B-F20D-E8C9-DFDB1D20B2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58B905-6936-EC47-6E44-2ACC6AC286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A03B6DC-7185-0B41-F7BC-35861542AC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2D210B-E553-9DB2-98DC-1A197CF927D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387B320-8CF2-92A1-B233-22E2C1998521}"/>
              </a:ext>
            </a:extLst>
          </p:cNvPr>
          <p:cNvSpPr>
            <a:spLocks noGrp="1"/>
          </p:cNvSpPr>
          <p:nvPr>
            <p:ph type="dt" sz="half" idx="10"/>
          </p:nvPr>
        </p:nvSpPr>
        <p:spPr/>
        <p:txBody>
          <a:bodyPr/>
          <a:lstStyle/>
          <a:p>
            <a:fld id="{359B18BD-332B-4556-98E3-A80A35E54EA0}" type="datetimeFigureOut">
              <a:rPr lang="en-GB" smtClean="0"/>
              <a:t>18/09/2022</a:t>
            </a:fld>
            <a:endParaRPr lang="en-GB"/>
          </a:p>
        </p:txBody>
      </p:sp>
      <p:sp>
        <p:nvSpPr>
          <p:cNvPr id="8" name="Footer Placeholder 7">
            <a:extLst>
              <a:ext uri="{FF2B5EF4-FFF2-40B4-BE49-F238E27FC236}">
                <a16:creationId xmlns:a16="http://schemas.microsoft.com/office/drawing/2014/main" id="{DA4BA5E4-3AA5-8B83-6C0E-20B92CD795E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7117332-FBB4-66B3-1D1B-36425BB1DDC4}"/>
              </a:ext>
            </a:extLst>
          </p:cNvPr>
          <p:cNvSpPr>
            <a:spLocks noGrp="1"/>
          </p:cNvSpPr>
          <p:nvPr>
            <p:ph type="sldNum" sz="quarter" idx="12"/>
          </p:nvPr>
        </p:nvSpPr>
        <p:spPr/>
        <p:txBody>
          <a:bodyPr/>
          <a:lstStyle/>
          <a:p>
            <a:fld id="{1691AEF4-F9D3-42FC-B263-1DCC60D9975E}" type="slidenum">
              <a:rPr lang="en-GB" smtClean="0"/>
              <a:t>‹#›</a:t>
            </a:fld>
            <a:endParaRPr lang="en-GB"/>
          </a:p>
        </p:txBody>
      </p:sp>
    </p:spTree>
    <p:extLst>
      <p:ext uri="{BB962C8B-B14F-4D97-AF65-F5344CB8AC3E}">
        <p14:creationId xmlns:p14="http://schemas.microsoft.com/office/powerpoint/2010/main" val="2483338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48024-7B93-21A0-B63A-88AD54ECB2F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53B755D-CE3C-FC1D-64CB-03BF3B6E7389}"/>
              </a:ext>
            </a:extLst>
          </p:cNvPr>
          <p:cNvSpPr>
            <a:spLocks noGrp="1"/>
          </p:cNvSpPr>
          <p:nvPr>
            <p:ph type="dt" sz="half" idx="10"/>
          </p:nvPr>
        </p:nvSpPr>
        <p:spPr/>
        <p:txBody>
          <a:bodyPr/>
          <a:lstStyle/>
          <a:p>
            <a:fld id="{359B18BD-332B-4556-98E3-A80A35E54EA0}" type="datetimeFigureOut">
              <a:rPr lang="en-GB" smtClean="0"/>
              <a:t>18/09/2022</a:t>
            </a:fld>
            <a:endParaRPr lang="en-GB"/>
          </a:p>
        </p:txBody>
      </p:sp>
      <p:sp>
        <p:nvSpPr>
          <p:cNvPr id="4" name="Footer Placeholder 3">
            <a:extLst>
              <a:ext uri="{FF2B5EF4-FFF2-40B4-BE49-F238E27FC236}">
                <a16:creationId xmlns:a16="http://schemas.microsoft.com/office/drawing/2014/main" id="{2F93AFAC-E7D7-D936-245C-DFC441019C2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C44E4BF-9E16-F4C4-C866-A7CC1012B81F}"/>
              </a:ext>
            </a:extLst>
          </p:cNvPr>
          <p:cNvSpPr>
            <a:spLocks noGrp="1"/>
          </p:cNvSpPr>
          <p:nvPr>
            <p:ph type="sldNum" sz="quarter" idx="12"/>
          </p:nvPr>
        </p:nvSpPr>
        <p:spPr/>
        <p:txBody>
          <a:bodyPr/>
          <a:lstStyle/>
          <a:p>
            <a:fld id="{1691AEF4-F9D3-42FC-B263-1DCC60D9975E}" type="slidenum">
              <a:rPr lang="en-GB" smtClean="0"/>
              <a:t>‹#›</a:t>
            </a:fld>
            <a:endParaRPr lang="en-GB"/>
          </a:p>
        </p:txBody>
      </p:sp>
    </p:spTree>
    <p:extLst>
      <p:ext uri="{BB962C8B-B14F-4D97-AF65-F5344CB8AC3E}">
        <p14:creationId xmlns:p14="http://schemas.microsoft.com/office/powerpoint/2010/main" val="1664910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659FD0-C0DA-0F97-027B-B6A93FE27322}"/>
              </a:ext>
            </a:extLst>
          </p:cNvPr>
          <p:cNvSpPr>
            <a:spLocks noGrp="1"/>
          </p:cNvSpPr>
          <p:nvPr>
            <p:ph type="dt" sz="half" idx="10"/>
          </p:nvPr>
        </p:nvSpPr>
        <p:spPr/>
        <p:txBody>
          <a:bodyPr/>
          <a:lstStyle/>
          <a:p>
            <a:fld id="{359B18BD-332B-4556-98E3-A80A35E54EA0}" type="datetimeFigureOut">
              <a:rPr lang="en-GB" smtClean="0"/>
              <a:t>18/09/2022</a:t>
            </a:fld>
            <a:endParaRPr lang="en-GB"/>
          </a:p>
        </p:txBody>
      </p:sp>
      <p:sp>
        <p:nvSpPr>
          <p:cNvPr id="3" name="Footer Placeholder 2">
            <a:extLst>
              <a:ext uri="{FF2B5EF4-FFF2-40B4-BE49-F238E27FC236}">
                <a16:creationId xmlns:a16="http://schemas.microsoft.com/office/drawing/2014/main" id="{FE3FC314-F005-3ABD-0232-6957125474D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42A7F3F-7118-7BAE-50BC-0A95FE0DE45A}"/>
              </a:ext>
            </a:extLst>
          </p:cNvPr>
          <p:cNvSpPr>
            <a:spLocks noGrp="1"/>
          </p:cNvSpPr>
          <p:nvPr>
            <p:ph type="sldNum" sz="quarter" idx="12"/>
          </p:nvPr>
        </p:nvSpPr>
        <p:spPr/>
        <p:txBody>
          <a:bodyPr/>
          <a:lstStyle/>
          <a:p>
            <a:fld id="{1691AEF4-F9D3-42FC-B263-1DCC60D9975E}" type="slidenum">
              <a:rPr lang="en-GB" smtClean="0"/>
              <a:t>‹#›</a:t>
            </a:fld>
            <a:endParaRPr lang="en-GB"/>
          </a:p>
        </p:txBody>
      </p:sp>
    </p:spTree>
    <p:extLst>
      <p:ext uri="{BB962C8B-B14F-4D97-AF65-F5344CB8AC3E}">
        <p14:creationId xmlns:p14="http://schemas.microsoft.com/office/powerpoint/2010/main" val="3908260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4324B-D60C-D101-29DE-A7BFA6C6E4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1E7A97E-D5CC-3BCE-35A4-4E999CC080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82709B1-FEEA-C9BE-8AB3-B050A5F0D9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E5FD59-D5AC-1147-54DE-43DFE3D79A9D}"/>
              </a:ext>
            </a:extLst>
          </p:cNvPr>
          <p:cNvSpPr>
            <a:spLocks noGrp="1"/>
          </p:cNvSpPr>
          <p:nvPr>
            <p:ph type="dt" sz="half" idx="10"/>
          </p:nvPr>
        </p:nvSpPr>
        <p:spPr/>
        <p:txBody>
          <a:bodyPr/>
          <a:lstStyle/>
          <a:p>
            <a:fld id="{359B18BD-332B-4556-98E3-A80A35E54EA0}" type="datetimeFigureOut">
              <a:rPr lang="en-GB" smtClean="0"/>
              <a:t>18/09/2022</a:t>
            </a:fld>
            <a:endParaRPr lang="en-GB"/>
          </a:p>
        </p:txBody>
      </p:sp>
      <p:sp>
        <p:nvSpPr>
          <p:cNvPr id="6" name="Footer Placeholder 5">
            <a:extLst>
              <a:ext uri="{FF2B5EF4-FFF2-40B4-BE49-F238E27FC236}">
                <a16:creationId xmlns:a16="http://schemas.microsoft.com/office/drawing/2014/main" id="{E54458EF-C46A-170E-ABD5-7BBDD876F6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C5F42A2-8595-2DA6-1EA5-64ACF62B354F}"/>
              </a:ext>
            </a:extLst>
          </p:cNvPr>
          <p:cNvSpPr>
            <a:spLocks noGrp="1"/>
          </p:cNvSpPr>
          <p:nvPr>
            <p:ph type="sldNum" sz="quarter" idx="12"/>
          </p:nvPr>
        </p:nvSpPr>
        <p:spPr/>
        <p:txBody>
          <a:bodyPr/>
          <a:lstStyle/>
          <a:p>
            <a:fld id="{1691AEF4-F9D3-42FC-B263-1DCC60D9975E}" type="slidenum">
              <a:rPr lang="en-GB" smtClean="0"/>
              <a:t>‹#›</a:t>
            </a:fld>
            <a:endParaRPr lang="en-GB"/>
          </a:p>
        </p:txBody>
      </p:sp>
    </p:spTree>
    <p:extLst>
      <p:ext uri="{BB962C8B-B14F-4D97-AF65-F5344CB8AC3E}">
        <p14:creationId xmlns:p14="http://schemas.microsoft.com/office/powerpoint/2010/main" val="558783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B32ACD-2129-8928-650A-D010658928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97BE01F-ACA2-E26C-83DB-23F320A776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E9352F2-D3C7-379E-764F-97ABAE0C1E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9B18BD-332B-4556-98E3-A80A35E54EA0}" type="datetimeFigureOut">
              <a:rPr lang="en-GB" smtClean="0"/>
              <a:t>18/09/2022</a:t>
            </a:fld>
            <a:endParaRPr lang="en-GB"/>
          </a:p>
        </p:txBody>
      </p:sp>
      <p:sp>
        <p:nvSpPr>
          <p:cNvPr id="5" name="Footer Placeholder 4">
            <a:extLst>
              <a:ext uri="{FF2B5EF4-FFF2-40B4-BE49-F238E27FC236}">
                <a16:creationId xmlns:a16="http://schemas.microsoft.com/office/drawing/2014/main" id="{C52E394A-0530-6A33-6D71-83886646E4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5B0ED58-245E-B03E-6CD8-531CD51DD8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1AEF4-F9D3-42FC-B263-1DCC60D9975E}" type="slidenum">
              <a:rPr lang="en-GB" smtClean="0"/>
              <a:t>‹#›</a:t>
            </a:fld>
            <a:endParaRPr lang="en-GB"/>
          </a:p>
        </p:txBody>
      </p:sp>
    </p:spTree>
    <p:extLst>
      <p:ext uri="{BB962C8B-B14F-4D97-AF65-F5344CB8AC3E}">
        <p14:creationId xmlns:p14="http://schemas.microsoft.com/office/powerpoint/2010/main" val="3992052344"/>
      </p:ext>
    </p:extLst>
  </p:cSld>
  <p:clrMap bg1="lt1" tx1="dk1" bg2="lt2" tx2="dk2" accent1="accent1" accent2="accent2" accent3="accent3" accent4="accent4" accent5="accent5" accent6="accent6" hlink="hlink" folHlink="folHlink"/>
  <p:sldLayoutIdLst>
    <p:sldLayoutId id="2147483673"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9"/>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9"/>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4" r:id="rId3"/>
    <p:sldLayoutId id="2147483656" r:id="rId4"/>
    <p:sldLayoutId id="2147483658" r:id="rId5"/>
    <p:sldLayoutId id="2147483659" r:id="rId6"/>
    <p:sldLayoutId id="2147483660"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6.xml"/><Relationship Id="rId5" Type="http://schemas.openxmlformats.org/officeDocument/2006/relationships/image" Target="../media/image19.pn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16.xml"/><Relationship Id="rId5" Type="http://schemas.openxmlformats.org/officeDocument/2006/relationships/image" Target="../media/image24.png"/><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chart" Target="../charts/chart1.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2" Type="http://schemas.openxmlformats.org/officeDocument/2006/relationships/hyperlink" Target="https://lsbu-lecturecast.cloud.panopto.eu/Panopto/Pages/Viewer.aspx?id=6cb9fd68-30ae-4cff-8a54-af1400ce4502" TargetMode="Externa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6.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hyperlink" Target="https://lsbu-lecturecast.cloud.panopto.eu/Panopto/Pages/Viewer.aspx?id=ec2e0008-f9bb-4a70-a788-af1400ce4961" TargetMode="Externa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Shape 68"/>
        <p:cNvGrpSpPr/>
        <p:nvPr/>
      </p:nvGrpSpPr>
      <p:grpSpPr>
        <a:xfrm>
          <a:off x="0" y="0"/>
          <a:ext cx="0" cy="0"/>
          <a:chOff x="0" y="0"/>
          <a:chExt cx="0" cy="0"/>
        </a:xfrm>
      </p:grpSpPr>
      <p:sp>
        <p:nvSpPr>
          <p:cNvPr id="69" name="Google Shape;69;p2"/>
          <p:cNvSpPr txBox="1">
            <a:spLocks noGrp="1"/>
          </p:cNvSpPr>
          <p:nvPr>
            <p:ph type="title"/>
          </p:nvPr>
        </p:nvSpPr>
        <p:spPr>
          <a:xfrm>
            <a:off x="4743449" y="1074648"/>
            <a:ext cx="6521847" cy="1566933"/>
          </a:xfrm>
          <a:prstGeom prst="rect">
            <a:avLst/>
          </a:prstGeom>
          <a:solidFill>
            <a:schemeClr val="bg1">
              <a:alpha val="40000"/>
            </a:schemeClr>
          </a:solidFill>
        </p:spPr>
        <p:txBody>
          <a:bodyPr spcFirstLastPara="1" wrap="square" lIns="36000" tIns="121900" rIns="360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r" rtl="0">
              <a:lnSpc>
                <a:spcPct val="150000"/>
              </a:lnSpc>
              <a:spcAft>
                <a:spcPts val="0"/>
              </a:spcAft>
              <a:buNone/>
            </a:pPr>
            <a:r>
              <a:rPr lang="en-GB" sz="2800" dirty="0">
                <a:effectLst>
                  <a:outerShdw blurRad="38100" dist="38100" dir="2700000" algn="tl">
                    <a:srgbClr val="000000">
                      <a:alpha val="43137"/>
                    </a:srgbClr>
                  </a:outerShdw>
                </a:effectLst>
              </a:rPr>
              <a:t>Learning Analytics for Academic Leaders</a:t>
            </a:r>
            <a:br>
              <a:rPr lang="en-GB" sz="4000" dirty="0"/>
            </a:br>
            <a:r>
              <a:rPr lang="en-GB" sz="2000" i="1" dirty="0"/>
              <a:t>“</a:t>
            </a:r>
            <a:r>
              <a:rPr lang="en-GB" sz="2000" i="1" dirty="0">
                <a:effectLst>
                  <a:outerShdw blurRad="38100" dist="38100" dir="2700000" algn="tl">
                    <a:srgbClr val="000000">
                      <a:alpha val="43137"/>
                    </a:srgbClr>
                  </a:outerShdw>
                </a:effectLst>
              </a:rPr>
              <a:t>ten miles behind me and ten thousand more to go”</a:t>
            </a:r>
            <a:endParaRPr sz="2000" i="1" dirty="0">
              <a:effectLst>
                <a:outerShdw blurRad="38100" dist="38100" dir="2700000" algn="tl">
                  <a:srgbClr val="000000">
                    <a:alpha val="43137"/>
                  </a:srgbClr>
                </a:outerShdw>
              </a:effectLst>
            </a:endParaRPr>
          </a:p>
        </p:txBody>
      </p:sp>
      <p:sp>
        <p:nvSpPr>
          <p:cNvPr id="70" name="Google Shape;70;p2"/>
          <p:cNvSpPr txBox="1"/>
          <p:nvPr/>
        </p:nvSpPr>
        <p:spPr>
          <a:xfrm>
            <a:off x="5526479" y="3990153"/>
            <a:ext cx="5420486" cy="7460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16933" marR="0" lvl="0" indent="0" algn="r" rtl="0">
              <a:lnSpc>
                <a:spcPct val="100000"/>
              </a:lnSpc>
              <a:spcBef>
                <a:spcPts val="0"/>
              </a:spcBef>
              <a:spcAft>
                <a:spcPts val="0"/>
              </a:spcAft>
              <a:buClr>
                <a:srgbClr val="000000"/>
              </a:buClr>
              <a:buSzPts val="1800"/>
              <a:buFont typeface="Arial"/>
              <a:buNone/>
            </a:pPr>
            <a:r>
              <a:rPr lang="en-GB" sz="2400" b="1" dirty="0">
                <a:solidFill>
                  <a:srgbClr val="FFFFFF"/>
                </a:solidFill>
                <a:latin typeface="Open Sans"/>
                <a:ea typeface="Open Sans"/>
                <a:cs typeface="Open Sans"/>
                <a:sym typeface="Open Sans"/>
              </a:rPr>
              <a:t>Stephen Clarke</a:t>
            </a:r>
            <a:endParaRPr sz="2400" b="1" i="0" u="none" strike="noStrike" cap="none" dirty="0">
              <a:solidFill>
                <a:srgbClr val="FFFFFF"/>
              </a:solidFill>
              <a:latin typeface="Open Sans"/>
              <a:ea typeface="Open Sans"/>
              <a:cs typeface="Open Sans"/>
              <a:sym typeface="Open Sans"/>
            </a:endParaRPr>
          </a:p>
          <a:p>
            <a:pPr marL="16933" marR="0" lvl="0" indent="0" algn="r" rtl="0">
              <a:lnSpc>
                <a:spcPct val="100000"/>
              </a:lnSpc>
              <a:spcBef>
                <a:spcPts val="0"/>
              </a:spcBef>
              <a:spcAft>
                <a:spcPts val="0"/>
              </a:spcAft>
              <a:buClr>
                <a:srgbClr val="000000"/>
              </a:buClr>
              <a:buSzPts val="1800"/>
              <a:buFont typeface="Arial"/>
              <a:buNone/>
            </a:pPr>
            <a:r>
              <a:rPr lang="en-US" sz="2400" dirty="0">
                <a:solidFill>
                  <a:srgbClr val="FFFFFF"/>
                </a:solidFill>
                <a:latin typeface="Open Sans"/>
                <a:ea typeface="Open Sans"/>
                <a:cs typeface="Open Sans"/>
                <a:sym typeface="Open Sans"/>
              </a:rPr>
              <a:t>Head of Digitally Enhanced Learning</a:t>
            </a:r>
          </a:p>
        </p:txBody>
      </p:sp>
      <p:pic>
        <p:nvPicPr>
          <p:cNvPr id="3" name="Picture 2">
            <a:extLst>
              <a:ext uri="{FF2B5EF4-FFF2-40B4-BE49-F238E27FC236}">
                <a16:creationId xmlns:a16="http://schemas.microsoft.com/office/drawing/2014/main" id="{6081331E-EC78-5AC8-01BB-60039568DE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8347" y="4934694"/>
            <a:ext cx="1118618" cy="332232"/>
          </a:xfrm>
          <a:prstGeom prst="rect">
            <a:avLst/>
          </a:prstGeom>
        </p:spPr>
      </p:pic>
      <p:sp>
        <p:nvSpPr>
          <p:cNvPr id="2" name="Google Shape;70;p2">
            <a:extLst>
              <a:ext uri="{FF2B5EF4-FFF2-40B4-BE49-F238E27FC236}">
                <a16:creationId xmlns:a16="http://schemas.microsoft.com/office/drawing/2014/main" id="{56D3F320-1DAD-A8F2-D924-ABE2A3AC61BD}"/>
              </a:ext>
            </a:extLst>
          </p:cNvPr>
          <p:cNvSpPr txBox="1"/>
          <p:nvPr/>
        </p:nvSpPr>
        <p:spPr>
          <a:xfrm>
            <a:off x="6572250" y="4849713"/>
            <a:ext cx="3088840" cy="59596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16933" marR="0" lvl="0" indent="0" algn="r" rtl="0">
              <a:lnSpc>
                <a:spcPct val="100000"/>
              </a:lnSpc>
              <a:spcBef>
                <a:spcPts val="0"/>
              </a:spcBef>
              <a:spcAft>
                <a:spcPts val="0"/>
              </a:spcAft>
              <a:buClr>
                <a:srgbClr val="000000"/>
              </a:buClr>
              <a:buSzPts val="1800"/>
              <a:buFont typeface="Arial"/>
              <a:buNone/>
            </a:pPr>
            <a:r>
              <a:rPr lang="en-US" sz="1800" dirty="0">
                <a:solidFill>
                  <a:srgbClr val="FFFFFF"/>
                </a:solidFill>
                <a:latin typeface="Open Sans"/>
                <a:ea typeface="Open Sans"/>
                <a:cs typeface="Open Sans"/>
                <a:sym typeface="Open Sans"/>
              </a:rPr>
              <a:t>London South Bank</a:t>
            </a:r>
          </a:p>
          <a:p>
            <a:pPr marL="16933" marR="0" lvl="0" indent="0" algn="r" rtl="0">
              <a:lnSpc>
                <a:spcPct val="100000"/>
              </a:lnSpc>
              <a:spcBef>
                <a:spcPts val="0"/>
              </a:spcBef>
              <a:spcAft>
                <a:spcPts val="0"/>
              </a:spcAft>
              <a:buClr>
                <a:srgbClr val="000000"/>
              </a:buClr>
              <a:buSzPts val="1800"/>
              <a:buFont typeface="Arial"/>
              <a:buNone/>
            </a:pPr>
            <a:r>
              <a:rPr lang="en-US" sz="1800" dirty="0">
                <a:solidFill>
                  <a:srgbClr val="FFFFFF"/>
                </a:solidFill>
                <a:latin typeface="Open Sans"/>
                <a:ea typeface="Open Sans"/>
                <a:cs typeface="Open Sans"/>
                <a:sym typeface="Open Sans"/>
              </a:rPr>
              <a:t>University</a:t>
            </a:r>
          </a:p>
        </p:txBody>
      </p:sp>
    </p:spTree>
    <p:extLst>
      <p:ext uri="{BB962C8B-B14F-4D97-AF65-F5344CB8AC3E}">
        <p14:creationId xmlns:p14="http://schemas.microsoft.com/office/powerpoint/2010/main" val="4996386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
            <a:extLst>
              <a:ext uri="{FF2B5EF4-FFF2-40B4-BE49-F238E27FC236}">
                <a16:creationId xmlns:a16="http://schemas.microsoft.com/office/drawing/2014/main" id="{6F940262-BD8D-8E4A-6764-1C0977A2FA27}"/>
              </a:ext>
            </a:extLst>
          </p:cNvPr>
          <p:cNvPicPr>
            <a:picLocks noChangeAspect="1"/>
          </p:cNvPicPr>
          <p:nvPr/>
        </p:nvPicPr>
        <p:blipFill rotWithShape="1">
          <a:blip r:embed="rId2">
            <a:extLst>
              <a:ext uri="{28A0092B-C50C-407E-A947-70E740481C1C}">
                <a14:useLocalDpi xmlns:a14="http://schemas.microsoft.com/office/drawing/2010/main" val="0"/>
              </a:ext>
            </a:extLst>
          </a:blip>
          <a:srcRect t="12388" r="55688" b="8792"/>
          <a:stretch/>
        </p:blipFill>
        <p:spPr>
          <a:xfrm>
            <a:off x="1988092" y="2231983"/>
            <a:ext cx="3991603" cy="3471111"/>
          </a:xfrm>
          <a:prstGeom prst="rect">
            <a:avLst/>
          </a:prstGeom>
        </p:spPr>
      </p:pic>
      <p:pic>
        <p:nvPicPr>
          <p:cNvPr id="3" name="Picture 2" descr="Diagram">
            <a:extLst>
              <a:ext uri="{FF2B5EF4-FFF2-40B4-BE49-F238E27FC236}">
                <a16:creationId xmlns:a16="http://schemas.microsoft.com/office/drawing/2014/main" id="{C841A65F-75A5-064D-14AB-471429C983C3}"/>
              </a:ext>
            </a:extLst>
          </p:cNvPr>
          <p:cNvPicPr>
            <a:picLocks noChangeAspect="1"/>
          </p:cNvPicPr>
          <p:nvPr/>
        </p:nvPicPr>
        <p:blipFill rotWithShape="1">
          <a:blip r:embed="rId2">
            <a:extLst>
              <a:ext uri="{28A0092B-C50C-407E-A947-70E740481C1C}">
                <a14:useLocalDpi xmlns:a14="http://schemas.microsoft.com/office/drawing/2010/main" val="0"/>
              </a:ext>
            </a:extLst>
          </a:blip>
          <a:srcRect l="52415" t="12571" r="2872" b="7439"/>
          <a:stretch/>
        </p:blipFill>
        <p:spPr>
          <a:xfrm>
            <a:off x="7068553" y="2003258"/>
            <a:ext cx="4027714" cy="3522697"/>
          </a:xfrm>
          <a:prstGeom prst="rect">
            <a:avLst/>
          </a:prstGeom>
        </p:spPr>
      </p:pic>
      <p:sp>
        <p:nvSpPr>
          <p:cNvPr id="2" name="TextBox 1">
            <a:extLst>
              <a:ext uri="{FF2B5EF4-FFF2-40B4-BE49-F238E27FC236}">
                <a16:creationId xmlns:a16="http://schemas.microsoft.com/office/drawing/2014/main" id="{56718FD5-EE80-9731-1901-9345BDB3D086}"/>
              </a:ext>
            </a:extLst>
          </p:cNvPr>
          <p:cNvSpPr txBox="1"/>
          <p:nvPr/>
        </p:nvSpPr>
        <p:spPr>
          <a:xfrm>
            <a:off x="990328" y="2122638"/>
            <a:ext cx="5544086" cy="433553"/>
          </a:xfrm>
          <a:prstGeom prst="rect">
            <a:avLst/>
          </a:prstGeom>
          <a:solidFill>
            <a:schemeClr val="bg1">
              <a:alpha val="88000"/>
            </a:schemeClr>
          </a:solidFill>
        </p:spPr>
        <p:txBody>
          <a:bodyPr wrap="square" tIns="108000" bIns="108000">
            <a:spAutoFit/>
          </a:bodyPr>
          <a:lstStyle/>
          <a:p>
            <a:pPr algn="r">
              <a:spcBef>
                <a:spcPts val="1200"/>
              </a:spcBef>
              <a:spcAft>
                <a:spcPts val="1200"/>
              </a:spcAft>
            </a:pPr>
            <a:r>
              <a:rPr lang="en-GB" sz="1400" b="0" i="0" dirty="0">
                <a:effectLst/>
                <a:latin typeface="Arial" panose="020B0604020202020204" pitchFamily="34" charset="0"/>
                <a:cs typeface="Arial" panose="020B0604020202020204" pitchFamily="34" charset="0"/>
              </a:rPr>
              <a:t>Aircraft would come back from battle with bullet holes. </a:t>
            </a:r>
          </a:p>
        </p:txBody>
      </p:sp>
      <p:sp>
        <p:nvSpPr>
          <p:cNvPr id="4" name="Title 3">
            <a:extLst>
              <a:ext uri="{FF2B5EF4-FFF2-40B4-BE49-F238E27FC236}">
                <a16:creationId xmlns:a16="http://schemas.microsoft.com/office/drawing/2014/main" id="{7632917A-CA49-F1E3-A73C-3A5FABE64A54}"/>
              </a:ext>
            </a:extLst>
          </p:cNvPr>
          <p:cNvSpPr>
            <a:spLocks noGrp="1"/>
          </p:cNvSpPr>
          <p:nvPr>
            <p:ph type="title"/>
          </p:nvPr>
        </p:nvSpPr>
        <p:spPr/>
        <p:txBody>
          <a:bodyPr/>
          <a:lstStyle/>
          <a:p>
            <a:r>
              <a:rPr lang="en-GB" dirty="0"/>
              <a:t>The Analysis</a:t>
            </a:r>
          </a:p>
        </p:txBody>
      </p:sp>
      <p:sp>
        <p:nvSpPr>
          <p:cNvPr id="12" name="TextBox 11">
            <a:extLst>
              <a:ext uri="{FF2B5EF4-FFF2-40B4-BE49-F238E27FC236}">
                <a16:creationId xmlns:a16="http://schemas.microsoft.com/office/drawing/2014/main" id="{F8A164E1-9AD5-CC8F-85CD-A059E6453183}"/>
              </a:ext>
            </a:extLst>
          </p:cNvPr>
          <p:cNvSpPr txBox="1"/>
          <p:nvPr/>
        </p:nvSpPr>
        <p:spPr>
          <a:xfrm>
            <a:off x="990328" y="2553525"/>
            <a:ext cx="5544086" cy="648997"/>
          </a:xfrm>
          <a:prstGeom prst="rect">
            <a:avLst/>
          </a:prstGeom>
          <a:solidFill>
            <a:schemeClr val="bg1">
              <a:alpha val="88000"/>
            </a:schemeClr>
          </a:solidFill>
        </p:spPr>
        <p:txBody>
          <a:bodyPr wrap="square" tIns="108000" bIns="108000">
            <a:spAutoFit/>
          </a:bodyPr>
          <a:lstStyle/>
          <a:p>
            <a:pPr algn="r"/>
            <a:r>
              <a:rPr lang="en-GB" sz="1400" b="0" i="0" dirty="0">
                <a:effectLst/>
                <a:latin typeface="Arial" panose="020B0604020202020204" pitchFamily="34" charset="0"/>
                <a:cs typeface="Arial" panose="020B0604020202020204" pitchFamily="34" charset="0"/>
              </a:rPr>
              <a:t>The Allies sought to strengthen the planes to increase combat survivability, but also maintain performance. </a:t>
            </a:r>
          </a:p>
        </p:txBody>
      </p:sp>
      <p:sp>
        <p:nvSpPr>
          <p:cNvPr id="14" name="TextBox 13">
            <a:extLst>
              <a:ext uri="{FF2B5EF4-FFF2-40B4-BE49-F238E27FC236}">
                <a16:creationId xmlns:a16="http://schemas.microsoft.com/office/drawing/2014/main" id="{8028C39A-1164-5B5F-EDCF-BF0418B81D1F}"/>
              </a:ext>
            </a:extLst>
          </p:cNvPr>
          <p:cNvSpPr txBox="1"/>
          <p:nvPr/>
        </p:nvSpPr>
        <p:spPr>
          <a:xfrm>
            <a:off x="990328" y="3199855"/>
            <a:ext cx="5544086" cy="864440"/>
          </a:xfrm>
          <a:prstGeom prst="rect">
            <a:avLst/>
          </a:prstGeom>
          <a:solidFill>
            <a:schemeClr val="bg1">
              <a:alpha val="88000"/>
            </a:schemeClr>
          </a:solidFill>
        </p:spPr>
        <p:txBody>
          <a:bodyPr wrap="square" tIns="108000" bIns="108000">
            <a:spAutoFit/>
          </a:bodyPr>
          <a:lstStyle/>
          <a:p>
            <a:pPr algn="r"/>
            <a:r>
              <a:rPr lang="en-GB" sz="1400" b="0" i="0" dirty="0">
                <a:effectLst/>
                <a:latin typeface="Arial" panose="020B0604020202020204" pitchFamily="34" charset="0"/>
                <a:cs typeface="Arial" panose="020B0604020202020204" pitchFamily="34" charset="0"/>
              </a:rPr>
              <a:t>A mathematician, Abraham Wald, pointed out that perhaps the reason certain areas of the planes weren’t covered in bullet holes was that planes that were shot in certain critical areas did not return. </a:t>
            </a:r>
          </a:p>
        </p:txBody>
      </p:sp>
      <p:sp>
        <p:nvSpPr>
          <p:cNvPr id="16" name="TextBox 15">
            <a:extLst>
              <a:ext uri="{FF2B5EF4-FFF2-40B4-BE49-F238E27FC236}">
                <a16:creationId xmlns:a16="http://schemas.microsoft.com/office/drawing/2014/main" id="{19D70A5E-52F3-5038-EFCD-91074CB789B0}"/>
              </a:ext>
            </a:extLst>
          </p:cNvPr>
          <p:cNvSpPr txBox="1"/>
          <p:nvPr/>
        </p:nvSpPr>
        <p:spPr>
          <a:xfrm>
            <a:off x="990328" y="4060393"/>
            <a:ext cx="5544086" cy="523220"/>
          </a:xfrm>
          <a:prstGeom prst="rect">
            <a:avLst/>
          </a:prstGeom>
          <a:solidFill>
            <a:schemeClr val="bg1">
              <a:alpha val="88000"/>
            </a:schemeClr>
          </a:solidFill>
        </p:spPr>
        <p:txBody>
          <a:bodyPr wrap="square">
            <a:spAutoFit/>
          </a:bodyPr>
          <a:lstStyle/>
          <a:p>
            <a:pPr algn="r"/>
            <a:r>
              <a:rPr lang="en-GB" sz="1400" b="0" i="0" dirty="0">
                <a:effectLst/>
                <a:latin typeface="Arial" panose="020B0604020202020204" pitchFamily="34" charset="0"/>
                <a:cs typeface="Arial" panose="020B0604020202020204" pitchFamily="34" charset="0"/>
              </a:rPr>
              <a:t>This insight led to the armour being re-enforced on the parts of returning planes where there were no bullet holes.</a:t>
            </a:r>
            <a:endParaRPr lang="en-GB" sz="14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FFFE8714-C44A-3360-FFD2-FFFAADFDE723}"/>
              </a:ext>
            </a:extLst>
          </p:cNvPr>
          <p:cNvSpPr txBox="1"/>
          <p:nvPr/>
        </p:nvSpPr>
        <p:spPr>
          <a:xfrm>
            <a:off x="990328" y="4707961"/>
            <a:ext cx="5544086" cy="523220"/>
          </a:xfrm>
          <a:prstGeom prst="rect">
            <a:avLst/>
          </a:prstGeom>
          <a:solidFill>
            <a:schemeClr val="bg1">
              <a:alpha val="88000"/>
            </a:schemeClr>
          </a:solidFill>
        </p:spPr>
        <p:txBody>
          <a:bodyPr wrap="square">
            <a:spAutoFit/>
          </a:bodyPr>
          <a:lstStyle/>
          <a:p>
            <a:pPr algn="r"/>
            <a:r>
              <a:rPr lang="en-GB" sz="1400" b="0" i="0" dirty="0">
                <a:effectLst/>
                <a:latin typeface="Arial" panose="020B0604020202020204" pitchFamily="34" charset="0"/>
                <a:cs typeface="Arial" panose="020B0604020202020204" pitchFamily="34" charset="0"/>
              </a:rPr>
              <a:t>This shows that the analysis of the data, if done well, provides meaningful and actionable insights.</a:t>
            </a:r>
          </a:p>
        </p:txBody>
      </p:sp>
      <p:sp>
        <p:nvSpPr>
          <p:cNvPr id="22" name="TextBox 21">
            <a:extLst>
              <a:ext uri="{FF2B5EF4-FFF2-40B4-BE49-F238E27FC236}">
                <a16:creationId xmlns:a16="http://schemas.microsoft.com/office/drawing/2014/main" id="{91DA22E4-B87B-7973-6972-5B388A6E7107}"/>
              </a:ext>
            </a:extLst>
          </p:cNvPr>
          <p:cNvSpPr txBox="1"/>
          <p:nvPr/>
        </p:nvSpPr>
        <p:spPr>
          <a:xfrm>
            <a:off x="990328" y="5179874"/>
            <a:ext cx="5544086" cy="523220"/>
          </a:xfrm>
          <a:prstGeom prst="rect">
            <a:avLst/>
          </a:prstGeom>
          <a:solidFill>
            <a:schemeClr val="bg1">
              <a:alpha val="88000"/>
            </a:schemeClr>
          </a:solidFill>
        </p:spPr>
        <p:txBody>
          <a:bodyPr wrap="square">
            <a:spAutoFit/>
          </a:bodyPr>
          <a:lstStyle/>
          <a:p>
            <a:pPr algn="r"/>
            <a:endParaRPr lang="en-GB" sz="1400" b="0" i="0" dirty="0">
              <a:effectLst/>
              <a:latin typeface="Arial" panose="020B0604020202020204" pitchFamily="34" charset="0"/>
              <a:cs typeface="Arial" panose="020B0604020202020204" pitchFamily="34" charset="0"/>
            </a:endParaRPr>
          </a:p>
          <a:p>
            <a:pPr algn="r"/>
            <a:r>
              <a:rPr lang="en-GB" sz="1400" dirty="0">
                <a:latin typeface="Arial" panose="020B0604020202020204" pitchFamily="34" charset="0"/>
                <a:cs typeface="Arial" panose="020B0604020202020204" pitchFamily="34" charset="0"/>
              </a:rPr>
              <a:t>Acting on the insights can have a transformational impact.</a:t>
            </a:r>
          </a:p>
        </p:txBody>
      </p:sp>
    </p:spTree>
    <p:extLst>
      <p:ext uri="{BB962C8B-B14F-4D97-AF65-F5344CB8AC3E}">
        <p14:creationId xmlns:p14="http://schemas.microsoft.com/office/powerpoint/2010/main" val="1207823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0"/>
                                        <p:tgtEl>
                                          <p:spTgt spid="14"/>
                                        </p:tgtEl>
                                      </p:cBhvr>
                                    </p:animEffect>
                                  </p:childTnLst>
                                </p:cTn>
                              </p:par>
                            </p:childTnLst>
                          </p:cTn>
                        </p:par>
                        <p:par>
                          <p:cTn id="17" fill="hold">
                            <p:stCondLst>
                              <p:cond delay="5000"/>
                            </p:stCondLst>
                            <p:childTnLst>
                              <p:par>
                                <p:cTn id="18" presetID="10"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0"/>
                                        <p:tgtEl>
                                          <p:spTgt spid="3"/>
                                        </p:tgtEl>
                                      </p:cBhvr>
                                    </p:animEffect>
                                  </p:childTnLst>
                                </p:cTn>
                              </p:par>
                            </p:childTnLst>
                          </p:cTn>
                        </p:par>
                        <p:par>
                          <p:cTn id="21" fill="hold">
                            <p:stCondLst>
                              <p:cond delay="10000"/>
                            </p:stCondLst>
                            <p:childTnLst>
                              <p:par>
                                <p:cTn id="22" presetID="10" presetClass="entr" presetSubtype="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0"/>
                                        <p:tgtEl>
                                          <p:spTgt spid="16"/>
                                        </p:tgtEl>
                                      </p:cBhvr>
                                    </p:animEffect>
                                  </p:childTnLst>
                                </p:cTn>
                              </p:par>
                            </p:childTnLst>
                          </p:cTn>
                        </p:par>
                        <p:par>
                          <p:cTn id="25" fill="hold">
                            <p:stCondLst>
                              <p:cond delay="15000"/>
                            </p:stCondLst>
                            <p:childTnLst>
                              <p:par>
                                <p:cTn id="26" presetID="10" presetClass="entr" presetSubtype="0"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0"/>
                                        <p:tgtEl>
                                          <p:spTgt spid="18"/>
                                        </p:tgtEl>
                                      </p:cBhvr>
                                    </p:animEffect>
                                  </p:childTnLst>
                                </p:cTn>
                              </p:par>
                            </p:childTnLst>
                          </p:cTn>
                        </p:par>
                        <p:par>
                          <p:cTn id="29" fill="hold">
                            <p:stCondLst>
                              <p:cond delay="20000"/>
                            </p:stCondLst>
                            <p:childTnLst>
                              <p:par>
                                <p:cTn id="30" presetID="10" presetClass="entr" presetSubtype="0" fill="hold" grpId="0"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4" grpId="0" animBg="1"/>
      <p:bldP spid="16" grpId="0" animBg="1"/>
      <p:bldP spid="18"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alpha val="62000"/>
          </a:schemeClr>
        </a:solidFill>
        <a:effectLst/>
      </p:bgPr>
    </p:bg>
    <p:spTree>
      <p:nvGrpSpPr>
        <p:cNvPr id="1" name=""/>
        <p:cNvGrpSpPr/>
        <p:nvPr/>
      </p:nvGrpSpPr>
      <p:grpSpPr>
        <a:xfrm>
          <a:off x="0" y="0"/>
          <a:ext cx="0" cy="0"/>
          <a:chOff x="0" y="0"/>
          <a:chExt cx="0" cy="0"/>
        </a:xfrm>
      </p:grpSpPr>
      <p:sp>
        <p:nvSpPr>
          <p:cNvPr id="10" name="Callout: Left Arrow 9">
            <a:extLst>
              <a:ext uri="{FF2B5EF4-FFF2-40B4-BE49-F238E27FC236}">
                <a16:creationId xmlns:a16="http://schemas.microsoft.com/office/drawing/2014/main" id="{6D155F10-0BC9-AE98-6B25-B7C2750056AA}"/>
              </a:ext>
            </a:extLst>
          </p:cNvPr>
          <p:cNvSpPr/>
          <p:nvPr/>
        </p:nvSpPr>
        <p:spPr>
          <a:xfrm>
            <a:off x="5044112" y="486383"/>
            <a:ext cx="6448186" cy="5854511"/>
          </a:xfrm>
          <a:prstGeom prst="leftArrowCallout">
            <a:avLst>
              <a:gd name="adj1" fmla="val 15119"/>
              <a:gd name="adj2" fmla="val 21753"/>
              <a:gd name="adj3" fmla="val 18651"/>
              <a:gd name="adj4" fmla="val 74447"/>
            </a:avLst>
          </a:prstGeom>
          <a:gradFill flip="none" rotWithShape="1">
            <a:gsLst>
              <a:gs pos="0">
                <a:schemeClr val="accent1">
                  <a:lumMod val="5000"/>
                  <a:lumOff val="95000"/>
                </a:schemeClr>
              </a:gs>
              <a:gs pos="55000">
                <a:schemeClr val="bg1"/>
              </a:gs>
              <a:gs pos="90000">
                <a:schemeClr val="accent1">
                  <a:lumMod val="45000"/>
                  <a:lumOff val="55000"/>
                </a:schemeClr>
              </a:gs>
              <a:gs pos="100000">
                <a:schemeClr val="accent1"/>
              </a:gs>
            </a:gsLst>
            <a:lin ang="0" scaled="1"/>
            <a:tileRect/>
          </a:gradFill>
          <a:ln w="57150">
            <a:solidFill>
              <a:srgbClr val="045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2C35ABA6-2A63-D19A-2CE1-C3674E6B9C61}"/>
              </a:ext>
            </a:extLst>
          </p:cNvPr>
          <p:cNvSpPr txBox="1"/>
          <p:nvPr/>
        </p:nvSpPr>
        <p:spPr>
          <a:xfrm>
            <a:off x="5700763" y="611851"/>
            <a:ext cx="5630291" cy="5748497"/>
          </a:xfrm>
          <a:prstGeom prst="rect">
            <a:avLst/>
          </a:prstGeom>
          <a:noFill/>
        </p:spPr>
        <p:txBody>
          <a:bodyPr wrap="square" rtlCol="0">
            <a:spAutoFit/>
          </a:bodyPr>
          <a:lstStyle/>
          <a:p>
            <a:pPr algn="r">
              <a:lnSpc>
                <a:spcPct val="110000"/>
              </a:lnSpc>
            </a:pPr>
            <a:r>
              <a:rPr lang="en-US" sz="2400" dirty="0">
                <a:latin typeface="Arial" panose="020B0604020202020204" pitchFamily="34" charset="0"/>
                <a:cs typeface="Arial" panose="020B0604020202020204" pitchFamily="34" charset="0"/>
              </a:rPr>
              <a:t>Transformation</a:t>
            </a:r>
          </a:p>
          <a:p>
            <a:pPr algn="r">
              <a:lnSpc>
                <a:spcPct val="110000"/>
              </a:lnSpc>
            </a:pPr>
            <a:r>
              <a:rPr lang="en-US" sz="2400" dirty="0">
                <a:latin typeface="Arial" panose="020B0604020202020204" pitchFamily="34" charset="0"/>
                <a:cs typeface="Arial" panose="020B0604020202020204" pitchFamily="34" charset="0"/>
              </a:rPr>
              <a:t>Transformation</a:t>
            </a:r>
          </a:p>
          <a:p>
            <a:pPr algn="r">
              <a:lnSpc>
                <a:spcPct val="110000"/>
              </a:lnSpc>
            </a:pPr>
            <a:r>
              <a:rPr lang="en-US" sz="2400" dirty="0">
                <a:latin typeface="Arial" panose="020B0604020202020204" pitchFamily="34" charset="0"/>
                <a:cs typeface="Arial" panose="020B0604020202020204" pitchFamily="34" charset="0"/>
              </a:rPr>
              <a:t>Transformation</a:t>
            </a:r>
          </a:p>
          <a:p>
            <a:pPr algn="r">
              <a:lnSpc>
                <a:spcPct val="110000"/>
              </a:lnSpc>
            </a:pPr>
            <a:r>
              <a:rPr lang="en-US" sz="2400" dirty="0" err="1">
                <a:latin typeface="Arial" panose="020B0604020202020204" pitchFamily="34" charset="0"/>
                <a:cs typeface="Arial" panose="020B0604020202020204" pitchFamily="34" charset="0"/>
              </a:rPr>
              <a:t>Transformacion</a:t>
            </a:r>
            <a:endParaRPr lang="en-US" sz="2400" dirty="0">
              <a:latin typeface="Arial" panose="020B0604020202020204" pitchFamily="34" charset="0"/>
              <a:cs typeface="Arial" panose="020B0604020202020204" pitchFamily="34" charset="0"/>
            </a:endParaRPr>
          </a:p>
          <a:p>
            <a:pPr algn="r">
              <a:lnSpc>
                <a:spcPct val="110000"/>
              </a:lnSpc>
            </a:pPr>
            <a:r>
              <a:rPr lang="en-US" sz="2400" dirty="0" err="1">
                <a:latin typeface="Arial" panose="020B0604020202020204" pitchFamily="34" charset="0"/>
                <a:cs typeface="Arial" panose="020B0604020202020204" pitchFamily="34" charset="0"/>
              </a:rPr>
              <a:t>Trasformazione</a:t>
            </a:r>
            <a:endParaRPr lang="en-US" sz="2400" dirty="0">
              <a:latin typeface="Arial" panose="020B0604020202020204" pitchFamily="34" charset="0"/>
              <a:cs typeface="Arial" panose="020B0604020202020204" pitchFamily="34" charset="0"/>
            </a:endParaRPr>
          </a:p>
          <a:p>
            <a:pPr algn="r">
              <a:lnSpc>
                <a:spcPct val="110000"/>
              </a:lnSpc>
            </a:pPr>
            <a:r>
              <a:rPr lang="en-US" sz="2400" dirty="0" err="1">
                <a:latin typeface="Arial" panose="020B0604020202020204" pitchFamily="34" charset="0"/>
                <a:cs typeface="Arial" panose="020B0604020202020204" pitchFamily="34" charset="0"/>
              </a:rPr>
              <a:t>Transformatie</a:t>
            </a:r>
            <a:endParaRPr lang="en-US" sz="2400" dirty="0">
              <a:latin typeface="Arial" panose="020B0604020202020204" pitchFamily="34" charset="0"/>
              <a:cs typeface="Arial" panose="020B0604020202020204" pitchFamily="34" charset="0"/>
            </a:endParaRPr>
          </a:p>
          <a:p>
            <a:pPr algn="r">
              <a:lnSpc>
                <a:spcPct val="110000"/>
              </a:lnSpc>
            </a:pPr>
            <a:r>
              <a:rPr lang="az-Cyrl-AZ" sz="2400" dirty="0">
                <a:latin typeface="Arial" panose="020B0604020202020204" pitchFamily="34" charset="0"/>
                <a:cs typeface="Arial" panose="020B0604020202020204" pitchFamily="34" charset="0"/>
              </a:rPr>
              <a:t>Трансформація</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Transformatsiya</a:t>
            </a:r>
            <a:r>
              <a:rPr lang="en-US" sz="2400" dirty="0">
                <a:latin typeface="Arial" panose="020B0604020202020204" pitchFamily="34" charset="0"/>
                <a:cs typeface="Arial" panose="020B0604020202020204" pitchFamily="34" charset="0"/>
              </a:rPr>
              <a:t>)</a:t>
            </a:r>
          </a:p>
          <a:p>
            <a:pPr algn="r">
              <a:lnSpc>
                <a:spcPct val="110000"/>
              </a:lnSpc>
            </a:pPr>
            <a:r>
              <a:rPr lang="en-US" sz="2400" dirty="0" err="1">
                <a:latin typeface="Arial" panose="020B0604020202020204" pitchFamily="34" charset="0"/>
                <a:cs typeface="Arial" panose="020B0604020202020204" pitchFamily="34" charset="0"/>
              </a:rPr>
              <a:t>Trawsnewid</a:t>
            </a:r>
            <a:endParaRPr lang="en-US" sz="2400" dirty="0">
              <a:latin typeface="Arial" panose="020B0604020202020204" pitchFamily="34" charset="0"/>
              <a:cs typeface="Arial" panose="020B0604020202020204" pitchFamily="34" charset="0"/>
            </a:endParaRPr>
          </a:p>
          <a:p>
            <a:pPr algn="r">
              <a:lnSpc>
                <a:spcPct val="110000"/>
              </a:lnSpc>
            </a:pPr>
            <a:r>
              <a:rPr lang="en-US" sz="2400" dirty="0" err="1">
                <a:latin typeface="Arial" panose="020B0604020202020204" pitchFamily="34" charset="0"/>
                <a:cs typeface="Arial" panose="020B0604020202020204" pitchFamily="34" charset="0"/>
              </a:rPr>
              <a:t>Transformació</a:t>
            </a:r>
            <a:endParaRPr lang="en-US" sz="2400" dirty="0">
              <a:latin typeface="Arial" panose="020B0604020202020204" pitchFamily="34" charset="0"/>
              <a:cs typeface="Arial" panose="020B0604020202020204" pitchFamily="34" charset="0"/>
            </a:endParaRPr>
          </a:p>
          <a:p>
            <a:pPr algn="r">
              <a:lnSpc>
                <a:spcPct val="110000"/>
              </a:lnSpc>
            </a:pPr>
            <a:r>
              <a:rPr lang="en-US" sz="2400" dirty="0" err="1">
                <a:latin typeface="Arial" panose="020B0604020202020204" pitchFamily="34" charset="0"/>
                <a:cs typeface="Arial" panose="020B0604020202020204" pitchFamily="34" charset="0"/>
              </a:rPr>
              <a:t>Transformación</a:t>
            </a:r>
            <a:endParaRPr lang="en-US" sz="2400" dirty="0">
              <a:latin typeface="Arial" panose="020B0604020202020204" pitchFamily="34" charset="0"/>
              <a:cs typeface="Arial" panose="020B0604020202020204" pitchFamily="34" charset="0"/>
            </a:endParaRPr>
          </a:p>
          <a:p>
            <a:pPr algn="r">
              <a:lnSpc>
                <a:spcPct val="110000"/>
              </a:lnSpc>
            </a:pPr>
            <a:r>
              <a:rPr lang="en-US" sz="2400" dirty="0" err="1">
                <a:latin typeface="Arial" panose="020B0604020202020204" pitchFamily="34" charset="0"/>
                <a:cs typeface="Arial" panose="020B0604020202020204" pitchFamily="34" charset="0"/>
              </a:rPr>
              <a:t>Transformo</a:t>
            </a:r>
            <a:endParaRPr lang="en-US" sz="2400" dirty="0">
              <a:latin typeface="Arial" panose="020B0604020202020204" pitchFamily="34" charset="0"/>
              <a:cs typeface="Arial" panose="020B0604020202020204" pitchFamily="34" charset="0"/>
            </a:endParaRPr>
          </a:p>
          <a:p>
            <a:pPr algn="r">
              <a:lnSpc>
                <a:spcPct val="110000"/>
              </a:lnSpc>
            </a:pPr>
            <a:r>
              <a:rPr lang="ar-AE" sz="2400" dirty="0">
                <a:latin typeface="Arial" panose="020B0604020202020204" pitchFamily="34" charset="0"/>
                <a:cs typeface="Arial" panose="020B0604020202020204" pitchFamily="34" charset="0"/>
              </a:rPr>
              <a:t>تحويل</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tahwil</a:t>
            </a:r>
            <a:r>
              <a:rPr lang="en-US" sz="2400" dirty="0">
                <a:latin typeface="Arial" panose="020B0604020202020204" pitchFamily="34" charset="0"/>
                <a:cs typeface="Arial" panose="020B0604020202020204" pitchFamily="34" charset="0"/>
              </a:rPr>
              <a:t>)</a:t>
            </a:r>
          </a:p>
          <a:p>
            <a:pPr algn="r">
              <a:lnSpc>
                <a:spcPct val="110000"/>
              </a:lnSpc>
            </a:pPr>
            <a:r>
              <a:rPr lang="he-IL" sz="2400" dirty="0">
                <a:latin typeface="Arial" panose="020B0604020202020204" pitchFamily="34" charset="0"/>
                <a:cs typeface="Arial" panose="020B0604020202020204" pitchFamily="34" charset="0"/>
              </a:rPr>
              <a:t>טרנספורמציה</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transformatsiya</a:t>
            </a:r>
            <a:r>
              <a:rPr lang="en-US" sz="2400" dirty="0">
                <a:latin typeface="Arial" panose="020B0604020202020204" pitchFamily="34" charset="0"/>
                <a:cs typeface="Arial" panose="020B0604020202020204" pitchFamily="34" charset="0"/>
              </a:rPr>
              <a:t>)</a:t>
            </a:r>
          </a:p>
          <a:p>
            <a:pPr algn="r">
              <a:lnSpc>
                <a:spcPct val="110000"/>
              </a:lnSpc>
            </a:pPr>
            <a:r>
              <a:rPr lang="en-US" sz="2400" dirty="0" err="1">
                <a:latin typeface="Arial" panose="020B0604020202020204" pitchFamily="34" charset="0"/>
                <a:cs typeface="Arial" panose="020B0604020202020204" pitchFamily="34" charset="0"/>
              </a:rPr>
              <a:t>Transformação</a:t>
            </a:r>
            <a:endParaRPr lang="en-GB" dirty="0"/>
          </a:p>
        </p:txBody>
      </p:sp>
      <p:sp>
        <p:nvSpPr>
          <p:cNvPr id="4" name="TextBox 3">
            <a:extLst>
              <a:ext uri="{FF2B5EF4-FFF2-40B4-BE49-F238E27FC236}">
                <a16:creationId xmlns:a16="http://schemas.microsoft.com/office/drawing/2014/main" id="{746BD50B-2DEB-B8E5-87D1-EC3942AF30E4}"/>
              </a:ext>
            </a:extLst>
          </p:cNvPr>
          <p:cNvSpPr txBox="1"/>
          <p:nvPr/>
        </p:nvSpPr>
        <p:spPr>
          <a:xfrm>
            <a:off x="1897747" y="1327354"/>
            <a:ext cx="1087285" cy="923330"/>
          </a:xfrm>
          <a:prstGeom prst="rect">
            <a:avLst/>
          </a:prstGeom>
          <a:noFill/>
        </p:spPr>
        <p:txBody>
          <a:bodyPr vert="horz" wrap="square" rtlCol="0">
            <a:spAutoFit/>
          </a:bodyPr>
          <a:lstStyle/>
          <a:p>
            <a:r>
              <a:rPr lang="en-US" sz="5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a:t>
            </a:r>
            <a:endParaRPr lang="en-GB" sz="54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43C757C-0FDE-4EAE-3719-619DC0E5F344}"/>
              </a:ext>
            </a:extLst>
          </p:cNvPr>
          <p:cNvSpPr txBox="1"/>
          <p:nvPr/>
        </p:nvSpPr>
        <p:spPr>
          <a:xfrm>
            <a:off x="1900576" y="2211016"/>
            <a:ext cx="1087285" cy="923330"/>
          </a:xfrm>
          <a:prstGeom prst="rect">
            <a:avLst/>
          </a:prstGeom>
          <a:noFill/>
        </p:spPr>
        <p:txBody>
          <a:bodyPr vert="horz" wrap="square" rtlCol="0">
            <a:spAutoFit/>
          </a:bodyPr>
          <a:lstStyle/>
          <a:p>
            <a:r>
              <a:rPr lang="en-US" sz="5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endParaRPr lang="en-GB" sz="54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6736C0A-0C61-4434-76E5-77B54A8FC6B6}"/>
              </a:ext>
            </a:extLst>
          </p:cNvPr>
          <p:cNvSpPr txBox="1"/>
          <p:nvPr/>
        </p:nvSpPr>
        <p:spPr>
          <a:xfrm>
            <a:off x="1930445" y="3148481"/>
            <a:ext cx="853182" cy="923330"/>
          </a:xfrm>
          <a:prstGeom prst="rect">
            <a:avLst/>
          </a:prstGeom>
          <a:noFill/>
        </p:spPr>
        <p:txBody>
          <a:bodyPr vert="horz" wrap="square" rtlCol="0">
            <a:spAutoFit/>
          </a:bodyPr>
          <a:lstStyle/>
          <a:p>
            <a:r>
              <a:rPr lang="en-US" sz="5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a:t>
            </a:r>
            <a:endParaRPr lang="en-GB" sz="54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F0F77E4-607A-6849-BAF0-AE81A9985C00}"/>
              </a:ext>
            </a:extLst>
          </p:cNvPr>
          <p:cNvSpPr txBox="1"/>
          <p:nvPr/>
        </p:nvSpPr>
        <p:spPr>
          <a:xfrm>
            <a:off x="1914770" y="4098010"/>
            <a:ext cx="853182" cy="923330"/>
          </a:xfrm>
          <a:prstGeom prst="rect">
            <a:avLst/>
          </a:prstGeom>
          <a:noFill/>
        </p:spPr>
        <p:txBody>
          <a:bodyPr vert="horz" wrap="square" rtlCol="0">
            <a:spAutoFit/>
          </a:bodyPr>
          <a:lstStyle/>
          <a:p>
            <a:r>
              <a:rPr lang="en-US" sz="5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endParaRPr lang="en-GB" sz="54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75EA3147-0470-BE61-DEDE-16635CF72CA3}"/>
              </a:ext>
            </a:extLst>
          </p:cNvPr>
          <p:cNvSpPr/>
          <p:nvPr/>
        </p:nvSpPr>
        <p:spPr>
          <a:xfrm>
            <a:off x="3981103" y="2583398"/>
            <a:ext cx="798617" cy="1569660"/>
          </a:xfrm>
          <a:prstGeom prst="rect">
            <a:avLst/>
          </a:prstGeom>
          <a:noFill/>
        </p:spPr>
        <p:txBody>
          <a:bodyPr wrap="none" lIns="91440" tIns="45720" rIns="91440" bIns="45720">
            <a:spAutoFit/>
          </a:bodyPr>
          <a:lstStyle/>
          <a:p>
            <a:pPr algn="ctr"/>
            <a:r>
              <a:rPr lang="en-US" sz="9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p>
        </p:txBody>
      </p:sp>
      <p:sp>
        <p:nvSpPr>
          <p:cNvPr id="2" name="TextBox 1">
            <a:extLst>
              <a:ext uri="{FF2B5EF4-FFF2-40B4-BE49-F238E27FC236}">
                <a16:creationId xmlns:a16="http://schemas.microsoft.com/office/drawing/2014/main" id="{0FEB7913-EDB6-D119-C23C-E74370AB400A}"/>
              </a:ext>
            </a:extLst>
          </p:cNvPr>
          <p:cNvSpPr txBox="1"/>
          <p:nvPr/>
        </p:nvSpPr>
        <p:spPr>
          <a:xfrm>
            <a:off x="2480094" y="1527409"/>
            <a:ext cx="1065633" cy="523220"/>
          </a:xfrm>
          <a:prstGeom prst="rect">
            <a:avLst/>
          </a:prstGeom>
          <a:noFill/>
        </p:spPr>
        <p:txBody>
          <a:bodyPr vert="horz" wrap="square" rtlCol="0">
            <a:spAutoFit/>
          </a:bodyPr>
          <a:lstStyle/>
          <a:p>
            <a:r>
              <a:rPr lang="en-US" sz="2800" b="1" spc="2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eed</a:t>
            </a:r>
            <a:endParaRPr lang="en-GB" sz="2800" b="1" spc="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975610A5-2739-6270-4B23-AAFED961D0B4}"/>
              </a:ext>
            </a:extLst>
          </p:cNvPr>
          <p:cNvSpPr txBox="1"/>
          <p:nvPr/>
        </p:nvSpPr>
        <p:spPr>
          <a:xfrm>
            <a:off x="2480094" y="2411071"/>
            <a:ext cx="2265959" cy="523220"/>
          </a:xfrm>
          <a:prstGeom prst="rect">
            <a:avLst/>
          </a:prstGeom>
          <a:noFill/>
        </p:spPr>
        <p:txBody>
          <a:bodyPr vert="horz" wrap="square" rtlCol="0">
            <a:spAutoFit/>
          </a:bodyPr>
          <a:lstStyle/>
          <a:p>
            <a:r>
              <a:rPr lang="en-US" sz="2800" b="1" spc="2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wareness</a:t>
            </a:r>
            <a:endParaRPr lang="en-GB" sz="2800" b="1" spc="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B0E3EC98-37C6-B19B-FBFE-CFE8BA07BA53}"/>
              </a:ext>
            </a:extLst>
          </p:cNvPr>
          <p:cNvSpPr txBox="1"/>
          <p:nvPr/>
        </p:nvSpPr>
        <p:spPr>
          <a:xfrm>
            <a:off x="2489338" y="3349956"/>
            <a:ext cx="1136966" cy="523220"/>
          </a:xfrm>
          <a:prstGeom prst="rect">
            <a:avLst/>
          </a:prstGeom>
          <a:noFill/>
        </p:spPr>
        <p:txBody>
          <a:bodyPr vert="horz" wrap="square" rtlCol="0">
            <a:spAutoFit/>
          </a:bodyPr>
          <a:lstStyle/>
          <a:p>
            <a:r>
              <a:rPr lang="en-US" sz="2800" b="1" spc="2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ata</a:t>
            </a:r>
            <a:endParaRPr lang="en-GB" sz="2800" b="1" spc="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F7AAE31B-DC13-0F93-1A57-71B8AEAC3061}"/>
              </a:ext>
            </a:extLst>
          </p:cNvPr>
          <p:cNvSpPr txBox="1"/>
          <p:nvPr/>
        </p:nvSpPr>
        <p:spPr>
          <a:xfrm>
            <a:off x="2473980" y="4263683"/>
            <a:ext cx="2570132" cy="523220"/>
          </a:xfrm>
          <a:prstGeom prst="rect">
            <a:avLst/>
          </a:prstGeom>
          <a:noFill/>
        </p:spPr>
        <p:txBody>
          <a:bodyPr vert="horz" wrap="square" rtlCol="0">
            <a:spAutoFit/>
          </a:bodyPr>
          <a:lstStyle/>
          <a:p>
            <a:r>
              <a:rPr lang="en-US" sz="2800" b="1" spc="2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nalysis</a:t>
            </a:r>
            <a:endParaRPr lang="en-GB" sz="2800" b="1" spc="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5CF72D0-0770-8C4C-63CB-A6B3A85C1200}"/>
              </a:ext>
            </a:extLst>
          </p:cNvPr>
          <p:cNvSpPr txBox="1"/>
          <p:nvPr/>
        </p:nvSpPr>
        <p:spPr>
          <a:xfrm>
            <a:off x="736158" y="2776080"/>
            <a:ext cx="1087285" cy="923330"/>
          </a:xfrm>
          <a:prstGeom prst="rect">
            <a:avLst/>
          </a:prstGeom>
          <a:noFill/>
        </p:spPr>
        <p:txBody>
          <a:bodyPr vert="horz" wrap="square" rtlCol="0">
            <a:spAutoFit/>
          </a:bodyPr>
          <a:lstStyle/>
          <a:p>
            <a:r>
              <a:rPr lang="en-US" sz="54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de</a:t>
            </a:r>
            <a:endParaRPr lang="en-GB" sz="5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17354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iterate type="wd">
                                    <p:tmPct val="50000"/>
                                  </p:iterate>
                                  <p:childTnLst>
                                    <p:set>
                                      <p:cBhvr>
                                        <p:cTn id="26" dur="1" fill="hold">
                                          <p:stCondLst>
                                            <p:cond delay="0"/>
                                          </p:stCondLst>
                                        </p:cTn>
                                        <p:tgtEl>
                                          <p:spTgt spid="8">
                                            <p:txEl>
                                              <p:pRg st="6" end="6"/>
                                            </p:txEl>
                                          </p:spTgt>
                                        </p:tgtEl>
                                        <p:attrNameLst>
                                          <p:attrName>style.visibility</p:attrName>
                                        </p:attrNameLst>
                                      </p:cBhvr>
                                      <p:to>
                                        <p:strVal val="visible"/>
                                      </p:to>
                                    </p:set>
                                    <p:animEffect transition="in" filter="wipe(down)">
                                      <p:cBhvr>
                                        <p:cTn id="27" dur="1000"/>
                                        <p:tgtEl>
                                          <p:spTgt spid="8">
                                            <p:txEl>
                                              <p:pRg st="6" end="6"/>
                                            </p:txEl>
                                          </p:spTgt>
                                        </p:tgtEl>
                                      </p:cBhvr>
                                    </p:animEffect>
                                  </p:childTnLst>
                                </p:cTn>
                              </p:par>
                            </p:childTnLst>
                          </p:cTn>
                        </p:par>
                        <p:par>
                          <p:cTn id="28" fill="hold">
                            <p:stCondLst>
                              <p:cond delay="2500"/>
                            </p:stCondLst>
                            <p:childTnLst>
                              <p:par>
                                <p:cTn id="29" presetID="22" presetClass="entr" presetSubtype="4" fill="hold" grpId="0" nodeType="afterEffect">
                                  <p:stCondLst>
                                    <p:cond delay="0"/>
                                  </p:stCondLst>
                                  <p:iterate type="wd">
                                    <p:tmPct val="50000"/>
                                  </p:iterate>
                                  <p:childTnLst>
                                    <p:set>
                                      <p:cBhvr>
                                        <p:cTn id="30" dur="1" fill="hold">
                                          <p:stCondLst>
                                            <p:cond delay="0"/>
                                          </p:stCondLst>
                                        </p:cTn>
                                        <p:tgtEl>
                                          <p:spTgt spid="8">
                                            <p:txEl>
                                              <p:pRg st="13" end="13"/>
                                            </p:txEl>
                                          </p:spTgt>
                                        </p:tgtEl>
                                        <p:attrNameLst>
                                          <p:attrName>style.visibility</p:attrName>
                                        </p:attrNameLst>
                                      </p:cBhvr>
                                      <p:to>
                                        <p:strVal val="visible"/>
                                      </p:to>
                                    </p:set>
                                    <p:animEffect transition="in" filter="wipe(down)">
                                      <p:cBhvr>
                                        <p:cTn id="31" dur="1000"/>
                                        <p:tgtEl>
                                          <p:spTgt spid="8">
                                            <p:txEl>
                                              <p:pRg st="13" end="13"/>
                                            </p:txEl>
                                          </p:spTgt>
                                        </p:tgtEl>
                                      </p:cBhvr>
                                    </p:animEffect>
                                  </p:childTnLst>
                                </p:cTn>
                              </p:par>
                            </p:childTnLst>
                          </p:cTn>
                        </p:par>
                        <p:par>
                          <p:cTn id="32" fill="hold">
                            <p:stCondLst>
                              <p:cond delay="3500"/>
                            </p:stCondLst>
                            <p:childTnLst>
                              <p:par>
                                <p:cTn id="33" presetID="22" presetClass="entr" presetSubtype="4" fill="hold" grpId="0" nodeType="afterEffect">
                                  <p:stCondLst>
                                    <p:cond delay="0"/>
                                  </p:stCondLst>
                                  <p:iterate type="wd">
                                    <p:tmPct val="50000"/>
                                  </p:iterate>
                                  <p:childTnLst>
                                    <p:set>
                                      <p:cBhvr>
                                        <p:cTn id="34" dur="1" fill="hold">
                                          <p:stCondLst>
                                            <p:cond delay="0"/>
                                          </p:stCondLst>
                                        </p:cTn>
                                        <p:tgtEl>
                                          <p:spTgt spid="8">
                                            <p:txEl>
                                              <p:pRg st="12" end="12"/>
                                            </p:txEl>
                                          </p:spTgt>
                                        </p:tgtEl>
                                        <p:attrNameLst>
                                          <p:attrName>style.visibility</p:attrName>
                                        </p:attrNameLst>
                                      </p:cBhvr>
                                      <p:to>
                                        <p:strVal val="visible"/>
                                      </p:to>
                                    </p:set>
                                    <p:animEffect transition="in" filter="wipe(down)">
                                      <p:cBhvr>
                                        <p:cTn id="35" dur="1000"/>
                                        <p:tgtEl>
                                          <p:spTgt spid="8">
                                            <p:txEl>
                                              <p:pRg st="12" end="12"/>
                                            </p:txEl>
                                          </p:spTgt>
                                        </p:tgtEl>
                                      </p:cBhvr>
                                    </p:animEffect>
                                  </p:childTnLst>
                                </p:cTn>
                              </p:par>
                            </p:childTnLst>
                          </p:cTn>
                        </p:par>
                        <p:par>
                          <p:cTn id="36" fill="hold">
                            <p:stCondLst>
                              <p:cond delay="6000"/>
                            </p:stCondLst>
                            <p:childTnLst>
                              <p:par>
                                <p:cTn id="37" presetID="22" presetClass="entr" presetSubtype="4" fill="hold" grpId="0" nodeType="afterEffect">
                                  <p:stCondLst>
                                    <p:cond delay="0"/>
                                  </p:stCondLst>
                                  <p:iterate type="wd">
                                    <p:tmPct val="50000"/>
                                  </p:iterate>
                                  <p:childTnLst>
                                    <p:set>
                                      <p:cBhvr>
                                        <p:cTn id="38" dur="1" fill="hold">
                                          <p:stCondLst>
                                            <p:cond delay="0"/>
                                          </p:stCondLst>
                                        </p:cTn>
                                        <p:tgtEl>
                                          <p:spTgt spid="8">
                                            <p:txEl>
                                              <p:pRg st="11" end="11"/>
                                            </p:txEl>
                                          </p:spTgt>
                                        </p:tgtEl>
                                        <p:attrNameLst>
                                          <p:attrName>style.visibility</p:attrName>
                                        </p:attrNameLst>
                                      </p:cBhvr>
                                      <p:to>
                                        <p:strVal val="visible"/>
                                      </p:to>
                                    </p:set>
                                    <p:animEffect transition="in" filter="wipe(down)">
                                      <p:cBhvr>
                                        <p:cTn id="39" dur="1000"/>
                                        <p:tgtEl>
                                          <p:spTgt spid="8">
                                            <p:txEl>
                                              <p:pRg st="11" end="11"/>
                                            </p:txEl>
                                          </p:spTgt>
                                        </p:tgtEl>
                                      </p:cBhvr>
                                    </p:animEffect>
                                  </p:childTnLst>
                                </p:cTn>
                              </p:par>
                            </p:childTnLst>
                          </p:cTn>
                        </p:par>
                        <p:par>
                          <p:cTn id="40" fill="hold">
                            <p:stCondLst>
                              <p:cond delay="8500"/>
                            </p:stCondLst>
                            <p:childTnLst>
                              <p:par>
                                <p:cTn id="41" presetID="22" presetClass="entr" presetSubtype="4" fill="hold" grpId="0" nodeType="afterEffect">
                                  <p:stCondLst>
                                    <p:cond delay="0"/>
                                  </p:stCondLst>
                                  <p:iterate type="wd">
                                    <p:tmPct val="50000"/>
                                  </p:iterate>
                                  <p:childTnLst>
                                    <p:set>
                                      <p:cBhvr>
                                        <p:cTn id="42" dur="1" fill="hold">
                                          <p:stCondLst>
                                            <p:cond delay="0"/>
                                          </p:stCondLst>
                                        </p:cTn>
                                        <p:tgtEl>
                                          <p:spTgt spid="8">
                                            <p:txEl>
                                              <p:pRg st="10" end="10"/>
                                            </p:txEl>
                                          </p:spTgt>
                                        </p:tgtEl>
                                        <p:attrNameLst>
                                          <p:attrName>style.visibility</p:attrName>
                                        </p:attrNameLst>
                                      </p:cBhvr>
                                      <p:to>
                                        <p:strVal val="visible"/>
                                      </p:to>
                                    </p:set>
                                    <p:animEffect transition="in" filter="wipe(down)">
                                      <p:cBhvr>
                                        <p:cTn id="43" dur="1000"/>
                                        <p:tgtEl>
                                          <p:spTgt spid="8">
                                            <p:txEl>
                                              <p:pRg st="10" end="10"/>
                                            </p:txEl>
                                          </p:spTgt>
                                        </p:tgtEl>
                                      </p:cBhvr>
                                    </p:animEffect>
                                  </p:childTnLst>
                                </p:cTn>
                              </p:par>
                            </p:childTnLst>
                          </p:cTn>
                        </p:par>
                        <p:par>
                          <p:cTn id="44" fill="hold">
                            <p:stCondLst>
                              <p:cond delay="9500"/>
                            </p:stCondLst>
                            <p:childTnLst>
                              <p:par>
                                <p:cTn id="45" presetID="22" presetClass="entr" presetSubtype="4" fill="hold" grpId="0" nodeType="afterEffect">
                                  <p:stCondLst>
                                    <p:cond delay="0"/>
                                  </p:stCondLst>
                                  <p:iterate type="wd">
                                    <p:tmPct val="50000"/>
                                  </p:iterate>
                                  <p:childTnLst>
                                    <p:set>
                                      <p:cBhvr>
                                        <p:cTn id="46" dur="1" fill="hold">
                                          <p:stCondLst>
                                            <p:cond delay="0"/>
                                          </p:stCondLst>
                                        </p:cTn>
                                        <p:tgtEl>
                                          <p:spTgt spid="8">
                                            <p:txEl>
                                              <p:pRg st="9" end="9"/>
                                            </p:txEl>
                                          </p:spTgt>
                                        </p:tgtEl>
                                        <p:attrNameLst>
                                          <p:attrName>style.visibility</p:attrName>
                                        </p:attrNameLst>
                                      </p:cBhvr>
                                      <p:to>
                                        <p:strVal val="visible"/>
                                      </p:to>
                                    </p:set>
                                    <p:animEffect transition="in" filter="wipe(down)">
                                      <p:cBhvr>
                                        <p:cTn id="47" dur="1000"/>
                                        <p:tgtEl>
                                          <p:spTgt spid="8">
                                            <p:txEl>
                                              <p:pRg st="9" end="9"/>
                                            </p:txEl>
                                          </p:spTgt>
                                        </p:tgtEl>
                                      </p:cBhvr>
                                    </p:animEffect>
                                  </p:childTnLst>
                                </p:cTn>
                              </p:par>
                            </p:childTnLst>
                          </p:cTn>
                        </p:par>
                        <p:par>
                          <p:cTn id="48" fill="hold">
                            <p:stCondLst>
                              <p:cond delay="10500"/>
                            </p:stCondLst>
                            <p:childTnLst>
                              <p:par>
                                <p:cTn id="49" presetID="22" presetClass="entr" presetSubtype="4" fill="hold" grpId="0" nodeType="afterEffect">
                                  <p:stCondLst>
                                    <p:cond delay="0"/>
                                  </p:stCondLst>
                                  <p:iterate type="wd">
                                    <p:tmPct val="50000"/>
                                  </p:iterate>
                                  <p:childTnLst>
                                    <p:set>
                                      <p:cBhvr>
                                        <p:cTn id="50" dur="1" fill="hold">
                                          <p:stCondLst>
                                            <p:cond delay="0"/>
                                          </p:stCondLst>
                                        </p:cTn>
                                        <p:tgtEl>
                                          <p:spTgt spid="8">
                                            <p:txEl>
                                              <p:pRg st="8" end="8"/>
                                            </p:txEl>
                                          </p:spTgt>
                                        </p:tgtEl>
                                        <p:attrNameLst>
                                          <p:attrName>style.visibility</p:attrName>
                                        </p:attrNameLst>
                                      </p:cBhvr>
                                      <p:to>
                                        <p:strVal val="visible"/>
                                      </p:to>
                                    </p:set>
                                    <p:animEffect transition="in" filter="wipe(down)">
                                      <p:cBhvr>
                                        <p:cTn id="51" dur="1000"/>
                                        <p:tgtEl>
                                          <p:spTgt spid="8">
                                            <p:txEl>
                                              <p:pRg st="8" end="8"/>
                                            </p:txEl>
                                          </p:spTgt>
                                        </p:tgtEl>
                                      </p:cBhvr>
                                    </p:animEffect>
                                  </p:childTnLst>
                                </p:cTn>
                              </p:par>
                            </p:childTnLst>
                          </p:cTn>
                        </p:par>
                        <p:par>
                          <p:cTn id="52" fill="hold">
                            <p:stCondLst>
                              <p:cond delay="11500"/>
                            </p:stCondLst>
                            <p:childTnLst>
                              <p:par>
                                <p:cTn id="53" presetID="22" presetClass="entr" presetSubtype="4" fill="hold" grpId="0" nodeType="afterEffect">
                                  <p:stCondLst>
                                    <p:cond delay="0"/>
                                  </p:stCondLst>
                                  <p:iterate type="wd">
                                    <p:tmPct val="50000"/>
                                  </p:iterate>
                                  <p:childTnLst>
                                    <p:set>
                                      <p:cBhvr>
                                        <p:cTn id="54" dur="1" fill="hold">
                                          <p:stCondLst>
                                            <p:cond delay="0"/>
                                          </p:stCondLst>
                                        </p:cTn>
                                        <p:tgtEl>
                                          <p:spTgt spid="8">
                                            <p:txEl>
                                              <p:pRg st="7" end="7"/>
                                            </p:txEl>
                                          </p:spTgt>
                                        </p:tgtEl>
                                        <p:attrNameLst>
                                          <p:attrName>style.visibility</p:attrName>
                                        </p:attrNameLst>
                                      </p:cBhvr>
                                      <p:to>
                                        <p:strVal val="visible"/>
                                      </p:to>
                                    </p:set>
                                    <p:animEffect transition="in" filter="wipe(down)">
                                      <p:cBhvr>
                                        <p:cTn id="55" dur="1000"/>
                                        <p:tgtEl>
                                          <p:spTgt spid="8">
                                            <p:txEl>
                                              <p:pRg st="7" end="7"/>
                                            </p:txEl>
                                          </p:spTgt>
                                        </p:tgtEl>
                                      </p:cBhvr>
                                    </p:animEffect>
                                  </p:childTnLst>
                                </p:cTn>
                              </p:par>
                            </p:childTnLst>
                          </p:cTn>
                        </p:par>
                        <p:par>
                          <p:cTn id="56" fill="hold">
                            <p:stCondLst>
                              <p:cond delay="12500"/>
                            </p:stCondLst>
                            <p:childTnLst>
                              <p:par>
                                <p:cTn id="57" presetID="22" presetClass="entr" presetSubtype="4" fill="hold" grpId="0" nodeType="afterEffect">
                                  <p:stCondLst>
                                    <p:cond delay="0"/>
                                  </p:stCondLst>
                                  <p:iterate type="wd">
                                    <p:tmPct val="50000"/>
                                  </p:iterate>
                                  <p:childTnLst>
                                    <p:set>
                                      <p:cBhvr>
                                        <p:cTn id="58" dur="1" fill="hold">
                                          <p:stCondLst>
                                            <p:cond delay="0"/>
                                          </p:stCondLst>
                                        </p:cTn>
                                        <p:tgtEl>
                                          <p:spTgt spid="8">
                                            <p:txEl>
                                              <p:pRg st="5" end="5"/>
                                            </p:txEl>
                                          </p:spTgt>
                                        </p:tgtEl>
                                        <p:attrNameLst>
                                          <p:attrName>style.visibility</p:attrName>
                                        </p:attrNameLst>
                                      </p:cBhvr>
                                      <p:to>
                                        <p:strVal val="visible"/>
                                      </p:to>
                                    </p:set>
                                    <p:animEffect transition="in" filter="wipe(down)">
                                      <p:cBhvr>
                                        <p:cTn id="59" dur="1000"/>
                                        <p:tgtEl>
                                          <p:spTgt spid="8">
                                            <p:txEl>
                                              <p:pRg st="5" end="5"/>
                                            </p:txEl>
                                          </p:spTgt>
                                        </p:tgtEl>
                                      </p:cBhvr>
                                    </p:animEffect>
                                  </p:childTnLst>
                                </p:cTn>
                              </p:par>
                            </p:childTnLst>
                          </p:cTn>
                        </p:par>
                        <p:par>
                          <p:cTn id="60" fill="hold">
                            <p:stCondLst>
                              <p:cond delay="13500"/>
                            </p:stCondLst>
                            <p:childTnLst>
                              <p:par>
                                <p:cTn id="61" presetID="22" presetClass="entr" presetSubtype="4" fill="hold" grpId="0" nodeType="afterEffect">
                                  <p:stCondLst>
                                    <p:cond delay="0"/>
                                  </p:stCondLst>
                                  <p:iterate type="wd">
                                    <p:tmPct val="50000"/>
                                  </p:iterate>
                                  <p:childTnLst>
                                    <p:set>
                                      <p:cBhvr>
                                        <p:cTn id="62" dur="1" fill="hold">
                                          <p:stCondLst>
                                            <p:cond delay="0"/>
                                          </p:stCondLst>
                                        </p:cTn>
                                        <p:tgtEl>
                                          <p:spTgt spid="8">
                                            <p:txEl>
                                              <p:pRg st="4" end="4"/>
                                            </p:txEl>
                                          </p:spTgt>
                                        </p:tgtEl>
                                        <p:attrNameLst>
                                          <p:attrName>style.visibility</p:attrName>
                                        </p:attrNameLst>
                                      </p:cBhvr>
                                      <p:to>
                                        <p:strVal val="visible"/>
                                      </p:to>
                                    </p:set>
                                    <p:animEffect transition="in" filter="wipe(down)">
                                      <p:cBhvr>
                                        <p:cTn id="63" dur="1000"/>
                                        <p:tgtEl>
                                          <p:spTgt spid="8">
                                            <p:txEl>
                                              <p:pRg st="4" end="4"/>
                                            </p:txEl>
                                          </p:spTgt>
                                        </p:tgtEl>
                                      </p:cBhvr>
                                    </p:animEffect>
                                  </p:childTnLst>
                                </p:cTn>
                              </p:par>
                            </p:childTnLst>
                          </p:cTn>
                        </p:par>
                        <p:par>
                          <p:cTn id="64" fill="hold">
                            <p:stCondLst>
                              <p:cond delay="14500"/>
                            </p:stCondLst>
                            <p:childTnLst>
                              <p:par>
                                <p:cTn id="65" presetID="22" presetClass="entr" presetSubtype="4" fill="hold" grpId="0" nodeType="afterEffect">
                                  <p:stCondLst>
                                    <p:cond delay="0"/>
                                  </p:stCondLst>
                                  <p:iterate type="wd">
                                    <p:tmPct val="50000"/>
                                  </p:iterate>
                                  <p:childTnLst>
                                    <p:set>
                                      <p:cBhvr>
                                        <p:cTn id="66" dur="1" fill="hold">
                                          <p:stCondLst>
                                            <p:cond delay="0"/>
                                          </p:stCondLst>
                                        </p:cTn>
                                        <p:tgtEl>
                                          <p:spTgt spid="8">
                                            <p:txEl>
                                              <p:pRg st="3" end="3"/>
                                            </p:txEl>
                                          </p:spTgt>
                                        </p:tgtEl>
                                        <p:attrNameLst>
                                          <p:attrName>style.visibility</p:attrName>
                                        </p:attrNameLst>
                                      </p:cBhvr>
                                      <p:to>
                                        <p:strVal val="visible"/>
                                      </p:to>
                                    </p:set>
                                    <p:animEffect transition="in" filter="wipe(down)">
                                      <p:cBhvr>
                                        <p:cTn id="67" dur="1000"/>
                                        <p:tgtEl>
                                          <p:spTgt spid="8">
                                            <p:txEl>
                                              <p:pRg st="3" end="3"/>
                                            </p:txEl>
                                          </p:spTgt>
                                        </p:tgtEl>
                                      </p:cBhvr>
                                    </p:animEffect>
                                  </p:childTnLst>
                                </p:cTn>
                              </p:par>
                            </p:childTnLst>
                          </p:cTn>
                        </p:par>
                        <p:par>
                          <p:cTn id="68" fill="hold">
                            <p:stCondLst>
                              <p:cond delay="15500"/>
                            </p:stCondLst>
                            <p:childTnLst>
                              <p:par>
                                <p:cTn id="69" presetID="22" presetClass="entr" presetSubtype="4" fill="hold" grpId="0" nodeType="afterEffect">
                                  <p:stCondLst>
                                    <p:cond delay="0"/>
                                  </p:stCondLst>
                                  <p:iterate type="wd">
                                    <p:tmPct val="50000"/>
                                  </p:iterate>
                                  <p:childTnLst>
                                    <p:set>
                                      <p:cBhvr>
                                        <p:cTn id="70" dur="1" fill="hold">
                                          <p:stCondLst>
                                            <p:cond delay="0"/>
                                          </p:stCondLst>
                                        </p:cTn>
                                        <p:tgtEl>
                                          <p:spTgt spid="8">
                                            <p:txEl>
                                              <p:pRg st="2" end="2"/>
                                            </p:txEl>
                                          </p:spTgt>
                                        </p:tgtEl>
                                        <p:attrNameLst>
                                          <p:attrName>style.visibility</p:attrName>
                                        </p:attrNameLst>
                                      </p:cBhvr>
                                      <p:to>
                                        <p:strVal val="visible"/>
                                      </p:to>
                                    </p:set>
                                    <p:animEffect transition="in" filter="wipe(down)">
                                      <p:cBhvr>
                                        <p:cTn id="71" dur="1000"/>
                                        <p:tgtEl>
                                          <p:spTgt spid="8">
                                            <p:txEl>
                                              <p:pRg st="2" end="2"/>
                                            </p:txEl>
                                          </p:spTgt>
                                        </p:tgtEl>
                                      </p:cBhvr>
                                    </p:animEffect>
                                  </p:childTnLst>
                                </p:cTn>
                              </p:par>
                            </p:childTnLst>
                          </p:cTn>
                        </p:par>
                        <p:par>
                          <p:cTn id="72" fill="hold">
                            <p:stCondLst>
                              <p:cond delay="16500"/>
                            </p:stCondLst>
                            <p:childTnLst>
                              <p:par>
                                <p:cTn id="73" presetID="22" presetClass="entr" presetSubtype="4" fill="hold" grpId="0" nodeType="afterEffect">
                                  <p:stCondLst>
                                    <p:cond delay="0"/>
                                  </p:stCondLst>
                                  <p:iterate type="wd">
                                    <p:tmPct val="50000"/>
                                  </p:iterate>
                                  <p:childTnLst>
                                    <p:set>
                                      <p:cBhvr>
                                        <p:cTn id="74" dur="1" fill="hold">
                                          <p:stCondLst>
                                            <p:cond delay="0"/>
                                          </p:stCondLst>
                                        </p:cTn>
                                        <p:tgtEl>
                                          <p:spTgt spid="8">
                                            <p:txEl>
                                              <p:pRg st="1" end="1"/>
                                            </p:txEl>
                                          </p:spTgt>
                                        </p:tgtEl>
                                        <p:attrNameLst>
                                          <p:attrName>style.visibility</p:attrName>
                                        </p:attrNameLst>
                                      </p:cBhvr>
                                      <p:to>
                                        <p:strVal val="visible"/>
                                      </p:to>
                                    </p:set>
                                    <p:animEffect transition="in" filter="wipe(down)">
                                      <p:cBhvr>
                                        <p:cTn id="75" dur="1000"/>
                                        <p:tgtEl>
                                          <p:spTgt spid="8">
                                            <p:txEl>
                                              <p:pRg st="1" end="1"/>
                                            </p:txEl>
                                          </p:spTgt>
                                        </p:tgtEl>
                                      </p:cBhvr>
                                    </p:animEffect>
                                  </p:childTnLst>
                                </p:cTn>
                              </p:par>
                            </p:childTnLst>
                          </p:cTn>
                        </p:par>
                        <p:par>
                          <p:cTn id="76" fill="hold">
                            <p:stCondLst>
                              <p:cond delay="17500"/>
                            </p:stCondLst>
                            <p:childTnLst>
                              <p:par>
                                <p:cTn id="77" presetID="22" presetClass="entr" presetSubtype="4" fill="hold" grpId="0" nodeType="afterEffect">
                                  <p:stCondLst>
                                    <p:cond delay="0"/>
                                  </p:stCondLst>
                                  <p:iterate type="wd">
                                    <p:tmPct val="50000"/>
                                  </p:iterate>
                                  <p:childTnLst>
                                    <p:set>
                                      <p:cBhvr>
                                        <p:cTn id="78" dur="1" fill="hold">
                                          <p:stCondLst>
                                            <p:cond delay="0"/>
                                          </p:stCondLst>
                                        </p:cTn>
                                        <p:tgtEl>
                                          <p:spTgt spid="8">
                                            <p:txEl>
                                              <p:pRg st="0" end="0"/>
                                            </p:txEl>
                                          </p:spTgt>
                                        </p:tgtEl>
                                        <p:attrNameLst>
                                          <p:attrName>style.visibility</p:attrName>
                                        </p:attrNameLst>
                                      </p:cBhvr>
                                      <p:to>
                                        <p:strVal val="visible"/>
                                      </p:to>
                                    </p:set>
                                    <p:animEffect transition="in" filter="wipe(down)">
                                      <p:cBhvr>
                                        <p:cTn id="79"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rev="1"/>
      <p:bldP spid="2" grpId="0"/>
      <p:bldP spid="3"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4B2AF3-517B-7435-A302-83D80EB998B8}"/>
              </a:ext>
            </a:extLst>
          </p:cNvPr>
          <p:cNvSpPr>
            <a:spLocks noGrp="1"/>
          </p:cNvSpPr>
          <p:nvPr>
            <p:ph type="title"/>
          </p:nvPr>
        </p:nvSpPr>
        <p:spPr/>
        <p:txBody>
          <a:bodyPr/>
          <a:lstStyle/>
          <a:p>
            <a:r>
              <a:rPr lang="en-GB" dirty="0"/>
              <a:t>Need and </a:t>
            </a:r>
            <a:r>
              <a:rPr lang="en-GB" dirty="0" err="1"/>
              <a:t>Awarenes</a:t>
            </a:r>
            <a:r>
              <a:rPr lang="en-GB" dirty="0"/>
              <a:t> in Higher Education</a:t>
            </a:r>
          </a:p>
        </p:txBody>
      </p:sp>
      <p:sp>
        <p:nvSpPr>
          <p:cNvPr id="5" name="Rectangle 4">
            <a:extLst>
              <a:ext uri="{FF2B5EF4-FFF2-40B4-BE49-F238E27FC236}">
                <a16:creationId xmlns:a16="http://schemas.microsoft.com/office/drawing/2014/main" id="{C7F3223F-C04A-6836-2CB8-B0C97E8429E6}"/>
              </a:ext>
            </a:extLst>
          </p:cNvPr>
          <p:cNvSpPr/>
          <p:nvPr/>
        </p:nvSpPr>
        <p:spPr>
          <a:xfrm>
            <a:off x="4968240" y="4287520"/>
            <a:ext cx="1707757" cy="1569660"/>
          </a:xfrm>
          <a:prstGeom prst="rect">
            <a:avLst/>
          </a:prstGeom>
          <a:noFill/>
        </p:spPr>
        <p:txBody>
          <a:bodyPr wrap="square" lIns="91440" tIns="45720" rIns="91440" bIns="45720">
            <a:spAutoFit/>
          </a:bodyPr>
          <a:lstStyle/>
          <a:p>
            <a:pPr algn="ctr"/>
            <a:r>
              <a:rPr lang="en-US" sz="9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p>
        </p:txBody>
      </p:sp>
    </p:spTree>
    <p:extLst>
      <p:ext uri="{BB962C8B-B14F-4D97-AF65-F5344CB8AC3E}">
        <p14:creationId xmlns:p14="http://schemas.microsoft.com/office/powerpoint/2010/main" val="1190960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BC12DB-0BCD-FA94-AE03-569D5CBDBDF2}"/>
              </a:ext>
            </a:extLst>
          </p:cNvPr>
          <p:cNvSpPr>
            <a:spLocks noGrp="1"/>
          </p:cNvSpPr>
          <p:nvPr>
            <p:ph type="title"/>
          </p:nvPr>
        </p:nvSpPr>
        <p:spPr/>
        <p:txBody>
          <a:bodyPr/>
          <a:lstStyle/>
          <a:p>
            <a:endParaRPr lang="en-GB"/>
          </a:p>
        </p:txBody>
      </p:sp>
      <p:pic>
        <p:nvPicPr>
          <p:cNvPr id="5" name="Picture 4">
            <a:extLst>
              <a:ext uri="{FF2B5EF4-FFF2-40B4-BE49-F238E27FC236}">
                <a16:creationId xmlns:a16="http://schemas.microsoft.com/office/drawing/2014/main" id="{01AA05F5-3ACD-27A3-23B8-0E4960E14BD5}"/>
              </a:ext>
            </a:extLst>
          </p:cNvPr>
          <p:cNvPicPr>
            <a:picLocks noChangeAspect="1"/>
          </p:cNvPicPr>
          <p:nvPr/>
        </p:nvPicPr>
        <p:blipFill rotWithShape="1">
          <a:blip r:embed="rId2"/>
          <a:srcRect l="7585" t="1925" r="5993" b="-1925"/>
          <a:stretch/>
        </p:blipFill>
        <p:spPr>
          <a:xfrm>
            <a:off x="681039" y="515399"/>
            <a:ext cx="10993544" cy="5936201"/>
          </a:xfrm>
          <a:prstGeom prst="rect">
            <a:avLst/>
          </a:prstGeom>
        </p:spPr>
      </p:pic>
      <p:pic>
        <p:nvPicPr>
          <p:cNvPr id="7" name="Picture 6">
            <a:extLst>
              <a:ext uri="{FF2B5EF4-FFF2-40B4-BE49-F238E27FC236}">
                <a16:creationId xmlns:a16="http://schemas.microsoft.com/office/drawing/2014/main" id="{7F605289-14F0-E7AB-10F8-3A1FBADA65C2}"/>
              </a:ext>
            </a:extLst>
          </p:cNvPr>
          <p:cNvPicPr>
            <a:picLocks noChangeAspect="1"/>
          </p:cNvPicPr>
          <p:nvPr/>
        </p:nvPicPr>
        <p:blipFill rotWithShape="1">
          <a:blip r:embed="rId3"/>
          <a:srcRect t="3169" b="5911"/>
          <a:stretch/>
        </p:blipFill>
        <p:spPr>
          <a:xfrm>
            <a:off x="2307723" y="2509520"/>
            <a:ext cx="8420582" cy="3728720"/>
          </a:xfrm>
          <a:prstGeom prst="rect">
            <a:avLst/>
          </a:prstGeom>
        </p:spPr>
      </p:pic>
      <p:pic>
        <p:nvPicPr>
          <p:cNvPr id="12" name="Picture 11" descr="Chart&#10;&#10;Description automatically generated">
            <a:extLst>
              <a:ext uri="{FF2B5EF4-FFF2-40B4-BE49-F238E27FC236}">
                <a16:creationId xmlns:a16="http://schemas.microsoft.com/office/drawing/2014/main" id="{E815C743-82D0-E6B1-0366-E8521C460A37}"/>
              </a:ext>
            </a:extLst>
          </p:cNvPr>
          <p:cNvPicPr>
            <a:picLocks noChangeAspect="1"/>
          </p:cNvPicPr>
          <p:nvPr/>
        </p:nvPicPr>
        <p:blipFill rotWithShape="1">
          <a:blip r:embed="rId4">
            <a:extLst>
              <a:ext uri="{28A0092B-C50C-407E-A947-70E740481C1C}">
                <a14:useLocalDpi xmlns:a14="http://schemas.microsoft.com/office/drawing/2010/main" val="0"/>
              </a:ext>
            </a:extLst>
          </a:blip>
          <a:srcRect t="12056" b="64682"/>
          <a:stretch/>
        </p:blipFill>
        <p:spPr>
          <a:xfrm>
            <a:off x="681039" y="853864"/>
            <a:ext cx="6271568" cy="1595337"/>
          </a:xfrm>
          <a:prstGeom prst="rect">
            <a:avLst/>
          </a:prstGeom>
        </p:spPr>
      </p:pic>
      <p:pic>
        <p:nvPicPr>
          <p:cNvPr id="13" name="Picture 12" descr="Chart&#10;&#10;Description automatically generated">
            <a:extLst>
              <a:ext uri="{FF2B5EF4-FFF2-40B4-BE49-F238E27FC236}">
                <a16:creationId xmlns:a16="http://schemas.microsoft.com/office/drawing/2014/main" id="{750BE067-5234-B2E5-81F4-3319B644772E}"/>
              </a:ext>
            </a:extLst>
          </p:cNvPr>
          <p:cNvPicPr>
            <a:picLocks noChangeAspect="1"/>
          </p:cNvPicPr>
          <p:nvPr/>
        </p:nvPicPr>
        <p:blipFill rotWithShape="1">
          <a:blip r:embed="rId4">
            <a:extLst>
              <a:ext uri="{28A0092B-C50C-407E-A947-70E740481C1C}">
                <a14:useLocalDpi xmlns:a14="http://schemas.microsoft.com/office/drawing/2010/main" val="0"/>
              </a:ext>
            </a:extLst>
          </a:blip>
          <a:srcRect l="7788" t="36784" b="6904"/>
          <a:stretch/>
        </p:blipFill>
        <p:spPr>
          <a:xfrm>
            <a:off x="5344923" y="2442939"/>
            <a:ext cx="5783178" cy="3861881"/>
          </a:xfrm>
          <a:prstGeom prst="rect">
            <a:avLst/>
          </a:prstGeom>
        </p:spPr>
      </p:pic>
      <p:pic>
        <p:nvPicPr>
          <p:cNvPr id="17" name="Picture 16">
            <a:extLst>
              <a:ext uri="{FF2B5EF4-FFF2-40B4-BE49-F238E27FC236}">
                <a16:creationId xmlns:a16="http://schemas.microsoft.com/office/drawing/2014/main" id="{45A0AF53-450E-67E1-123F-C25C33BE893E}"/>
              </a:ext>
            </a:extLst>
          </p:cNvPr>
          <p:cNvPicPr>
            <a:picLocks noChangeAspect="1"/>
          </p:cNvPicPr>
          <p:nvPr/>
        </p:nvPicPr>
        <p:blipFill>
          <a:blip r:embed="rId5"/>
          <a:stretch>
            <a:fillRect/>
          </a:stretch>
        </p:blipFill>
        <p:spPr>
          <a:xfrm>
            <a:off x="4085617" y="515399"/>
            <a:ext cx="4074878" cy="5750837"/>
          </a:xfrm>
          <a:prstGeom prst="rect">
            <a:avLst/>
          </a:prstGeom>
        </p:spPr>
      </p:pic>
      <p:sp>
        <p:nvSpPr>
          <p:cNvPr id="8" name="TextBox 7">
            <a:extLst>
              <a:ext uri="{FF2B5EF4-FFF2-40B4-BE49-F238E27FC236}">
                <a16:creationId xmlns:a16="http://schemas.microsoft.com/office/drawing/2014/main" id="{DE997635-5C7A-620A-6BD6-A9CB5FC5C5EE}"/>
              </a:ext>
            </a:extLst>
          </p:cNvPr>
          <p:cNvSpPr txBox="1"/>
          <p:nvPr/>
        </p:nvSpPr>
        <p:spPr>
          <a:xfrm>
            <a:off x="3173690" y="248967"/>
            <a:ext cx="5844619" cy="461665"/>
          </a:xfrm>
          <a:prstGeom prst="rect">
            <a:avLst/>
          </a:prstGeom>
          <a:solidFill>
            <a:schemeClr val="bg1">
              <a:lumMod val="65000"/>
              <a:alpha val="90000"/>
            </a:schemeClr>
          </a:solidFill>
        </p:spPr>
        <p:txBody>
          <a:bodyPr wrap="square" rtlCol="0">
            <a:spAutoFit/>
          </a:bodyPr>
          <a:lstStyle/>
          <a:p>
            <a:pPr algn="ctr"/>
            <a:r>
              <a:rPr lang="en-GB" sz="2400" dirty="0">
                <a:solidFill>
                  <a:schemeClr val="accent1">
                    <a:lumMod val="50000"/>
                  </a:schemeClr>
                </a:solidFill>
                <a:effectLst>
                  <a:outerShdw blurRad="38100" dist="38100" dir="2700000" algn="tl">
                    <a:srgbClr val="000000">
                      <a:alpha val="43137"/>
                    </a:srgbClr>
                  </a:outerShdw>
                </a:effectLst>
              </a:rPr>
              <a:t>HEPI</a:t>
            </a:r>
          </a:p>
        </p:txBody>
      </p:sp>
    </p:spTree>
    <p:extLst>
      <p:ext uri="{BB962C8B-B14F-4D97-AF65-F5344CB8AC3E}">
        <p14:creationId xmlns:p14="http://schemas.microsoft.com/office/powerpoint/2010/main" val="3422949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7"/>
                                        </p:tgtEl>
                                      </p:cBhvr>
                                    </p:animEffect>
                                    <p:set>
                                      <p:cBhvr>
                                        <p:cTn id="23" dur="1" fill="hold">
                                          <p:stCondLst>
                                            <p:cond delay="499"/>
                                          </p:stCondLst>
                                        </p:cTn>
                                        <p:tgtEl>
                                          <p:spTgt spid="17"/>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0"/>
                                        <p:tgtEl>
                                          <p:spTgt spid="12"/>
                                        </p:tgtEl>
                                      </p:cBhvr>
                                    </p:animEffect>
                                  </p:childTnLst>
                                </p:cTn>
                              </p:par>
                            </p:childTnLst>
                          </p:cTn>
                        </p:par>
                        <p:par>
                          <p:cTn id="27" fill="hold">
                            <p:stCondLst>
                              <p:cond delay="5000"/>
                            </p:stCondLst>
                            <p:childTnLst>
                              <p:par>
                                <p:cTn id="28" presetID="10" presetClass="entr" presetSubtype="0"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E997635-5C7A-620A-6BD6-A9CB5FC5C5EE}"/>
              </a:ext>
            </a:extLst>
          </p:cNvPr>
          <p:cNvSpPr txBox="1"/>
          <p:nvPr/>
        </p:nvSpPr>
        <p:spPr>
          <a:xfrm>
            <a:off x="3173690" y="248967"/>
            <a:ext cx="5844619" cy="461665"/>
          </a:xfrm>
          <a:prstGeom prst="rect">
            <a:avLst/>
          </a:prstGeom>
          <a:solidFill>
            <a:schemeClr val="bg1">
              <a:lumMod val="65000"/>
              <a:alpha val="90000"/>
            </a:schemeClr>
          </a:solidFill>
        </p:spPr>
        <p:txBody>
          <a:bodyPr wrap="square" rtlCol="0">
            <a:spAutoFit/>
          </a:bodyPr>
          <a:lstStyle/>
          <a:p>
            <a:pPr algn="ctr"/>
            <a:r>
              <a:rPr lang="en-GB" sz="2400" dirty="0">
                <a:solidFill>
                  <a:schemeClr val="accent1">
                    <a:lumMod val="50000"/>
                  </a:schemeClr>
                </a:solidFill>
                <a:effectLst>
                  <a:outerShdw blurRad="38100" dist="38100" dir="2700000" algn="tl">
                    <a:srgbClr val="000000">
                      <a:alpha val="43137"/>
                    </a:srgbClr>
                  </a:outerShdw>
                </a:effectLst>
              </a:rPr>
              <a:t>UUK</a:t>
            </a:r>
          </a:p>
        </p:txBody>
      </p:sp>
      <p:pic>
        <p:nvPicPr>
          <p:cNvPr id="3" name="Picture 2" descr="Graphical user interface">
            <a:extLst>
              <a:ext uri="{FF2B5EF4-FFF2-40B4-BE49-F238E27FC236}">
                <a16:creationId xmlns:a16="http://schemas.microsoft.com/office/drawing/2014/main" id="{3528F628-A531-D0A3-63EC-09A8865CFE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403" y="710632"/>
            <a:ext cx="10727194" cy="5363597"/>
          </a:xfrm>
          <a:prstGeom prst="rect">
            <a:avLst/>
          </a:prstGeom>
        </p:spPr>
      </p:pic>
      <p:sp>
        <p:nvSpPr>
          <p:cNvPr id="6" name="Oval 5">
            <a:extLst>
              <a:ext uri="{FF2B5EF4-FFF2-40B4-BE49-F238E27FC236}">
                <a16:creationId xmlns:a16="http://schemas.microsoft.com/office/drawing/2014/main" id="{FBF42606-E798-E7C9-F378-E1D08C8209E7}"/>
              </a:ext>
            </a:extLst>
          </p:cNvPr>
          <p:cNvSpPr/>
          <p:nvPr/>
        </p:nvSpPr>
        <p:spPr>
          <a:xfrm>
            <a:off x="4516016" y="2258008"/>
            <a:ext cx="1931437" cy="438539"/>
          </a:xfrm>
          <a:prstGeom prst="ellipse">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D576C3A1-B531-03B9-B3DB-8A9C0E7369C9}"/>
              </a:ext>
            </a:extLst>
          </p:cNvPr>
          <p:cNvSpPr/>
          <p:nvPr/>
        </p:nvSpPr>
        <p:spPr>
          <a:xfrm>
            <a:off x="8052590" y="1686508"/>
            <a:ext cx="2148685" cy="438539"/>
          </a:xfrm>
          <a:prstGeom prst="ellipse">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6222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0"/>
                                        <p:tgtEl>
                                          <p:spTgt spid="9"/>
                                        </p:tgtEl>
                                      </p:cBhvr>
                                    </p:animEffect>
                                  </p:childTnLst>
                                </p:cTn>
                              </p:par>
                            </p:childTnLst>
                          </p:cTn>
                        </p:par>
                        <p:par>
                          <p:cTn id="8" fill="hold">
                            <p:stCondLst>
                              <p:cond delay="10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E997635-5C7A-620A-6BD6-A9CB5FC5C5EE}"/>
              </a:ext>
            </a:extLst>
          </p:cNvPr>
          <p:cNvSpPr txBox="1"/>
          <p:nvPr/>
        </p:nvSpPr>
        <p:spPr>
          <a:xfrm>
            <a:off x="3173690" y="248967"/>
            <a:ext cx="5844619" cy="461665"/>
          </a:xfrm>
          <a:prstGeom prst="rect">
            <a:avLst/>
          </a:prstGeom>
          <a:solidFill>
            <a:schemeClr val="bg1">
              <a:lumMod val="65000"/>
              <a:alpha val="90000"/>
            </a:schemeClr>
          </a:solidFill>
        </p:spPr>
        <p:txBody>
          <a:bodyPr wrap="square" rtlCol="0">
            <a:spAutoFit/>
          </a:bodyPr>
          <a:lstStyle/>
          <a:p>
            <a:pPr algn="ctr"/>
            <a:r>
              <a:rPr lang="en-GB" sz="2400" dirty="0">
                <a:solidFill>
                  <a:schemeClr val="accent1">
                    <a:lumMod val="50000"/>
                  </a:schemeClr>
                </a:solidFill>
                <a:effectLst>
                  <a:outerShdw blurRad="38100" dist="38100" dir="2700000" algn="tl">
                    <a:srgbClr val="000000">
                      <a:alpha val="43137"/>
                    </a:srgbClr>
                  </a:outerShdw>
                </a:effectLst>
              </a:rPr>
              <a:t>World University Rankings</a:t>
            </a:r>
          </a:p>
        </p:txBody>
      </p:sp>
      <p:pic>
        <p:nvPicPr>
          <p:cNvPr id="3" name="Picture 2">
            <a:extLst>
              <a:ext uri="{FF2B5EF4-FFF2-40B4-BE49-F238E27FC236}">
                <a16:creationId xmlns:a16="http://schemas.microsoft.com/office/drawing/2014/main" id="{B41B5FF1-D3FB-BA5C-FD34-A97113371892}"/>
              </a:ext>
            </a:extLst>
          </p:cNvPr>
          <p:cNvPicPr>
            <a:picLocks noChangeAspect="1"/>
          </p:cNvPicPr>
          <p:nvPr/>
        </p:nvPicPr>
        <p:blipFill rotWithShape="1">
          <a:blip r:embed="rId2"/>
          <a:srcRect l="2157" r="6001"/>
          <a:stretch/>
        </p:blipFill>
        <p:spPr>
          <a:xfrm>
            <a:off x="891700" y="1215676"/>
            <a:ext cx="10408597" cy="4426648"/>
          </a:xfrm>
          <a:prstGeom prst="rect">
            <a:avLst/>
          </a:prstGeom>
        </p:spPr>
      </p:pic>
      <p:pic>
        <p:nvPicPr>
          <p:cNvPr id="4" name="Picture 3" descr="Graphical user interface&#10;&#10;Description automatically generated">
            <a:extLst>
              <a:ext uri="{FF2B5EF4-FFF2-40B4-BE49-F238E27FC236}">
                <a16:creationId xmlns:a16="http://schemas.microsoft.com/office/drawing/2014/main" id="{4579B75A-81A5-672C-129C-E95E0454E64D}"/>
              </a:ext>
            </a:extLst>
          </p:cNvPr>
          <p:cNvPicPr>
            <a:picLocks noChangeAspect="1"/>
          </p:cNvPicPr>
          <p:nvPr/>
        </p:nvPicPr>
        <p:blipFill rotWithShape="1">
          <a:blip r:embed="rId3">
            <a:extLst>
              <a:ext uri="{28A0092B-C50C-407E-A947-70E740481C1C}">
                <a14:useLocalDpi xmlns:a14="http://schemas.microsoft.com/office/drawing/2010/main" val="0"/>
              </a:ext>
            </a:extLst>
          </a:blip>
          <a:srcRect t="1584"/>
          <a:stretch/>
        </p:blipFill>
        <p:spPr>
          <a:xfrm>
            <a:off x="3365156" y="764005"/>
            <a:ext cx="5136624" cy="5417218"/>
          </a:xfrm>
          <a:prstGeom prst="rect">
            <a:avLst/>
          </a:prstGeom>
        </p:spPr>
      </p:pic>
      <p:pic>
        <p:nvPicPr>
          <p:cNvPr id="6" name="Picture 5" descr="Graphical user interface, Teams&#10;&#10;Description automatically generated">
            <a:extLst>
              <a:ext uri="{FF2B5EF4-FFF2-40B4-BE49-F238E27FC236}">
                <a16:creationId xmlns:a16="http://schemas.microsoft.com/office/drawing/2014/main" id="{276B57CC-9872-CCFD-ED83-DAA8375FD35D}"/>
              </a:ext>
            </a:extLst>
          </p:cNvPr>
          <p:cNvPicPr>
            <a:picLocks noChangeAspect="1"/>
          </p:cNvPicPr>
          <p:nvPr/>
        </p:nvPicPr>
        <p:blipFill rotWithShape="1">
          <a:blip r:embed="rId4">
            <a:extLst>
              <a:ext uri="{28A0092B-C50C-407E-A947-70E740481C1C}">
                <a14:useLocalDpi xmlns:a14="http://schemas.microsoft.com/office/drawing/2010/main" val="0"/>
              </a:ext>
            </a:extLst>
          </a:blip>
          <a:srcRect t="18013"/>
          <a:stretch/>
        </p:blipFill>
        <p:spPr>
          <a:xfrm>
            <a:off x="2767693" y="1193365"/>
            <a:ext cx="6961386" cy="5041231"/>
          </a:xfrm>
          <a:prstGeom prst="rect">
            <a:avLst/>
          </a:prstGeom>
        </p:spPr>
      </p:pic>
      <p:pic>
        <p:nvPicPr>
          <p:cNvPr id="11" name="Picture 10">
            <a:extLst>
              <a:ext uri="{FF2B5EF4-FFF2-40B4-BE49-F238E27FC236}">
                <a16:creationId xmlns:a16="http://schemas.microsoft.com/office/drawing/2014/main" id="{580A7D4F-16E7-3B7A-3DBE-D7C0163DA8FD}"/>
              </a:ext>
            </a:extLst>
          </p:cNvPr>
          <p:cNvPicPr>
            <a:picLocks noChangeAspect="1"/>
          </p:cNvPicPr>
          <p:nvPr/>
        </p:nvPicPr>
        <p:blipFill>
          <a:blip r:embed="rId5"/>
          <a:stretch>
            <a:fillRect/>
          </a:stretch>
        </p:blipFill>
        <p:spPr>
          <a:xfrm>
            <a:off x="3527175" y="710632"/>
            <a:ext cx="5220079" cy="5523964"/>
          </a:xfrm>
          <a:prstGeom prst="rect">
            <a:avLst/>
          </a:prstGeom>
        </p:spPr>
      </p:pic>
    </p:spTree>
    <p:extLst>
      <p:ext uri="{BB962C8B-B14F-4D97-AF65-F5344CB8AC3E}">
        <p14:creationId xmlns:p14="http://schemas.microsoft.com/office/powerpoint/2010/main" val="1424953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C4347E-9FEC-1EBE-C2A7-E0829D24FDD5}"/>
              </a:ext>
            </a:extLst>
          </p:cNvPr>
          <p:cNvSpPr>
            <a:spLocks noGrp="1"/>
          </p:cNvSpPr>
          <p:nvPr>
            <p:ph type="body" idx="1"/>
          </p:nvPr>
        </p:nvSpPr>
        <p:spPr>
          <a:xfrm>
            <a:off x="1340467" y="1861767"/>
            <a:ext cx="9202400" cy="2398948"/>
          </a:xfrm>
        </p:spPr>
        <p:txBody>
          <a:bodyPr/>
          <a:lstStyle/>
          <a:p>
            <a:r>
              <a:rPr lang="en-GB" sz="3200" dirty="0"/>
              <a:t>Conferences </a:t>
            </a:r>
          </a:p>
          <a:p>
            <a:r>
              <a:rPr lang="en-GB" sz="3200" dirty="0"/>
              <a:t>Forums</a:t>
            </a:r>
          </a:p>
          <a:p>
            <a:r>
              <a:rPr lang="en-GB" sz="3200" dirty="0"/>
              <a:t>Academic Networks  - WUN, Universitas 21</a:t>
            </a:r>
          </a:p>
          <a:p>
            <a:r>
              <a:rPr lang="en-GB" sz="3200" dirty="0"/>
              <a:t>EUNIS Rectors Conference</a:t>
            </a:r>
          </a:p>
        </p:txBody>
      </p:sp>
      <p:sp>
        <p:nvSpPr>
          <p:cNvPr id="3" name="Title 2">
            <a:extLst>
              <a:ext uri="{FF2B5EF4-FFF2-40B4-BE49-F238E27FC236}">
                <a16:creationId xmlns:a16="http://schemas.microsoft.com/office/drawing/2014/main" id="{6BF6C0D0-CE88-0FA5-2B39-23CCB91C4CFF}"/>
              </a:ext>
            </a:extLst>
          </p:cNvPr>
          <p:cNvSpPr>
            <a:spLocks noGrp="1"/>
          </p:cNvSpPr>
          <p:nvPr>
            <p:ph type="title"/>
          </p:nvPr>
        </p:nvSpPr>
        <p:spPr/>
        <p:txBody>
          <a:bodyPr/>
          <a:lstStyle/>
          <a:p>
            <a:r>
              <a:rPr lang="en-GB" dirty="0"/>
              <a:t>Other Potential Sources</a:t>
            </a:r>
          </a:p>
        </p:txBody>
      </p:sp>
    </p:spTree>
    <p:extLst>
      <p:ext uri="{BB962C8B-B14F-4D97-AF65-F5344CB8AC3E}">
        <p14:creationId xmlns:p14="http://schemas.microsoft.com/office/powerpoint/2010/main" val="26714215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F6D1DC19-263A-5108-F1E0-46DB9A125896}"/>
              </a:ext>
            </a:extLst>
          </p:cNvPr>
          <p:cNvGraphicFramePr>
            <a:graphicFrameLocks/>
          </p:cNvGraphicFramePr>
          <p:nvPr/>
        </p:nvGraphicFramePr>
        <p:xfrm>
          <a:off x="2059757" y="1188604"/>
          <a:ext cx="7620000" cy="380206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2E3B9679-E2C5-4235-3E28-5526143C14CA}"/>
              </a:ext>
            </a:extLst>
          </p:cNvPr>
          <p:cNvSpPr txBox="1"/>
          <p:nvPr/>
        </p:nvSpPr>
        <p:spPr>
          <a:xfrm>
            <a:off x="3173690" y="248967"/>
            <a:ext cx="5844619" cy="461665"/>
          </a:xfrm>
          <a:prstGeom prst="rect">
            <a:avLst/>
          </a:prstGeom>
          <a:solidFill>
            <a:schemeClr val="bg1">
              <a:lumMod val="65000"/>
              <a:alpha val="90000"/>
            </a:schemeClr>
          </a:solidFill>
        </p:spPr>
        <p:txBody>
          <a:bodyPr wrap="square" rtlCol="0">
            <a:spAutoFit/>
          </a:bodyPr>
          <a:lstStyle/>
          <a:p>
            <a:pPr algn="ctr"/>
            <a:r>
              <a:rPr lang="en-GB" sz="2400" dirty="0">
                <a:solidFill>
                  <a:schemeClr val="accent1">
                    <a:lumMod val="50000"/>
                  </a:schemeClr>
                </a:solidFill>
                <a:effectLst>
                  <a:outerShdw blurRad="38100" dist="38100" dir="2700000" algn="tl">
                    <a:srgbClr val="000000">
                      <a:alpha val="43137"/>
                    </a:srgbClr>
                  </a:outerShdw>
                </a:effectLst>
              </a:rPr>
              <a:t>Information for Leadership</a:t>
            </a:r>
          </a:p>
        </p:txBody>
      </p:sp>
      <p:pic>
        <p:nvPicPr>
          <p:cNvPr id="2" name="Picture 1">
            <a:extLst>
              <a:ext uri="{FF2B5EF4-FFF2-40B4-BE49-F238E27FC236}">
                <a16:creationId xmlns:a16="http://schemas.microsoft.com/office/drawing/2014/main" id="{5A7FF9A5-9563-5F04-AEA2-5A10941E0921}"/>
              </a:ext>
            </a:extLst>
          </p:cNvPr>
          <p:cNvPicPr>
            <a:picLocks noChangeAspect="1"/>
          </p:cNvPicPr>
          <p:nvPr/>
        </p:nvPicPr>
        <p:blipFill>
          <a:blip r:embed="rId3"/>
          <a:stretch>
            <a:fillRect/>
          </a:stretch>
        </p:blipFill>
        <p:spPr>
          <a:xfrm>
            <a:off x="2002181" y="1161091"/>
            <a:ext cx="8187638" cy="4535817"/>
          </a:xfrm>
          <a:prstGeom prst="rect">
            <a:avLst/>
          </a:prstGeom>
        </p:spPr>
      </p:pic>
    </p:spTree>
    <p:extLst>
      <p:ext uri="{BB962C8B-B14F-4D97-AF65-F5344CB8AC3E}">
        <p14:creationId xmlns:p14="http://schemas.microsoft.com/office/powerpoint/2010/main" val="5959595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6B50E0-F827-FB61-D79F-4E1902ED5D27}"/>
              </a:ext>
            </a:extLst>
          </p:cNvPr>
          <p:cNvSpPr>
            <a:spLocks noGrp="1"/>
          </p:cNvSpPr>
          <p:nvPr>
            <p:ph type="body" idx="1"/>
          </p:nvPr>
        </p:nvSpPr>
        <p:spPr>
          <a:xfrm>
            <a:off x="970961" y="1861767"/>
            <a:ext cx="10125306" cy="4144000"/>
          </a:xfrm>
        </p:spPr>
        <p:txBody>
          <a:bodyPr/>
          <a:lstStyle/>
          <a:p>
            <a:r>
              <a:rPr lang="en-GB" sz="4000" dirty="0"/>
              <a:t>What are the leadership themes?</a:t>
            </a:r>
          </a:p>
          <a:p>
            <a:r>
              <a:rPr lang="en-GB" sz="4000" dirty="0"/>
              <a:t>Where are organisations on the journey?</a:t>
            </a:r>
          </a:p>
          <a:p>
            <a:r>
              <a:rPr lang="en-GB" sz="4000" dirty="0"/>
              <a:t>What are the barriers?</a:t>
            </a:r>
          </a:p>
          <a:p>
            <a:r>
              <a:rPr lang="en-GB" sz="4000" dirty="0"/>
              <a:t>Are we pushing at an open door?</a:t>
            </a:r>
          </a:p>
        </p:txBody>
      </p:sp>
      <p:sp>
        <p:nvSpPr>
          <p:cNvPr id="3" name="Title 2">
            <a:extLst>
              <a:ext uri="{FF2B5EF4-FFF2-40B4-BE49-F238E27FC236}">
                <a16:creationId xmlns:a16="http://schemas.microsoft.com/office/drawing/2014/main" id="{A845202E-E2DF-EB40-93BE-C5313A263625}"/>
              </a:ext>
            </a:extLst>
          </p:cNvPr>
          <p:cNvSpPr>
            <a:spLocks noGrp="1"/>
          </p:cNvSpPr>
          <p:nvPr>
            <p:ph type="title"/>
          </p:nvPr>
        </p:nvSpPr>
        <p:spPr/>
        <p:txBody>
          <a:bodyPr/>
          <a:lstStyle/>
          <a:p>
            <a:r>
              <a:rPr lang="en-GB" dirty="0"/>
              <a:t>Feedback</a:t>
            </a:r>
          </a:p>
        </p:txBody>
      </p:sp>
    </p:spTree>
    <p:extLst>
      <p:ext uri="{BB962C8B-B14F-4D97-AF65-F5344CB8AC3E}">
        <p14:creationId xmlns:p14="http://schemas.microsoft.com/office/powerpoint/2010/main" val="23367173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8"/>
          <p:cNvSpPr txBox="1"/>
          <p:nvPr/>
        </p:nvSpPr>
        <p:spPr>
          <a:xfrm>
            <a:off x="508000" y="6032400"/>
            <a:ext cx="2674000" cy="622400"/>
          </a:xfrm>
          <a:prstGeom prst="rect">
            <a:avLst/>
          </a:prstGeom>
          <a:noFill/>
          <a:ln>
            <a:noFill/>
          </a:ln>
        </p:spPr>
        <p:txBody>
          <a:bodyPr spcFirstLastPara="1" wrap="square" lIns="0" tIns="55867"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16933" marR="0" lvl="0" indent="0" algn="l" rtl="0">
              <a:lnSpc>
                <a:spcPct val="100000"/>
              </a:lnSpc>
              <a:spcBef>
                <a:spcPts val="0"/>
              </a:spcBef>
              <a:spcAft>
                <a:spcPts val="0"/>
              </a:spcAft>
              <a:buClr>
                <a:srgbClr val="000000"/>
              </a:buClr>
              <a:buSzPts val="1800"/>
              <a:buFont typeface="Arial"/>
              <a:buNone/>
            </a:pPr>
            <a:r>
              <a:rPr lang="en-US" sz="2489" dirty="0">
                <a:solidFill>
                  <a:srgbClr val="434343"/>
                </a:solidFill>
                <a:latin typeface="Open Sans"/>
                <a:ea typeface="Open Sans"/>
                <a:cs typeface="Open Sans"/>
                <a:sym typeface="Open Sans"/>
              </a:rPr>
              <a:t>Stephen Clarke</a:t>
            </a:r>
            <a:endParaRPr sz="2489" b="0" i="0" u="none" strike="noStrike" cap="none" dirty="0">
              <a:solidFill>
                <a:srgbClr val="434343"/>
              </a:solidFill>
              <a:latin typeface="Open Sans"/>
              <a:ea typeface="Open Sans"/>
              <a:cs typeface="Open Sans"/>
              <a:sym typeface="Open Sans"/>
            </a:endParaRPr>
          </a:p>
        </p:txBody>
      </p:sp>
      <p:sp>
        <p:nvSpPr>
          <p:cNvPr id="140" name="Google Shape;140;p8"/>
          <p:cNvSpPr txBox="1"/>
          <p:nvPr/>
        </p:nvSpPr>
        <p:spPr>
          <a:xfrm>
            <a:off x="3640951" y="6032467"/>
            <a:ext cx="4398800" cy="622400"/>
          </a:xfrm>
          <a:prstGeom prst="rect">
            <a:avLst/>
          </a:prstGeom>
          <a:noFill/>
          <a:ln>
            <a:noFill/>
          </a:ln>
        </p:spPr>
        <p:txBody>
          <a:bodyPr spcFirstLastPara="1" wrap="square" lIns="0" tIns="55867"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16933" marR="0" lvl="0" indent="0" algn="ctr" rtl="0">
              <a:lnSpc>
                <a:spcPct val="100000"/>
              </a:lnSpc>
              <a:spcBef>
                <a:spcPts val="0"/>
              </a:spcBef>
              <a:spcAft>
                <a:spcPts val="0"/>
              </a:spcAft>
              <a:buClr>
                <a:srgbClr val="000000"/>
              </a:buClr>
              <a:buSzPts val="1800"/>
              <a:buFont typeface="Arial"/>
              <a:buNone/>
            </a:pPr>
            <a:r>
              <a:rPr lang="en-US" sz="2489" b="0" i="0" u="sng" strike="noStrike" cap="none" dirty="0">
                <a:solidFill>
                  <a:srgbClr val="434343"/>
                </a:solidFill>
                <a:latin typeface="Open Sans"/>
                <a:ea typeface="Open Sans"/>
                <a:cs typeface="Open Sans"/>
                <a:sym typeface="Open Sans"/>
              </a:rPr>
              <a:t>clarks49@lsbu.ac.uk</a:t>
            </a:r>
            <a:endParaRPr sz="2489" b="0" i="0" u="none" strike="noStrike" cap="none" dirty="0">
              <a:solidFill>
                <a:srgbClr val="434343"/>
              </a:solidFill>
              <a:latin typeface="Open Sans"/>
              <a:ea typeface="Open Sans"/>
              <a:cs typeface="Open Sans"/>
              <a:sym typeface="Open Sans"/>
            </a:endParaRPr>
          </a:p>
        </p:txBody>
      </p:sp>
      <p:sp>
        <p:nvSpPr>
          <p:cNvPr id="141" name="Google Shape;141;p8"/>
          <p:cNvSpPr txBox="1">
            <a:spLocks noGrp="1"/>
          </p:cNvSpPr>
          <p:nvPr>
            <p:ph type="title" idx="4294967295"/>
          </p:nvPr>
        </p:nvSpPr>
        <p:spPr>
          <a:xfrm>
            <a:off x="0" y="-1152767"/>
            <a:ext cx="8050800" cy="10024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16933" marR="0" lvl="0" indent="0" algn="l" rtl="0">
              <a:lnSpc>
                <a:spcPct val="100000"/>
              </a:lnSpc>
              <a:spcBef>
                <a:spcPts val="0"/>
              </a:spcBef>
              <a:spcAft>
                <a:spcPts val="0"/>
              </a:spcAft>
              <a:buSzPts val="2800"/>
              <a:buNone/>
            </a:pPr>
            <a:r>
              <a:rPr lang="en-US" sz="4667" dirty="0">
                <a:solidFill>
                  <a:srgbClr val="01475D"/>
                </a:solidFill>
                <a:latin typeface="Open Sans ExtraBold"/>
                <a:ea typeface="Open Sans ExtraBold"/>
                <a:cs typeface="Open Sans ExtraBold"/>
                <a:sym typeface="Open Sans ExtraBold"/>
              </a:rPr>
              <a:t>Closing slide</a:t>
            </a:r>
            <a:endParaRPr sz="4667" i="0" u="none" strike="noStrike" cap="none" dirty="0">
              <a:solidFill>
                <a:srgbClr val="01475D"/>
              </a:solidFill>
              <a:latin typeface="Open Sans ExtraBold"/>
              <a:ea typeface="Open Sans ExtraBold"/>
              <a:cs typeface="Open Sans ExtraBold"/>
              <a:sym typeface="Open Sans ExtraBold"/>
            </a:endParaRPr>
          </a:p>
        </p:txBody>
      </p:sp>
    </p:spTree>
    <p:extLst>
      <p:ext uri="{BB962C8B-B14F-4D97-AF65-F5344CB8AC3E}">
        <p14:creationId xmlns:p14="http://schemas.microsoft.com/office/powerpoint/2010/main" val="2939090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en_Miles">
            <a:hlinkClick r:id="" action="ppaction://media"/>
            <a:extLst>
              <a:ext uri="{FF2B5EF4-FFF2-40B4-BE49-F238E27FC236}">
                <a16:creationId xmlns:a16="http://schemas.microsoft.com/office/drawing/2014/main" id="{6FE46B05-4FE6-47B5-73A0-030DB8E1C89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2133934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4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561797-E0F6-1981-7366-A80A795B5EED}"/>
              </a:ext>
            </a:extLst>
          </p:cNvPr>
          <p:cNvSpPr txBox="1"/>
          <p:nvPr/>
        </p:nvSpPr>
        <p:spPr>
          <a:xfrm>
            <a:off x="1287379" y="2334126"/>
            <a:ext cx="5438274" cy="369332"/>
          </a:xfrm>
          <a:prstGeom prst="rect">
            <a:avLst/>
          </a:prstGeom>
          <a:noFill/>
        </p:spPr>
        <p:txBody>
          <a:bodyPr wrap="square" rtlCol="0">
            <a:spAutoFit/>
          </a:bodyPr>
          <a:lstStyle/>
          <a:p>
            <a:r>
              <a:rPr lang="en-US" dirty="0">
                <a:hlinkClick r:id="rId2"/>
              </a:rPr>
              <a:t>Ten Miles</a:t>
            </a:r>
            <a:endParaRPr lang="en-GB" dirty="0"/>
          </a:p>
        </p:txBody>
      </p:sp>
    </p:spTree>
    <p:extLst>
      <p:ext uri="{BB962C8B-B14F-4D97-AF65-F5344CB8AC3E}">
        <p14:creationId xmlns:p14="http://schemas.microsoft.com/office/powerpoint/2010/main" val="451278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2CF89-D9A7-C16B-09D9-ACAA1772D1D4}"/>
              </a:ext>
            </a:extLst>
          </p:cNvPr>
          <p:cNvSpPr>
            <a:spLocks noGrp="1"/>
          </p:cNvSpPr>
          <p:nvPr>
            <p:ph type="title"/>
          </p:nvPr>
        </p:nvSpPr>
        <p:spPr/>
        <p:txBody>
          <a:bodyPr/>
          <a:lstStyle/>
          <a:p>
            <a:r>
              <a:rPr lang="en-GB" dirty="0"/>
              <a:t>Ten Miles Behind Me</a:t>
            </a:r>
          </a:p>
        </p:txBody>
      </p:sp>
      <p:pic>
        <p:nvPicPr>
          <p:cNvPr id="4" name="Content Placeholder 3">
            <a:extLst>
              <a:ext uri="{FF2B5EF4-FFF2-40B4-BE49-F238E27FC236}">
                <a16:creationId xmlns:a16="http://schemas.microsoft.com/office/drawing/2014/main" id="{59086F39-CC0E-2C60-EDBE-6759CE0E9FE4}"/>
              </a:ext>
            </a:extLst>
          </p:cNvPr>
          <p:cNvPicPr>
            <a:picLocks noGrp="1" noChangeAspect="1"/>
          </p:cNvPicPr>
          <p:nvPr>
            <p:ph idx="4294967295"/>
          </p:nvPr>
        </p:nvPicPr>
        <p:blipFill>
          <a:blip r:embed="rId2"/>
          <a:stretch>
            <a:fillRect/>
          </a:stretch>
        </p:blipFill>
        <p:spPr>
          <a:xfrm>
            <a:off x="1215413" y="1390592"/>
            <a:ext cx="7451932" cy="4883614"/>
          </a:xfrm>
          <a:prstGeom prst="rect">
            <a:avLst/>
          </a:prstGeom>
        </p:spPr>
      </p:pic>
    </p:spTree>
    <p:extLst>
      <p:ext uri="{BB962C8B-B14F-4D97-AF65-F5344CB8AC3E}">
        <p14:creationId xmlns:p14="http://schemas.microsoft.com/office/powerpoint/2010/main" val="41316635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a:extLst>
              <a:ext uri="{FF2B5EF4-FFF2-40B4-BE49-F238E27FC236}">
                <a16:creationId xmlns:a16="http://schemas.microsoft.com/office/drawing/2014/main" id="{F83F53B9-AFE5-182D-EB5C-9735EFA1F7C3}"/>
              </a:ext>
            </a:extLst>
          </p:cNvPr>
          <p:cNvPicPr>
            <a:picLocks noChangeAspect="1"/>
          </p:cNvPicPr>
          <p:nvPr/>
        </p:nvPicPr>
        <p:blipFill rotWithShape="1">
          <a:blip r:embed="rId2">
            <a:extLst>
              <a:ext uri="{28A0092B-C50C-407E-A947-70E740481C1C}">
                <a14:useLocalDpi xmlns:a14="http://schemas.microsoft.com/office/drawing/2010/main" val="0"/>
              </a:ext>
            </a:extLst>
          </a:blip>
          <a:srcRect l="833" t="717" r="607" b="717"/>
          <a:stretch/>
        </p:blipFill>
        <p:spPr>
          <a:xfrm>
            <a:off x="2621280" y="567920"/>
            <a:ext cx="6955536" cy="5712148"/>
          </a:xfrm>
          <a:prstGeom prst="rect">
            <a:avLst/>
          </a:prstGeom>
        </p:spPr>
      </p:pic>
      <p:pic>
        <p:nvPicPr>
          <p:cNvPr id="7" name="Picture 6" descr="Chart, radar chart">
            <a:extLst>
              <a:ext uri="{FF2B5EF4-FFF2-40B4-BE49-F238E27FC236}">
                <a16:creationId xmlns:a16="http://schemas.microsoft.com/office/drawing/2014/main" id="{E22E58BA-9836-A9D0-F23A-B4B2808B2486}"/>
              </a:ext>
            </a:extLst>
          </p:cNvPr>
          <p:cNvPicPr>
            <a:picLocks noChangeAspect="1"/>
          </p:cNvPicPr>
          <p:nvPr/>
        </p:nvPicPr>
        <p:blipFill rotWithShape="1">
          <a:blip r:embed="rId3">
            <a:extLst>
              <a:ext uri="{28A0092B-C50C-407E-A947-70E740481C1C}">
                <a14:useLocalDpi xmlns:a14="http://schemas.microsoft.com/office/drawing/2010/main" val="0"/>
              </a:ext>
            </a:extLst>
          </a:blip>
          <a:srcRect l="766" t="8552" r="890" b="1008"/>
          <a:stretch/>
        </p:blipFill>
        <p:spPr>
          <a:xfrm>
            <a:off x="1115568" y="1060705"/>
            <a:ext cx="9436608" cy="5105546"/>
          </a:xfrm>
          <a:prstGeom prst="rect">
            <a:avLst/>
          </a:prstGeom>
        </p:spPr>
      </p:pic>
      <p:pic>
        <p:nvPicPr>
          <p:cNvPr id="2" name="Picture 1">
            <a:extLst>
              <a:ext uri="{FF2B5EF4-FFF2-40B4-BE49-F238E27FC236}">
                <a16:creationId xmlns:a16="http://schemas.microsoft.com/office/drawing/2014/main" id="{00BE7D2F-CC9C-D24C-E053-52DD84C3CCA5}"/>
              </a:ext>
            </a:extLst>
          </p:cNvPr>
          <p:cNvPicPr>
            <a:picLocks noChangeAspect="1"/>
          </p:cNvPicPr>
          <p:nvPr/>
        </p:nvPicPr>
        <p:blipFill rotWithShape="1">
          <a:blip r:embed="rId4"/>
          <a:srcRect l="1302" t="1792" r="1135" b="1571"/>
          <a:stretch/>
        </p:blipFill>
        <p:spPr>
          <a:xfrm>
            <a:off x="984504" y="577932"/>
            <a:ext cx="10222992" cy="5520075"/>
          </a:xfrm>
          <a:prstGeom prst="rect">
            <a:avLst/>
          </a:prstGeom>
        </p:spPr>
      </p:pic>
    </p:spTree>
    <p:extLst>
      <p:ext uri="{BB962C8B-B14F-4D97-AF65-F5344CB8AC3E}">
        <p14:creationId xmlns:p14="http://schemas.microsoft.com/office/powerpoint/2010/main" val="366791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5"/>
                                        </p:tgtEl>
                                      </p:cBhvr>
                                      <p:by x="50000" y="50000"/>
                                    </p:animScale>
                                  </p:childTnLst>
                                </p:cTn>
                              </p:par>
                              <p:par>
                                <p:cTn id="12" presetID="42" presetClass="path" presetSubtype="0" accel="50000" decel="50000" fill="hold" nodeType="withEffect">
                                  <p:stCondLst>
                                    <p:cond delay="0"/>
                                  </p:stCondLst>
                                  <p:childTnLst>
                                    <p:animMotion origin="layout" path="M -4.16667E-7 4.44444E-6 L -0.27526 -0.20325 " pathEditMode="relative" rAng="0" ptsTypes="AA">
                                      <p:cBhvr>
                                        <p:cTn id="13" dur="2000" fill="hold"/>
                                        <p:tgtEl>
                                          <p:spTgt spid="5"/>
                                        </p:tgtEl>
                                        <p:attrNameLst>
                                          <p:attrName>ppt_x</p:attrName>
                                          <p:attrName>ppt_y</p:attrName>
                                        </p:attrNameLst>
                                      </p:cBhvr>
                                      <p:rCtr x="-13763" y="-10162"/>
                                    </p:animMotion>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mph" presetSubtype="0" fill="hold" nodeType="clickEffect">
                                  <p:stCondLst>
                                    <p:cond delay="0"/>
                                  </p:stCondLst>
                                  <p:childTnLst>
                                    <p:animScale>
                                      <p:cBhvr>
                                        <p:cTn id="21" dur="2000" fill="hold"/>
                                        <p:tgtEl>
                                          <p:spTgt spid="7"/>
                                        </p:tgtEl>
                                      </p:cBhvr>
                                      <p:by x="50000" y="50000"/>
                                    </p:animScale>
                                  </p:childTnLst>
                                </p:cTn>
                              </p:par>
                              <p:par>
                                <p:cTn id="22" presetID="42" presetClass="path" presetSubtype="0" accel="50000" decel="50000" fill="hold" nodeType="withEffect">
                                  <p:stCondLst>
                                    <p:cond delay="0"/>
                                  </p:stCondLst>
                                  <p:childTnLst>
                                    <p:animMotion origin="layout" path="M 4.375E-6 -1.85185E-6 L -0.20456 0.17616 " pathEditMode="relative" rAng="0" ptsTypes="AA">
                                      <p:cBhvr>
                                        <p:cTn id="23" dur="2000" fill="hold"/>
                                        <p:tgtEl>
                                          <p:spTgt spid="7"/>
                                        </p:tgtEl>
                                        <p:attrNameLst>
                                          <p:attrName>ppt_x</p:attrName>
                                          <p:attrName>ppt_y</p:attrName>
                                        </p:attrNameLst>
                                      </p:cBhvr>
                                      <p:rCtr x="-10234" y="8796"/>
                                    </p:animMotion>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30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mph" presetSubtype="0" fill="hold" nodeType="clickEffect">
                                  <p:stCondLst>
                                    <p:cond delay="0"/>
                                  </p:stCondLst>
                                  <p:childTnLst>
                                    <p:animScale>
                                      <p:cBhvr>
                                        <p:cTn id="31" dur="3000" fill="hold"/>
                                        <p:tgtEl>
                                          <p:spTgt spid="2"/>
                                        </p:tgtEl>
                                      </p:cBhvr>
                                      <p:by x="50000" y="50000"/>
                                    </p:animScale>
                                  </p:childTnLst>
                                </p:cTn>
                              </p:par>
                              <p:par>
                                <p:cTn id="32" presetID="42" presetClass="path" presetSubtype="0" accel="50000" decel="50000" fill="hold" nodeType="withEffect">
                                  <p:stCondLst>
                                    <p:cond delay="0"/>
                                  </p:stCondLst>
                                  <p:childTnLst>
                                    <p:animMotion origin="layout" path="M 0 -4.07407E-6 L 0.12747 -0.15833 " pathEditMode="relative" rAng="0" ptsTypes="AA">
                                      <p:cBhvr>
                                        <p:cTn id="33" dur="3000" fill="hold"/>
                                        <p:tgtEl>
                                          <p:spTgt spid="2"/>
                                        </p:tgtEl>
                                        <p:attrNameLst>
                                          <p:attrName>ppt_x</p:attrName>
                                          <p:attrName>ppt_y</p:attrName>
                                        </p:attrNameLst>
                                      </p:cBhvr>
                                      <p:rCtr x="6367" y="-79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0A5A80-A047-1489-4E84-B0125E0E9BB0}"/>
              </a:ext>
            </a:extLst>
          </p:cNvPr>
          <p:cNvSpPr>
            <a:spLocks noGrp="1"/>
          </p:cNvSpPr>
          <p:nvPr>
            <p:ph type="title"/>
          </p:nvPr>
        </p:nvSpPr>
        <p:spPr/>
        <p:txBody>
          <a:bodyPr/>
          <a:lstStyle/>
          <a:p>
            <a:r>
              <a:rPr lang="en-GB" dirty="0"/>
              <a:t>How Do We Take the Next Steps?</a:t>
            </a:r>
          </a:p>
        </p:txBody>
      </p:sp>
    </p:spTree>
    <p:extLst>
      <p:ext uri="{BB962C8B-B14F-4D97-AF65-F5344CB8AC3E}">
        <p14:creationId xmlns:p14="http://schemas.microsoft.com/office/powerpoint/2010/main" val="5088439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696B3A0-2E46-4D45-A946-E9998C0F6F3B}"/>
              </a:ext>
            </a:extLst>
          </p:cNvPr>
          <p:cNvSpPr txBox="1"/>
          <p:nvPr/>
        </p:nvSpPr>
        <p:spPr>
          <a:xfrm>
            <a:off x="1329489" y="2346158"/>
            <a:ext cx="4766511" cy="369332"/>
          </a:xfrm>
          <a:prstGeom prst="rect">
            <a:avLst/>
          </a:prstGeom>
          <a:noFill/>
        </p:spPr>
        <p:txBody>
          <a:bodyPr wrap="square" rtlCol="0">
            <a:spAutoFit/>
          </a:bodyPr>
          <a:lstStyle/>
          <a:p>
            <a:r>
              <a:rPr lang="en-US" dirty="0">
                <a:hlinkClick r:id="rId2"/>
              </a:rPr>
              <a:t>Survivability</a:t>
            </a:r>
            <a:endParaRPr lang="en-GB" dirty="0"/>
          </a:p>
        </p:txBody>
      </p:sp>
    </p:spTree>
    <p:extLst>
      <p:ext uri="{BB962C8B-B14F-4D97-AF65-F5344CB8AC3E}">
        <p14:creationId xmlns:p14="http://schemas.microsoft.com/office/powerpoint/2010/main" val="2931342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DCDDB3B-59D1-4BB8-3A8C-425E67E3B6B6}"/>
              </a:ext>
            </a:extLst>
          </p:cNvPr>
          <p:cNvSpPr>
            <a:spLocks noGrp="1"/>
          </p:cNvSpPr>
          <p:nvPr>
            <p:ph type="body" idx="4294967295"/>
          </p:nvPr>
        </p:nvSpPr>
        <p:spPr>
          <a:xfrm>
            <a:off x="1698458" y="3092117"/>
            <a:ext cx="8915400" cy="1991226"/>
          </a:xfrm>
        </p:spPr>
        <p:txBody>
          <a:bodyPr/>
          <a:lstStyle/>
          <a:p>
            <a:r>
              <a:rPr lang="en-GB" sz="3200" dirty="0">
                <a:solidFill>
                  <a:srgbClr val="FFC000"/>
                </a:solidFill>
                <a:effectLst>
                  <a:outerShdw blurRad="38100" dist="38100" dir="2700000" algn="tl">
                    <a:srgbClr val="000000">
                      <a:alpha val="43137"/>
                    </a:srgbClr>
                  </a:outerShdw>
                </a:effectLst>
              </a:rPr>
              <a:t>Need was clear</a:t>
            </a:r>
          </a:p>
          <a:p>
            <a:r>
              <a:rPr lang="en-GB" sz="3200" dirty="0">
                <a:solidFill>
                  <a:srgbClr val="FFC000"/>
                </a:solidFill>
                <a:effectLst>
                  <a:outerShdw blurRad="38100" dist="38100" dir="2700000" algn="tl">
                    <a:srgbClr val="000000">
                      <a:alpha val="43137"/>
                    </a:srgbClr>
                  </a:outerShdw>
                </a:effectLst>
              </a:rPr>
              <a:t>Awareness of the need was High and Wide</a:t>
            </a:r>
          </a:p>
          <a:p>
            <a:r>
              <a:rPr lang="en-GB" sz="3200" dirty="0">
                <a:solidFill>
                  <a:srgbClr val="FFC000"/>
                </a:solidFill>
                <a:effectLst>
                  <a:outerShdw blurRad="38100" dist="38100" dir="2700000" algn="tl">
                    <a:srgbClr val="000000">
                      <a:alpha val="43137"/>
                    </a:srgbClr>
                  </a:outerShdw>
                </a:effectLst>
              </a:rPr>
              <a:t>What did the Data show?</a:t>
            </a:r>
          </a:p>
        </p:txBody>
      </p:sp>
    </p:spTree>
    <p:extLst>
      <p:ext uri="{BB962C8B-B14F-4D97-AF65-F5344CB8AC3E}">
        <p14:creationId xmlns:p14="http://schemas.microsoft.com/office/powerpoint/2010/main" val="3263979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a:extLst>
              <a:ext uri="{FF2B5EF4-FFF2-40B4-BE49-F238E27FC236}">
                <a16:creationId xmlns:a16="http://schemas.microsoft.com/office/drawing/2014/main" id="{C841A65F-75A5-064D-14AB-471429C983C3}"/>
              </a:ext>
            </a:extLst>
          </p:cNvPr>
          <p:cNvPicPr>
            <a:picLocks noChangeAspect="1"/>
          </p:cNvPicPr>
          <p:nvPr/>
        </p:nvPicPr>
        <p:blipFill rotWithShape="1">
          <a:blip r:embed="rId2">
            <a:extLst>
              <a:ext uri="{28A0092B-C50C-407E-A947-70E740481C1C}">
                <a14:useLocalDpi xmlns:a14="http://schemas.microsoft.com/office/drawing/2010/main" val="0"/>
              </a:ext>
            </a:extLst>
          </a:blip>
          <a:srcRect l="464" t="1453" r="53741" b="4531"/>
          <a:stretch/>
        </p:blipFill>
        <p:spPr>
          <a:xfrm>
            <a:off x="3532267" y="1169833"/>
            <a:ext cx="4833258" cy="4726460"/>
          </a:xfrm>
          <a:prstGeom prst="rect">
            <a:avLst/>
          </a:prstGeom>
        </p:spPr>
      </p:pic>
      <p:sp>
        <p:nvSpPr>
          <p:cNvPr id="2" name="Title 1">
            <a:extLst>
              <a:ext uri="{FF2B5EF4-FFF2-40B4-BE49-F238E27FC236}">
                <a16:creationId xmlns:a16="http://schemas.microsoft.com/office/drawing/2014/main" id="{81FB2A26-EF22-C3BE-40A4-6C89224BE914}"/>
              </a:ext>
            </a:extLst>
          </p:cNvPr>
          <p:cNvSpPr>
            <a:spLocks noGrp="1"/>
          </p:cNvSpPr>
          <p:nvPr>
            <p:ph type="title"/>
          </p:nvPr>
        </p:nvSpPr>
        <p:spPr/>
        <p:txBody>
          <a:bodyPr/>
          <a:lstStyle/>
          <a:p>
            <a:r>
              <a:rPr lang="en-GB" dirty="0"/>
              <a:t>The Data</a:t>
            </a:r>
          </a:p>
        </p:txBody>
      </p:sp>
    </p:spTree>
    <p:extLst>
      <p:ext uri="{BB962C8B-B14F-4D97-AF65-F5344CB8AC3E}">
        <p14:creationId xmlns:p14="http://schemas.microsoft.com/office/powerpoint/2010/main" val="1706103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504EB3121849E4B892D9C0504474607" ma:contentTypeVersion="13" ma:contentTypeDescription="Create a new document." ma:contentTypeScope="" ma:versionID="143d0166aead610fb6516cc6313ab73c">
  <xsd:schema xmlns:xsd="http://www.w3.org/2001/XMLSchema" xmlns:xs="http://www.w3.org/2001/XMLSchema" xmlns:p="http://schemas.microsoft.com/office/2006/metadata/properties" xmlns:ns3="a0ad4d6b-fcd7-4c12-ad09-31daf286e09c" xmlns:ns4="3b756a9d-bc53-4c51-8786-3e881b5c1a7b" targetNamespace="http://schemas.microsoft.com/office/2006/metadata/properties" ma:root="true" ma:fieldsID="539a17e06c4a66b4f2981fcaa1444a0b" ns3:_="" ns4:_="">
    <xsd:import namespace="a0ad4d6b-fcd7-4c12-ad09-31daf286e09c"/>
    <xsd:import namespace="3b756a9d-bc53-4c51-8786-3e881b5c1a7b"/>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ad4d6b-fcd7-4c12-ad09-31daf286e0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b756a9d-bc53-4c51-8786-3e881b5c1a7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2826A61-C413-48F3-97E6-04788D1F3B22}">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a0ad4d6b-fcd7-4c12-ad09-31daf286e09c"/>
    <ds:schemaRef ds:uri="http://purl.org/dc/elements/1.1/"/>
    <ds:schemaRef ds:uri="http://schemas.microsoft.com/office/2006/metadata/properties"/>
    <ds:schemaRef ds:uri="3b756a9d-bc53-4c51-8786-3e881b5c1a7b"/>
    <ds:schemaRef ds:uri="http://www.w3.org/XML/1998/namespace"/>
  </ds:schemaRefs>
</ds:datastoreItem>
</file>

<file path=customXml/itemProps2.xml><?xml version="1.0" encoding="utf-8"?>
<ds:datastoreItem xmlns:ds="http://schemas.openxmlformats.org/officeDocument/2006/customXml" ds:itemID="{EF03CC16-C40F-42C8-A894-98582BC32F0D}">
  <ds:schemaRefs>
    <ds:schemaRef ds:uri="http://schemas.microsoft.com/sharepoint/v3/contenttype/forms"/>
  </ds:schemaRefs>
</ds:datastoreItem>
</file>

<file path=customXml/itemProps3.xml><?xml version="1.0" encoding="utf-8"?>
<ds:datastoreItem xmlns:ds="http://schemas.openxmlformats.org/officeDocument/2006/customXml" ds:itemID="{240A342D-E59B-4ECD-8024-E49EDE9946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ad4d6b-fcd7-4c12-ad09-31daf286e09c"/>
    <ds:schemaRef ds:uri="3b756a9d-bc53-4c51-8786-3e881b5c1a7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2425</TotalTime>
  <Words>284</Words>
  <Application>Microsoft Office PowerPoint</Application>
  <PresentationFormat>Widescreen</PresentationFormat>
  <Paragraphs>65</Paragraphs>
  <Slides>19</Slides>
  <Notes>2</Notes>
  <HiddenSlides>1</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19</vt:i4>
      </vt:variant>
    </vt:vector>
  </HeadingPairs>
  <TitlesOfParts>
    <vt:vector size="28" baseType="lpstr">
      <vt:lpstr>Arial</vt:lpstr>
      <vt:lpstr>Calibri</vt:lpstr>
      <vt:lpstr>Calibri Light</vt:lpstr>
      <vt:lpstr>Open Sans</vt:lpstr>
      <vt:lpstr>Open Sans ExtraBold</vt:lpstr>
      <vt:lpstr>Open Sans Medium</vt:lpstr>
      <vt:lpstr>Roboto</vt:lpstr>
      <vt:lpstr>Office Theme</vt:lpstr>
      <vt:lpstr>Simple Light</vt:lpstr>
      <vt:lpstr>Learning Analytics for Academic Leaders “ten miles behind me and ten thousand more to go”</vt:lpstr>
      <vt:lpstr>PowerPoint Presentation</vt:lpstr>
      <vt:lpstr>PowerPoint Presentation</vt:lpstr>
      <vt:lpstr>Ten Miles Behind Me</vt:lpstr>
      <vt:lpstr>PowerPoint Presentation</vt:lpstr>
      <vt:lpstr>How Do We Take the Next Steps?</vt:lpstr>
      <vt:lpstr>PowerPoint Presentation</vt:lpstr>
      <vt:lpstr>PowerPoint Presentation</vt:lpstr>
      <vt:lpstr>The Data</vt:lpstr>
      <vt:lpstr>The Analysis</vt:lpstr>
      <vt:lpstr>PowerPoint Presentation</vt:lpstr>
      <vt:lpstr>Need and Awarenes in Higher Education</vt:lpstr>
      <vt:lpstr>PowerPoint Presentation</vt:lpstr>
      <vt:lpstr>PowerPoint Presentation</vt:lpstr>
      <vt:lpstr>PowerPoint Presentation</vt:lpstr>
      <vt:lpstr>Other Potential Sources</vt:lpstr>
      <vt:lpstr>PowerPoint Presentation</vt:lpstr>
      <vt:lpstr>Feedback</vt:lpstr>
      <vt:lpstr>Closing slide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Clarke, Stephen 49</dc:creator>
  <cp:lastModifiedBy>Clarke, Stephen 49</cp:lastModifiedBy>
  <cp:revision>6</cp:revision>
  <dcterms:created xsi:type="dcterms:W3CDTF">2022-08-02T07:44:13Z</dcterms:created>
  <dcterms:modified xsi:type="dcterms:W3CDTF">2022-09-18T13:18:46Z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0x010100F504EB3121849E4B892D9C0504474607</vt:lpwstr>
  </property>
</Properties>
</file>