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48" r:id="rId5"/>
  </p:sldMasterIdLst>
  <p:notesMasterIdLst>
    <p:notesMasterId r:id="rId26"/>
  </p:notesMasterIdLst>
  <p:sldIdLst>
    <p:sldId id="288" r:id="rId6"/>
    <p:sldId id="259" r:id="rId7"/>
    <p:sldId id="292" r:id="rId8"/>
    <p:sldId id="289" r:id="rId9"/>
    <p:sldId id="262" r:id="rId10"/>
    <p:sldId id="266" r:id="rId11"/>
    <p:sldId id="267" r:id="rId12"/>
    <p:sldId id="269" r:id="rId13"/>
    <p:sldId id="274" r:id="rId14"/>
    <p:sldId id="271" r:id="rId15"/>
    <p:sldId id="272" r:id="rId16"/>
    <p:sldId id="290" r:id="rId17"/>
    <p:sldId id="273" r:id="rId18"/>
    <p:sldId id="261" r:id="rId19"/>
    <p:sldId id="275" r:id="rId20"/>
    <p:sldId id="265" r:id="rId21"/>
    <p:sldId id="276" r:id="rId22"/>
    <p:sldId id="260" r:id="rId23"/>
    <p:sldId id="291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4246C"/>
    <a:srgbClr val="00B0F0"/>
    <a:srgbClr val="92A000"/>
    <a:srgbClr val="09CE3C"/>
    <a:srgbClr val="FFAB40"/>
    <a:srgbClr val="FFBB00"/>
    <a:srgbClr val="F6BB00"/>
    <a:srgbClr val="FFD966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48036F-6BA6-4BF3-BCE9-2ACF9C38DBFA}" v="3" dt="2022-09-18T12:33:47.3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2622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tulsbuac-my.sharepoint.com/personal/clarks49_lsbu_ac_uk/Documents/Desktop/Engagement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tulsbuac-my.sharepoint.com/personal/clarks49_lsbu_ac_uk/Documents/2022/MoodleMoot2022/CoatofManyColors/Repor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Activity Compared</a:t>
            </a:r>
            <a:r>
              <a:rPr lang="en-GB" baseline="0"/>
              <a:t> to Upper Decile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radarChart>
        <c:radarStyle val="fille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Upper Decile Score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  <a:alpha val="90000"/>
              </a:schemeClr>
            </a:solidFill>
            <a:ln>
              <a:noFill/>
            </a:ln>
            <a:effectLst/>
          </c:spPr>
          <c:cat>
            <c:strRef>
              <c:f>Sheet3!$A$2:$A$10</c:f>
              <c:strCache>
                <c:ptCount val="9"/>
                <c:pt idx="0">
                  <c:v>Attendance</c:v>
                </c:pt>
                <c:pt idx="1">
                  <c:v>Focus Time</c:v>
                </c:pt>
                <c:pt idx="2">
                  <c:v>Background Reading</c:v>
                </c:pt>
                <c:pt idx="3">
                  <c:v>Feedback Review</c:v>
                </c:pt>
                <c:pt idx="4">
                  <c:v>Group Participation</c:v>
                </c:pt>
                <c:pt idx="5">
                  <c:v>Formative Assessments</c:v>
                </c:pt>
                <c:pt idx="6">
                  <c:v>Assignment Completion</c:v>
                </c:pt>
                <c:pt idx="7">
                  <c:v>Examination Completion</c:v>
                </c:pt>
                <c:pt idx="8">
                  <c:v>Library Resources</c:v>
                </c:pt>
              </c:strCache>
            </c:strRef>
          </c:cat>
          <c:val>
            <c:numRef>
              <c:f>Sheet3!$B$2:$B$10</c:f>
              <c:numCache>
                <c:formatCode>General</c:formatCode>
                <c:ptCount val="9"/>
                <c:pt idx="0">
                  <c:v>7</c:v>
                </c:pt>
                <c:pt idx="1">
                  <c:v>7</c:v>
                </c:pt>
                <c:pt idx="2">
                  <c:v>7</c:v>
                </c:pt>
                <c:pt idx="3">
                  <c:v>5</c:v>
                </c:pt>
                <c:pt idx="4">
                  <c:v>7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AA-4397-9BE1-0CDB576AA5CB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Personal Score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  <a:alpha val="52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c:spPr>
          <c:cat>
            <c:strRef>
              <c:f>Sheet3!$A$2:$A$10</c:f>
              <c:strCache>
                <c:ptCount val="9"/>
                <c:pt idx="0">
                  <c:v>Attendance</c:v>
                </c:pt>
                <c:pt idx="1">
                  <c:v>Focus Time</c:v>
                </c:pt>
                <c:pt idx="2">
                  <c:v>Background Reading</c:v>
                </c:pt>
                <c:pt idx="3">
                  <c:v>Feedback Review</c:v>
                </c:pt>
                <c:pt idx="4">
                  <c:v>Group Participation</c:v>
                </c:pt>
                <c:pt idx="5">
                  <c:v>Formative Assessments</c:v>
                </c:pt>
                <c:pt idx="6">
                  <c:v>Assignment Completion</c:v>
                </c:pt>
                <c:pt idx="7">
                  <c:v>Examination Completion</c:v>
                </c:pt>
                <c:pt idx="8">
                  <c:v>Library Resources</c:v>
                </c:pt>
              </c:strCache>
            </c:strRef>
          </c:cat>
          <c:val>
            <c:numRef>
              <c:f>Sheet3!$C$2:$C$10</c:f>
              <c:numCache>
                <c:formatCode>General</c:formatCode>
                <c:ptCount val="9"/>
                <c:pt idx="0">
                  <c:v>10</c:v>
                </c:pt>
                <c:pt idx="1">
                  <c:v>6.5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1</c:v>
                </c:pt>
                <c:pt idx="6">
                  <c:v>9</c:v>
                </c:pt>
                <c:pt idx="7">
                  <c:v>7</c:v>
                </c:pt>
                <c:pt idx="8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AA-4397-9BE1-0CDB576AA5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9795832"/>
        <c:axId val="679799440"/>
      </c:radarChart>
      <c:catAx>
        <c:axId val="679795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9799440"/>
        <c:crosses val="autoZero"/>
        <c:auto val="1"/>
        <c:lblAlgn val="ctr"/>
        <c:lblOffset val="100"/>
        <c:noMultiLvlLbl val="0"/>
      </c:catAx>
      <c:valAx>
        <c:axId val="679799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79795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71716877863648176"/>
          <c:y val="9.8469149291716435E-2"/>
          <c:w val="0.26474625287881542"/>
          <c:h val="0.11668707900222716"/>
        </c:manualLayout>
      </c:layout>
      <c:overlay val="0"/>
      <c:spPr>
        <a:solidFill>
          <a:schemeClr val="bg1">
            <a:lumMod val="9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Strategic</a:t>
            </a:r>
            <a:r>
              <a:rPr lang="en-GB" baseline="0"/>
              <a:t> Goals Compated to Sector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564448818897638"/>
          <c:y val="0.18557583080553899"/>
          <c:w val="0.41204435695538055"/>
          <c:h val="0.76568378798562775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Internal Performance</c:v>
                </c:pt>
              </c:strCache>
            </c:strRef>
          </c:tx>
          <c:spPr>
            <a:ln w="635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Sheet1!$A$2:$A$8</c:f>
              <c:strCache>
                <c:ptCount val="7"/>
                <c:pt idx="0">
                  <c:v>Reduced Inequality</c:v>
                </c:pt>
                <c:pt idx="1">
                  <c:v>Impact</c:v>
                </c:pt>
                <c:pt idx="2">
                  <c:v>Innovation</c:v>
                </c:pt>
                <c:pt idx="3">
                  <c:v>Success Rate</c:v>
                </c:pt>
                <c:pt idx="4">
                  <c:v>League Tables</c:v>
                </c:pt>
                <c:pt idx="5">
                  <c:v>Student Experience</c:v>
                </c:pt>
                <c:pt idx="6">
                  <c:v>Employability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</c:v>
                </c:pt>
                <c:pt idx="1">
                  <c:v>4</c:v>
                </c:pt>
                <c:pt idx="2">
                  <c:v>3</c:v>
                </c:pt>
                <c:pt idx="3">
                  <c:v>8</c:v>
                </c:pt>
                <c:pt idx="4">
                  <c:v>3</c:v>
                </c:pt>
                <c:pt idx="5">
                  <c:v>7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8-4EEB-A1F2-488DB24A9C5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Sector Performance</c:v>
                </c:pt>
              </c:strCache>
            </c:strRef>
          </c:tx>
          <c:spPr>
            <a:ln w="63500" cap="rnd">
              <a:solidFill>
                <a:srgbClr val="C00000">
                  <a:alpha val="7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Sheet1!$A$2:$A$8</c:f>
              <c:strCache>
                <c:ptCount val="7"/>
                <c:pt idx="0">
                  <c:v>Reduced Inequality</c:v>
                </c:pt>
                <c:pt idx="1">
                  <c:v>Impact</c:v>
                </c:pt>
                <c:pt idx="2">
                  <c:v>Innovation</c:v>
                </c:pt>
                <c:pt idx="3">
                  <c:v>Success Rate</c:v>
                </c:pt>
                <c:pt idx="4">
                  <c:v>League Tables</c:v>
                </c:pt>
                <c:pt idx="5">
                  <c:v>Student Experience</c:v>
                </c:pt>
                <c:pt idx="6">
                  <c:v>Employability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7</c:v>
                </c:pt>
                <c:pt idx="1">
                  <c:v>5</c:v>
                </c:pt>
                <c:pt idx="2">
                  <c:v>6</c:v>
                </c:pt>
                <c:pt idx="3">
                  <c:v>9</c:v>
                </c:pt>
                <c:pt idx="4">
                  <c:v>7</c:v>
                </c:pt>
                <c:pt idx="5">
                  <c:v>7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D8-4EEB-A1F2-488DB24A9C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6438136"/>
        <c:axId val="656437808"/>
      </c:radarChart>
      <c:catAx>
        <c:axId val="656438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437808"/>
        <c:crosses val="autoZero"/>
        <c:auto val="1"/>
        <c:lblAlgn val="ctr"/>
        <c:lblOffset val="100"/>
        <c:noMultiLvlLbl val="0"/>
      </c:catAx>
      <c:valAx>
        <c:axId val="656437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438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9595778661778063"/>
          <c:y val="0.14327188940092167"/>
          <c:w val="0.28780108025855367"/>
          <c:h val="0.216014369171595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A09CA-CD8B-40B0-99D5-516E6717FC79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3FDA9-DF9F-4D68-AB6C-8AFC11FBD7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637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5634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DD69B-797C-CE62-9164-0E9824897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24BAD4-6611-D16F-1D92-3F71F2104D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435FE-2DB7-D5C1-95DD-DA01A0D88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18BD-332B-4556-98E3-A80A35E54EA0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E95C9-D272-D305-ECA7-E4E0A685C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86EF6-F9DC-0D03-8E93-1DE31378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1AEF4-F9D3-42FC-B263-1DCC60D997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513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93CF-6FB7-244E-349B-41FDFB36B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B40ED-84A7-8FFE-8126-8EFEC2900D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F2D61-0642-EC70-3CF9-782EEC2C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18BD-332B-4556-98E3-A80A35E54EA0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F1576-5924-FE00-1729-1DDFC8897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717F2-CA0B-C936-EDD9-13BD1501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1AEF4-F9D3-42FC-B263-1DCC60D997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24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37722C-DE5E-A5D6-487C-DAE5BD9FEE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7A3535-6246-C9A4-F0F3-B1D23D3BE8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C7EAE-ED1B-B895-6126-274479322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18BD-332B-4556-98E3-A80A35E54EA0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F666E-6134-3E0C-0C02-E7304FD3E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59CE3-9849-A790-A270-A92FE14D1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1AEF4-F9D3-42FC-B263-1DCC60D997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386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149d853483f_0_147"/>
          <p:cNvSpPr txBox="1"/>
          <p:nvPr/>
        </p:nvSpPr>
        <p:spPr>
          <a:xfrm>
            <a:off x="9463600" y="6307300"/>
            <a:ext cx="1634800" cy="4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#MootGlobal22 </a:t>
            </a:r>
            <a:endParaRPr sz="1867">
              <a:solidFill>
                <a:srgbClr val="FFFFFF"/>
              </a:solidFill>
            </a:endParaRPr>
          </a:p>
        </p:txBody>
      </p:sp>
      <p:sp>
        <p:nvSpPr>
          <p:cNvPr id="16" name="Google Shape;16;g149d853483f_0_147"/>
          <p:cNvSpPr txBox="1">
            <a:spLocks noGrp="1"/>
          </p:cNvSpPr>
          <p:nvPr>
            <p:ph type="title"/>
          </p:nvPr>
        </p:nvSpPr>
        <p:spPr>
          <a:xfrm>
            <a:off x="6606667" y="851100"/>
            <a:ext cx="5266000" cy="23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4667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426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" type="obj">
  <p:cSld name="OBJECT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56900" y="6313500"/>
            <a:ext cx="353800" cy="35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eneral Moot intro slide">
  <p:cSld name="OBJECT_1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g149d853483f_0_3" descr="Education for the future&#10;27 - 29 September 2022 | Barcelona, Spain&#10;MoodleMoot Global 2022" title="MoodleMoot Global 2022: Education for the futur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458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g149d853483f_0_3"/>
          <p:cNvSpPr txBox="1"/>
          <p:nvPr/>
        </p:nvSpPr>
        <p:spPr>
          <a:xfrm>
            <a:off x="8832833" y="6234300"/>
            <a:ext cx="21268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867" rIns="0" bIns="0" anchor="ctr" anchorCtr="0">
            <a:noAutofit/>
          </a:bodyPr>
          <a:lstStyle/>
          <a:p>
            <a:pPr marL="16933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67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sz="1867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49d853483f_0_1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" name="Google Shape;29;g149d853483f_0_136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500"/>
              <a:buFont typeface="Open Sans ExtraBold"/>
              <a:buNone/>
              <a:defRPr sz="4667">
                <a:solidFill>
                  <a:srgbClr val="88888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0" name="Google Shape;30;g149d853483f_0_136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pen Sans Medium"/>
              <a:buNone/>
              <a:defRPr sz="28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g149d853483f_0_136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g149d853483f_0_13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2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458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3"/>
          <p:cNvSpPr txBox="1"/>
          <p:nvPr/>
        </p:nvSpPr>
        <p:spPr>
          <a:xfrm>
            <a:off x="9340833" y="6234300"/>
            <a:ext cx="21268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867" rIns="0" bIns="0" anchor="ctr" anchorCtr="0">
            <a:noAutofit/>
          </a:bodyPr>
          <a:lstStyle/>
          <a:p>
            <a:pPr marL="16933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67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sz="1867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" name="Google Shape;43;p13" title="Mood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56900" y="6313500"/>
            <a:ext cx="353800" cy="35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3"/>
          <p:cNvSpPr txBox="1">
            <a:spLocks noGrp="1"/>
          </p:cNvSpPr>
          <p:nvPr>
            <p:ph type="body" idx="1"/>
          </p:nvPr>
        </p:nvSpPr>
        <p:spPr>
          <a:xfrm>
            <a:off x="1340467" y="1861767"/>
            <a:ext cx="9202400" cy="41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1170267" y="728233"/>
            <a:ext cx="99260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Open Sans ExtraBold"/>
              <a:buNone/>
              <a:defRPr sz="4667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49d853483f_0_125"/>
          <p:cNvSpPr txBox="1">
            <a:spLocks noGrp="1"/>
          </p:cNvSpPr>
          <p:nvPr>
            <p:ph type="title"/>
          </p:nvPr>
        </p:nvSpPr>
        <p:spPr>
          <a:xfrm>
            <a:off x="1454400" y="2096800"/>
            <a:ext cx="8490400" cy="1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Open Sans ExtraBold"/>
              <a:buNone/>
              <a:defRPr sz="5867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g149d853483f_0_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55" name="Google Shape;55;g149d853483f_0_125"/>
          <p:cNvCxnSpPr/>
          <p:nvPr/>
        </p:nvCxnSpPr>
        <p:spPr>
          <a:xfrm>
            <a:off x="1718633" y="4131333"/>
            <a:ext cx="9039200" cy="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49d853483f_0_1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14"/>
            <a:ext cx="12192000" cy="685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1" name="Google Shape;61;p15"/>
          <p:cNvSpPr/>
          <p:nvPr/>
        </p:nvSpPr>
        <p:spPr>
          <a:xfrm>
            <a:off x="0" y="5969000"/>
            <a:ext cx="12192000" cy="88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lnTo>
                  <a:pt x="120000" y="120000"/>
                </a:lnTo>
                <a:lnTo>
                  <a:pt x="120000" y="0"/>
                </a:lnTo>
                <a:lnTo>
                  <a:pt x="0" y="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15"/>
          <p:cNvPicPr preferRelativeResize="0"/>
          <p:nvPr/>
        </p:nvPicPr>
        <p:blipFill rotWithShape="1">
          <a:blip r:embed="rId3">
            <a:alphaModFix/>
          </a:blip>
          <a:srcRect t="2015" b="2015"/>
          <a:stretch/>
        </p:blipFill>
        <p:spPr>
          <a:xfrm>
            <a:off x="3798794" y="2407443"/>
            <a:ext cx="4594397" cy="11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/>
          <p:nvPr/>
        </p:nvSpPr>
        <p:spPr>
          <a:xfrm>
            <a:off x="9340833" y="6234300"/>
            <a:ext cx="21268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867" rIns="0" bIns="0" anchor="ctr" anchorCtr="0">
            <a:noAutofit/>
          </a:bodyPr>
          <a:lstStyle/>
          <a:p>
            <a:pPr marL="16933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6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sz="1867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" name="Google Shape;64;p15" title="Mood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56900" y="6313500"/>
            <a:ext cx="353800" cy="35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79138-DBBA-86F1-8CC9-2E12FF6C3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74D80-1C58-9F5C-D191-1B501959E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C871B-BCC7-F7D9-C28A-54964090B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18BD-332B-4556-98E3-A80A35E54EA0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C8CCF-870C-5CE3-3455-7300F3F3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BBD58-C7BB-680B-DE6D-3232C3A83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1AEF4-F9D3-42FC-B263-1DCC60D997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206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5D20-59FE-ED78-BD6C-CA5F0CE29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DE3BB-C69D-F925-EFC2-13DB47191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7CEC9-CC07-35BF-51AB-4F790618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18BD-332B-4556-98E3-A80A35E54EA0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CA48C-5AD9-E810-87A0-8B77DD71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ED17-D2DE-5104-833E-7025CF667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1AEF4-F9D3-42FC-B263-1DCC60D997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098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B782A-18C0-B8EE-8A9C-02B7B1AAC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E814-2F25-9115-17EF-8ECE5B8B4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99EA9-1724-7B3A-0A07-78FEBC429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FC15E-1BA0-7AEC-BC9B-68CA819E0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18BD-332B-4556-98E3-A80A35E54EA0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1E48D-B800-87C2-995A-31AFA5F4B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5C18C-6E4F-BA95-581F-E348AB62C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1AEF4-F9D3-42FC-B263-1DCC60D997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103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A66BA-58F2-001D-02C9-8E2D2B61D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B169D-3D9B-F20D-E8C9-DFDB1D20B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8B905-6936-EC47-6E44-2ACC6AC28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03B6DC-7185-0B41-F7BC-35861542A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D210B-E553-9DB2-98DC-1A197CF927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87B320-8CF2-92A1-B233-22E2C1998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18BD-332B-4556-98E3-A80A35E54EA0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4BA5E4-3AA5-8B83-6C0E-20B92CD79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117332-FBB4-66B3-1D1B-36425BB1D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1AEF4-F9D3-42FC-B263-1DCC60D997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338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48024-7B93-21A0-B63A-88AD54EC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3B755D-CE3C-FC1D-64CB-03BF3B6E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18BD-332B-4556-98E3-A80A35E54EA0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93AFAC-E7D7-D936-245C-DFC44101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4E4BF-9E16-F4C4-C866-A7CC1012B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1AEF4-F9D3-42FC-B263-1DCC60D997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910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659FD0-C0DA-0F97-027B-B6A93FE27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18BD-332B-4556-98E3-A80A35E54EA0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3FC314-F005-3ABD-0232-695712547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A7F3F-7118-7BAE-50BC-0A95FE0DE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1AEF4-F9D3-42FC-B263-1DCC60D997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260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4324B-D60C-D101-29DE-A7BFA6C6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7A97E-D5CC-3BCE-35A4-4E999CC08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2709B1-FEEA-C9BE-8AB3-B050A5F0D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5FD59-D5AC-1147-54DE-43DFE3D7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18BD-332B-4556-98E3-A80A35E54EA0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458EF-C46A-170E-ABD5-7BBDD876F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F42A2-8595-2DA6-1EA5-64ACF62B3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1AEF4-F9D3-42FC-B263-1DCC60D997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783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ED8EF-4671-A7A9-D0BE-0C00F73C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1D8AFA-C6B8-E150-914B-1419C8E5F8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FF4FE-3416-E27D-49D0-73BA29D31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B3610-5BB1-B1B7-249A-1598A929D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18BD-332B-4556-98E3-A80A35E54EA0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8DEB2-D0D0-2074-32B2-109B3DD5E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93DB6-A740-2A8C-5A90-D76C247F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1AEF4-F9D3-42FC-B263-1DCC60D997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41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32ACD-2129-8928-650A-D01065892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BE01F-ACA2-E26C-83DB-23F320A77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352F2-D3C7-379E-764F-97ABAE0C1E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B18BD-332B-4556-98E3-A80A35E54EA0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E394A-0530-6A33-6D71-83886646E4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0ED58-245E-B03E-6CD8-531CD51DD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1AEF4-F9D3-42FC-B263-1DCC60D997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05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6" r:id="rId4"/>
    <p:sldLayoutId id="2147483658" r:id="rId5"/>
    <p:sldLayoutId id="2147483659" r:id="rId6"/>
    <p:sldLayoutId id="214748366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bionicteaching.com/random-thoughts-and-examples-of-student-dashboards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jiscinfonet/8550898351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hyperlink" Target="https://lsbu-lecturecast.cloud.panopto.eu/Panopto/Pages/Viewer.aspx?id=a859c1a0-4414-4221-b279-aefc00efb7e3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lsbu-lecturecast.cloud.panopto.eu/Panopto/Pages/Viewer.aspx?id=33cb5449-b39f-4f60-8332-af1400ce2318" TargetMode="Externa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"/>
          <p:cNvSpPr txBox="1">
            <a:spLocks noGrp="1"/>
          </p:cNvSpPr>
          <p:nvPr>
            <p:ph type="title"/>
          </p:nvPr>
        </p:nvSpPr>
        <p:spPr>
          <a:xfrm>
            <a:off x="5999297" y="1074648"/>
            <a:ext cx="5266000" cy="156693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GB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Analytics</a:t>
            </a:r>
            <a:br>
              <a:rPr lang="en-GB" sz="4000" dirty="0"/>
            </a:br>
            <a:r>
              <a:rPr lang="en-GB" sz="3200" i="1" dirty="0"/>
              <a:t>“</a:t>
            </a:r>
            <a:r>
              <a:rPr lang="en-GB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Coat of Many </a:t>
            </a:r>
            <a:r>
              <a:rPr lang="en-GB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Colors</a:t>
            </a:r>
            <a:r>
              <a:rPr lang="en-GB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Google Shape;70;p2"/>
          <p:cNvSpPr txBox="1"/>
          <p:nvPr/>
        </p:nvSpPr>
        <p:spPr>
          <a:xfrm>
            <a:off x="5526479" y="3990153"/>
            <a:ext cx="5420486" cy="7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933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4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Stephen Clarke</a:t>
            </a:r>
            <a:endParaRPr sz="2400" b="1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6933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Head of Digitally Enhanced Learning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1331E-EC78-5AC8-01BB-60039568D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347" y="4934694"/>
            <a:ext cx="1118618" cy="332232"/>
          </a:xfrm>
          <a:prstGeom prst="rect">
            <a:avLst/>
          </a:prstGeom>
        </p:spPr>
      </p:pic>
      <p:sp>
        <p:nvSpPr>
          <p:cNvPr id="2" name="Google Shape;70;p2">
            <a:extLst>
              <a:ext uri="{FF2B5EF4-FFF2-40B4-BE49-F238E27FC236}">
                <a16:creationId xmlns:a16="http://schemas.microsoft.com/office/drawing/2014/main" id="{56D3F320-1DAD-A8F2-D924-ABE2A3AC61BD}"/>
              </a:ext>
            </a:extLst>
          </p:cNvPr>
          <p:cNvSpPr txBox="1"/>
          <p:nvPr/>
        </p:nvSpPr>
        <p:spPr>
          <a:xfrm>
            <a:off x="6572250" y="4849713"/>
            <a:ext cx="3088840" cy="59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933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London South Bank</a:t>
            </a:r>
          </a:p>
          <a:p>
            <a:pPr marL="16933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499638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29846-068C-0F21-FDFC-5763B2062A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0000" y="360363"/>
            <a:ext cx="10799763" cy="719137"/>
          </a:xfrm>
          <a:solidFill>
            <a:schemeClr val="bg1">
              <a:lumMod val="95000"/>
              <a:alpha val="50000"/>
            </a:schemeClr>
          </a:solidFill>
        </p:spPr>
        <p:txBody>
          <a:bodyPr/>
          <a:lstStyle/>
          <a:p>
            <a:r>
              <a:rPr lang="en-GB" dirty="0">
                <a:solidFill>
                  <a:srgbClr val="9424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Analysis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38797-92CC-D4CD-E3B1-7DF5313C84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66788" y="3047126"/>
            <a:ext cx="5414128" cy="2335579"/>
          </a:xfrm>
          <a:solidFill>
            <a:srgbClr val="FFFFFF">
              <a:alpha val="50000"/>
            </a:srgb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9424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Data Preparation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9424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for Patterns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9424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for Correlations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9424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Challenge Assumptions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3ACAEFB9-D71B-AB13-212D-0C93247A4B0D}"/>
              </a:ext>
            </a:extLst>
          </p:cNvPr>
          <p:cNvSpPr/>
          <p:nvPr/>
        </p:nvSpPr>
        <p:spPr>
          <a:xfrm>
            <a:off x="1080000" y="2152875"/>
            <a:ext cx="1980000" cy="180000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Reporting Server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F19DFCB8-0014-E374-896B-A6B6C06EE383}"/>
              </a:ext>
            </a:extLst>
          </p:cNvPr>
          <p:cNvSpPr/>
          <p:nvPr/>
        </p:nvSpPr>
        <p:spPr>
          <a:xfrm>
            <a:off x="1080000" y="3960000"/>
            <a:ext cx="1980000" cy="180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Retention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A90D45A1-A8AD-0840-09E7-FE964CB1DA06}"/>
              </a:ext>
            </a:extLst>
          </p:cNvPr>
          <p:cNvSpPr/>
          <p:nvPr/>
        </p:nvSpPr>
        <p:spPr>
          <a:xfrm>
            <a:off x="2587326" y="3052875"/>
            <a:ext cx="1980000" cy="1800000"/>
          </a:xfrm>
          <a:prstGeom prst="hexagon">
            <a:avLst/>
          </a:prstGeom>
          <a:solidFill>
            <a:srgbClr val="FFB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Database Management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5662D234-244C-FBBA-7739-63A1B065DF01}"/>
              </a:ext>
            </a:extLst>
          </p:cNvPr>
          <p:cNvSpPr/>
          <p:nvPr/>
        </p:nvSpPr>
        <p:spPr>
          <a:xfrm>
            <a:off x="2587326" y="1247126"/>
            <a:ext cx="1980000" cy="1800000"/>
          </a:xfrm>
          <a:prstGeom prst="hexagon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/>
              <a:t>Data Warehouse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00B54575-D2E7-D141-241F-75966E376227}"/>
              </a:ext>
            </a:extLst>
          </p:cNvPr>
          <p:cNvSpPr/>
          <p:nvPr/>
        </p:nvSpPr>
        <p:spPr>
          <a:xfrm>
            <a:off x="2587326" y="4858624"/>
            <a:ext cx="1980000" cy="1800000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/>
              <a:t>Enterprise Platform</a:t>
            </a:r>
          </a:p>
          <a:p>
            <a:pPr algn="ctr"/>
            <a:r>
              <a:rPr lang="en-GB" dirty="0"/>
              <a:t>Integrations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DA534CBF-C429-1759-8634-94BDBFB5C86C}"/>
              </a:ext>
            </a:extLst>
          </p:cNvPr>
          <p:cNvSpPr/>
          <p:nvPr/>
        </p:nvSpPr>
        <p:spPr>
          <a:xfrm>
            <a:off x="4116000" y="2147126"/>
            <a:ext cx="1980000" cy="1800000"/>
          </a:xfrm>
          <a:prstGeom prst="hexagon">
            <a:avLst/>
          </a:prstGeom>
          <a:solidFill>
            <a:srgbClr val="9424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/>
              <a:t>Data Analysis</a:t>
            </a:r>
          </a:p>
        </p:txBody>
      </p:sp>
    </p:spTree>
    <p:extLst>
      <p:ext uri="{BB962C8B-B14F-4D97-AF65-F5344CB8AC3E}">
        <p14:creationId xmlns:p14="http://schemas.microsoft.com/office/powerpoint/2010/main" val="1191262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29846-068C-0F21-FDFC-5763B2062A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0000" y="360363"/>
            <a:ext cx="10799763" cy="719137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09CE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Data Reporting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38797-92CC-D4CD-E3B1-7DF5313C84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15192" y="3058193"/>
            <a:ext cx="3398837" cy="1603375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09CE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  <a:p>
            <a:r>
              <a:rPr lang="en-GB" sz="2400" dirty="0">
                <a:solidFill>
                  <a:srgbClr val="09CE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Diagrams</a:t>
            </a:r>
          </a:p>
          <a:p>
            <a:r>
              <a:rPr lang="en-GB" sz="2400" dirty="0">
                <a:solidFill>
                  <a:srgbClr val="09CE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Dashboards</a:t>
            </a:r>
          </a:p>
          <a:p>
            <a:r>
              <a:rPr lang="en-GB" sz="2400" dirty="0">
                <a:solidFill>
                  <a:srgbClr val="09CE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Audiences</a:t>
            </a:r>
          </a:p>
          <a:p>
            <a:r>
              <a:rPr lang="en-GB" sz="2400" dirty="0">
                <a:solidFill>
                  <a:srgbClr val="09CE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Alignment to Goals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3ACAEFB9-D71B-AB13-212D-0C93247A4B0D}"/>
              </a:ext>
            </a:extLst>
          </p:cNvPr>
          <p:cNvSpPr/>
          <p:nvPr/>
        </p:nvSpPr>
        <p:spPr>
          <a:xfrm>
            <a:off x="1085316" y="2122143"/>
            <a:ext cx="1980000" cy="180000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Reporting Server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F19DFCB8-0014-E374-896B-A6B6C06EE383}"/>
              </a:ext>
            </a:extLst>
          </p:cNvPr>
          <p:cNvSpPr/>
          <p:nvPr/>
        </p:nvSpPr>
        <p:spPr>
          <a:xfrm>
            <a:off x="1096842" y="3934429"/>
            <a:ext cx="1980000" cy="180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Retention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A90D45A1-A8AD-0840-09E7-FE964CB1DA06}"/>
              </a:ext>
            </a:extLst>
          </p:cNvPr>
          <p:cNvSpPr/>
          <p:nvPr/>
        </p:nvSpPr>
        <p:spPr>
          <a:xfrm>
            <a:off x="2615035" y="3025751"/>
            <a:ext cx="1980000" cy="1800000"/>
          </a:xfrm>
          <a:prstGeom prst="hexagon">
            <a:avLst/>
          </a:prstGeom>
          <a:solidFill>
            <a:srgbClr val="FFB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GB" dirty="0"/>
              <a:t>Database Management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5662D234-244C-FBBA-7739-63A1B065DF01}"/>
              </a:ext>
            </a:extLst>
          </p:cNvPr>
          <p:cNvSpPr/>
          <p:nvPr/>
        </p:nvSpPr>
        <p:spPr>
          <a:xfrm>
            <a:off x="2615035" y="1229102"/>
            <a:ext cx="1981095" cy="1829091"/>
          </a:xfrm>
          <a:prstGeom prst="hexagon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/>
              <a:t>Data Warehouse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00B54575-D2E7-D141-241F-75966E376227}"/>
              </a:ext>
            </a:extLst>
          </p:cNvPr>
          <p:cNvSpPr/>
          <p:nvPr/>
        </p:nvSpPr>
        <p:spPr>
          <a:xfrm>
            <a:off x="2615035" y="4810664"/>
            <a:ext cx="1980000" cy="1800000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/>
              <a:t>Other Enterprise Platforms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DA534CBF-C429-1759-8634-94BDBFB5C86C}"/>
              </a:ext>
            </a:extLst>
          </p:cNvPr>
          <p:cNvSpPr/>
          <p:nvPr/>
        </p:nvSpPr>
        <p:spPr>
          <a:xfrm>
            <a:off x="4153990" y="2158599"/>
            <a:ext cx="1980000" cy="1800000"/>
          </a:xfrm>
          <a:prstGeom prst="hexagon">
            <a:avLst/>
          </a:prstGeom>
          <a:solidFill>
            <a:srgbClr val="9424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/>
              <a:t>Data Analysis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5C9E679-B7EA-19D8-A021-8E4C1B669FB4}"/>
              </a:ext>
            </a:extLst>
          </p:cNvPr>
          <p:cNvSpPr/>
          <p:nvPr/>
        </p:nvSpPr>
        <p:spPr>
          <a:xfrm>
            <a:off x="4144754" y="3934429"/>
            <a:ext cx="1980000" cy="1800000"/>
          </a:xfrm>
          <a:prstGeom prst="hexagon">
            <a:avLst/>
          </a:prstGeom>
          <a:solidFill>
            <a:srgbClr val="09CE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/>
              <a:t>Data Reporting</a:t>
            </a:r>
          </a:p>
        </p:txBody>
      </p:sp>
    </p:spTree>
    <p:extLst>
      <p:ext uri="{BB962C8B-B14F-4D97-AF65-F5344CB8AC3E}">
        <p14:creationId xmlns:p14="http://schemas.microsoft.com/office/powerpoint/2010/main" val="646202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821FB-AA0A-AF21-6F46-3BF0CA7AF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Consuming the Data</a:t>
            </a:r>
          </a:p>
        </p:txBody>
      </p:sp>
    </p:spTree>
    <p:extLst>
      <p:ext uri="{BB962C8B-B14F-4D97-AF65-F5344CB8AC3E}">
        <p14:creationId xmlns:p14="http://schemas.microsoft.com/office/powerpoint/2010/main" val="108761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CCB2F52-2618-AF64-1F7D-FDDD95FDC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823" r="1938"/>
          <a:stretch/>
        </p:blipFill>
        <p:spPr>
          <a:xfrm>
            <a:off x="2846894" y="744717"/>
            <a:ext cx="6598763" cy="5514681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05B4D8-1003-EF4B-1988-C7DA2421646E}"/>
              </a:ext>
            </a:extLst>
          </p:cNvPr>
          <p:cNvSpPr txBox="1"/>
          <p:nvPr/>
        </p:nvSpPr>
        <p:spPr>
          <a:xfrm>
            <a:off x="3173690" y="248967"/>
            <a:ext cx="5844619" cy="461665"/>
          </a:xfrm>
          <a:prstGeom prst="rect">
            <a:avLst/>
          </a:prstGeom>
          <a:solidFill>
            <a:schemeClr val="bg1">
              <a:lumMod val="6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for Learners</a:t>
            </a:r>
          </a:p>
        </p:txBody>
      </p:sp>
    </p:spTree>
    <p:extLst>
      <p:ext uri="{BB962C8B-B14F-4D97-AF65-F5344CB8AC3E}">
        <p14:creationId xmlns:p14="http://schemas.microsoft.com/office/powerpoint/2010/main" val="358350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0.23567 0.178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4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F91A410-755F-E409-3D19-9A98E12E22EE}"/>
              </a:ext>
            </a:extLst>
          </p:cNvPr>
          <p:cNvGraphicFramePr>
            <a:graphicFrameLocks/>
          </p:cNvGraphicFramePr>
          <p:nvPr/>
        </p:nvGraphicFramePr>
        <p:xfrm>
          <a:off x="2717006" y="1078705"/>
          <a:ext cx="6757988" cy="4700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BB8F97D-7DF1-DBF4-55D5-5CE079069049}"/>
              </a:ext>
            </a:extLst>
          </p:cNvPr>
          <p:cNvSpPr txBox="1"/>
          <p:nvPr/>
        </p:nvSpPr>
        <p:spPr>
          <a:xfrm>
            <a:off x="3173690" y="248967"/>
            <a:ext cx="5844619" cy="461665"/>
          </a:xfrm>
          <a:prstGeom prst="rect">
            <a:avLst/>
          </a:prstGeom>
          <a:solidFill>
            <a:schemeClr val="bg1">
              <a:lumMod val="6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for Learners</a:t>
            </a:r>
          </a:p>
        </p:txBody>
      </p:sp>
    </p:spTree>
    <p:extLst>
      <p:ext uri="{BB962C8B-B14F-4D97-AF65-F5344CB8AC3E}">
        <p14:creationId xmlns:p14="http://schemas.microsoft.com/office/powerpoint/2010/main" val="400693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2CEDA-0133-4CA4-3019-503BE5B93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4082C-6186-7487-605D-6E6DA5625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7C7C0288-B737-CDAA-5D45-A35AA131A45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8155" y="524547"/>
            <a:ext cx="10873009" cy="5791412"/>
          </a:xfr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B131EB-F48B-B871-5E5D-A29EBFFD699B}"/>
              </a:ext>
            </a:extLst>
          </p:cNvPr>
          <p:cNvSpPr txBox="1"/>
          <p:nvPr/>
        </p:nvSpPr>
        <p:spPr>
          <a:xfrm>
            <a:off x="3173690" y="248967"/>
            <a:ext cx="5844619" cy="461665"/>
          </a:xfrm>
          <a:prstGeom prst="rect">
            <a:avLst/>
          </a:prstGeom>
          <a:solidFill>
            <a:schemeClr val="bg1">
              <a:lumMod val="6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for Academics</a:t>
            </a:r>
          </a:p>
        </p:txBody>
      </p:sp>
    </p:spTree>
    <p:extLst>
      <p:ext uri="{BB962C8B-B14F-4D97-AF65-F5344CB8AC3E}">
        <p14:creationId xmlns:p14="http://schemas.microsoft.com/office/powerpoint/2010/main" val="1516155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9BD012-A3BF-1D6D-7EF6-3B3F11011BE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683497" y="888509"/>
            <a:ext cx="6825006" cy="5346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D69E4E-DE0B-E9E6-F5FB-EA35E3DB498F}"/>
              </a:ext>
            </a:extLst>
          </p:cNvPr>
          <p:cNvSpPr txBox="1"/>
          <p:nvPr/>
        </p:nvSpPr>
        <p:spPr>
          <a:xfrm>
            <a:off x="3173690" y="277247"/>
            <a:ext cx="5844619" cy="461665"/>
          </a:xfrm>
          <a:prstGeom prst="rect">
            <a:avLst/>
          </a:prstGeom>
          <a:solidFill>
            <a:schemeClr val="bg1">
              <a:lumMod val="6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for Academics</a:t>
            </a:r>
          </a:p>
        </p:txBody>
      </p:sp>
    </p:spTree>
    <p:extLst>
      <p:ext uri="{BB962C8B-B14F-4D97-AF65-F5344CB8AC3E}">
        <p14:creationId xmlns:p14="http://schemas.microsoft.com/office/powerpoint/2010/main" val="685900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 descr="Graphical user interface&#10;&#10;Description automatically generated">
            <a:extLst>
              <a:ext uri="{FF2B5EF4-FFF2-40B4-BE49-F238E27FC236}">
                <a16:creationId xmlns:a16="http://schemas.microsoft.com/office/drawing/2014/main" id="{19F25F85-A550-3748-FA84-1D811018261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4760" r="2265" b="2442"/>
          <a:stretch/>
        </p:blipFill>
        <p:spPr>
          <a:xfrm>
            <a:off x="688909" y="509048"/>
            <a:ext cx="10792938" cy="5335571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44E30D-6C68-55D5-371C-EC897A187743}"/>
              </a:ext>
            </a:extLst>
          </p:cNvPr>
          <p:cNvSpPr/>
          <p:nvPr/>
        </p:nvSpPr>
        <p:spPr>
          <a:xfrm>
            <a:off x="820132" y="3346515"/>
            <a:ext cx="688157" cy="188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10683E-D8C9-2390-A3F7-767066EA5908}"/>
              </a:ext>
            </a:extLst>
          </p:cNvPr>
          <p:cNvSpPr txBox="1"/>
          <p:nvPr/>
        </p:nvSpPr>
        <p:spPr>
          <a:xfrm>
            <a:off x="3173690" y="248967"/>
            <a:ext cx="5844619" cy="461665"/>
          </a:xfrm>
          <a:prstGeom prst="rect">
            <a:avLst/>
          </a:prstGeom>
          <a:solidFill>
            <a:schemeClr val="bg1">
              <a:lumMod val="6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for Leadership</a:t>
            </a:r>
          </a:p>
        </p:txBody>
      </p:sp>
    </p:spTree>
    <p:extLst>
      <p:ext uri="{BB962C8B-B14F-4D97-AF65-F5344CB8AC3E}">
        <p14:creationId xmlns:p14="http://schemas.microsoft.com/office/powerpoint/2010/main" val="2650521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6D1DC19-263A-5108-F1E0-46DB9A1258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3441534"/>
              </p:ext>
            </p:extLst>
          </p:nvPr>
        </p:nvGraphicFramePr>
        <p:xfrm>
          <a:off x="2059757" y="1188604"/>
          <a:ext cx="7620000" cy="3802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E3B9679-E2C5-4235-3E28-5526143C14CA}"/>
              </a:ext>
            </a:extLst>
          </p:cNvPr>
          <p:cNvSpPr txBox="1"/>
          <p:nvPr/>
        </p:nvSpPr>
        <p:spPr>
          <a:xfrm>
            <a:off x="3173690" y="248967"/>
            <a:ext cx="5844619" cy="461665"/>
          </a:xfrm>
          <a:prstGeom prst="rect">
            <a:avLst/>
          </a:prstGeom>
          <a:solidFill>
            <a:schemeClr val="bg1">
              <a:lumMod val="6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for Leadership</a:t>
            </a:r>
          </a:p>
        </p:txBody>
      </p:sp>
    </p:spTree>
    <p:extLst>
      <p:ext uri="{BB962C8B-B14F-4D97-AF65-F5344CB8AC3E}">
        <p14:creationId xmlns:p14="http://schemas.microsoft.com/office/powerpoint/2010/main" val="595959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6B50E0-F827-FB61-D79F-4E1902ED5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0961" y="1861767"/>
            <a:ext cx="10125306" cy="4144000"/>
          </a:xfrm>
        </p:spPr>
        <p:txBody>
          <a:bodyPr/>
          <a:lstStyle/>
          <a:p>
            <a:r>
              <a:rPr lang="en-GB" sz="4000" dirty="0"/>
              <a:t>What have I missed?</a:t>
            </a:r>
          </a:p>
          <a:p>
            <a:r>
              <a:rPr lang="en-GB" sz="4000" dirty="0"/>
              <a:t>Where are organisations on the journey?</a:t>
            </a:r>
          </a:p>
          <a:p>
            <a:r>
              <a:rPr lang="en-GB" sz="4000" dirty="0"/>
              <a:t>What are the barriers?</a:t>
            </a:r>
          </a:p>
          <a:p>
            <a:r>
              <a:rPr lang="en-GB" sz="4000" dirty="0"/>
              <a:t>Do we share the vision?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45202E-E2DF-EB40-93BE-C5313A263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2336717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2E69A1-CD9A-EF8E-23B4-AEFBC4518A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416EAB-EEF3-6FC3-2EA7-73088D9C9443}"/>
              </a:ext>
            </a:extLst>
          </p:cNvPr>
          <p:cNvSpPr txBox="1"/>
          <p:nvPr/>
        </p:nvSpPr>
        <p:spPr>
          <a:xfrm>
            <a:off x="1020417" y="1470991"/>
            <a:ext cx="5830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https://lsbu-lecturecast.cloud.panopto.eu/Panopto/Pages/Viewer.aspx?id=a859c1a0-4414-4221-b279-aefc00efb7e3</a:t>
            </a:r>
            <a:endParaRPr lang="en-GB" dirty="0"/>
          </a:p>
        </p:txBody>
      </p:sp>
      <p:pic>
        <p:nvPicPr>
          <p:cNvPr id="19" name="Coat_Many_Colors_0">
            <a:hlinkClick r:id="" action="ppaction://media"/>
            <a:extLst>
              <a:ext uri="{FF2B5EF4-FFF2-40B4-BE49-F238E27FC236}">
                <a16:creationId xmlns:a16="http://schemas.microsoft.com/office/drawing/2014/main" id="{D427D828-9B8A-7BD1-B0ED-D7F7BD5ACC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463" y="0"/>
            <a:ext cx="10244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934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/>
          <p:nvPr/>
        </p:nvSpPr>
        <p:spPr>
          <a:xfrm>
            <a:off x="508000" y="6032400"/>
            <a:ext cx="2674000" cy="6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867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89" b="0" i="0" u="none" strike="noStrike" cap="none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Stephen Clarke</a:t>
            </a:r>
            <a:endParaRPr sz="2489" b="0" i="0" u="none" strike="noStrike" cap="none" dirty="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" name="Google Shape;140;p8"/>
          <p:cNvSpPr txBox="1"/>
          <p:nvPr/>
        </p:nvSpPr>
        <p:spPr>
          <a:xfrm>
            <a:off x="3640951" y="6032467"/>
            <a:ext cx="4398800" cy="6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867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93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89" b="0" i="0" u="sng" strike="noStrike" cap="none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clarks49@lsbu.ac.uk</a:t>
            </a:r>
            <a:endParaRPr sz="2489" b="0" i="0" u="none" strike="noStrike" cap="none" dirty="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" name="Google Shape;141;p8"/>
          <p:cNvSpPr txBox="1">
            <a:spLocks noGrp="1"/>
          </p:cNvSpPr>
          <p:nvPr>
            <p:ph type="title" idx="4294967295"/>
          </p:nvPr>
        </p:nvSpPr>
        <p:spPr>
          <a:xfrm>
            <a:off x="0" y="-1152767"/>
            <a:ext cx="8050800" cy="1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667" dirty="0">
                <a:solidFill>
                  <a:srgbClr val="0147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Closing slide</a:t>
            </a:r>
            <a:endParaRPr sz="4667" i="0" u="none" strike="noStrike" cap="none" dirty="0">
              <a:solidFill>
                <a:srgbClr val="0147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404205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2BFA7A-8F22-08E2-C676-7FE3016453D0}"/>
              </a:ext>
            </a:extLst>
          </p:cNvPr>
          <p:cNvSpPr txBox="1"/>
          <p:nvPr/>
        </p:nvSpPr>
        <p:spPr>
          <a:xfrm>
            <a:off x="2237874" y="2839453"/>
            <a:ext cx="554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Coat of Many </a:t>
            </a:r>
            <a:r>
              <a:rPr lang="en-GB" dirty="0" err="1">
                <a:hlinkClick r:id="rId2"/>
              </a:rPr>
              <a:t>Colors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6591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>
            <a:extLst>
              <a:ext uri="{FF2B5EF4-FFF2-40B4-BE49-F238E27FC236}">
                <a16:creationId xmlns:a16="http://schemas.microsoft.com/office/drawing/2014/main" id="{BB3A682F-94DA-36A7-CCE6-323922DE52F6}"/>
              </a:ext>
            </a:extLst>
          </p:cNvPr>
          <p:cNvSpPr/>
          <p:nvPr/>
        </p:nvSpPr>
        <p:spPr>
          <a:xfrm>
            <a:off x="1058515" y="1808941"/>
            <a:ext cx="1980000" cy="180000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754F6F02-3571-9ED0-15F5-8407BDC5A9A6}"/>
              </a:ext>
            </a:extLst>
          </p:cNvPr>
          <p:cNvSpPr/>
          <p:nvPr/>
        </p:nvSpPr>
        <p:spPr>
          <a:xfrm>
            <a:off x="1055008" y="3608946"/>
            <a:ext cx="1980000" cy="180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86FEE7F1-AC1D-F48E-7EA9-C24F2175212E}"/>
              </a:ext>
            </a:extLst>
          </p:cNvPr>
          <p:cNvSpPr/>
          <p:nvPr/>
        </p:nvSpPr>
        <p:spPr>
          <a:xfrm>
            <a:off x="2596641" y="2708946"/>
            <a:ext cx="1980000" cy="1800000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0A72316D-8F58-924C-E934-5883ED4CE4D1}"/>
              </a:ext>
            </a:extLst>
          </p:cNvPr>
          <p:cNvSpPr/>
          <p:nvPr/>
        </p:nvSpPr>
        <p:spPr>
          <a:xfrm>
            <a:off x="2596641" y="908941"/>
            <a:ext cx="1980000" cy="1800000"/>
          </a:xfrm>
          <a:prstGeom prst="hexagon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dirty="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90645687-9168-E81D-B847-4CB307730F4F}"/>
              </a:ext>
            </a:extLst>
          </p:cNvPr>
          <p:cNvSpPr/>
          <p:nvPr/>
        </p:nvSpPr>
        <p:spPr>
          <a:xfrm>
            <a:off x="2596641" y="4487835"/>
            <a:ext cx="1980000" cy="1800000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dirty="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0CE9CF59-1BE9-F820-7D0E-44704DFC6CD1}"/>
              </a:ext>
            </a:extLst>
          </p:cNvPr>
          <p:cNvSpPr/>
          <p:nvPr/>
        </p:nvSpPr>
        <p:spPr>
          <a:xfrm>
            <a:off x="4138274" y="1817345"/>
            <a:ext cx="1980000" cy="1800000"/>
          </a:xfrm>
          <a:prstGeom prst="hexagon">
            <a:avLst/>
          </a:prstGeom>
          <a:solidFill>
            <a:srgbClr val="9424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dirty="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6743B84D-1829-4AF4-52E4-83DE5500B899}"/>
              </a:ext>
            </a:extLst>
          </p:cNvPr>
          <p:cNvSpPr/>
          <p:nvPr/>
        </p:nvSpPr>
        <p:spPr>
          <a:xfrm>
            <a:off x="4133265" y="3617345"/>
            <a:ext cx="1980000" cy="1800000"/>
          </a:xfrm>
          <a:prstGeom prst="hexagon">
            <a:avLst/>
          </a:prstGeom>
          <a:solidFill>
            <a:srgbClr val="09CE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picture containing person, colorful&#10;&#10;Description automatically generated">
            <a:extLst>
              <a:ext uri="{FF2B5EF4-FFF2-40B4-BE49-F238E27FC236}">
                <a16:creationId xmlns:a16="http://schemas.microsoft.com/office/drawing/2014/main" id="{CB2F60E2-5058-DBD3-268F-5B38EF0FB6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>
          <a:xfrm>
            <a:off x="498758" y="83195"/>
            <a:ext cx="6529732" cy="6371327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478F2C-3AAC-87B5-A06B-FF4FCB8F4047}"/>
              </a:ext>
            </a:extLst>
          </p:cNvPr>
          <p:cNvSpPr txBox="1">
            <a:spLocks/>
          </p:cNvSpPr>
          <p:nvPr/>
        </p:nvSpPr>
        <p:spPr>
          <a:xfrm>
            <a:off x="7211522" y="293838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4200" kern="0" dirty="0"/>
              <a:t>What are the pieces to make our analytics coat of many </a:t>
            </a:r>
            <a:r>
              <a:rPr lang="en-US" sz="4200" kern="0" dirty="0" err="1"/>
              <a:t>colours</a:t>
            </a:r>
            <a:r>
              <a:rPr lang="en-US" sz="4200" kern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3216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29846-068C-0F21-FDFC-5763B2062A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0000" y="360000"/>
            <a:ext cx="7200000" cy="720000"/>
          </a:xfrm>
        </p:spPr>
        <p:txBody>
          <a:bodyPr/>
          <a:lstStyle/>
          <a:p>
            <a:r>
              <a:rPr lang="en-GB" dirty="0">
                <a:solidFill>
                  <a:srgbClr val="FFA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Retention Policy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38797-92CC-D4CD-E3B1-7DF5313C84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70187" y="1396050"/>
            <a:ext cx="6613525" cy="22479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FFA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Probably Exists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FFA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May Already Reference Learning Data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FFA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Multiple Parts May Impact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FFA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Need to Keep Data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FFA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Need to Destroy Data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FFA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Point of Anonymity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F19DFCB8-0014-E374-896B-A6B6C06EE383}"/>
              </a:ext>
            </a:extLst>
          </p:cNvPr>
          <p:cNvSpPr/>
          <p:nvPr/>
        </p:nvSpPr>
        <p:spPr>
          <a:xfrm>
            <a:off x="1080000" y="3960000"/>
            <a:ext cx="1980000" cy="180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Retention</a:t>
            </a:r>
          </a:p>
        </p:txBody>
      </p:sp>
    </p:spTree>
    <p:extLst>
      <p:ext uri="{BB962C8B-B14F-4D97-AF65-F5344CB8AC3E}">
        <p14:creationId xmlns:p14="http://schemas.microsoft.com/office/powerpoint/2010/main" val="125383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29846-068C-0F21-FDFC-5763B2062A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0000" y="360363"/>
            <a:ext cx="10799763" cy="719137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Reporting Servers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38797-92CC-D4CD-E3B1-7DF5313C84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23270" y="1548222"/>
            <a:ext cx="6143625" cy="24117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May Exist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Hierarchical File Storage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 Data Warehouse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3ACAEFB9-D71B-AB13-212D-0C93247A4B0D}"/>
              </a:ext>
            </a:extLst>
          </p:cNvPr>
          <p:cNvSpPr/>
          <p:nvPr/>
        </p:nvSpPr>
        <p:spPr>
          <a:xfrm>
            <a:off x="1080000" y="2160000"/>
            <a:ext cx="1980000" cy="180000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Reporting Server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F19DFCB8-0014-E374-896B-A6B6C06EE383}"/>
              </a:ext>
            </a:extLst>
          </p:cNvPr>
          <p:cNvSpPr/>
          <p:nvPr/>
        </p:nvSpPr>
        <p:spPr>
          <a:xfrm>
            <a:off x="1080000" y="3960000"/>
            <a:ext cx="1980000" cy="180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Retention</a:t>
            </a:r>
          </a:p>
        </p:txBody>
      </p:sp>
    </p:spTree>
    <p:extLst>
      <p:ext uri="{BB962C8B-B14F-4D97-AF65-F5344CB8AC3E}">
        <p14:creationId xmlns:p14="http://schemas.microsoft.com/office/powerpoint/2010/main" val="3266140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29846-068C-0F21-FDFC-5763B2062A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0000" y="360363"/>
            <a:ext cx="10799763" cy="719137"/>
          </a:xfrm>
        </p:spPr>
        <p:txBody>
          <a:bodyPr/>
          <a:lstStyle/>
          <a:p>
            <a:r>
              <a:rPr lang="en-GB" dirty="0">
                <a:solidFill>
                  <a:srgbClr val="FF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Database Table Management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38797-92CC-D4CD-E3B1-7DF5313C84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17775" y="1079500"/>
            <a:ext cx="3725862" cy="171926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dirty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Reasons to Keep Data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Data Retention Policy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GDPR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Appeals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Learning Analytics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3ACAEFB9-D71B-AB13-212D-0C93247A4B0D}"/>
              </a:ext>
            </a:extLst>
          </p:cNvPr>
          <p:cNvSpPr/>
          <p:nvPr/>
        </p:nvSpPr>
        <p:spPr>
          <a:xfrm>
            <a:off x="1080000" y="2160000"/>
            <a:ext cx="1980000" cy="180000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Reporting Server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F19DFCB8-0014-E374-896B-A6B6C06EE383}"/>
              </a:ext>
            </a:extLst>
          </p:cNvPr>
          <p:cNvSpPr/>
          <p:nvPr/>
        </p:nvSpPr>
        <p:spPr>
          <a:xfrm>
            <a:off x="1080000" y="3960000"/>
            <a:ext cx="1980000" cy="180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Retention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A90D45A1-A8AD-0840-09E7-FE964CB1DA06}"/>
              </a:ext>
            </a:extLst>
          </p:cNvPr>
          <p:cNvSpPr/>
          <p:nvPr/>
        </p:nvSpPr>
        <p:spPr>
          <a:xfrm>
            <a:off x="2621899" y="3060000"/>
            <a:ext cx="1980000" cy="1800000"/>
          </a:xfrm>
          <a:prstGeom prst="hexagon">
            <a:avLst/>
          </a:prstGeom>
          <a:solidFill>
            <a:srgbClr val="FFB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GB" dirty="0"/>
              <a:t>Database Management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D0975D1-6B27-9F53-7136-BBACC3A3252F}"/>
              </a:ext>
            </a:extLst>
          </p:cNvPr>
          <p:cNvSpPr txBox="1">
            <a:spLocks/>
          </p:cNvSpPr>
          <p:nvPr/>
        </p:nvSpPr>
        <p:spPr>
          <a:xfrm>
            <a:off x="5317775" y="3060000"/>
            <a:ext cx="3867199" cy="1603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2400" dirty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Reasons to Remove Data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-GB" sz="1400" dirty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Data Retention Policy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-GB" sz="1400" dirty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GDPR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-GB" sz="1400" dirty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Performance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E0FCA3-7B7F-8913-70F1-BD51A0352ACA}"/>
              </a:ext>
            </a:extLst>
          </p:cNvPr>
          <p:cNvSpPr txBox="1">
            <a:spLocks/>
          </p:cNvSpPr>
          <p:nvPr/>
        </p:nvSpPr>
        <p:spPr>
          <a:xfrm>
            <a:off x="5317775" y="4814869"/>
            <a:ext cx="4692950" cy="160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dirty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Reasons to Process Data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-GB" sz="1400" dirty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Learning Analytics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-GB" sz="1400" dirty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GDPR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-GB" sz="1400" dirty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Business Intelligence</a:t>
            </a:r>
          </a:p>
        </p:txBody>
      </p:sp>
    </p:spTree>
    <p:extLst>
      <p:ext uri="{BB962C8B-B14F-4D97-AF65-F5344CB8AC3E}">
        <p14:creationId xmlns:p14="http://schemas.microsoft.com/office/powerpoint/2010/main" val="2301467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29846-068C-0F21-FDFC-5763B2062A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0000" y="360000"/>
            <a:ext cx="10799763" cy="720725"/>
          </a:xfrm>
        </p:spPr>
        <p:txBody>
          <a:bodyPr/>
          <a:lstStyle/>
          <a:p>
            <a:r>
              <a:rPr lang="en-GB" dirty="0">
                <a:solidFill>
                  <a:srgbClr val="92A000"/>
                </a:solidFill>
              </a:rPr>
              <a:t>Data Warehouse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38797-92CC-D4CD-E3B1-7DF5313C84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90053" y="3158312"/>
            <a:ext cx="5721947" cy="1603375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92A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 Dimensional Data Storage</a:t>
            </a:r>
          </a:p>
          <a:p>
            <a:r>
              <a:rPr lang="en-GB" sz="2400" dirty="0">
                <a:solidFill>
                  <a:srgbClr val="92A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Compares Data Change Over Time</a:t>
            </a:r>
          </a:p>
          <a:p>
            <a:r>
              <a:rPr lang="en-GB" sz="2400" dirty="0">
                <a:solidFill>
                  <a:srgbClr val="92A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3ACAEFB9-D71B-AB13-212D-0C93247A4B0D}"/>
              </a:ext>
            </a:extLst>
          </p:cNvPr>
          <p:cNvSpPr/>
          <p:nvPr/>
        </p:nvSpPr>
        <p:spPr>
          <a:xfrm>
            <a:off x="1080000" y="2160000"/>
            <a:ext cx="1980000" cy="180000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Reporting Server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F19DFCB8-0014-E374-896B-A6B6C06EE383}"/>
              </a:ext>
            </a:extLst>
          </p:cNvPr>
          <p:cNvSpPr/>
          <p:nvPr/>
        </p:nvSpPr>
        <p:spPr>
          <a:xfrm>
            <a:off x="1080000" y="3960000"/>
            <a:ext cx="1980000" cy="180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Retention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A90D45A1-A8AD-0840-09E7-FE964CB1DA06}"/>
              </a:ext>
            </a:extLst>
          </p:cNvPr>
          <p:cNvSpPr/>
          <p:nvPr/>
        </p:nvSpPr>
        <p:spPr>
          <a:xfrm>
            <a:off x="2605799" y="3052875"/>
            <a:ext cx="1980000" cy="1800000"/>
          </a:xfrm>
          <a:prstGeom prst="hexagon">
            <a:avLst/>
          </a:prstGeom>
          <a:solidFill>
            <a:srgbClr val="FFB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Database Management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5662D234-244C-FBBA-7739-63A1B065DF01}"/>
              </a:ext>
            </a:extLst>
          </p:cNvPr>
          <p:cNvSpPr/>
          <p:nvPr/>
        </p:nvSpPr>
        <p:spPr>
          <a:xfrm>
            <a:off x="2605799" y="1245750"/>
            <a:ext cx="1980000" cy="1800000"/>
          </a:xfrm>
          <a:prstGeom prst="hexagon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/>
              <a:t>Data Warehouse</a:t>
            </a:r>
          </a:p>
        </p:txBody>
      </p:sp>
    </p:spTree>
    <p:extLst>
      <p:ext uri="{BB962C8B-B14F-4D97-AF65-F5344CB8AC3E}">
        <p14:creationId xmlns:p14="http://schemas.microsoft.com/office/powerpoint/2010/main" val="3853323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29846-068C-0F21-FDFC-5763B2062A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0000" y="360000"/>
            <a:ext cx="10799763" cy="720725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Enterprise Platform Integrations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38797-92CC-D4CD-E3B1-7DF5313C84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9323" y="2085173"/>
            <a:ext cx="4562475" cy="2454275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Records System</a:t>
            </a:r>
          </a:p>
          <a:p>
            <a:r>
              <a:rPr lang="en-GB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Identity Management</a:t>
            </a:r>
          </a:p>
          <a:p>
            <a:r>
              <a:rPr lang="en-GB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 System</a:t>
            </a:r>
          </a:p>
          <a:p>
            <a:r>
              <a:rPr lang="en-GB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CRM</a:t>
            </a:r>
          </a:p>
          <a:p>
            <a:r>
              <a:rPr lang="en-GB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3ACAEFB9-D71B-AB13-212D-0C93247A4B0D}"/>
              </a:ext>
            </a:extLst>
          </p:cNvPr>
          <p:cNvSpPr/>
          <p:nvPr/>
        </p:nvSpPr>
        <p:spPr>
          <a:xfrm>
            <a:off x="1085316" y="2085173"/>
            <a:ext cx="1980000" cy="180000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Reporting Server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F19DFCB8-0014-E374-896B-A6B6C06EE383}"/>
              </a:ext>
            </a:extLst>
          </p:cNvPr>
          <p:cNvSpPr/>
          <p:nvPr/>
        </p:nvSpPr>
        <p:spPr>
          <a:xfrm>
            <a:off x="1085316" y="3888223"/>
            <a:ext cx="1980000" cy="180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Retention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A90D45A1-A8AD-0840-09E7-FE964CB1DA06}"/>
              </a:ext>
            </a:extLst>
          </p:cNvPr>
          <p:cNvSpPr/>
          <p:nvPr/>
        </p:nvSpPr>
        <p:spPr>
          <a:xfrm>
            <a:off x="2587326" y="3003821"/>
            <a:ext cx="1980000" cy="1800000"/>
          </a:xfrm>
          <a:prstGeom prst="hexagon">
            <a:avLst/>
          </a:prstGeom>
          <a:solidFill>
            <a:srgbClr val="FFB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Database Management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5662D234-244C-FBBA-7739-63A1B065DF01}"/>
              </a:ext>
            </a:extLst>
          </p:cNvPr>
          <p:cNvSpPr/>
          <p:nvPr/>
        </p:nvSpPr>
        <p:spPr>
          <a:xfrm>
            <a:off x="2587326" y="1191490"/>
            <a:ext cx="1980000" cy="1800000"/>
          </a:xfrm>
          <a:prstGeom prst="hexagon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/>
              <a:t>Data Warehouse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00B54575-D2E7-D141-241F-75966E376227}"/>
              </a:ext>
            </a:extLst>
          </p:cNvPr>
          <p:cNvSpPr/>
          <p:nvPr/>
        </p:nvSpPr>
        <p:spPr>
          <a:xfrm>
            <a:off x="2587326" y="4816152"/>
            <a:ext cx="1980000" cy="1800000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/>
              <a:t>Enterprise Platform</a:t>
            </a:r>
          </a:p>
          <a:p>
            <a:pPr algn="ctr"/>
            <a:r>
              <a:rPr lang="en-GB" dirty="0"/>
              <a:t>Integrations</a:t>
            </a:r>
          </a:p>
        </p:txBody>
      </p:sp>
    </p:spTree>
    <p:extLst>
      <p:ext uri="{BB962C8B-B14F-4D97-AF65-F5344CB8AC3E}">
        <p14:creationId xmlns:p14="http://schemas.microsoft.com/office/powerpoint/2010/main" val="2109965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04EB3121849E4B892D9C0504474607" ma:contentTypeVersion="13" ma:contentTypeDescription="Create a new document." ma:contentTypeScope="" ma:versionID="143d0166aead610fb6516cc6313ab73c">
  <xsd:schema xmlns:xsd="http://www.w3.org/2001/XMLSchema" xmlns:xs="http://www.w3.org/2001/XMLSchema" xmlns:p="http://schemas.microsoft.com/office/2006/metadata/properties" xmlns:ns3="a0ad4d6b-fcd7-4c12-ad09-31daf286e09c" xmlns:ns4="3b756a9d-bc53-4c51-8786-3e881b5c1a7b" targetNamespace="http://schemas.microsoft.com/office/2006/metadata/properties" ma:root="true" ma:fieldsID="539a17e06c4a66b4f2981fcaa1444a0b" ns3:_="" ns4:_="">
    <xsd:import namespace="a0ad4d6b-fcd7-4c12-ad09-31daf286e09c"/>
    <xsd:import namespace="3b756a9d-bc53-4c51-8786-3e881b5c1a7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ad4d6b-fcd7-4c12-ad09-31daf286e0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756a9d-bc53-4c51-8786-3e881b5c1a7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826A61-C413-48F3-97E6-04788D1F3B22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3b756a9d-bc53-4c51-8786-3e881b5c1a7b"/>
    <ds:schemaRef ds:uri="a0ad4d6b-fcd7-4c12-ad09-31daf286e09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40A342D-E59B-4ECD-8024-E49EDE9946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ad4d6b-fcd7-4c12-ad09-31daf286e09c"/>
    <ds:schemaRef ds:uri="3b756a9d-bc53-4c51-8786-3e881b5c1a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03CC16-C40F-42C8-A894-98582BC32F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2206</TotalTime>
  <Words>296</Words>
  <Application>Microsoft Office PowerPoint</Application>
  <PresentationFormat>Widescreen</PresentationFormat>
  <Paragraphs>102</Paragraphs>
  <Slides>20</Slides>
  <Notes>2</Notes>
  <HiddenSlides>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Open Sans</vt:lpstr>
      <vt:lpstr>Open Sans ExtraBold</vt:lpstr>
      <vt:lpstr>Open Sans Medium</vt:lpstr>
      <vt:lpstr>Roboto</vt:lpstr>
      <vt:lpstr>Office Theme</vt:lpstr>
      <vt:lpstr>Simple Light</vt:lpstr>
      <vt:lpstr>Learning Analytics “Coat of Many Colors”</vt:lpstr>
      <vt:lpstr>PowerPoint Presentation</vt:lpstr>
      <vt:lpstr>PowerPoint Presentation</vt:lpstr>
      <vt:lpstr>PowerPoint Presentation</vt:lpstr>
      <vt:lpstr>Data Retention Policy</vt:lpstr>
      <vt:lpstr>Reporting Servers</vt:lpstr>
      <vt:lpstr>Database Table Management</vt:lpstr>
      <vt:lpstr>Data Warehouse</vt:lpstr>
      <vt:lpstr>Enterprise Platform Integrations</vt:lpstr>
      <vt:lpstr>Data Analysis</vt:lpstr>
      <vt:lpstr>Data Reporting</vt:lpstr>
      <vt:lpstr>Consuming the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Feedback</vt:lpstr>
      <vt:lpstr>Closing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Clarke, Stephen 49</dc:creator>
  <cp:lastModifiedBy>Clarke, Stephen 49</cp:lastModifiedBy>
  <cp:revision>7</cp:revision>
  <dcterms:created xsi:type="dcterms:W3CDTF">2022-08-02T07:44:13Z</dcterms:created>
  <dcterms:modified xsi:type="dcterms:W3CDTF">2022-09-18T12:34:03Z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0x010100F504EB3121849E4B892D9C0504474607</vt:lpwstr>
  </property>
</Properties>
</file>