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1" r:id="rId2"/>
    <p:sldId id="278" r:id="rId3"/>
    <p:sldId id="282" r:id="rId4"/>
    <p:sldId id="289" r:id="rId5"/>
    <p:sldId id="287" r:id="rId6"/>
    <p:sldId id="279" r:id="rId7"/>
    <p:sldId id="294" r:id="rId8"/>
    <p:sldId id="284" r:id="rId9"/>
    <p:sldId id="285" r:id="rId10"/>
    <p:sldId id="296" r:id="rId11"/>
    <p:sldId id="297" r:id="rId12"/>
    <p:sldId id="298" r:id="rId13"/>
    <p:sldId id="299" r:id="rId14"/>
    <p:sldId id="300" r:id="rId15"/>
    <p:sldId id="286" r:id="rId16"/>
    <p:sldId id="301" r:id="rId17"/>
    <p:sldId id="302" r:id="rId18"/>
    <p:sldId id="288" r:id="rId19"/>
    <p:sldId id="290" r:id="rId20"/>
    <p:sldId id="291" r:id="rId21"/>
    <p:sldId id="295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593"/>
    <a:srgbClr val="4ABBBB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/>
    <p:restoredTop sz="96327"/>
  </p:normalViewPr>
  <p:slideViewPr>
    <p:cSldViewPr snapToGrid="0" snapToObjects="1">
      <p:cViewPr varScale="1">
        <p:scale>
          <a:sx n="118" d="100"/>
          <a:sy n="118" d="100"/>
        </p:scale>
        <p:origin x="208" y="6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1C75F-AB77-E845-9EAB-FCAD23D12511}" type="datetimeFigureOut">
              <a:rPr lang="en-US" smtClean="0"/>
              <a:t>9/18/22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4B938-14CF-0940-B692-E35B79075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7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4B938-14CF-0940-B692-E35B79075F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9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4B938-14CF-0940-B692-E35B79075F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2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4B938-14CF-0940-B692-E35B79075F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0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4B938-14CF-0940-B692-E35B79075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5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9F2E-990A-A010-2A95-E42AB27C9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3B5D5B-915B-1783-119B-0D0BC192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26492-C0E5-5B24-EF47-FC326993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E35FE-4F38-09FD-5B62-77BEB69A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8A119-E13A-D20F-61BD-AACA66AE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0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DB2D-C540-F733-E942-3A1E3BEC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0788D-C84D-5FA9-6954-A5A8872EA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20738-8F7D-4389-29E4-65DC39F1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51816-296F-D640-3E55-6C9EF09F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57D7D-5951-09FB-D3A0-09404C87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65D4F-A8BC-E009-5217-49D3B1585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AD0D2-0B2D-AB1D-8595-01A6CA7BD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E4E1B-077C-B842-ECCE-9ACD31907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EB1D0-BB31-5860-E2F7-955B1D06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09762-1F16-50BC-6F21-AFCA077E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1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3E08-7BE0-4712-5A31-565F3F94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8B45-539A-651D-A4AA-CF3F62719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B6C99-4CB0-ED4D-5530-406D973A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63164-458F-3ABE-B701-C051975C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5C9A1-4323-72C4-3609-11F7FD6C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2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060F-2DE5-E852-1FBB-6DA062EE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DB26-06BA-7C47-316C-2D0F404CD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6BE36-33FD-A39D-6BE6-9180E500E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A8D3D-8FAF-4B95-414C-0F9277E3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18305-C52F-C84D-8F7A-7C610ABE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EC3A-6F20-A1FD-174D-2DE18E342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BD8CE-0D5B-D0B7-7BA9-96F1336DD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ACE08-1F11-32D2-1E11-5BD0320AC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24DB1-BA78-B320-1F0E-11B82717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5D822-1231-96E0-6BDC-203C57E2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6C3AA-8714-DFB7-7019-0499A0B3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88D-8A5F-7C96-51DB-19A3954D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3A16C-1C9B-06A3-DC1D-51D8C3F3A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BCEA8-AB02-7C20-1592-A04DFED77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D9832-3DC6-FB90-5298-07072C2D7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C3CE4-E8E7-6466-FB5B-E7F8493EC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55920-B1A3-2222-02A8-1FE2DCB5D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78266-F6D0-4D84-91C9-20622779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E41221-5CB1-F53D-1B6B-79C9FCC2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2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AFA49-F9A7-50D2-9758-F8E475D3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5BD42-8299-5BEE-75B9-EA929C32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DFF02-895B-7FFB-6D8B-937CC13F0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EF11A-8C4B-3BFB-7317-0560C502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4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CB9F0A-457A-9A68-425C-5C924E32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E68E64-30F7-2020-0B2C-A47E891EC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238D8-EBE5-DA23-7CBB-FAC9DEAD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4994-DA02-8869-9A0D-23DDBD72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9178-A8C2-AAA5-7C01-37F90030D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F2212-F722-D46F-E3DE-10EAE98F0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EC56F-705D-53CE-1EDC-86EA51B9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F2EF5-EEBE-D546-2BFF-9B0A0FC4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ACE53-CB2D-2F64-CFCB-F455E6CE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A2A9-374C-4DFC-5C4D-19C01C7F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62157-6344-3CA3-DEE9-3E6051DE0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847D-BB08-74F8-75ED-E12C22D77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B7F3F-D6A4-3FED-D747-3166407B4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18C87-EF63-2ED9-E8EA-85296BB6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19E6E-96AE-D6A8-D409-A7E460F5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2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A6210-4867-3E24-14CE-BB56C96C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485A7-23B5-EAFD-A3AB-50AE73DD4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5C56-1F1D-7877-68B1-50B5FFE9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733D-B292-DD41-8BB7-45C094946B40}" type="datetimeFigureOut">
              <a:rPr lang="en-US" smtClean="0"/>
              <a:t>9/18/22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F870-008F-CBDB-FD09-1756FC90F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D9485-EB97-1788-572B-73E077792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51E82-8110-7246-9257-0A0DD3D2F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9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73244" y="2635572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489446" y="4960609"/>
            <a:ext cx="9163757" cy="450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Integrating Zoom, WhatsApp and Google translate with Moodle courses to provide flexible and equal online learning opportunities to worker educators globally</a:t>
            </a: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728A17C-BD6E-0DA9-ACF2-6CC669A28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22" y="1551550"/>
            <a:ext cx="2612100" cy="1084022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13FDA7C-38AF-EFD6-1361-1815B44B8B65}"/>
              </a:ext>
            </a:extLst>
          </p:cNvPr>
          <p:cNvSpPr txBox="1">
            <a:spLocks/>
          </p:cNvSpPr>
          <p:nvPr/>
        </p:nvSpPr>
        <p:spPr>
          <a:xfrm>
            <a:off x="655845" y="4349172"/>
            <a:ext cx="9163757" cy="45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27-29th of September </a:t>
            </a:r>
          </a:p>
          <a:p>
            <a:pPr marL="0" indent="0" algn="r">
              <a:buNone/>
            </a:pPr>
            <a:r>
              <a:rPr lang="en-ZA" sz="1200" i="1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Theme: Supporting an international and diverse community</a:t>
            </a:r>
          </a:p>
          <a:p>
            <a:pPr marL="0" indent="0" algn="r">
              <a:buNone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By Renaldi Prinsloo &amp; Melanie Julie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82EF1-05D4-E734-ED5A-5629099FAEE9}"/>
              </a:ext>
            </a:extLst>
          </p:cNvPr>
          <p:cNvSpPr/>
          <p:nvPr/>
        </p:nvSpPr>
        <p:spPr>
          <a:xfrm>
            <a:off x="9176028" y="5230013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Moodle | moodle.com (@moodle) / Twitter">
            <a:extLst>
              <a:ext uri="{FF2B5EF4-FFF2-40B4-BE49-F238E27FC236}">
                <a16:creationId xmlns:a16="http://schemas.microsoft.com/office/drawing/2014/main" id="{1B018C98-A6CD-8258-A518-9711EB57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385" y="5496042"/>
            <a:ext cx="997999" cy="99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0F0D897-338F-6A50-85F2-A0B1A3991ACD}"/>
              </a:ext>
            </a:extLst>
          </p:cNvPr>
          <p:cNvSpPr/>
          <p:nvPr/>
        </p:nvSpPr>
        <p:spPr>
          <a:xfrm>
            <a:off x="8755089" y="1173006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Zoom to launch dedicated events platform including ticketing - Music Ally">
            <a:extLst>
              <a:ext uri="{FF2B5EF4-FFF2-40B4-BE49-F238E27FC236}">
                <a16:creationId xmlns:a16="http://schemas.microsoft.com/office/drawing/2014/main" id="{DA766988-15B7-9D71-95B8-B49E16FB5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0456" r="34071" b="8363"/>
          <a:stretch/>
        </p:blipFill>
        <p:spPr bwMode="auto">
          <a:xfrm>
            <a:off x="9119011" y="1418524"/>
            <a:ext cx="888976" cy="112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7567372-63C6-6E5A-BB43-7EEA2938D62C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s app Template | PosterMyWall">
            <a:extLst>
              <a:ext uri="{FF2B5EF4-FFF2-40B4-BE49-F238E27FC236}">
                <a16:creationId xmlns:a16="http://schemas.microsoft.com/office/drawing/2014/main" id="{BB046B13-64AA-8278-6229-D1ABB6F74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FC0DC56-5565-73E9-30C2-35EE9B5304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498" y="5954485"/>
            <a:ext cx="2352845" cy="9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0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5E9BDF7-C9CC-AABC-1CA2-5AF2D29F0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997" y="0"/>
            <a:ext cx="5888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18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ACD5940-E4F4-6648-C3F0-2B55BB6A7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467" y="0"/>
            <a:ext cx="606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0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042EE58-BE83-5288-CEBF-1FD646B7F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" r="20991"/>
          <a:stretch/>
        </p:blipFill>
        <p:spPr>
          <a:xfrm>
            <a:off x="2926650" y="0"/>
            <a:ext cx="573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4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D7F7B4AE-F5E6-5334-E542-FD31BFA1B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030" y="5085"/>
            <a:ext cx="4594748" cy="685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1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0718818-8BD1-8227-C8DC-4A0BE4075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501" y="0"/>
            <a:ext cx="4985128" cy="68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9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BABAADA-461C-32DB-B13C-6BC6607DC68A}"/>
              </a:ext>
            </a:extLst>
          </p:cNvPr>
          <p:cNvSpPr/>
          <p:nvPr/>
        </p:nvSpPr>
        <p:spPr>
          <a:xfrm>
            <a:off x="3422243" y="4828401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Zoom to launch dedicated events platform including ticketing - Music Ally">
            <a:extLst>
              <a:ext uri="{FF2B5EF4-FFF2-40B4-BE49-F238E27FC236}">
                <a16:creationId xmlns:a16="http://schemas.microsoft.com/office/drawing/2014/main" id="{1555CF77-E8D9-1A3A-549C-D5D61FF1B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0456" r="34071" b="8363"/>
          <a:stretch/>
        </p:blipFill>
        <p:spPr bwMode="auto">
          <a:xfrm>
            <a:off x="3786165" y="5073919"/>
            <a:ext cx="888976" cy="112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562A676-FF3E-549A-C5C0-D1226356145F}"/>
              </a:ext>
            </a:extLst>
          </p:cNvPr>
          <p:cNvSpPr txBox="1">
            <a:spLocks/>
          </p:cNvSpPr>
          <p:nvPr/>
        </p:nvSpPr>
        <p:spPr>
          <a:xfrm>
            <a:off x="905101" y="2979215"/>
            <a:ext cx="3770040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ZA" sz="32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The use of </a:t>
            </a:r>
            <a:r>
              <a:rPr lang="en-ZA" sz="3200" b="1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ZOOM</a:t>
            </a:r>
            <a:r>
              <a:rPr lang="en-ZA" sz="32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 as an external tool when conducting Moodle courses 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6631873" y="-2479662"/>
            <a:ext cx="102474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7BD5D-41ED-978E-9815-BE6897EFEF97}"/>
              </a:ext>
            </a:extLst>
          </p:cNvPr>
          <p:cNvSpPr txBox="1"/>
          <p:nvPr/>
        </p:nvSpPr>
        <p:spPr>
          <a:xfrm>
            <a:off x="5403209" y="4076419"/>
            <a:ext cx="849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Assessing the expectations of the course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B3433F-80AA-89E3-077E-2708DAFB0491}"/>
              </a:ext>
            </a:extLst>
          </p:cNvPr>
          <p:cNvSpPr txBox="1"/>
          <p:nvPr/>
        </p:nvSpPr>
        <p:spPr>
          <a:xfrm>
            <a:off x="5403209" y="3173677"/>
            <a:ext cx="8490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Create an atmosphere of participatory learning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9FA303-D641-0D74-04EB-EF90DEC7A2DA}"/>
              </a:ext>
            </a:extLst>
          </p:cNvPr>
          <p:cNvSpPr txBox="1"/>
          <p:nvPr/>
        </p:nvSpPr>
        <p:spPr>
          <a:xfrm>
            <a:off x="5403209" y="2779181"/>
            <a:ext cx="849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Relationship building and networking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9E6078-39ED-7671-F457-2AEAD4FDA2D1}"/>
              </a:ext>
            </a:extLst>
          </p:cNvPr>
          <p:cNvSpPr txBox="1"/>
          <p:nvPr/>
        </p:nvSpPr>
        <p:spPr>
          <a:xfrm>
            <a:off x="5341296" y="2078343"/>
            <a:ext cx="8441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 Personal engagement with other participants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4E37DD-849B-2EC1-A971-62E8C13973C9}"/>
              </a:ext>
            </a:extLst>
          </p:cNvPr>
          <p:cNvSpPr txBox="1"/>
          <p:nvPr/>
        </p:nvSpPr>
        <p:spPr>
          <a:xfrm>
            <a:off x="5403209" y="1435681"/>
            <a:ext cx="8441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Strengthening the human aspect of our courses </a:t>
            </a:r>
          </a:p>
        </p:txBody>
      </p:sp>
    </p:spTree>
    <p:extLst>
      <p:ext uri="{BB962C8B-B14F-4D97-AF65-F5344CB8AC3E}">
        <p14:creationId xmlns:p14="http://schemas.microsoft.com/office/powerpoint/2010/main" val="8496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creen, different, same&#10;&#10;Description automatically generated">
            <a:extLst>
              <a:ext uri="{FF2B5EF4-FFF2-40B4-BE49-F238E27FC236}">
                <a16:creationId xmlns:a16="http://schemas.microsoft.com/office/drawing/2014/main" id="{428BF75B-01DB-3BEC-B2B8-29573FEFA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9546"/>
          <a:stretch/>
        </p:blipFill>
        <p:spPr>
          <a:xfrm>
            <a:off x="0" y="-17457"/>
            <a:ext cx="12218150" cy="69073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BABAADA-461C-32DB-B13C-6BC6607DC68A}"/>
              </a:ext>
            </a:extLst>
          </p:cNvPr>
          <p:cNvSpPr/>
          <p:nvPr/>
        </p:nvSpPr>
        <p:spPr>
          <a:xfrm>
            <a:off x="7238058" y="4867669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Zoom to launch dedicated events platform including ticketing - Music Ally">
            <a:extLst>
              <a:ext uri="{FF2B5EF4-FFF2-40B4-BE49-F238E27FC236}">
                <a16:creationId xmlns:a16="http://schemas.microsoft.com/office/drawing/2014/main" id="{1555CF77-E8D9-1A3A-549C-D5D61FF1B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0456" r="34071" b="8363"/>
          <a:stretch/>
        </p:blipFill>
        <p:spPr bwMode="auto">
          <a:xfrm>
            <a:off x="7578085" y="5073253"/>
            <a:ext cx="888976" cy="112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6631873" y="-2479662"/>
            <a:ext cx="102474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79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BABAADA-461C-32DB-B13C-6BC6607DC68A}"/>
              </a:ext>
            </a:extLst>
          </p:cNvPr>
          <p:cNvSpPr/>
          <p:nvPr/>
        </p:nvSpPr>
        <p:spPr>
          <a:xfrm>
            <a:off x="3422243" y="4828401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 descr="Zoom to launch dedicated events platform including ticketing - Music Ally">
            <a:extLst>
              <a:ext uri="{FF2B5EF4-FFF2-40B4-BE49-F238E27FC236}">
                <a16:creationId xmlns:a16="http://schemas.microsoft.com/office/drawing/2014/main" id="{1555CF77-E8D9-1A3A-549C-D5D61FF1B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t="10456" r="34071" b="8363"/>
          <a:stretch/>
        </p:blipFill>
        <p:spPr bwMode="auto">
          <a:xfrm>
            <a:off x="3786165" y="5073919"/>
            <a:ext cx="888976" cy="112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B562A676-FF3E-549A-C5C0-D1226356145F}"/>
              </a:ext>
            </a:extLst>
          </p:cNvPr>
          <p:cNvSpPr txBox="1">
            <a:spLocks/>
          </p:cNvSpPr>
          <p:nvPr/>
        </p:nvSpPr>
        <p:spPr>
          <a:xfrm>
            <a:off x="794729" y="3158252"/>
            <a:ext cx="3770040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ZA" sz="32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The use of </a:t>
            </a:r>
            <a:r>
              <a:rPr lang="en-ZA" sz="3200" b="1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ZOOM</a:t>
            </a:r>
            <a:r>
              <a:rPr lang="en-ZA" sz="32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 as an external tool when conducting Moodle courses 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6631873" y="-2479662"/>
            <a:ext cx="102474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B785E0-C526-A4DB-6E43-A9C3868360D9}"/>
              </a:ext>
            </a:extLst>
          </p:cNvPr>
          <p:cNvSpPr txBox="1"/>
          <p:nvPr/>
        </p:nvSpPr>
        <p:spPr>
          <a:xfrm>
            <a:off x="5209512" y="4036390"/>
            <a:ext cx="8523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Zoom study circles, zoom as main education platform and</a:t>
            </a:r>
          </a:p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Moodle as a secondary tool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8EBC5-74A4-1E6E-9E58-90B4D135E9B9}"/>
              </a:ext>
            </a:extLst>
          </p:cNvPr>
          <p:cNvSpPr txBox="1"/>
          <p:nvPr/>
        </p:nvSpPr>
        <p:spPr>
          <a:xfrm>
            <a:off x="5185020" y="2696198"/>
            <a:ext cx="8466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Conducting weekly workshops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4370BD-0540-A15F-3C2C-188A1219C815}"/>
              </a:ext>
            </a:extLst>
          </p:cNvPr>
          <p:cNvSpPr txBox="1"/>
          <p:nvPr/>
        </p:nvSpPr>
        <p:spPr>
          <a:xfrm>
            <a:off x="5185020" y="2066646"/>
            <a:ext cx="849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Conduct basic introduction to Moodle (orientation)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421D08-0AA8-7074-DC13-6D3921DA2861}"/>
              </a:ext>
            </a:extLst>
          </p:cNvPr>
          <p:cNvSpPr txBox="1"/>
          <p:nvPr/>
        </p:nvSpPr>
        <p:spPr>
          <a:xfrm>
            <a:off x="5185020" y="1417125"/>
            <a:ext cx="8490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Gage the level of understanding from participants on a topic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58D4D-8257-D996-9F3E-4B11962F38B9}"/>
              </a:ext>
            </a:extLst>
          </p:cNvPr>
          <p:cNvSpPr txBox="1"/>
          <p:nvPr/>
        </p:nvSpPr>
        <p:spPr>
          <a:xfrm>
            <a:off x="5209512" y="3406838"/>
            <a:ext cx="8442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Technique over technology</a:t>
            </a:r>
          </a:p>
        </p:txBody>
      </p:sp>
    </p:spTree>
    <p:extLst>
      <p:ext uri="{BB962C8B-B14F-4D97-AF65-F5344CB8AC3E}">
        <p14:creationId xmlns:p14="http://schemas.microsoft.com/office/powerpoint/2010/main" val="273254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600263" y="1428246"/>
            <a:ext cx="831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“It is the combination of tools that IFWEA uses that helps us make the transition to online education and especially their patience</a:t>
            </a:r>
            <a:r>
              <a:rPr lang="en-ZA" sz="2000" dirty="0">
                <a:solidFill>
                  <a:srgbClr val="174E86"/>
                </a:solidFill>
                <a:latin typeface="Calibri" panose="020F0502020204030204" pitchFamily="34" charset="0"/>
              </a:rPr>
              <a:t>.” 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CD8978-BDE1-3BBE-3528-82DDE60BE105}"/>
              </a:ext>
            </a:extLst>
          </p:cNvPr>
          <p:cNvSpPr txBox="1">
            <a:spLocks/>
          </p:cNvSpPr>
          <p:nvPr/>
        </p:nvSpPr>
        <p:spPr>
          <a:xfrm>
            <a:off x="1076137" y="134280"/>
            <a:ext cx="10515600" cy="42533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“Online education creates access to knowledge, builds confidence, and breaks down barriers to opportunity for workers.”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C76EF-1414-444A-B1D6-B385170E8FE8}"/>
              </a:ext>
            </a:extLst>
          </p:cNvPr>
          <p:cNvSpPr txBox="1"/>
          <p:nvPr/>
        </p:nvSpPr>
        <p:spPr>
          <a:xfrm>
            <a:off x="5490295" y="3755041"/>
            <a:ext cx="6101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“Digital education should be available to the masses; this will increase the power of the people.”</a:t>
            </a:r>
          </a:p>
        </p:txBody>
      </p:sp>
    </p:spTree>
    <p:extLst>
      <p:ext uri="{BB962C8B-B14F-4D97-AF65-F5344CB8AC3E}">
        <p14:creationId xmlns:p14="http://schemas.microsoft.com/office/powerpoint/2010/main" val="15840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3166707" y="2967335"/>
            <a:ext cx="6104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b="0" i="0" u="none" strike="noStrike" dirty="0" err="1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Doodly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 video</a:t>
            </a:r>
            <a:endParaRPr lang="en-US" dirty="0"/>
          </a:p>
        </p:txBody>
      </p:sp>
      <p:pic>
        <p:nvPicPr>
          <p:cNvPr id="7" name="doodly - our online education journey" descr="doodly - our online education journey">
            <a:hlinkClick r:id="" action="ppaction://media"/>
            <a:extLst>
              <a:ext uri="{FF2B5EF4-FFF2-40B4-BE49-F238E27FC236}">
                <a16:creationId xmlns:a16="http://schemas.microsoft.com/office/drawing/2014/main" id="{6AD8F45E-FAE9-7037-7A32-7F36666A5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414" y="243229"/>
            <a:ext cx="10163530" cy="57125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75110" y="5074206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2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5694252" y="4733921"/>
            <a:ext cx="5810733" cy="1837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International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Federation of Workers’ Education Associations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B553BCE-E65C-2FD9-A368-0E90B248F3B3}"/>
              </a:ext>
            </a:extLst>
          </p:cNvPr>
          <p:cNvSpPr txBox="1">
            <a:spLocks/>
          </p:cNvSpPr>
          <p:nvPr/>
        </p:nvSpPr>
        <p:spPr>
          <a:xfrm>
            <a:off x="1120989" y="7700974"/>
            <a:ext cx="3279914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Who is IFWEA?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Global federation of worker educators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IFWEA is the only international organization for worker educator associations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Promote and advance education of the democratic labor movement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Our affiliates are worker associations from many countries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Secretariate based in Cape Town, South Africa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1954307" y="2929918"/>
            <a:ext cx="80517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ZA" sz="3600" b="0" i="0" u="none" strike="noStrike" dirty="0">
              <a:solidFill>
                <a:srgbClr val="174E86"/>
              </a:solidFill>
              <a:effectLst/>
              <a:latin typeface="Calibri" panose="020F0502020204030204" pitchFamily="34" charset="0"/>
            </a:endParaRPr>
          </a:p>
          <a:p>
            <a:pPr algn="ctr"/>
            <a:endParaRPr lang="en-ZA" sz="3600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pPr algn="ctr"/>
            <a:r>
              <a:rPr lang="en-ZA" sz="3600" dirty="0">
                <a:solidFill>
                  <a:srgbClr val="174E86"/>
                </a:solidFill>
                <a:latin typeface="Calibri" panose="020F0502020204030204" pitchFamily="34" charset="0"/>
              </a:rPr>
              <a:t>We </a:t>
            </a:r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invite you to our Moodle platform </a:t>
            </a:r>
          </a:p>
          <a:p>
            <a:pPr algn="ctr"/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ifweaonline.org</a:t>
            </a:r>
            <a:endParaRPr lang="en-US" sz="3600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US" sz="1800" b="0" i="0" u="none" strike="noStrike" dirty="0">
              <a:solidFill>
                <a:srgbClr val="174E86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E0C07-5BAC-2C40-A63E-4F3DD0B15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" t="-10197" r="-224" b="18642"/>
          <a:stretch/>
        </p:blipFill>
        <p:spPr>
          <a:xfrm>
            <a:off x="-1" y="-469423"/>
            <a:ext cx="10843316" cy="43977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B82D99-CFAF-9484-B113-E95DD7B80D33}"/>
              </a:ext>
            </a:extLst>
          </p:cNvPr>
          <p:cNvSpPr txBox="1"/>
          <p:nvPr/>
        </p:nvSpPr>
        <p:spPr>
          <a:xfrm>
            <a:off x="4271161" y="6203411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027497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468564"/>
            <a:ext cx="1201175" cy="120053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6153" y="5665304"/>
            <a:ext cx="730915" cy="768207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480424" y="7215813"/>
            <a:ext cx="3279914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24B6D76-22B8-6AF5-C04B-94C5DEA84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609" y="3998103"/>
            <a:ext cx="1050887" cy="10508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4A8174-1131-BE0A-9E3A-091EC0D8F210}"/>
              </a:ext>
            </a:extLst>
          </p:cNvPr>
          <p:cNvSpPr/>
          <p:nvPr/>
        </p:nvSpPr>
        <p:spPr>
          <a:xfrm>
            <a:off x="-190241" y="764412"/>
            <a:ext cx="12572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How we support our affiliates to use OLA :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We train educators from our affiliates to design and run online courses on Moodle OLA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7EC73EA-212D-720B-6E95-E488FF9D6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555" y="3998102"/>
            <a:ext cx="1050888" cy="105088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2DF13B2-8498-EBAE-BB63-54B89E967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518" y="3948110"/>
            <a:ext cx="1150873" cy="1150873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86BD95C2-2CAD-22E7-116E-A9240FFF90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6" y="2269010"/>
            <a:ext cx="3363663" cy="1557695"/>
          </a:xfrm>
          <a:prstGeom prst="rect">
            <a:avLst/>
          </a:prstGeom>
        </p:spPr>
      </p:pic>
      <p:sp>
        <p:nvSpPr>
          <p:cNvPr id="20" name="Text Box 22">
            <a:extLst>
              <a:ext uri="{FF2B5EF4-FFF2-40B4-BE49-F238E27FC236}">
                <a16:creationId xmlns:a16="http://schemas.microsoft.com/office/drawing/2014/main" id="{2FC5BE46-925E-DF06-0BA7-5F749454FE24}"/>
              </a:ext>
            </a:extLst>
          </p:cNvPr>
          <p:cNvSpPr txBox="1"/>
          <p:nvPr/>
        </p:nvSpPr>
        <p:spPr>
          <a:xfrm>
            <a:off x="864897" y="2633635"/>
            <a:ext cx="3070750" cy="6968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and run courses for them</a:t>
            </a:r>
          </a:p>
        </p:txBody>
      </p: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C5C0A029-3065-F216-AE0F-166F2D9FA1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15" y="2269010"/>
            <a:ext cx="3363663" cy="1557695"/>
          </a:xfrm>
          <a:prstGeom prst="rect">
            <a:avLst/>
          </a:prstGeom>
        </p:spPr>
      </p:pic>
      <p:sp>
        <p:nvSpPr>
          <p:cNvPr id="22" name="Text Box 22">
            <a:extLst>
              <a:ext uri="{FF2B5EF4-FFF2-40B4-BE49-F238E27FC236}">
                <a16:creationId xmlns:a16="http://schemas.microsoft.com/office/drawing/2014/main" id="{9F870BF1-2F5F-DC66-5BE3-DE98045D7F26}"/>
              </a:ext>
            </a:extLst>
          </p:cNvPr>
          <p:cNvSpPr txBox="1"/>
          <p:nvPr/>
        </p:nvSpPr>
        <p:spPr>
          <a:xfrm>
            <a:off x="4621471" y="2633635"/>
            <a:ext cx="3070750" cy="6968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 organizations to run courses</a:t>
            </a:r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A0FAE7ED-3786-594C-A304-ED676B0C86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24" y="2269010"/>
            <a:ext cx="3363663" cy="1557695"/>
          </a:xfrm>
          <a:prstGeom prst="rect">
            <a:avLst/>
          </a:prstGeom>
        </p:spPr>
      </p:pic>
      <p:sp>
        <p:nvSpPr>
          <p:cNvPr id="24" name="Text Box 22">
            <a:extLst>
              <a:ext uri="{FF2B5EF4-FFF2-40B4-BE49-F238E27FC236}">
                <a16:creationId xmlns:a16="http://schemas.microsoft.com/office/drawing/2014/main" id="{022E0E44-1310-3FD9-0F32-65F0FC4FF32C}"/>
              </a:ext>
            </a:extLst>
          </p:cNvPr>
          <p:cNvSpPr txBox="1"/>
          <p:nvPr/>
        </p:nvSpPr>
        <p:spPr>
          <a:xfrm>
            <a:off x="8322580" y="2288010"/>
            <a:ext cx="3070750" cy="6968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ZA" sz="2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Advising  organizations to transition to online Education</a:t>
            </a:r>
          </a:p>
        </p:txBody>
      </p:sp>
    </p:spTree>
    <p:extLst>
      <p:ext uri="{BB962C8B-B14F-4D97-AF65-F5344CB8AC3E}">
        <p14:creationId xmlns:p14="http://schemas.microsoft.com/office/powerpoint/2010/main" val="376889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6654870" y="3339965"/>
            <a:ext cx="4522304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Why digital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education for </a:t>
            </a:r>
          </a:p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worker educators?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7A38F93-096E-948A-9100-E718C3443429}"/>
              </a:ext>
            </a:extLst>
          </p:cNvPr>
          <p:cNvSpPr txBox="1">
            <a:spLocks/>
          </p:cNvSpPr>
          <p:nvPr/>
        </p:nvSpPr>
        <p:spPr>
          <a:xfrm>
            <a:off x="800307" y="6835140"/>
            <a:ext cx="5488533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Trade union education is the vehicle upon on which workers’ organizations have built their capacities and influence in the ever-changing world of work. </a:t>
            </a:r>
          </a:p>
          <a:p>
            <a:endParaRPr lang="en-ZA" sz="1800" b="1" dirty="0">
              <a:solidFill>
                <a:srgbClr val="174E86"/>
              </a:solidFill>
            </a:endParaRPr>
          </a:p>
          <a:p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It is through grassroots education and mobilization of their members and community allies that unions have won victories on many challenging issues, including membership recruitment and organizing.</a:t>
            </a:r>
          </a:p>
          <a:p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 </a:t>
            </a:r>
          </a:p>
          <a:p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It is important for union organizers, negotiators and educators, to be continuously be aware of newer ways of tackling new challenges of work conditions </a:t>
            </a:r>
            <a:r>
              <a:rPr lang="en-ZA" sz="1800" b="1" dirty="0">
                <a:solidFill>
                  <a:srgbClr val="174E86"/>
                </a:solidFill>
              </a:rPr>
              <a:t>and</a:t>
            </a:r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 emerging issues affecting the function of unions. </a:t>
            </a:r>
          </a:p>
          <a:p>
            <a:endParaRPr lang="en-ZA" sz="1800" b="1" dirty="0">
              <a:solidFill>
                <a:srgbClr val="174E86"/>
              </a:solidFill>
            </a:endParaRPr>
          </a:p>
          <a:p>
            <a:r>
              <a:rPr lang="en-ZA" sz="1800" b="1" dirty="0">
                <a:solidFill>
                  <a:srgbClr val="174E86"/>
                </a:solidFill>
              </a:rPr>
              <a:t>We are continuously exploring how this could be done through o</a:t>
            </a:r>
            <a:r>
              <a:rPr lang="en-ZA" sz="1800" b="1" i="0" u="none" strike="noStrike" dirty="0">
                <a:solidFill>
                  <a:srgbClr val="174E86"/>
                </a:solidFill>
                <a:effectLst/>
              </a:rPr>
              <a:t>nline education programmes. </a:t>
            </a:r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7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outdoor, marketplace&#10;&#10;Description automatically generated">
            <a:extLst>
              <a:ext uri="{FF2B5EF4-FFF2-40B4-BE49-F238E27FC236}">
                <a16:creationId xmlns:a16="http://schemas.microsoft.com/office/drawing/2014/main" id="{01C6BB15-4200-6A1E-CB2B-58B2EFB9B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1" y="0"/>
            <a:ext cx="12192001" cy="68580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468564"/>
            <a:ext cx="1201175" cy="120053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16153" y="5665304"/>
            <a:ext cx="730915" cy="768207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480424" y="7215813"/>
            <a:ext cx="3279914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Who are our participants? </a:t>
            </a:r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We focus on adult education opportunities for worker educators </a:t>
            </a:r>
          </a:p>
          <a:p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Provide education to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trade unions and </a:t>
            </a:r>
          </a:p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member-based associations </a:t>
            </a:r>
          </a:p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on a national, regional and global level</a:t>
            </a:r>
          </a:p>
          <a:p>
            <a:endParaRPr lang="en-US" sz="1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They provide education to worker communities using the our IFWEA Moodle Platform</a:t>
            </a: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6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ridging The Digital Divide Using Innovative Approaches To Financial And  Digital Education">
            <a:extLst>
              <a:ext uri="{FF2B5EF4-FFF2-40B4-BE49-F238E27FC236}">
                <a16:creationId xmlns:a16="http://schemas.microsoft.com/office/drawing/2014/main" id="{26BDF2A8-28B2-3828-48F9-F3A7E98FC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5"/>
          <a:stretch/>
        </p:blipFill>
        <p:spPr bwMode="auto">
          <a:xfrm>
            <a:off x="-1902" y="0"/>
            <a:ext cx="12192003" cy="60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12853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0295" y="5329610"/>
            <a:ext cx="979770" cy="1029759"/>
          </a:xfr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82B409-490F-99A2-A2F1-D1C3A15F73EA}"/>
              </a:ext>
            </a:extLst>
          </p:cNvPr>
          <p:cNvSpPr txBox="1"/>
          <p:nvPr/>
        </p:nvSpPr>
        <p:spPr>
          <a:xfrm>
            <a:off x="5980180" y="3989764"/>
            <a:ext cx="61042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Its digital learning opportunities that we are offering but its also a tool for deepening to help us bridging the digital divide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D04057-F917-583C-9664-729861A86F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01098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How is digital learning different when it comes to Workers Education ?</a:t>
            </a:r>
          </a:p>
          <a:p>
            <a:pPr algn="l"/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7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959582" y="3907980"/>
            <a:ext cx="4522304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</a:rPr>
              <a:t>Challenges we had with running courses on Moodle</a:t>
            </a:r>
          </a:p>
          <a:p>
            <a:endParaRPr lang="en-US" sz="3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7A38F93-096E-948A-9100-E718C3443429}"/>
              </a:ext>
            </a:extLst>
          </p:cNvPr>
          <p:cNvSpPr txBox="1">
            <a:spLocks/>
          </p:cNvSpPr>
          <p:nvPr/>
        </p:nvSpPr>
        <p:spPr>
          <a:xfrm>
            <a:off x="6398762" y="6509645"/>
            <a:ext cx="5488533" cy="457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ZA" sz="2000" b="1" i="0" u="none" strike="noStrike" dirty="0">
                <a:solidFill>
                  <a:srgbClr val="174E86"/>
                </a:solidFill>
                <a:effectLst/>
              </a:rPr>
              <a:t>Limited access to computers</a:t>
            </a:r>
            <a:br>
              <a:rPr lang="en-ZA" sz="2000" b="1" i="0" u="none" strike="noStrike" dirty="0">
                <a:solidFill>
                  <a:srgbClr val="174E86"/>
                </a:solidFill>
                <a:effectLst/>
              </a:rPr>
            </a:br>
            <a:endParaRPr lang="en-ZA" sz="2000" b="1" i="0" u="none" strike="noStrike" dirty="0">
              <a:solidFill>
                <a:srgbClr val="174E86"/>
              </a:solidFill>
              <a:effectLst/>
            </a:endParaRPr>
          </a:p>
          <a:p>
            <a:r>
              <a:rPr lang="en-ZA" sz="2000" b="1" i="0" u="none" strike="noStrike" dirty="0">
                <a:solidFill>
                  <a:srgbClr val="174E86"/>
                </a:solidFill>
                <a:effectLst/>
              </a:rPr>
              <a:t>Bandwidth </a:t>
            </a:r>
            <a:br>
              <a:rPr lang="en-ZA" sz="2000" b="1" i="0" u="none" strike="noStrike" dirty="0">
                <a:solidFill>
                  <a:srgbClr val="174E86"/>
                </a:solidFill>
                <a:effectLst/>
              </a:rPr>
            </a:br>
            <a:endParaRPr lang="en-ZA" sz="2000" b="1" i="0" u="none" strike="noStrike" dirty="0">
              <a:solidFill>
                <a:srgbClr val="174E86"/>
              </a:solidFill>
              <a:effectLst/>
            </a:endParaRPr>
          </a:p>
          <a:p>
            <a:r>
              <a:rPr lang="en-ZA" sz="2000" b="1" i="0" u="none" strike="noStrike" dirty="0">
                <a:solidFill>
                  <a:srgbClr val="174E86"/>
                </a:solidFill>
                <a:effectLst/>
              </a:rPr>
              <a:t>Low level of digital literacy </a:t>
            </a:r>
            <a:br>
              <a:rPr lang="en-ZA" sz="2000" b="1" i="0" u="none" strike="noStrike" dirty="0">
                <a:solidFill>
                  <a:srgbClr val="174E86"/>
                </a:solidFill>
                <a:effectLst/>
              </a:rPr>
            </a:br>
            <a:endParaRPr lang="en-ZA" sz="2000" b="1" i="0" u="none" strike="noStrike" dirty="0">
              <a:solidFill>
                <a:srgbClr val="174E86"/>
              </a:solidFill>
              <a:effectLst/>
            </a:endParaRPr>
          </a:p>
          <a:p>
            <a:r>
              <a:rPr lang="en-ZA" sz="2000" b="1" i="0" u="none" strike="noStrike" dirty="0">
                <a:solidFill>
                  <a:srgbClr val="174E86"/>
                </a:solidFill>
                <a:effectLst/>
              </a:rPr>
              <a:t>Poor level of English </a:t>
            </a:r>
          </a:p>
          <a:p>
            <a:endParaRPr lang="en-ZA" sz="2000" b="1" dirty="0">
              <a:solidFill>
                <a:srgbClr val="174E86"/>
              </a:solidFill>
            </a:endParaRPr>
          </a:p>
          <a:p>
            <a:r>
              <a:rPr lang="en-ZA" sz="2000" b="1" dirty="0">
                <a:solidFill>
                  <a:srgbClr val="174E86"/>
                </a:solidFill>
              </a:rPr>
              <a:t>Fear of the unknown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0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B5D74-6C3F-5854-2FB5-0F6983D91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4002" r="940" b="13247"/>
          <a:stretch/>
        </p:blipFill>
        <p:spPr>
          <a:xfrm>
            <a:off x="803966" y="1267517"/>
            <a:ext cx="10974746" cy="49163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1B210-F1D8-D6B6-1C26-8F1AA12EEE57}"/>
              </a:ext>
            </a:extLst>
          </p:cNvPr>
          <p:cNvSpPr txBox="1"/>
          <p:nvPr/>
        </p:nvSpPr>
        <p:spPr>
          <a:xfrm>
            <a:off x="803966" y="322946"/>
            <a:ext cx="966929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b="1" i="0" u="none" strike="noStrike" dirty="0">
                <a:solidFill>
                  <a:srgbClr val="174E86"/>
                </a:solidFill>
                <a:effectLst/>
                <a:latin typeface="+mj-lt"/>
              </a:rPr>
              <a:t>Adding Google translate as a plugin and how it has changed how we conduct courses on Moodle </a:t>
            </a:r>
            <a:endParaRPr lang="en-ZA" sz="2800" b="1" dirty="0">
              <a:solidFill>
                <a:srgbClr val="174E86"/>
              </a:solidFill>
              <a:latin typeface="+mj-lt"/>
            </a:endParaRPr>
          </a:p>
          <a:p>
            <a:endParaRPr lang="en-ZA" sz="2000" b="1" i="0" u="none" strike="noStrike" dirty="0">
              <a:solidFill>
                <a:srgbClr val="174E86"/>
              </a:solidFill>
              <a:effectLst/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E96C64-9276-A077-4F22-9F7A72D08EF7}"/>
              </a:ext>
            </a:extLst>
          </p:cNvPr>
          <p:cNvSpPr/>
          <p:nvPr/>
        </p:nvSpPr>
        <p:spPr>
          <a:xfrm>
            <a:off x="2503564" y="5047331"/>
            <a:ext cx="1512342" cy="1466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ranslate | Google Blog">
            <a:extLst>
              <a:ext uri="{FF2B5EF4-FFF2-40B4-BE49-F238E27FC236}">
                <a16:creationId xmlns:a16="http://schemas.microsoft.com/office/drawing/2014/main" id="{B3E5D874-943F-1FA0-9783-AF83F6C0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06" y="5294308"/>
            <a:ext cx="1016858" cy="101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6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 rot="5400000">
            <a:off x="5701415" y="367417"/>
            <a:ext cx="789171" cy="12192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5185020" y="5202196"/>
            <a:ext cx="1512342" cy="1466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293" y="5392157"/>
            <a:ext cx="920260" cy="967213"/>
          </a:xfr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1B210-F1D8-D6B6-1C26-8F1AA12EEE57}"/>
              </a:ext>
            </a:extLst>
          </p:cNvPr>
          <p:cNvSpPr txBox="1"/>
          <p:nvPr/>
        </p:nvSpPr>
        <p:spPr>
          <a:xfrm>
            <a:off x="652904" y="638342"/>
            <a:ext cx="832560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800" b="1" i="0" u="none" strike="noStrike" dirty="0">
                <a:solidFill>
                  <a:srgbClr val="174E86"/>
                </a:solidFill>
                <a:effectLst/>
                <a:latin typeface="+mj-lt"/>
              </a:rPr>
              <a:t>Adding Google translate as a plugin had helped us:</a:t>
            </a:r>
            <a:endParaRPr lang="en-ZA" sz="2800" b="1" dirty="0">
              <a:solidFill>
                <a:srgbClr val="174E86"/>
              </a:solidFill>
              <a:latin typeface="+mj-lt"/>
            </a:endParaRPr>
          </a:p>
          <a:p>
            <a:endParaRPr lang="en-ZA" sz="2000" b="1" i="0" u="none" strike="noStrike" dirty="0">
              <a:solidFill>
                <a:srgbClr val="174E86"/>
              </a:solidFill>
              <a:effectLst/>
              <a:latin typeface="+mj-lt"/>
            </a:endParaRPr>
          </a:p>
          <a:p>
            <a:endParaRPr lang="en-ZA" sz="2000" b="1" i="0" u="none" strike="noStrike" dirty="0">
              <a:solidFill>
                <a:srgbClr val="174E86"/>
              </a:solidFill>
              <a:effectLst/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E96C64-9276-A077-4F22-9F7A72D08EF7}"/>
              </a:ext>
            </a:extLst>
          </p:cNvPr>
          <p:cNvSpPr/>
          <p:nvPr/>
        </p:nvSpPr>
        <p:spPr>
          <a:xfrm>
            <a:off x="2427393" y="4720705"/>
            <a:ext cx="1512342" cy="1466904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ranslate | Google Blog">
            <a:extLst>
              <a:ext uri="{FF2B5EF4-FFF2-40B4-BE49-F238E27FC236}">
                <a16:creationId xmlns:a16="http://schemas.microsoft.com/office/drawing/2014/main" id="{B3E5D874-943F-1FA0-9783-AF83F6C0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35" y="4967682"/>
            <a:ext cx="1016858" cy="101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686BEF-99B9-0C85-ECC2-24DBED6A253E}"/>
              </a:ext>
            </a:extLst>
          </p:cNvPr>
          <p:cNvSpPr txBox="1"/>
          <p:nvPr/>
        </p:nvSpPr>
        <p:spPr>
          <a:xfrm>
            <a:off x="5950423" y="2414388"/>
            <a:ext cx="4202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rgbClr val="174E86"/>
                </a:solidFill>
                <a:latin typeface="+mj-lt"/>
              </a:rPr>
              <a:t>An inclusive environment: </a:t>
            </a:r>
          </a:p>
          <a:p>
            <a:r>
              <a:rPr lang="en-ZA" sz="2400" b="1" dirty="0">
                <a:solidFill>
                  <a:srgbClr val="174E86"/>
                </a:solidFill>
                <a:latin typeface="+mj-lt"/>
              </a:rPr>
              <a:t>Including more participants with different levels of English proficiency </a:t>
            </a:r>
            <a:r>
              <a:rPr lang="en-ZA" sz="2400" b="1" i="0" u="none" strike="noStrike" dirty="0">
                <a:solidFill>
                  <a:srgbClr val="174E86"/>
                </a:solidFill>
                <a:effectLst/>
                <a:latin typeface="+mj-lt"/>
              </a:rPr>
              <a:t> </a:t>
            </a:r>
            <a:endParaRPr lang="en-US" sz="2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E1C814-BEFF-8264-7BE6-129F02F69CC0}"/>
              </a:ext>
            </a:extLst>
          </p:cNvPr>
          <p:cNvSpPr txBox="1"/>
          <p:nvPr/>
        </p:nvSpPr>
        <p:spPr>
          <a:xfrm>
            <a:off x="2039261" y="2415107"/>
            <a:ext cx="6101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b="1" dirty="0">
                <a:solidFill>
                  <a:srgbClr val="174E86"/>
                </a:solidFill>
                <a:latin typeface="+mj-lt"/>
              </a:rPr>
              <a:t>Accommodate </a:t>
            </a:r>
          </a:p>
          <a:p>
            <a:r>
              <a:rPr lang="en-ZA" sz="2400" b="1" dirty="0">
                <a:solidFill>
                  <a:srgbClr val="174E86"/>
                </a:solidFill>
                <a:latin typeface="+mj-lt"/>
              </a:rPr>
              <a:t>participants from our </a:t>
            </a:r>
          </a:p>
          <a:p>
            <a:r>
              <a:rPr lang="en-ZA" sz="2400" b="1" dirty="0">
                <a:solidFill>
                  <a:srgbClr val="174E86"/>
                </a:solidFill>
                <a:latin typeface="+mj-lt"/>
              </a:rPr>
              <a:t>vast global community</a:t>
            </a:r>
          </a:p>
        </p:txBody>
      </p:sp>
    </p:spTree>
    <p:extLst>
      <p:ext uri="{BB962C8B-B14F-4D97-AF65-F5344CB8AC3E}">
        <p14:creationId xmlns:p14="http://schemas.microsoft.com/office/powerpoint/2010/main" val="262768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8A1FB16-C4F1-2689-1A9D-78D87E479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68" b="17371"/>
          <a:stretch/>
        </p:blipFill>
        <p:spPr>
          <a:xfrm>
            <a:off x="287920" y="1504422"/>
            <a:ext cx="10609564" cy="50464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555573" y="658792"/>
            <a:ext cx="9433301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The use of </a:t>
            </a:r>
            <a:r>
              <a:rPr lang="en-ZA" sz="3600" b="1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WhatsApp</a:t>
            </a:r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 as an external tool when conducting Moodle courses 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4DBEA-68B2-CB46-9EE8-E4D560FE3632}"/>
              </a:ext>
            </a:extLst>
          </p:cNvPr>
          <p:cNvSpPr txBox="1"/>
          <p:nvPr/>
        </p:nvSpPr>
        <p:spPr>
          <a:xfrm>
            <a:off x="1033667" y="2782669"/>
            <a:ext cx="4522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02AF35-AD91-8AF1-4021-BA5FB4FEA268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0D74BECA-B8BA-B86F-A290-714E3B981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81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548D39-09D6-906C-3357-D040B6FA243E}"/>
              </a:ext>
            </a:extLst>
          </p:cNvPr>
          <p:cNvSpPr/>
          <p:nvPr/>
        </p:nvSpPr>
        <p:spPr>
          <a:xfrm>
            <a:off x="10817971" y="0"/>
            <a:ext cx="1374029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566470-8859-1F0A-4E23-2FD228C184E9}"/>
              </a:ext>
            </a:extLst>
          </p:cNvPr>
          <p:cNvSpPr/>
          <p:nvPr/>
        </p:nvSpPr>
        <p:spPr>
          <a:xfrm>
            <a:off x="10092415" y="2415262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F3E30039-0F92-43C2-DF50-9ED86EFFE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183" y="2655450"/>
            <a:ext cx="1008723" cy="1060188"/>
          </a:xfrm>
          <a:ln>
            <a:noFill/>
          </a:ln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E61BEE6-E0D3-A5FB-326E-9B44D1AC6720}"/>
              </a:ext>
            </a:extLst>
          </p:cNvPr>
          <p:cNvSpPr txBox="1">
            <a:spLocks/>
          </p:cNvSpPr>
          <p:nvPr/>
        </p:nvSpPr>
        <p:spPr>
          <a:xfrm>
            <a:off x="740122" y="841060"/>
            <a:ext cx="9164554" cy="7513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The use of </a:t>
            </a:r>
            <a:r>
              <a:rPr lang="en-ZA" sz="3600" b="1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WhatsApp</a:t>
            </a:r>
            <a:r>
              <a:rPr lang="en-ZA" sz="36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 as an external tool when conducting Moodle courses 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4DBEA-68B2-CB46-9EE8-E4D560FE3632}"/>
              </a:ext>
            </a:extLst>
          </p:cNvPr>
          <p:cNvSpPr txBox="1"/>
          <p:nvPr/>
        </p:nvSpPr>
        <p:spPr>
          <a:xfrm>
            <a:off x="740122" y="1693669"/>
            <a:ext cx="452230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A" b="1" i="1" dirty="0">
                <a:solidFill>
                  <a:srgbClr val="174E86"/>
                </a:solidFill>
                <a:latin typeface="Calibri" panose="020F0502020204030204" pitchFamily="34" charset="0"/>
              </a:rPr>
              <a:t>Helps us to overcome some of our challenges</a:t>
            </a:r>
          </a:p>
          <a:p>
            <a:pPr algn="l"/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 </a:t>
            </a:r>
          </a:p>
          <a:p>
            <a:pPr algn="l"/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- Initial communication and introductions</a:t>
            </a:r>
          </a:p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- More accessible</a:t>
            </a:r>
          </a:p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- Quicker for everyone to engage</a:t>
            </a:r>
          </a:p>
          <a:p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- Open channel for duration of course</a:t>
            </a:r>
            <a:endParaRPr lang="en-US" dirty="0"/>
          </a:p>
          <a:p>
            <a:pPr algn="l"/>
            <a:endParaRPr lang="en-ZA" sz="1800" b="0" i="0" u="none" strike="noStrike" dirty="0">
              <a:solidFill>
                <a:srgbClr val="174E86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ZA" sz="1800" b="1" i="1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Some Examples of what is shared in Course WhatsApp groups </a:t>
            </a:r>
            <a:endParaRPr lang="en-ZA" b="1" i="1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pPr algn="l"/>
            <a:endParaRPr lang="en-ZA" sz="1800" b="0" i="0" u="none" strike="noStrike" dirty="0">
              <a:solidFill>
                <a:srgbClr val="174E86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Pictures </a:t>
            </a: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S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creenshots of sections in course</a:t>
            </a: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S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creen recordings</a:t>
            </a:r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S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ummaries of the weekly workshops</a:t>
            </a: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H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omework for the upcoming week</a:t>
            </a: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V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oice note feedback from participants</a:t>
            </a:r>
          </a:p>
          <a:p>
            <a:pPr marL="285750" indent="-285750" algn="l">
              <a:buFontTx/>
              <a:buChar char="-"/>
            </a:pPr>
            <a:r>
              <a:rPr lang="en-ZA" dirty="0">
                <a:solidFill>
                  <a:srgbClr val="174E86"/>
                </a:solidFill>
                <a:latin typeface="Calibri" panose="020F0502020204030204" pitchFamily="34" charset="0"/>
              </a:rPr>
              <a:t>S</a:t>
            </a:r>
            <a:r>
              <a:rPr lang="en-ZA" sz="1800" b="0" i="0" u="none" strike="noStrike" dirty="0">
                <a:solidFill>
                  <a:srgbClr val="174E86"/>
                </a:solidFill>
                <a:effectLst/>
                <a:latin typeface="Calibri" panose="020F0502020204030204" pitchFamily="34" charset="0"/>
              </a:rPr>
              <a:t>tudy circles presentations</a:t>
            </a:r>
          </a:p>
          <a:p>
            <a:pPr algn="l"/>
            <a:endParaRPr lang="en-ZA" dirty="0">
              <a:solidFill>
                <a:srgbClr val="174E86"/>
              </a:solidFill>
              <a:latin typeface="Calibri" panose="020F0502020204030204" pitchFamily="34" charset="0"/>
            </a:endParaRPr>
          </a:p>
          <a:p>
            <a:pPr algn="l">
              <a:buFont typeface="+mj-lt"/>
              <a:buAutoNum type="arabicPeriod"/>
            </a:pPr>
            <a:endParaRPr lang="en-ZA" b="0" i="0" u="none" strike="noStrike" dirty="0">
              <a:solidFill>
                <a:srgbClr val="174E86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036280-D6F3-E438-CFF1-25C9AFC9A63B}"/>
              </a:ext>
            </a:extLst>
          </p:cNvPr>
          <p:cNvSpPr/>
          <p:nvPr/>
        </p:nvSpPr>
        <p:spPr>
          <a:xfrm>
            <a:off x="10519221" y="4126154"/>
            <a:ext cx="1610139" cy="15405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Whats app Template | PosterMyWall">
            <a:extLst>
              <a:ext uri="{FF2B5EF4-FFF2-40B4-BE49-F238E27FC236}">
                <a16:creationId xmlns:a16="http://schemas.microsoft.com/office/drawing/2014/main" id="{802E0426-F114-409E-8271-44818BD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0" t="30208" r="27584" b="32184"/>
          <a:stretch/>
        </p:blipFill>
        <p:spPr bwMode="auto">
          <a:xfrm>
            <a:off x="10853785" y="4417270"/>
            <a:ext cx="1025611" cy="9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46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7258</TotalTime>
  <Words>704</Words>
  <Application>Microsoft Macintosh PowerPoint</Application>
  <PresentationFormat>Widescreen</PresentationFormat>
  <Paragraphs>130</Paragraphs>
  <Slides>22</Slides>
  <Notes>4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"Digital Learning as a Tool for Deepening Democracy in Workers’ Education”</dc:title>
  <dc:creator>Renaldi Prinsloo</dc:creator>
  <cp:lastModifiedBy>Renaldi Prinsloo</cp:lastModifiedBy>
  <cp:revision>17</cp:revision>
  <dcterms:created xsi:type="dcterms:W3CDTF">2022-09-08T08:20:39Z</dcterms:created>
  <dcterms:modified xsi:type="dcterms:W3CDTF">2022-09-18T18:59:54Z</dcterms:modified>
</cp:coreProperties>
</file>