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93" r:id="rId3"/>
    <p:sldId id="259" r:id="rId4"/>
    <p:sldId id="281" r:id="rId5"/>
    <p:sldId id="282" r:id="rId6"/>
    <p:sldId id="283" r:id="rId7"/>
    <p:sldId id="284" r:id="rId8"/>
    <p:sldId id="289" r:id="rId9"/>
    <p:sldId id="285" r:id="rId10"/>
    <p:sldId id="286" r:id="rId11"/>
    <p:sldId id="287" r:id="rId12"/>
    <p:sldId id="288" r:id="rId13"/>
    <p:sldId id="290" r:id="rId14"/>
    <p:sldId id="291" r:id="rId15"/>
    <p:sldId id="292" r:id="rId16"/>
    <p:sldId id="280" r:id="rId17"/>
    <p:sldId id="267" r:id="rId18"/>
    <p:sldId id="268" r:id="rId19"/>
    <p:sldId id="270" r:id="rId20"/>
    <p:sldId id="269" r:id="rId21"/>
    <p:sldId id="271" r:id="rId22"/>
    <p:sldId id="272" r:id="rId23"/>
    <p:sldId id="273" r:id="rId24"/>
    <p:sldId id="274" r:id="rId25"/>
    <p:sldId id="275" r:id="rId26"/>
    <p:sldId id="276" r:id="rId27"/>
    <p:sldId id="277" r:id="rId28"/>
    <p:sldId id="278" r:id="rId29"/>
    <p:sldId id="279" r:id="rId30"/>
    <p:sldId id="296" r:id="rId31"/>
    <p:sldId id="295" r:id="rId32"/>
    <p:sldId id="297" r:id="rId33"/>
    <p:sldId id="298" r:id="rId34"/>
    <p:sldId id="299" r:id="rId35"/>
    <p:sldId id="300" r:id="rId36"/>
    <p:sldId id="266" r:id="rId37"/>
  </p:sldIdLst>
  <p:sldSz cx="9144000" cy="5143500" type="screen16x9"/>
  <p:notesSz cx="9144000" cy="5143500"/>
  <p:embeddedFontLst>
    <p:embeddedFont>
      <p:font typeface="Franklin Gothic Book" panose="020B0503020102020204" pitchFamily="34" charset="0"/>
      <p:regular r:id="rId39"/>
      <p:italic r:id="rId40"/>
    </p:embeddedFont>
    <p:embeddedFont>
      <p:font typeface="Open Sans" panose="020B0606030504020204" pitchFamily="34" charset="0"/>
      <p:regular r:id="rId41"/>
      <p:bold r:id="rId42"/>
      <p:italic r:id="rId43"/>
      <p:boldItalic r:id="rId44"/>
    </p:embeddedFont>
    <p:embeddedFont>
      <p:font typeface="Open Sans ExtraBold" panose="020B0906030804020204" pitchFamily="34" charset="0"/>
      <p:bold r:id="rId45"/>
      <p:boldItalic r:id="rId46"/>
    </p:embeddedFont>
    <p:embeddedFont>
      <p:font typeface="Open Sans Medium" panose="020B060402020202020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tV35A7YXOD8FDtPt62j2da1gG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1199" autoAdjust="0"/>
  </p:normalViewPr>
  <p:slideViewPr>
    <p:cSldViewPr snapToGrid="0">
      <p:cViewPr varScale="1">
        <p:scale>
          <a:sx n="125" d="100"/>
          <a:sy n="125" d="100"/>
        </p:scale>
        <p:origin x="1203" y="5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nb-NO" dirty="0"/>
              <a:t>My </a:t>
            </a:r>
            <a:r>
              <a:rPr lang="nb-NO" dirty="0" err="1"/>
              <a:t>name</a:t>
            </a:r>
            <a:r>
              <a:rPr lang="nb-NO" dirty="0"/>
              <a:t> is Ståle Hegna, and I am a Content Designer in Telemark Kompetanse. </a:t>
            </a:r>
            <a:r>
              <a:rPr lang="nb-NO" dirty="0" err="1"/>
              <a:t>We</a:t>
            </a:r>
            <a:r>
              <a:rPr lang="nb-NO" dirty="0"/>
              <a:t> </a:t>
            </a:r>
            <a:r>
              <a:rPr lang="nb-NO" dirty="0" err="1"/>
              <a:t>are</a:t>
            </a:r>
            <a:r>
              <a:rPr lang="nb-NO" dirty="0"/>
              <a:t> </a:t>
            </a:r>
            <a:r>
              <a:rPr lang="nb-NO" dirty="0" err="1"/>
              <a:t>working</a:t>
            </a:r>
            <a:r>
              <a:rPr lang="nb-NO" dirty="0"/>
              <a:t> </a:t>
            </a:r>
            <a:r>
              <a:rPr lang="nb-NO" dirty="0" err="1"/>
              <a:t>with</a:t>
            </a:r>
            <a:r>
              <a:rPr lang="nb-NO" dirty="0"/>
              <a:t> </a:t>
            </a:r>
            <a:r>
              <a:rPr lang="nb-NO" dirty="0" err="1"/>
              <a:t>three</a:t>
            </a:r>
            <a:r>
              <a:rPr lang="nb-NO" dirty="0"/>
              <a:t> different </a:t>
            </a:r>
            <a:r>
              <a:rPr lang="nb-NO" dirty="0" err="1"/>
              <a:t>LMS’es</a:t>
            </a:r>
            <a:r>
              <a:rPr lang="nb-NO" dirty="0"/>
              <a:t> – KS Læring for </a:t>
            </a:r>
            <a:r>
              <a:rPr lang="nb-NO" dirty="0" err="1"/>
              <a:t>the</a:t>
            </a:r>
            <a:r>
              <a:rPr lang="nb-NO" dirty="0"/>
              <a:t> Norwegian </a:t>
            </a:r>
            <a:r>
              <a:rPr lang="nb-NO" dirty="0" err="1"/>
              <a:t>municipalities</a:t>
            </a:r>
            <a:r>
              <a:rPr lang="nb-NO" dirty="0"/>
              <a:t> (more </a:t>
            </a:r>
            <a:r>
              <a:rPr lang="nb-NO" dirty="0" err="1"/>
              <a:t>than</a:t>
            </a:r>
            <a:r>
              <a:rPr lang="nb-NO" dirty="0"/>
              <a:t> 470,000 </a:t>
            </a:r>
            <a:r>
              <a:rPr lang="nb-NO" dirty="0" err="1"/>
              <a:t>users</a:t>
            </a:r>
            <a:r>
              <a:rPr lang="nb-NO" dirty="0"/>
              <a:t>), </a:t>
            </a:r>
            <a:r>
              <a:rPr lang="nb-NO" dirty="0" err="1"/>
              <a:t>aiLæring</a:t>
            </a:r>
            <a:r>
              <a:rPr lang="nb-NO" dirty="0"/>
              <a:t> for </a:t>
            </a:r>
            <a:r>
              <a:rPr lang="nb-NO" dirty="0" err="1"/>
              <a:t>Work&amp;Inclusion</a:t>
            </a:r>
            <a:r>
              <a:rPr lang="nb-NO" dirty="0"/>
              <a:t> </a:t>
            </a:r>
            <a:r>
              <a:rPr lang="nb-NO" dirty="0" err="1"/>
              <a:t>companies</a:t>
            </a:r>
            <a:r>
              <a:rPr lang="nb-NO" dirty="0"/>
              <a:t> (</a:t>
            </a:r>
            <a:r>
              <a:rPr lang="nb-NO" dirty="0" err="1"/>
              <a:t>about</a:t>
            </a:r>
            <a:r>
              <a:rPr lang="nb-NO" dirty="0"/>
              <a:t> 10,000 </a:t>
            </a:r>
            <a:r>
              <a:rPr lang="nb-NO" dirty="0" err="1"/>
              <a:t>users</a:t>
            </a:r>
            <a:r>
              <a:rPr lang="nb-NO" dirty="0"/>
              <a:t>) and </a:t>
            </a:r>
            <a:r>
              <a:rPr lang="nb-NO" dirty="0" err="1"/>
              <a:t>MERkompetanse</a:t>
            </a:r>
            <a:r>
              <a:rPr lang="nb-NO" dirty="0"/>
              <a:t>, </a:t>
            </a:r>
            <a:r>
              <a:rPr lang="nb-NO" dirty="0" err="1"/>
              <a:t>which</a:t>
            </a:r>
            <a:r>
              <a:rPr lang="nb-NO" dirty="0"/>
              <a:t> is </a:t>
            </a:r>
            <a:r>
              <a:rPr lang="nb-NO" dirty="0" err="1"/>
              <a:t>our</a:t>
            </a:r>
            <a:r>
              <a:rPr lang="nb-NO" dirty="0"/>
              <a:t> </a:t>
            </a:r>
            <a:r>
              <a:rPr lang="nb-NO" dirty="0" err="1"/>
              <a:t>own</a:t>
            </a:r>
            <a:r>
              <a:rPr lang="nb-NO" dirty="0"/>
              <a:t> </a:t>
            </a:r>
            <a:r>
              <a:rPr lang="nb-NO" dirty="0" err="1"/>
              <a:t>platform</a:t>
            </a:r>
            <a:r>
              <a:rPr lang="nb-NO" dirty="0"/>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857500" y="385763"/>
            <a:ext cx="3429000" cy="1928812"/>
          </a:xfrm>
        </p:spPr>
      </p:sp>
      <p:sp>
        <p:nvSpPr>
          <p:cNvPr id="3" name="Plassholder for notater 2"/>
          <p:cNvSpPr>
            <a:spLocks noGrp="1"/>
          </p:cNvSpPr>
          <p:nvPr>
            <p:ph type="body" idx="1"/>
          </p:nvPr>
        </p:nvSpPr>
        <p:spPr/>
        <p:txBody>
          <a:bodyPr/>
          <a:lstStyle/>
          <a:p>
            <a:pPr marL="139700" indent="0">
              <a:buNone/>
            </a:pPr>
            <a:r>
              <a:rPr lang="nb-NO" dirty="0"/>
              <a:t>The H5P </a:t>
            </a:r>
            <a:r>
              <a:rPr lang="nb-NO" dirty="0" err="1"/>
              <a:t>family</a:t>
            </a:r>
            <a:r>
              <a:rPr lang="nb-NO" dirty="0"/>
              <a:t> </a:t>
            </a:r>
            <a:r>
              <a:rPr lang="nb-NO" dirty="0" err="1"/>
              <a:t>consists</a:t>
            </a:r>
            <a:r>
              <a:rPr lang="nb-NO" dirty="0"/>
              <a:t> </a:t>
            </a:r>
            <a:r>
              <a:rPr lang="nb-NO" dirty="0" err="1"/>
              <a:t>of</a:t>
            </a:r>
            <a:r>
              <a:rPr lang="nb-NO" dirty="0"/>
              <a:t> 52 different </a:t>
            </a:r>
            <a:r>
              <a:rPr lang="nb-NO" dirty="0" err="1"/>
              <a:t>content</a:t>
            </a:r>
            <a:r>
              <a:rPr lang="nb-NO" dirty="0"/>
              <a:t> types. </a:t>
            </a:r>
          </a:p>
          <a:p>
            <a:pPr marL="139700" indent="0">
              <a:buNone/>
            </a:pPr>
            <a:endParaRPr lang="nb-NO" dirty="0"/>
          </a:p>
          <a:p>
            <a:pPr marL="139700" indent="0">
              <a:buNone/>
            </a:pPr>
            <a:r>
              <a:rPr lang="nb-NO" dirty="0"/>
              <a:t>KLIKK In </a:t>
            </a:r>
            <a:r>
              <a:rPr lang="nb-NO" dirty="0" err="1"/>
              <a:t>some</a:t>
            </a:r>
            <a:r>
              <a:rPr lang="nb-NO" dirty="0"/>
              <a:t> </a:t>
            </a:r>
            <a:r>
              <a:rPr lang="nb-NO" dirty="0" err="1"/>
              <a:t>of</a:t>
            </a:r>
            <a:r>
              <a:rPr lang="nb-NO" dirty="0"/>
              <a:t> </a:t>
            </a:r>
            <a:r>
              <a:rPr lang="nb-NO" dirty="0" err="1"/>
              <a:t>these</a:t>
            </a:r>
            <a:r>
              <a:rPr lang="nb-NO" dirty="0"/>
              <a:t> </a:t>
            </a:r>
            <a:r>
              <a:rPr lang="nb-NO" dirty="0" err="1"/>
              <a:t>content</a:t>
            </a:r>
            <a:r>
              <a:rPr lang="nb-NO" dirty="0"/>
              <a:t> types, for </a:t>
            </a:r>
            <a:r>
              <a:rPr lang="nb-NO" dirty="0" err="1"/>
              <a:t>example</a:t>
            </a:r>
            <a:r>
              <a:rPr lang="nb-NO" dirty="0"/>
              <a:t> Course Presentation and </a:t>
            </a:r>
            <a:r>
              <a:rPr lang="nb-NO" dirty="0" err="1"/>
              <a:t>Column</a:t>
            </a:r>
            <a:r>
              <a:rPr lang="nb-NO" dirty="0"/>
              <a:t>, </a:t>
            </a:r>
            <a:r>
              <a:rPr lang="nb-NO" dirty="0" err="1"/>
              <a:t>you</a:t>
            </a:r>
            <a:r>
              <a:rPr lang="nb-NO" dirty="0"/>
              <a:t> </a:t>
            </a:r>
            <a:r>
              <a:rPr lang="nb-NO" dirty="0" err="1"/>
              <a:t>can</a:t>
            </a:r>
            <a:r>
              <a:rPr lang="nb-NO" dirty="0"/>
              <a:t> </a:t>
            </a:r>
            <a:r>
              <a:rPr lang="nb-NO" dirty="0" err="1"/>
              <a:t>include</a:t>
            </a:r>
            <a:r>
              <a:rPr lang="nb-NO" dirty="0"/>
              <a:t> </a:t>
            </a:r>
            <a:r>
              <a:rPr lang="nb-NO" dirty="0" err="1"/>
              <a:t>many</a:t>
            </a:r>
            <a:r>
              <a:rPr lang="nb-NO" dirty="0"/>
              <a:t> </a:t>
            </a:r>
            <a:r>
              <a:rPr lang="nb-NO" dirty="0" err="1"/>
              <a:t>of</a:t>
            </a:r>
            <a:r>
              <a:rPr lang="nb-NO" dirty="0"/>
              <a:t> </a:t>
            </a:r>
            <a:r>
              <a:rPr lang="nb-NO" dirty="0" err="1"/>
              <a:t>the</a:t>
            </a:r>
            <a:r>
              <a:rPr lang="nb-NO" dirty="0"/>
              <a:t> </a:t>
            </a:r>
            <a:r>
              <a:rPr lang="nb-NO" dirty="0" err="1"/>
              <a:t>other</a:t>
            </a:r>
            <a:r>
              <a:rPr lang="nb-NO" dirty="0"/>
              <a:t> </a:t>
            </a:r>
            <a:r>
              <a:rPr lang="nb-NO" dirty="0" err="1"/>
              <a:t>content</a:t>
            </a:r>
            <a:r>
              <a:rPr lang="nb-NO" dirty="0"/>
              <a:t> types. And I </a:t>
            </a:r>
            <a:r>
              <a:rPr lang="nb-NO" dirty="0" err="1"/>
              <a:t>will</a:t>
            </a:r>
            <a:r>
              <a:rPr lang="nb-NO" dirty="0"/>
              <a:t> </a:t>
            </a:r>
            <a:r>
              <a:rPr lang="nb-NO" dirty="0" err="1"/>
              <a:t>give</a:t>
            </a:r>
            <a:r>
              <a:rPr lang="nb-NO" dirty="0"/>
              <a:t> </a:t>
            </a:r>
            <a:r>
              <a:rPr lang="nb-NO" dirty="0" err="1"/>
              <a:t>you</a:t>
            </a:r>
            <a:r>
              <a:rPr lang="nb-NO" dirty="0"/>
              <a:t> a </a:t>
            </a:r>
            <a:r>
              <a:rPr lang="nb-NO" dirty="0" err="1"/>
              <a:t>few</a:t>
            </a:r>
            <a:r>
              <a:rPr lang="nb-NO" dirty="0"/>
              <a:t> </a:t>
            </a:r>
            <a:r>
              <a:rPr lang="nb-NO" dirty="0" err="1"/>
              <a:t>examples</a:t>
            </a:r>
            <a:r>
              <a:rPr lang="nb-NO" dirty="0"/>
              <a:t> </a:t>
            </a:r>
            <a:r>
              <a:rPr lang="nb-NO" dirty="0" err="1"/>
              <a:t>of</a:t>
            </a:r>
            <a:r>
              <a:rPr lang="nb-NO" dirty="0"/>
              <a:t> </a:t>
            </a:r>
            <a:r>
              <a:rPr lang="nb-NO" dirty="0" err="1"/>
              <a:t>this</a:t>
            </a:r>
            <a:r>
              <a:rPr lang="nb-NO" dirty="0"/>
              <a:t> during </a:t>
            </a:r>
            <a:r>
              <a:rPr lang="nb-NO" dirty="0" err="1"/>
              <a:t>this</a:t>
            </a:r>
            <a:r>
              <a:rPr lang="nb-NO" dirty="0"/>
              <a:t> </a:t>
            </a:r>
            <a:r>
              <a:rPr lang="nb-NO" dirty="0" err="1"/>
              <a:t>presentation</a:t>
            </a:r>
            <a:r>
              <a:rPr lang="nb-NO" dirty="0"/>
              <a:t>. And I </a:t>
            </a:r>
            <a:r>
              <a:rPr lang="nb-NO" dirty="0" err="1"/>
              <a:t>will</a:t>
            </a:r>
            <a:r>
              <a:rPr lang="nb-NO" dirty="0"/>
              <a:t> </a:t>
            </a:r>
            <a:r>
              <a:rPr lang="nb-NO" dirty="0" err="1"/>
              <a:t>also</a:t>
            </a:r>
            <a:r>
              <a:rPr lang="nb-NO" dirty="0"/>
              <a:t> show </a:t>
            </a:r>
            <a:r>
              <a:rPr lang="nb-NO" dirty="0" err="1"/>
              <a:t>you</a:t>
            </a:r>
            <a:r>
              <a:rPr lang="nb-NO" dirty="0"/>
              <a:t> an </a:t>
            </a:r>
            <a:r>
              <a:rPr lang="nb-NO" dirty="0" err="1"/>
              <a:t>example</a:t>
            </a:r>
            <a:r>
              <a:rPr lang="nb-NO" dirty="0"/>
              <a:t> </a:t>
            </a:r>
            <a:r>
              <a:rPr lang="nb-NO" dirty="0" err="1"/>
              <a:t>of</a:t>
            </a:r>
            <a:r>
              <a:rPr lang="nb-NO" dirty="0"/>
              <a:t> </a:t>
            </a:r>
            <a:r>
              <a:rPr lang="nb-NO" dirty="0" err="1"/>
              <a:t>the</a:t>
            </a:r>
            <a:r>
              <a:rPr lang="nb-NO" dirty="0"/>
              <a:t> </a:t>
            </a:r>
            <a:r>
              <a:rPr lang="nb-NO" dirty="0" err="1"/>
              <a:t>Personality</a:t>
            </a:r>
            <a:r>
              <a:rPr lang="nb-NO" dirty="0"/>
              <a:t> quiz </a:t>
            </a:r>
            <a:r>
              <a:rPr lang="nb-NO" dirty="0" err="1"/>
              <a:t>content</a:t>
            </a:r>
            <a:r>
              <a:rPr lang="nb-NO" dirty="0"/>
              <a:t> type.</a:t>
            </a:r>
          </a:p>
          <a:p>
            <a:pPr marL="139700" indent="0">
              <a:buNone/>
            </a:pPr>
            <a:endParaRPr lang="nb-NO" dirty="0"/>
          </a:p>
        </p:txBody>
      </p:sp>
    </p:spTree>
    <p:extLst>
      <p:ext uri="{BB962C8B-B14F-4D97-AF65-F5344CB8AC3E}">
        <p14:creationId xmlns:p14="http://schemas.microsoft.com/office/powerpoint/2010/main" val="202758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KS </a:t>
            </a:r>
            <a:r>
              <a:rPr lang="en-US" b="0" i="0" dirty="0" err="1">
                <a:solidFill>
                  <a:srgbClr val="575756"/>
                </a:solidFill>
                <a:effectLst/>
                <a:latin typeface="Franklin Gothic Book" panose="020B0503020102020204" pitchFamily="34" charset="0"/>
              </a:rPr>
              <a:t>Læring</a:t>
            </a:r>
            <a:r>
              <a:rPr lang="en-US" b="0" i="0" dirty="0">
                <a:solidFill>
                  <a:srgbClr val="575756"/>
                </a:solidFill>
                <a:effectLst/>
                <a:latin typeface="Franklin Gothic Book" panose="020B0503020102020204" pitchFamily="34" charset="0"/>
              </a:rPr>
              <a:t> – Moodle platform used by 210 municipalities in Norway – 470,000+ users – Basic Digital Competence Self Assessment.</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H5P.com – </a:t>
            </a:r>
            <a:r>
              <a:rPr lang="en-US" b="0" i="0" dirty="0" err="1">
                <a:solidFill>
                  <a:srgbClr val="575756"/>
                </a:solidFill>
                <a:effectLst/>
                <a:latin typeface="Franklin Gothic Book" panose="020B0503020102020204" pitchFamily="34" charset="0"/>
              </a:rPr>
              <a:t>Statkraft</a:t>
            </a:r>
            <a:r>
              <a:rPr lang="en-US" b="0" i="0" dirty="0">
                <a:solidFill>
                  <a:srgbClr val="575756"/>
                </a:solidFill>
                <a:effectLst/>
                <a:latin typeface="Franklin Gothic Book" panose="020B0503020102020204" pitchFamily="34" charset="0"/>
              </a:rPr>
              <a:t> is a leading company in hydropower internationally and Europe’s largest generator of renewable energy.</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a platform called </a:t>
            </a:r>
            <a:r>
              <a:rPr lang="en-US" b="0" i="0" dirty="0" err="1">
                <a:solidFill>
                  <a:srgbClr val="575756"/>
                </a:solidFill>
                <a:effectLst/>
                <a:latin typeface="Franklin Gothic Book" panose="020B0503020102020204" pitchFamily="34" charset="0"/>
              </a:rPr>
              <a:t>Skogkurs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As mentioned earlier, the H5P family consists of 52 different content types, and we often use combination of content types in our learning material. In the Basic Digital </a:t>
            </a:r>
            <a:r>
              <a:rPr lang="en-US" b="0" i="0" dirty="0" err="1">
                <a:solidFill>
                  <a:srgbClr val="575756"/>
                </a:solidFill>
                <a:effectLst/>
                <a:latin typeface="Franklin Gothic Book" panose="020B0503020102020204" pitchFamily="34" charset="0"/>
              </a:rPr>
              <a:t>Competense</a:t>
            </a:r>
            <a:r>
              <a:rPr lang="en-US" b="0" i="0" dirty="0">
                <a:solidFill>
                  <a:srgbClr val="575756"/>
                </a:solidFill>
                <a:effectLst/>
                <a:latin typeface="Franklin Gothic Book" panose="020B0503020102020204" pitchFamily="34" charset="0"/>
              </a:rPr>
              <a:t> Self Assessment, we have used the content type Column as our main H5P content type but combined it with six Course Presentations med up of questions. </a:t>
            </a:r>
          </a:p>
          <a:p>
            <a:pPr marL="0" lvl="0" indent="0" algn="l" rtl="0">
              <a:lnSpc>
                <a:spcPct val="100000"/>
              </a:lnSpc>
              <a:spcBef>
                <a:spcPts val="0"/>
              </a:spcBef>
              <a:spcAft>
                <a:spcPts val="0"/>
              </a:spcAft>
              <a:buSzPts val="1400"/>
              <a:buNone/>
            </a:pPr>
            <a:endParaRPr lang="en-US" b="0" i="0" dirty="0">
              <a:solidFill>
                <a:srgbClr val="575756"/>
              </a:solidFill>
              <a:effectLst/>
              <a:latin typeface="Franklin Gothic Book" panose="020B0503020102020204" pitchFamily="34" charset="0"/>
            </a:endParaRP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When these Course Presentations are completed one by one, the user goes the Summary page to see the result. And based on the result, the user proceeds to the Recommended Courses section. Here we have used the Accordion content type and linked to the recommended course for each subject. These courses can be internal Moodle courses on the actual platform or a link to courses published elsewhere. So let’s go live and se what this looks like. </a:t>
            </a:r>
          </a:p>
        </p:txBody>
      </p:sp>
    </p:spTree>
    <p:extLst>
      <p:ext uri="{BB962C8B-B14F-4D97-AF65-F5344CB8AC3E}">
        <p14:creationId xmlns:p14="http://schemas.microsoft.com/office/powerpoint/2010/main" val="320575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857500" y="385763"/>
            <a:ext cx="3429000" cy="1928812"/>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19688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H5P.com – </a:t>
            </a:r>
            <a:r>
              <a:rPr lang="en-US" b="0" i="0" dirty="0" err="1">
                <a:solidFill>
                  <a:srgbClr val="575756"/>
                </a:solidFill>
                <a:effectLst/>
                <a:latin typeface="Franklin Gothic Book" panose="020B0503020102020204" pitchFamily="34" charset="0"/>
              </a:rPr>
              <a:t>Statkraft</a:t>
            </a:r>
            <a:r>
              <a:rPr lang="en-US" b="0" i="0" dirty="0">
                <a:solidFill>
                  <a:srgbClr val="575756"/>
                </a:solidFill>
                <a:effectLst/>
                <a:latin typeface="Franklin Gothic Book" panose="020B0503020102020204" pitchFamily="34" charset="0"/>
              </a:rPr>
              <a:t> is a leading company in hydropower internationally and Europe’s largest generator of renewable energy. Health, Security and Environment</a:t>
            </a:r>
          </a:p>
          <a:p>
            <a:pPr marL="0" lvl="0" indent="0" algn="l" rtl="0">
              <a:lnSpc>
                <a:spcPct val="100000"/>
              </a:lnSpc>
              <a:spcBef>
                <a:spcPts val="0"/>
              </a:spcBef>
              <a:spcAft>
                <a:spcPts val="0"/>
              </a:spcAft>
              <a:buSzPts val="1400"/>
              <a:buNone/>
            </a:pPr>
            <a:endParaRPr lang="en-US" b="0" i="0" dirty="0">
              <a:solidFill>
                <a:srgbClr val="575756"/>
              </a:solidFill>
              <a:effectLst/>
              <a:latin typeface="Franklin Gothic Book" panose="020B0503020102020204" pitchFamily="34" charset="0"/>
            </a:endParaRP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Here we used CP in Active Surface mode. Why? Because we wanted to guide the employees or users through the course content. </a:t>
            </a:r>
            <a:br>
              <a:rPr lang="en-US" b="0" i="0" dirty="0">
                <a:solidFill>
                  <a:srgbClr val="575756"/>
                </a:solidFill>
                <a:effectLst/>
                <a:latin typeface="Franklin Gothic Book" panose="020B0503020102020204" pitchFamily="34" charset="0"/>
              </a:rPr>
            </a:br>
            <a:br>
              <a:rPr lang="en-US" b="0" i="0" dirty="0">
                <a:solidFill>
                  <a:srgbClr val="575756"/>
                </a:solidFill>
                <a:effectLst/>
                <a:latin typeface="Franklin Gothic Book" panose="020B0503020102020204" pitchFamily="34" charset="0"/>
              </a:rPr>
            </a:br>
            <a:r>
              <a:rPr lang="en-US" b="0" i="0" dirty="0">
                <a:solidFill>
                  <a:srgbClr val="575756"/>
                </a:solidFill>
                <a:effectLst/>
                <a:latin typeface="Franklin Gothic Book" panose="020B0503020102020204" pitchFamily="34" charset="0"/>
              </a:rPr>
              <a:t>R – Risk conscious</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A – Responsible</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U - ????</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S - </a:t>
            </a:r>
            <a:endParaRPr dirty="0"/>
          </a:p>
        </p:txBody>
      </p:sp>
    </p:spTree>
    <p:extLst>
      <p:ext uri="{BB962C8B-B14F-4D97-AF65-F5344CB8AC3E}">
        <p14:creationId xmlns:p14="http://schemas.microsoft.com/office/powerpoint/2010/main" val="249404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KS </a:t>
            </a:r>
            <a:r>
              <a:rPr lang="en-US" b="0" i="0" dirty="0" err="1">
                <a:solidFill>
                  <a:srgbClr val="575756"/>
                </a:solidFill>
                <a:effectLst/>
                <a:latin typeface="Franklin Gothic Book" panose="020B0503020102020204" pitchFamily="34" charset="0"/>
              </a:rPr>
              <a:t>Læring</a:t>
            </a:r>
            <a:r>
              <a:rPr lang="en-US" b="0" i="0" dirty="0">
                <a:solidFill>
                  <a:srgbClr val="575756"/>
                </a:solidFill>
                <a:effectLst/>
                <a:latin typeface="Franklin Gothic Book" panose="020B0503020102020204" pitchFamily="34" charset="0"/>
              </a:rPr>
              <a:t> – Moodle platform used by 210 municipalities in Norway – 470,000+ users</a:t>
            </a:r>
          </a:p>
          <a:p>
            <a:pPr marL="0" lvl="0" indent="0" algn="l" rtl="0">
              <a:lnSpc>
                <a:spcPct val="100000"/>
              </a:lnSpc>
              <a:spcBef>
                <a:spcPts val="0"/>
              </a:spcBef>
              <a:spcAft>
                <a:spcPts val="0"/>
              </a:spcAft>
              <a:buSzPts val="1400"/>
              <a:buNone/>
            </a:pPr>
            <a:r>
              <a:rPr lang="en-US" b="0" i="0" dirty="0">
                <a:solidFill>
                  <a:srgbClr val="575756"/>
                </a:solidFill>
                <a:effectLst/>
                <a:latin typeface="Franklin Gothic Book" panose="020B0503020102020204" pitchFamily="34" charset="0"/>
              </a:rPr>
              <a:t>Distributed on H5P.com – </a:t>
            </a:r>
            <a:r>
              <a:rPr lang="en-US" b="0" i="0" dirty="0" err="1">
                <a:solidFill>
                  <a:srgbClr val="575756"/>
                </a:solidFill>
                <a:effectLst/>
                <a:latin typeface="Franklin Gothic Book" panose="020B0503020102020204" pitchFamily="34" charset="0"/>
              </a:rPr>
              <a:t>Statkraft</a:t>
            </a:r>
            <a:r>
              <a:rPr lang="en-US" b="0" i="0" dirty="0">
                <a:solidFill>
                  <a:srgbClr val="575756"/>
                </a:solidFill>
                <a:effectLst/>
                <a:latin typeface="Franklin Gothic Book" panose="020B0503020102020204" pitchFamily="34" charset="0"/>
              </a:rPr>
              <a:t> is a leading company in hydropower internationally and Europe’s largest generator of renewable energy.</a:t>
            </a:r>
            <a:endParaRPr dirty="0"/>
          </a:p>
        </p:txBody>
      </p:sp>
    </p:spTree>
    <p:extLst>
      <p:ext uri="{BB962C8B-B14F-4D97-AF65-F5344CB8AC3E}">
        <p14:creationId xmlns:p14="http://schemas.microsoft.com/office/powerpoint/2010/main" val="399359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857500" y="385763"/>
            <a:ext cx="3429000" cy="1928812"/>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3975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914400" y="2443150"/>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1" type="obj">
  <p:cSld name="OBJECT">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2">
            <a:alphaModFix/>
          </a:blip>
          <a:srcRect/>
          <a:stretch/>
        </p:blipFill>
        <p:spPr>
          <a:xfrm>
            <a:off x="8742675" y="4735125"/>
            <a:ext cx="265350" cy="265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1">
  <p:cSld name="CUSTOM_6">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149d853483f_0_147"/>
          <p:cNvSpPr txBox="1"/>
          <p:nvPr/>
        </p:nvSpPr>
        <p:spPr>
          <a:xfrm>
            <a:off x="7097700" y="4730475"/>
            <a:ext cx="1226100" cy="346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50">
                <a:solidFill>
                  <a:srgbClr val="FFFFFF"/>
                </a:solidFill>
                <a:latin typeface="Roboto"/>
                <a:ea typeface="Roboto"/>
                <a:cs typeface="Roboto"/>
                <a:sym typeface="Roboto"/>
              </a:rPr>
              <a:t>#MootGlobal22 </a:t>
            </a:r>
            <a:endParaRPr>
              <a:solidFill>
                <a:srgbClr val="FFFFFF"/>
              </a:solidFill>
            </a:endParaRPr>
          </a:p>
        </p:txBody>
      </p:sp>
      <p:sp>
        <p:nvSpPr>
          <p:cNvPr id="16" name="Google Shape;16;g149d853483f_0_147"/>
          <p:cNvSpPr txBox="1">
            <a:spLocks noGrp="1"/>
          </p:cNvSpPr>
          <p:nvPr>
            <p:ph type="title"/>
          </p:nvPr>
        </p:nvSpPr>
        <p:spPr>
          <a:xfrm>
            <a:off x="4955000" y="638325"/>
            <a:ext cx="3949500" cy="17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g149d853483f_0_1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49d853483f_0_1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888888"/>
              </a:buClr>
              <a:buSzPts val="3500"/>
              <a:buFont typeface="Open Sans ExtraBold"/>
              <a:buNone/>
              <a:defRPr sz="3500">
                <a:solidFill>
                  <a:srgbClr val="888888"/>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 name="Google Shape;30;g149d853483f_0_1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Open Sans Medium"/>
              <a:buNone/>
              <a:defRPr sz="2100">
                <a:latin typeface="Open Sans Medium"/>
                <a:ea typeface="Open Sans Medium"/>
                <a:cs typeface="Open Sans Medium"/>
                <a:sym typeface="Open Sans Medium"/>
              </a:defRPr>
            </a:lvl1pPr>
            <a:lvl2pPr lvl="1" algn="ctr" rtl="0">
              <a:lnSpc>
                <a:spcPct val="100000"/>
              </a:lnSpc>
              <a:spcBef>
                <a:spcPts val="1600"/>
              </a:spcBef>
              <a:spcAft>
                <a:spcPts val="0"/>
              </a:spcAft>
              <a:buSzPts val="2100"/>
              <a:buNone/>
              <a:defRPr sz="2100"/>
            </a:lvl2pPr>
            <a:lvl3pPr lvl="2" algn="ctr" rtl="0">
              <a:lnSpc>
                <a:spcPct val="100000"/>
              </a:lnSpc>
              <a:spcBef>
                <a:spcPts val="1600"/>
              </a:spcBef>
              <a:spcAft>
                <a:spcPts val="0"/>
              </a:spcAft>
              <a:buSzPts val="2100"/>
              <a:buNone/>
              <a:defRPr sz="2100"/>
            </a:lvl3pPr>
            <a:lvl4pPr lvl="3" algn="ctr" rtl="0">
              <a:lnSpc>
                <a:spcPct val="100000"/>
              </a:lnSpc>
              <a:spcBef>
                <a:spcPts val="1600"/>
              </a:spcBef>
              <a:spcAft>
                <a:spcPts val="0"/>
              </a:spcAft>
              <a:buSzPts val="2100"/>
              <a:buNone/>
              <a:defRPr sz="2100"/>
            </a:lvl4pPr>
            <a:lvl5pPr lvl="4" algn="ctr" rtl="0">
              <a:lnSpc>
                <a:spcPct val="100000"/>
              </a:lnSpc>
              <a:spcBef>
                <a:spcPts val="1600"/>
              </a:spcBef>
              <a:spcAft>
                <a:spcPts val="0"/>
              </a:spcAft>
              <a:buSzPts val="2100"/>
              <a:buNone/>
              <a:defRPr sz="2100"/>
            </a:lvl5pPr>
            <a:lvl6pPr lvl="5" algn="ctr" rtl="0">
              <a:lnSpc>
                <a:spcPct val="100000"/>
              </a:lnSpc>
              <a:spcBef>
                <a:spcPts val="1600"/>
              </a:spcBef>
              <a:spcAft>
                <a:spcPts val="0"/>
              </a:spcAft>
              <a:buSzPts val="2100"/>
              <a:buNone/>
              <a:defRPr sz="2100"/>
            </a:lvl6pPr>
            <a:lvl7pPr lvl="6" algn="ctr" rtl="0">
              <a:lnSpc>
                <a:spcPct val="100000"/>
              </a:lnSpc>
              <a:spcBef>
                <a:spcPts val="1600"/>
              </a:spcBef>
              <a:spcAft>
                <a:spcPts val="0"/>
              </a:spcAft>
              <a:buSzPts val="2100"/>
              <a:buNone/>
              <a:defRPr sz="2100"/>
            </a:lvl7pPr>
            <a:lvl8pPr lvl="7" algn="ctr" rtl="0">
              <a:lnSpc>
                <a:spcPct val="100000"/>
              </a:lnSpc>
              <a:spcBef>
                <a:spcPts val="1600"/>
              </a:spcBef>
              <a:spcAft>
                <a:spcPts val="0"/>
              </a:spcAft>
              <a:buSzPts val="2100"/>
              <a:buNone/>
              <a:defRPr sz="2100"/>
            </a:lvl8pPr>
            <a:lvl9pPr lvl="8" algn="ctr" rtl="0">
              <a:lnSpc>
                <a:spcPct val="100000"/>
              </a:lnSpc>
              <a:spcBef>
                <a:spcPts val="1600"/>
              </a:spcBef>
              <a:spcAft>
                <a:spcPts val="0"/>
              </a:spcAft>
              <a:buSzPts val="2100"/>
              <a:buNone/>
              <a:defRPr sz="2100"/>
            </a:lvl9pPr>
          </a:lstStyle>
          <a:p>
            <a:endParaRPr/>
          </a:p>
        </p:txBody>
      </p:sp>
      <p:sp>
        <p:nvSpPr>
          <p:cNvPr id="31" name="Google Shape;31;g149d853483f_0_1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2" name="Google Shape;32;g149d853483f_0_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p:cSld name="CUSTOM_4">
    <p:spTree>
      <p:nvGrpSpPr>
        <p:cNvPr id="1" name="Shape 46"/>
        <p:cNvGrpSpPr/>
        <p:nvPr/>
      </p:nvGrpSpPr>
      <p:grpSpPr>
        <a:xfrm>
          <a:off x="0" y="0"/>
          <a:ext cx="0" cy="0"/>
          <a:chOff x="0" y="0"/>
          <a:chExt cx="0" cy="0"/>
        </a:xfrm>
      </p:grpSpPr>
      <p:pic>
        <p:nvPicPr>
          <p:cNvPr id="47" name="Google Shape;47;p14"/>
          <p:cNvPicPr preferRelativeResize="0"/>
          <p:nvPr/>
        </p:nvPicPr>
        <p:blipFill rotWithShape="1">
          <a:blip r:embed="rId2">
            <a:alphaModFix/>
          </a:blip>
          <a:srcRect t="75430"/>
          <a:stretch/>
        </p:blipFill>
        <p:spPr>
          <a:xfrm>
            <a:off x="-94275" y="-31925"/>
            <a:ext cx="9314475" cy="1286651"/>
          </a:xfrm>
          <a:prstGeom prst="rect">
            <a:avLst/>
          </a:prstGeom>
          <a:noFill/>
          <a:ln>
            <a:noFill/>
          </a:ln>
        </p:spPr>
      </p:pic>
      <p:sp>
        <p:nvSpPr>
          <p:cNvPr id="48" name="Google Shape;48;p14"/>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14"/>
          <p:cNvSpPr txBox="1"/>
          <p:nvPr/>
        </p:nvSpPr>
        <p:spPr>
          <a:xfrm>
            <a:off x="7005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dk1"/>
                </a:solidFill>
                <a:latin typeface="Open Sans"/>
                <a:ea typeface="Open Sans"/>
                <a:cs typeface="Open Sans"/>
                <a:sym typeface="Open Sans"/>
              </a:rPr>
              <a:t>#mootglobal22</a:t>
            </a:r>
            <a:endParaRPr i="0" u="none" strike="noStrike" cap="none">
              <a:solidFill>
                <a:schemeClr val="dk1"/>
              </a:solidFill>
              <a:latin typeface="Open Sans"/>
              <a:ea typeface="Open Sans"/>
              <a:cs typeface="Open Sans"/>
              <a:sym typeface="Open Sans"/>
            </a:endParaRPr>
          </a:p>
        </p:txBody>
      </p:sp>
      <p:pic>
        <p:nvPicPr>
          <p:cNvPr id="50" name="Google Shape;50;p14" title="Moodle"/>
          <p:cNvPicPr preferRelativeResize="0"/>
          <p:nvPr/>
        </p:nvPicPr>
        <p:blipFill rotWithShape="1">
          <a:blip r:embed="rId3">
            <a:alphaModFix/>
          </a:blip>
          <a:srcRect/>
          <a:stretch/>
        </p:blipFill>
        <p:spPr>
          <a:xfrm>
            <a:off x="8742675" y="4735125"/>
            <a:ext cx="265350" cy="265350"/>
          </a:xfrm>
          <a:prstGeom prst="rect">
            <a:avLst/>
          </a:prstGeom>
          <a:noFill/>
          <a:ln>
            <a:noFill/>
          </a:ln>
        </p:spPr>
      </p:pic>
      <p:sp>
        <p:nvSpPr>
          <p:cNvPr id="51" name="Google Shape;51;p14"/>
          <p:cNvSpPr txBox="1">
            <a:spLocks noGrp="1"/>
          </p:cNvSpPr>
          <p:nvPr>
            <p:ph type="body" idx="1"/>
          </p:nvPr>
        </p:nvSpPr>
        <p:spPr>
          <a:xfrm>
            <a:off x="499900" y="1460175"/>
            <a:ext cx="8226300" cy="3143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1">
  <p:cSld name="BLANK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149d853483f_0_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5"/>
          <p:cNvSpPr/>
          <p:nvPr/>
        </p:nvSpPr>
        <p:spPr>
          <a:xfrm>
            <a:off x="0" y="4476750"/>
            <a:ext cx="9144000" cy="666600"/>
          </a:xfrm>
          <a:custGeom>
            <a:avLst/>
            <a:gdLst/>
            <a:ahLst/>
            <a:cxnLst/>
            <a:rect l="l" t="t" r="r" b="b"/>
            <a:pathLst>
              <a:path w="120000" h="120000" extrusionOk="0">
                <a:moveTo>
                  <a:pt x="0" y="120000"/>
                </a:moveTo>
                <a:lnTo>
                  <a:pt x="120000" y="120000"/>
                </a:lnTo>
                <a:lnTo>
                  <a:pt x="120000" y="0"/>
                </a:lnTo>
                <a:lnTo>
                  <a:pt x="0" y="0"/>
                </a:lnTo>
                <a:lnTo>
                  <a:pt x="0" y="1200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 name="Google Shape;62;p15"/>
          <p:cNvPicPr preferRelativeResize="0"/>
          <p:nvPr/>
        </p:nvPicPr>
        <p:blipFill rotWithShape="1">
          <a:blip r:embed="rId3">
            <a:alphaModFix/>
          </a:blip>
          <a:srcRect t="2015" b="2015"/>
          <a:stretch/>
        </p:blipFill>
        <p:spPr>
          <a:xfrm>
            <a:off x="2849095" y="1805582"/>
            <a:ext cx="3445798" cy="865575"/>
          </a:xfrm>
          <a:prstGeom prst="rect">
            <a:avLst/>
          </a:prstGeom>
          <a:noFill/>
          <a:ln>
            <a:noFill/>
          </a:ln>
        </p:spPr>
      </p:pic>
      <p:sp>
        <p:nvSpPr>
          <p:cNvPr id="63" name="Google Shape;63;p15"/>
          <p:cNvSpPr txBox="1"/>
          <p:nvPr/>
        </p:nvSpPr>
        <p:spPr>
          <a:xfrm>
            <a:off x="7005625" y="4675725"/>
            <a:ext cx="1595100" cy="391500"/>
          </a:xfrm>
          <a:prstGeom prst="rect">
            <a:avLst/>
          </a:prstGeom>
          <a:noFill/>
          <a:ln>
            <a:noFill/>
          </a:ln>
        </p:spPr>
        <p:txBody>
          <a:bodyPr spcFirstLastPara="1" wrap="square" lIns="0" tIns="41900" rIns="0" bIns="0" anchor="ctr" anchorCtr="0">
            <a:noAutofit/>
          </a:bodyPr>
          <a:lstStyle/>
          <a:p>
            <a:pPr marL="12700" marR="0" lvl="0" indent="0" algn="r" rtl="0">
              <a:lnSpc>
                <a:spcPct val="100000"/>
              </a:lnSpc>
              <a:spcBef>
                <a:spcPts val="0"/>
              </a:spcBef>
              <a:spcAft>
                <a:spcPts val="0"/>
              </a:spcAft>
              <a:buClr>
                <a:srgbClr val="000000"/>
              </a:buClr>
              <a:buSzPts val="1800"/>
              <a:buFont typeface="Arial"/>
              <a:buNone/>
            </a:pPr>
            <a:r>
              <a:rPr lang="en-US">
                <a:solidFill>
                  <a:schemeClr val="dk1"/>
                </a:solidFill>
                <a:latin typeface="Open Sans"/>
                <a:ea typeface="Open Sans"/>
                <a:cs typeface="Open Sans"/>
                <a:sym typeface="Open Sans"/>
              </a:rPr>
              <a:t>#mootglobal22</a:t>
            </a:r>
            <a:endParaRPr i="0" u="none" strike="noStrike" cap="none">
              <a:solidFill>
                <a:schemeClr val="dk1"/>
              </a:solidFill>
              <a:latin typeface="Open Sans"/>
              <a:ea typeface="Open Sans"/>
              <a:cs typeface="Open Sans"/>
              <a:sym typeface="Open Sans"/>
            </a:endParaRPr>
          </a:p>
        </p:txBody>
      </p:sp>
      <p:pic>
        <p:nvPicPr>
          <p:cNvPr id="64" name="Google Shape;64;p15" title="Moodle"/>
          <p:cNvPicPr preferRelativeResize="0"/>
          <p:nvPr/>
        </p:nvPicPr>
        <p:blipFill rotWithShape="1">
          <a:blip r:embed="rId4">
            <a:alphaModFix/>
          </a:blip>
          <a:srcRect/>
          <a:stretch/>
        </p:blipFill>
        <p:spPr>
          <a:xfrm>
            <a:off x="8742675" y="4735125"/>
            <a:ext cx="265350" cy="265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7"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 Type="http://schemas.openxmlformats.org/officeDocument/2006/relationships/image" Target="../media/image9.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s>
</file>

<file path=ppt/slides/_rels/slide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emailaddress.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hyperlink" Target="https://kurs.merkompetanse.no/login/index.ph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4955000" y="643088"/>
            <a:ext cx="3949500" cy="17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a:t>How to </a:t>
            </a:r>
            <a:r>
              <a:rPr lang="nb-NO" dirty="0" err="1"/>
              <a:t>Engage</a:t>
            </a:r>
            <a:r>
              <a:rPr lang="nb-NO" dirty="0"/>
              <a:t> </a:t>
            </a:r>
            <a:r>
              <a:rPr lang="nb-NO" dirty="0" err="1"/>
              <a:t>your</a:t>
            </a:r>
            <a:r>
              <a:rPr lang="nb-NO" dirty="0"/>
              <a:t> </a:t>
            </a:r>
            <a:r>
              <a:rPr lang="nb-NO" dirty="0" err="1"/>
              <a:t>Learners</a:t>
            </a:r>
            <a:r>
              <a:rPr lang="nb-NO" dirty="0"/>
              <a:t> </a:t>
            </a:r>
            <a:r>
              <a:rPr lang="nb-NO" dirty="0" err="1"/>
              <a:t>using</a:t>
            </a:r>
            <a:r>
              <a:rPr lang="nb-NO" dirty="0"/>
              <a:t> H5P</a:t>
            </a:r>
            <a:endParaRPr dirty="0"/>
          </a:p>
        </p:txBody>
      </p:sp>
      <p:sp>
        <p:nvSpPr>
          <p:cNvPr id="70" name="Google Shape;70;p2"/>
          <p:cNvSpPr txBox="1"/>
          <p:nvPr/>
        </p:nvSpPr>
        <p:spPr>
          <a:xfrm>
            <a:off x="5214050" y="2958325"/>
            <a:ext cx="3189000" cy="559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nb-NO" sz="1800" b="1" dirty="0">
                <a:solidFill>
                  <a:srgbClr val="FFFFFF"/>
                </a:solidFill>
                <a:latin typeface="Open Sans"/>
                <a:ea typeface="Open Sans"/>
                <a:cs typeface="Open Sans"/>
                <a:sym typeface="Open Sans"/>
              </a:rPr>
              <a:t>Ståle Hegna</a:t>
            </a:r>
            <a:endParaRPr sz="1800" b="1" i="0" u="none" strike="noStrike" cap="none" dirty="0">
              <a:solidFill>
                <a:srgbClr val="FFFFFF"/>
              </a:solidFill>
              <a:latin typeface="Open Sans"/>
              <a:ea typeface="Open Sans"/>
              <a:cs typeface="Open Sans"/>
              <a:sym typeface="Open Sans"/>
            </a:endParaRPr>
          </a:p>
          <a:p>
            <a:pPr marL="12700" marR="0" lvl="0" indent="0" algn="l" rtl="0">
              <a:lnSpc>
                <a:spcPct val="100000"/>
              </a:lnSpc>
              <a:spcBef>
                <a:spcPts val="0"/>
              </a:spcBef>
              <a:spcAft>
                <a:spcPts val="0"/>
              </a:spcAft>
              <a:buClr>
                <a:srgbClr val="000000"/>
              </a:buClr>
              <a:buSzPts val="1800"/>
              <a:buFont typeface="Arial"/>
              <a:buNone/>
            </a:pPr>
            <a:r>
              <a:rPr lang="en-US" sz="1800" dirty="0">
                <a:solidFill>
                  <a:srgbClr val="FFFFFF"/>
                </a:solidFill>
                <a:latin typeface="Open Sans"/>
                <a:ea typeface="Open Sans"/>
                <a:cs typeface="Open Sans"/>
                <a:sym typeface="Open Sans"/>
              </a:rPr>
              <a:t>Content Designer,</a:t>
            </a:r>
            <a:br>
              <a:rPr lang="en-US" sz="1800" dirty="0">
                <a:solidFill>
                  <a:srgbClr val="FFFFFF"/>
                </a:solidFill>
                <a:latin typeface="Open Sans"/>
                <a:ea typeface="Open Sans"/>
                <a:cs typeface="Open Sans"/>
                <a:sym typeface="Open Sans"/>
              </a:rPr>
            </a:br>
            <a:r>
              <a:rPr lang="en-US" sz="1800" dirty="0">
                <a:solidFill>
                  <a:srgbClr val="FFFFFF"/>
                </a:solidFill>
                <a:latin typeface="Open Sans"/>
                <a:ea typeface="Open Sans"/>
                <a:cs typeface="Open Sans"/>
                <a:sym typeface="Open Sans"/>
              </a:rPr>
              <a:t>Telemark </a:t>
            </a:r>
            <a:r>
              <a:rPr lang="en-US" sz="1800" dirty="0" err="1">
                <a:solidFill>
                  <a:srgbClr val="FFFFFF"/>
                </a:solidFill>
                <a:latin typeface="Open Sans"/>
                <a:ea typeface="Open Sans"/>
                <a:cs typeface="Open Sans"/>
                <a:sym typeface="Open Sans"/>
              </a:rPr>
              <a:t>Kompetanse</a:t>
            </a:r>
            <a:endParaRPr sz="1800" b="0"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54495DD-986B-10BF-013B-0BE7465D4B0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0415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31028F9-5D15-AA82-1C64-B28E576BDF0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5188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41083A1-1460-F1FF-EFD5-480980850CA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072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15EC94E-72C8-533A-F27C-4CC7576DFF06}"/>
              </a:ext>
            </a:extLst>
          </p:cNvPr>
          <p:cNvPicPr>
            <a:picLocks noChangeAspect="1"/>
          </p:cNvPicPr>
          <p:nvPr/>
        </p:nvPicPr>
        <p:blipFill>
          <a:blip r:embed="rId2"/>
          <a:stretch>
            <a:fillRect/>
          </a:stretch>
        </p:blipFill>
        <p:spPr>
          <a:xfrm>
            <a:off x="-70338" y="0"/>
            <a:ext cx="9308123" cy="5143500"/>
          </a:xfrm>
          <a:prstGeom prst="rect">
            <a:avLst/>
          </a:prstGeom>
        </p:spPr>
      </p:pic>
    </p:spTree>
    <p:extLst>
      <p:ext uri="{BB962C8B-B14F-4D97-AF65-F5344CB8AC3E}">
        <p14:creationId xmlns:p14="http://schemas.microsoft.com/office/powerpoint/2010/main" val="38773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9EB8A65-C8ED-BB5E-6487-C859D740985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9096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FDBD7CA-B00D-2261-C133-9BA673D25C1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9167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499900" y="1460175"/>
            <a:ext cx="8226300" cy="3143700"/>
          </a:xfrm>
          <a:prstGeom prst="rect">
            <a:avLst/>
          </a:prstGeom>
        </p:spPr>
        <p:txBody>
          <a:bodyPr spcFirstLastPara="1" wrap="square" lIns="91425" tIns="91425" rIns="91425" bIns="91425" anchor="t" anchorCtr="0">
            <a:noAutofit/>
          </a:bodyPr>
          <a:lstStyle/>
          <a:p>
            <a:pPr marL="285750" indent="-285750"/>
            <a:r>
              <a:rPr lang="nb-NO" dirty="0"/>
              <a:t>HSE </a:t>
            </a:r>
            <a:r>
              <a:rPr lang="nb-NO" dirty="0" err="1"/>
              <a:t>campaign</a:t>
            </a:r>
            <a:endParaRPr lang="nb-NO" dirty="0"/>
          </a:p>
          <a:p>
            <a:pPr marL="742950" lvl="1" indent="-285750"/>
            <a:r>
              <a:rPr lang="nb-NO" dirty="0" err="1"/>
              <a:t>Theme</a:t>
            </a:r>
            <a:r>
              <a:rPr lang="nb-NO" dirty="0"/>
              <a:t>: HSE </a:t>
            </a:r>
            <a:r>
              <a:rPr lang="nb-NO" dirty="0" err="1"/>
              <a:t>campaign</a:t>
            </a:r>
            <a:r>
              <a:rPr lang="nb-NO" dirty="0"/>
              <a:t> (Statkraft, Energy Company Norwegian Ministry </a:t>
            </a:r>
            <a:r>
              <a:rPr lang="nb-NO" dirty="0" err="1"/>
              <a:t>of</a:t>
            </a:r>
            <a:r>
              <a:rPr lang="nb-NO" dirty="0"/>
              <a:t> Trade, Industry and </a:t>
            </a:r>
            <a:r>
              <a:rPr lang="nb-NO" dirty="0" err="1"/>
              <a:t>Fisheries</a:t>
            </a:r>
            <a:r>
              <a:rPr lang="nb-NO" dirty="0"/>
              <a:t>)</a:t>
            </a:r>
          </a:p>
          <a:p>
            <a:pPr marL="742950" lvl="1" indent="-285750"/>
            <a:r>
              <a:rPr lang="nb-NO" dirty="0"/>
              <a:t>Course Presentation (Active </a:t>
            </a:r>
            <a:r>
              <a:rPr lang="nb-NO" dirty="0" err="1"/>
              <a:t>surface</a:t>
            </a:r>
            <a:r>
              <a:rPr lang="nb-NO" dirty="0"/>
              <a:t>)</a:t>
            </a:r>
          </a:p>
          <a:p>
            <a:pPr marL="742950" lvl="1" indent="-285750"/>
            <a:r>
              <a:rPr lang="nb-NO" dirty="0" err="1"/>
              <a:t>Functionality</a:t>
            </a:r>
            <a:r>
              <a:rPr lang="nb-NO" dirty="0"/>
              <a:t> used: Buttons, </a:t>
            </a:r>
            <a:r>
              <a:rPr lang="nb-NO" dirty="0" err="1"/>
              <a:t>Question</a:t>
            </a:r>
            <a:r>
              <a:rPr lang="nb-NO" dirty="0"/>
              <a:t> types, </a:t>
            </a:r>
            <a:r>
              <a:rPr lang="nb-NO" dirty="0" err="1"/>
              <a:t>Anchor</a:t>
            </a:r>
            <a:r>
              <a:rPr lang="nb-NO" dirty="0"/>
              <a:t>, Dialog Cards, </a:t>
            </a:r>
            <a:r>
              <a:rPr lang="nb-NO" dirty="0" err="1"/>
              <a:t>Exportable</a:t>
            </a:r>
            <a:r>
              <a:rPr lang="nb-NO" dirty="0"/>
              <a:t> </a:t>
            </a:r>
            <a:r>
              <a:rPr lang="nb-NO" dirty="0" err="1"/>
              <a:t>Text</a:t>
            </a:r>
            <a:r>
              <a:rPr lang="nb-NO" dirty="0"/>
              <a:t> Area, Video </a:t>
            </a:r>
          </a:p>
        </p:txBody>
      </p:sp>
      <p:sp>
        <p:nvSpPr>
          <p:cNvPr id="87" name="Google Shape;87;p6"/>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a:t>HSE </a:t>
            </a:r>
            <a:r>
              <a:rPr lang="nb-NO" dirty="0" err="1"/>
              <a:t>Campaign</a:t>
            </a:r>
            <a:endParaRPr dirty="0"/>
          </a:p>
        </p:txBody>
      </p:sp>
    </p:spTree>
    <p:extLst>
      <p:ext uri="{BB962C8B-B14F-4D97-AF65-F5344CB8AC3E}">
        <p14:creationId xmlns:p14="http://schemas.microsoft.com/office/powerpoint/2010/main" val="239985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4347F09-AADF-E6B1-1E9A-6884F5F5EFBF}"/>
              </a:ext>
            </a:extLst>
          </p:cNvPr>
          <p:cNvPicPr>
            <a:picLocks noChangeAspect="1"/>
          </p:cNvPicPr>
          <p:nvPr/>
        </p:nvPicPr>
        <p:blipFill>
          <a:blip r:embed="rId2"/>
          <a:stretch>
            <a:fillRect/>
          </a:stretch>
        </p:blipFill>
        <p:spPr>
          <a:xfrm>
            <a:off x="0" y="8404"/>
            <a:ext cx="9144000" cy="5126691"/>
          </a:xfrm>
          <a:prstGeom prst="rect">
            <a:avLst/>
          </a:prstGeom>
        </p:spPr>
      </p:pic>
    </p:spTree>
    <p:extLst>
      <p:ext uri="{BB962C8B-B14F-4D97-AF65-F5344CB8AC3E}">
        <p14:creationId xmlns:p14="http://schemas.microsoft.com/office/powerpoint/2010/main" val="343258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53EB5C8-1756-10EC-8A78-B3F951EC124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0172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13ACD48-32FF-33ED-70C5-E761F51A6005}"/>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65688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Bilde 204">
            <a:extLst>
              <a:ext uri="{FF2B5EF4-FFF2-40B4-BE49-F238E27FC236}">
                <a16:creationId xmlns:a16="http://schemas.microsoft.com/office/drawing/2014/main" id="{7C0A454B-06ED-18E1-D0DC-A7B2EBE4D432}"/>
              </a:ext>
            </a:extLst>
          </p:cNvPr>
          <p:cNvPicPr>
            <a:picLocks noChangeAspect="1"/>
          </p:cNvPicPr>
          <p:nvPr/>
        </p:nvPicPr>
        <p:blipFill>
          <a:blip r:embed="rId3"/>
          <a:stretch>
            <a:fillRect/>
          </a:stretch>
        </p:blipFill>
        <p:spPr>
          <a:xfrm>
            <a:off x="1316144" y="3794710"/>
            <a:ext cx="639941" cy="479956"/>
          </a:xfrm>
          <a:prstGeom prst="rect">
            <a:avLst/>
          </a:prstGeom>
        </p:spPr>
      </p:pic>
      <p:pic>
        <p:nvPicPr>
          <p:cNvPr id="209" name="Bilde 208">
            <a:extLst>
              <a:ext uri="{FF2B5EF4-FFF2-40B4-BE49-F238E27FC236}">
                <a16:creationId xmlns:a16="http://schemas.microsoft.com/office/drawing/2014/main" id="{B804A74D-E4C0-C54E-DC0A-9C33EF60FD9D}"/>
              </a:ext>
            </a:extLst>
          </p:cNvPr>
          <p:cNvPicPr>
            <a:picLocks noChangeAspect="1"/>
          </p:cNvPicPr>
          <p:nvPr/>
        </p:nvPicPr>
        <p:blipFill>
          <a:blip r:embed="rId4"/>
          <a:stretch>
            <a:fillRect/>
          </a:stretch>
        </p:blipFill>
        <p:spPr>
          <a:xfrm>
            <a:off x="1286258" y="2469088"/>
            <a:ext cx="639941" cy="479956"/>
          </a:xfrm>
          <a:prstGeom prst="rect">
            <a:avLst/>
          </a:prstGeom>
        </p:spPr>
      </p:pic>
      <p:pic>
        <p:nvPicPr>
          <p:cNvPr id="193" name="Bilde 192">
            <a:extLst>
              <a:ext uri="{FF2B5EF4-FFF2-40B4-BE49-F238E27FC236}">
                <a16:creationId xmlns:a16="http://schemas.microsoft.com/office/drawing/2014/main" id="{16EFE091-F9F8-F9E3-AC8C-29047C4DFB73}"/>
              </a:ext>
            </a:extLst>
          </p:cNvPr>
          <p:cNvPicPr>
            <a:picLocks noChangeAspect="1"/>
          </p:cNvPicPr>
          <p:nvPr/>
        </p:nvPicPr>
        <p:blipFill>
          <a:blip r:embed="rId5"/>
          <a:stretch>
            <a:fillRect/>
          </a:stretch>
        </p:blipFill>
        <p:spPr>
          <a:xfrm>
            <a:off x="2177721" y="3037091"/>
            <a:ext cx="753787" cy="565340"/>
          </a:xfrm>
          <a:prstGeom prst="rect">
            <a:avLst/>
          </a:prstGeom>
        </p:spPr>
      </p:pic>
      <p:sp>
        <p:nvSpPr>
          <p:cNvPr id="220" name="Ellipse 219">
            <a:extLst>
              <a:ext uri="{FF2B5EF4-FFF2-40B4-BE49-F238E27FC236}">
                <a16:creationId xmlns:a16="http://schemas.microsoft.com/office/drawing/2014/main" id="{270BF2F0-34F4-923C-9807-63231E18D653}"/>
              </a:ext>
            </a:extLst>
          </p:cNvPr>
          <p:cNvSpPr/>
          <p:nvPr/>
        </p:nvSpPr>
        <p:spPr>
          <a:xfrm>
            <a:off x="984233" y="2949044"/>
            <a:ext cx="1297915" cy="784429"/>
          </a:xfrm>
          <a:prstGeom prst="ellipse">
            <a:avLst/>
          </a:prstGeom>
          <a:no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5" name="Bilde 194">
            <a:extLst>
              <a:ext uri="{FF2B5EF4-FFF2-40B4-BE49-F238E27FC236}">
                <a16:creationId xmlns:a16="http://schemas.microsoft.com/office/drawing/2014/main" id="{D1F6C0F8-0B17-E316-E5DD-6BD88BFAE14A}"/>
              </a:ext>
            </a:extLst>
          </p:cNvPr>
          <p:cNvPicPr>
            <a:picLocks noChangeAspect="1"/>
          </p:cNvPicPr>
          <p:nvPr/>
        </p:nvPicPr>
        <p:blipFill>
          <a:blip r:embed="rId6"/>
          <a:stretch>
            <a:fillRect/>
          </a:stretch>
        </p:blipFill>
        <p:spPr>
          <a:xfrm>
            <a:off x="2202469" y="2524921"/>
            <a:ext cx="639941" cy="479956"/>
          </a:xfrm>
          <a:prstGeom prst="rect">
            <a:avLst/>
          </a:prstGeom>
        </p:spPr>
      </p:pic>
      <p:pic>
        <p:nvPicPr>
          <p:cNvPr id="199" name="Bilde 198">
            <a:extLst>
              <a:ext uri="{FF2B5EF4-FFF2-40B4-BE49-F238E27FC236}">
                <a16:creationId xmlns:a16="http://schemas.microsoft.com/office/drawing/2014/main" id="{E7C67950-C2E8-36AE-E856-D40B61398575}"/>
              </a:ext>
            </a:extLst>
          </p:cNvPr>
          <p:cNvPicPr>
            <a:picLocks noChangeAspect="1"/>
          </p:cNvPicPr>
          <p:nvPr/>
        </p:nvPicPr>
        <p:blipFill>
          <a:blip r:embed="rId7"/>
          <a:stretch>
            <a:fillRect/>
          </a:stretch>
        </p:blipFill>
        <p:spPr>
          <a:xfrm>
            <a:off x="2212463" y="1372986"/>
            <a:ext cx="580121" cy="580121"/>
          </a:xfrm>
          <a:prstGeom prst="rect">
            <a:avLst/>
          </a:prstGeom>
        </p:spPr>
      </p:pic>
      <p:sp>
        <p:nvSpPr>
          <p:cNvPr id="221" name="Ellipse 220">
            <a:extLst>
              <a:ext uri="{FF2B5EF4-FFF2-40B4-BE49-F238E27FC236}">
                <a16:creationId xmlns:a16="http://schemas.microsoft.com/office/drawing/2014/main" id="{03DA3344-F161-364E-53C3-9A18D35E7E5F}"/>
              </a:ext>
            </a:extLst>
          </p:cNvPr>
          <p:cNvSpPr/>
          <p:nvPr/>
        </p:nvSpPr>
        <p:spPr>
          <a:xfrm>
            <a:off x="1847736" y="1803158"/>
            <a:ext cx="1290761" cy="755100"/>
          </a:xfrm>
          <a:prstGeom prst="ellipse">
            <a:avLst/>
          </a:prstGeom>
          <a:no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4F83A3D6-4845-77D8-EF7F-4386674DF48A}"/>
              </a:ext>
            </a:extLst>
          </p:cNvPr>
          <p:cNvSpPr>
            <a:spLocks noGrp="1"/>
          </p:cNvSpPr>
          <p:nvPr>
            <p:ph type="title"/>
          </p:nvPr>
        </p:nvSpPr>
        <p:spPr/>
        <p:txBody>
          <a:bodyPr/>
          <a:lstStyle/>
          <a:p>
            <a:r>
              <a:rPr lang="nb-NO" dirty="0"/>
              <a:t>H5P Family – 52 </a:t>
            </a:r>
            <a:r>
              <a:rPr lang="nb-NO" dirty="0" err="1"/>
              <a:t>content</a:t>
            </a:r>
            <a:r>
              <a:rPr lang="nb-NO" dirty="0"/>
              <a:t> types</a:t>
            </a:r>
          </a:p>
        </p:txBody>
      </p:sp>
      <p:pic>
        <p:nvPicPr>
          <p:cNvPr id="117" name="Bilde 116">
            <a:extLst>
              <a:ext uri="{FF2B5EF4-FFF2-40B4-BE49-F238E27FC236}">
                <a16:creationId xmlns:a16="http://schemas.microsoft.com/office/drawing/2014/main" id="{93811DB6-0EA3-23A8-9039-80EDBB041885}"/>
              </a:ext>
            </a:extLst>
          </p:cNvPr>
          <p:cNvPicPr>
            <a:picLocks noChangeAspect="1"/>
          </p:cNvPicPr>
          <p:nvPr/>
        </p:nvPicPr>
        <p:blipFill>
          <a:blip r:embed="rId8"/>
          <a:stretch>
            <a:fillRect/>
          </a:stretch>
        </p:blipFill>
        <p:spPr>
          <a:xfrm>
            <a:off x="3079292" y="1879616"/>
            <a:ext cx="860407" cy="645305"/>
          </a:xfrm>
          <a:prstGeom prst="rect">
            <a:avLst/>
          </a:prstGeom>
        </p:spPr>
      </p:pic>
      <p:pic>
        <p:nvPicPr>
          <p:cNvPr id="119" name="Bilde 118">
            <a:extLst>
              <a:ext uri="{FF2B5EF4-FFF2-40B4-BE49-F238E27FC236}">
                <a16:creationId xmlns:a16="http://schemas.microsoft.com/office/drawing/2014/main" id="{8015CD84-161B-5368-55C6-51B48364EE6A}"/>
              </a:ext>
            </a:extLst>
          </p:cNvPr>
          <p:cNvPicPr>
            <a:picLocks noChangeAspect="1"/>
          </p:cNvPicPr>
          <p:nvPr/>
        </p:nvPicPr>
        <p:blipFill>
          <a:blip r:embed="rId9"/>
          <a:stretch>
            <a:fillRect/>
          </a:stretch>
        </p:blipFill>
        <p:spPr>
          <a:xfrm>
            <a:off x="5262058" y="2073746"/>
            <a:ext cx="701376" cy="526032"/>
          </a:xfrm>
          <a:prstGeom prst="rect">
            <a:avLst/>
          </a:prstGeom>
        </p:spPr>
      </p:pic>
      <p:pic>
        <p:nvPicPr>
          <p:cNvPr id="121" name="Bilde 120">
            <a:extLst>
              <a:ext uri="{FF2B5EF4-FFF2-40B4-BE49-F238E27FC236}">
                <a16:creationId xmlns:a16="http://schemas.microsoft.com/office/drawing/2014/main" id="{59CFBFFE-3104-FF5C-77CC-05DB084104C2}"/>
              </a:ext>
            </a:extLst>
          </p:cNvPr>
          <p:cNvPicPr>
            <a:picLocks noChangeAspect="1"/>
          </p:cNvPicPr>
          <p:nvPr/>
        </p:nvPicPr>
        <p:blipFill>
          <a:blip r:embed="rId10"/>
          <a:stretch>
            <a:fillRect/>
          </a:stretch>
        </p:blipFill>
        <p:spPr>
          <a:xfrm>
            <a:off x="5148061" y="1395727"/>
            <a:ext cx="955803" cy="716852"/>
          </a:xfrm>
          <a:prstGeom prst="rect">
            <a:avLst/>
          </a:prstGeom>
        </p:spPr>
      </p:pic>
      <p:pic>
        <p:nvPicPr>
          <p:cNvPr id="123" name="Bilde 122">
            <a:extLst>
              <a:ext uri="{FF2B5EF4-FFF2-40B4-BE49-F238E27FC236}">
                <a16:creationId xmlns:a16="http://schemas.microsoft.com/office/drawing/2014/main" id="{DC95A5B5-5B93-B47F-BC2E-971ED1AABF77}"/>
              </a:ext>
            </a:extLst>
          </p:cNvPr>
          <p:cNvPicPr>
            <a:picLocks noChangeAspect="1"/>
          </p:cNvPicPr>
          <p:nvPr/>
        </p:nvPicPr>
        <p:blipFill>
          <a:blip r:embed="rId11"/>
          <a:stretch>
            <a:fillRect/>
          </a:stretch>
        </p:blipFill>
        <p:spPr>
          <a:xfrm>
            <a:off x="6396356" y="3143846"/>
            <a:ext cx="567311" cy="567311"/>
          </a:xfrm>
          <a:prstGeom prst="rect">
            <a:avLst/>
          </a:prstGeom>
        </p:spPr>
      </p:pic>
      <p:pic>
        <p:nvPicPr>
          <p:cNvPr id="125" name="Bilde 124">
            <a:extLst>
              <a:ext uri="{FF2B5EF4-FFF2-40B4-BE49-F238E27FC236}">
                <a16:creationId xmlns:a16="http://schemas.microsoft.com/office/drawing/2014/main" id="{114374B8-B190-4113-8DF4-5B5299969CE0}"/>
              </a:ext>
            </a:extLst>
          </p:cNvPr>
          <p:cNvPicPr>
            <a:picLocks noChangeAspect="1"/>
          </p:cNvPicPr>
          <p:nvPr/>
        </p:nvPicPr>
        <p:blipFill>
          <a:blip r:embed="rId12"/>
          <a:stretch>
            <a:fillRect/>
          </a:stretch>
        </p:blipFill>
        <p:spPr>
          <a:xfrm>
            <a:off x="7216488" y="3649859"/>
            <a:ext cx="695036" cy="521277"/>
          </a:xfrm>
          <a:prstGeom prst="rect">
            <a:avLst/>
          </a:prstGeom>
        </p:spPr>
      </p:pic>
      <p:pic>
        <p:nvPicPr>
          <p:cNvPr id="127" name="Bilde 126">
            <a:extLst>
              <a:ext uri="{FF2B5EF4-FFF2-40B4-BE49-F238E27FC236}">
                <a16:creationId xmlns:a16="http://schemas.microsoft.com/office/drawing/2014/main" id="{4F94365E-808A-F2A4-FB0C-F77CBA7B2AF9}"/>
              </a:ext>
            </a:extLst>
          </p:cNvPr>
          <p:cNvPicPr>
            <a:picLocks noChangeAspect="1"/>
          </p:cNvPicPr>
          <p:nvPr/>
        </p:nvPicPr>
        <p:blipFill>
          <a:blip r:embed="rId13"/>
          <a:stretch>
            <a:fillRect/>
          </a:stretch>
        </p:blipFill>
        <p:spPr>
          <a:xfrm>
            <a:off x="8091214" y="1478203"/>
            <a:ext cx="611423" cy="458567"/>
          </a:xfrm>
          <a:prstGeom prst="rect">
            <a:avLst/>
          </a:prstGeom>
        </p:spPr>
      </p:pic>
      <p:pic>
        <p:nvPicPr>
          <p:cNvPr id="129" name="Bilde 128">
            <a:extLst>
              <a:ext uri="{FF2B5EF4-FFF2-40B4-BE49-F238E27FC236}">
                <a16:creationId xmlns:a16="http://schemas.microsoft.com/office/drawing/2014/main" id="{E2D3F9F1-729E-2426-30FD-17052D1BBF4B}"/>
              </a:ext>
            </a:extLst>
          </p:cNvPr>
          <p:cNvPicPr>
            <a:picLocks noChangeAspect="1"/>
          </p:cNvPicPr>
          <p:nvPr/>
        </p:nvPicPr>
        <p:blipFill>
          <a:blip r:embed="rId14"/>
          <a:stretch>
            <a:fillRect/>
          </a:stretch>
        </p:blipFill>
        <p:spPr>
          <a:xfrm>
            <a:off x="8007942" y="2006486"/>
            <a:ext cx="916848" cy="687636"/>
          </a:xfrm>
          <a:prstGeom prst="rect">
            <a:avLst/>
          </a:prstGeom>
        </p:spPr>
      </p:pic>
      <p:pic>
        <p:nvPicPr>
          <p:cNvPr id="131" name="Bilde 130">
            <a:extLst>
              <a:ext uri="{FF2B5EF4-FFF2-40B4-BE49-F238E27FC236}">
                <a16:creationId xmlns:a16="http://schemas.microsoft.com/office/drawing/2014/main" id="{92ABF8C0-CAA8-857F-938B-C6DA184E63D4}"/>
              </a:ext>
            </a:extLst>
          </p:cNvPr>
          <p:cNvPicPr>
            <a:picLocks noChangeAspect="1"/>
          </p:cNvPicPr>
          <p:nvPr/>
        </p:nvPicPr>
        <p:blipFill>
          <a:blip r:embed="rId15"/>
          <a:stretch>
            <a:fillRect/>
          </a:stretch>
        </p:blipFill>
        <p:spPr>
          <a:xfrm>
            <a:off x="6302117" y="3733872"/>
            <a:ext cx="774966" cy="581224"/>
          </a:xfrm>
          <a:prstGeom prst="rect">
            <a:avLst/>
          </a:prstGeom>
        </p:spPr>
      </p:pic>
      <p:pic>
        <p:nvPicPr>
          <p:cNvPr id="133" name="Bilde 132">
            <a:extLst>
              <a:ext uri="{FF2B5EF4-FFF2-40B4-BE49-F238E27FC236}">
                <a16:creationId xmlns:a16="http://schemas.microsoft.com/office/drawing/2014/main" id="{D857612B-0F05-6D31-427E-6055213B1CE2}"/>
              </a:ext>
            </a:extLst>
          </p:cNvPr>
          <p:cNvPicPr>
            <a:picLocks noChangeAspect="1"/>
          </p:cNvPicPr>
          <p:nvPr/>
        </p:nvPicPr>
        <p:blipFill>
          <a:blip r:embed="rId16"/>
          <a:stretch>
            <a:fillRect/>
          </a:stretch>
        </p:blipFill>
        <p:spPr>
          <a:xfrm>
            <a:off x="6398241" y="4375343"/>
            <a:ext cx="582717" cy="437038"/>
          </a:xfrm>
          <a:prstGeom prst="rect">
            <a:avLst/>
          </a:prstGeom>
        </p:spPr>
      </p:pic>
      <p:pic>
        <p:nvPicPr>
          <p:cNvPr id="135" name="Bilde 134">
            <a:extLst>
              <a:ext uri="{FF2B5EF4-FFF2-40B4-BE49-F238E27FC236}">
                <a16:creationId xmlns:a16="http://schemas.microsoft.com/office/drawing/2014/main" id="{0570CBC1-A56B-EF98-2549-F92789FBBA34}"/>
              </a:ext>
            </a:extLst>
          </p:cNvPr>
          <p:cNvPicPr>
            <a:picLocks noChangeAspect="1"/>
          </p:cNvPicPr>
          <p:nvPr/>
        </p:nvPicPr>
        <p:blipFill>
          <a:blip r:embed="rId17"/>
          <a:stretch>
            <a:fillRect/>
          </a:stretch>
        </p:blipFill>
        <p:spPr>
          <a:xfrm>
            <a:off x="7330689" y="4267875"/>
            <a:ext cx="544401" cy="408301"/>
          </a:xfrm>
          <a:prstGeom prst="rect">
            <a:avLst/>
          </a:prstGeom>
        </p:spPr>
      </p:pic>
      <p:pic>
        <p:nvPicPr>
          <p:cNvPr id="137" name="Bilde 136" descr="Et bilde som inneholder tekst, skilt&#10;&#10;Automatisk generert beskrivelse">
            <a:extLst>
              <a:ext uri="{FF2B5EF4-FFF2-40B4-BE49-F238E27FC236}">
                <a16:creationId xmlns:a16="http://schemas.microsoft.com/office/drawing/2014/main" id="{DE30AA78-F71B-CAC2-88CA-9E1CEB2639CF}"/>
              </a:ext>
            </a:extLst>
          </p:cNvPr>
          <p:cNvPicPr>
            <a:picLocks noChangeAspect="1"/>
          </p:cNvPicPr>
          <p:nvPr/>
        </p:nvPicPr>
        <p:blipFill>
          <a:blip r:embed="rId18"/>
          <a:stretch>
            <a:fillRect/>
          </a:stretch>
        </p:blipFill>
        <p:spPr>
          <a:xfrm>
            <a:off x="8108867" y="3216820"/>
            <a:ext cx="651276" cy="488457"/>
          </a:xfrm>
          <a:prstGeom prst="rect">
            <a:avLst/>
          </a:prstGeom>
        </p:spPr>
      </p:pic>
      <p:pic>
        <p:nvPicPr>
          <p:cNvPr id="139" name="Bilde 138">
            <a:extLst>
              <a:ext uri="{FF2B5EF4-FFF2-40B4-BE49-F238E27FC236}">
                <a16:creationId xmlns:a16="http://schemas.microsoft.com/office/drawing/2014/main" id="{FD507B16-67F9-ADE1-3F14-3849FD7FA8F8}"/>
              </a:ext>
            </a:extLst>
          </p:cNvPr>
          <p:cNvPicPr>
            <a:picLocks noChangeAspect="1"/>
          </p:cNvPicPr>
          <p:nvPr/>
        </p:nvPicPr>
        <p:blipFill>
          <a:blip r:embed="rId19"/>
          <a:stretch>
            <a:fillRect/>
          </a:stretch>
        </p:blipFill>
        <p:spPr>
          <a:xfrm flipH="1">
            <a:off x="256031" y="3130039"/>
            <a:ext cx="535681" cy="401761"/>
          </a:xfrm>
          <a:prstGeom prst="rect">
            <a:avLst/>
          </a:prstGeom>
        </p:spPr>
      </p:pic>
      <p:pic>
        <p:nvPicPr>
          <p:cNvPr id="141" name="Bilde 140">
            <a:extLst>
              <a:ext uri="{FF2B5EF4-FFF2-40B4-BE49-F238E27FC236}">
                <a16:creationId xmlns:a16="http://schemas.microsoft.com/office/drawing/2014/main" id="{CD450AB7-FFD5-850B-B660-EB8655097120}"/>
              </a:ext>
            </a:extLst>
          </p:cNvPr>
          <p:cNvPicPr>
            <a:picLocks noChangeAspect="1"/>
          </p:cNvPicPr>
          <p:nvPr/>
        </p:nvPicPr>
        <p:blipFill>
          <a:blip r:embed="rId20"/>
          <a:stretch>
            <a:fillRect/>
          </a:stretch>
        </p:blipFill>
        <p:spPr>
          <a:xfrm>
            <a:off x="4219867" y="1414714"/>
            <a:ext cx="684309" cy="513232"/>
          </a:xfrm>
          <a:prstGeom prst="rect">
            <a:avLst/>
          </a:prstGeom>
        </p:spPr>
      </p:pic>
      <p:pic>
        <p:nvPicPr>
          <p:cNvPr id="143" name="Bilde 142">
            <a:extLst>
              <a:ext uri="{FF2B5EF4-FFF2-40B4-BE49-F238E27FC236}">
                <a16:creationId xmlns:a16="http://schemas.microsoft.com/office/drawing/2014/main" id="{1E20F90B-E19D-80FE-3ED6-9DA4F1C9DD7C}"/>
              </a:ext>
            </a:extLst>
          </p:cNvPr>
          <p:cNvPicPr>
            <a:picLocks noChangeAspect="1"/>
          </p:cNvPicPr>
          <p:nvPr/>
        </p:nvPicPr>
        <p:blipFill>
          <a:blip r:embed="rId21"/>
          <a:stretch>
            <a:fillRect/>
          </a:stretch>
        </p:blipFill>
        <p:spPr>
          <a:xfrm>
            <a:off x="7253051" y="3156334"/>
            <a:ext cx="591547" cy="443660"/>
          </a:xfrm>
          <a:prstGeom prst="rect">
            <a:avLst/>
          </a:prstGeom>
        </p:spPr>
      </p:pic>
      <p:pic>
        <p:nvPicPr>
          <p:cNvPr id="145" name="Bilde 144">
            <a:extLst>
              <a:ext uri="{FF2B5EF4-FFF2-40B4-BE49-F238E27FC236}">
                <a16:creationId xmlns:a16="http://schemas.microsoft.com/office/drawing/2014/main" id="{1378676B-48C7-6217-388D-1A16DC9F49CB}"/>
              </a:ext>
            </a:extLst>
          </p:cNvPr>
          <p:cNvPicPr>
            <a:picLocks noChangeAspect="1"/>
          </p:cNvPicPr>
          <p:nvPr/>
        </p:nvPicPr>
        <p:blipFill>
          <a:blip r:embed="rId22"/>
          <a:stretch>
            <a:fillRect/>
          </a:stretch>
        </p:blipFill>
        <p:spPr>
          <a:xfrm>
            <a:off x="7240803" y="2068440"/>
            <a:ext cx="570147" cy="427610"/>
          </a:xfrm>
          <a:prstGeom prst="rect">
            <a:avLst/>
          </a:prstGeom>
        </p:spPr>
      </p:pic>
      <p:pic>
        <p:nvPicPr>
          <p:cNvPr id="147" name="Bilde 146">
            <a:extLst>
              <a:ext uri="{FF2B5EF4-FFF2-40B4-BE49-F238E27FC236}">
                <a16:creationId xmlns:a16="http://schemas.microsoft.com/office/drawing/2014/main" id="{CAA53A8E-C009-448C-4D2B-FB443F7EA587}"/>
              </a:ext>
            </a:extLst>
          </p:cNvPr>
          <p:cNvPicPr>
            <a:picLocks noChangeAspect="1"/>
          </p:cNvPicPr>
          <p:nvPr/>
        </p:nvPicPr>
        <p:blipFill>
          <a:blip r:embed="rId23"/>
          <a:stretch>
            <a:fillRect/>
          </a:stretch>
        </p:blipFill>
        <p:spPr>
          <a:xfrm>
            <a:off x="7300700" y="2622629"/>
            <a:ext cx="489147" cy="366860"/>
          </a:xfrm>
          <a:prstGeom prst="rect">
            <a:avLst/>
          </a:prstGeom>
        </p:spPr>
      </p:pic>
      <p:pic>
        <p:nvPicPr>
          <p:cNvPr id="149" name="Bilde 148">
            <a:extLst>
              <a:ext uri="{FF2B5EF4-FFF2-40B4-BE49-F238E27FC236}">
                <a16:creationId xmlns:a16="http://schemas.microsoft.com/office/drawing/2014/main" id="{A1113743-3AF5-B064-E317-5B442210FC56}"/>
              </a:ext>
            </a:extLst>
          </p:cNvPr>
          <p:cNvPicPr>
            <a:picLocks noChangeAspect="1"/>
          </p:cNvPicPr>
          <p:nvPr/>
        </p:nvPicPr>
        <p:blipFill>
          <a:blip r:embed="rId24"/>
          <a:stretch>
            <a:fillRect/>
          </a:stretch>
        </p:blipFill>
        <p:spPr>
          <a:xfrm>
            <a:off x="6267545" y="2599778"/>
            <a:ext cx="711740" cy="533805"/>
          </a:xfrm>
          <a:prstGeom prst="rect">
            <a:avLst/>
          </a:prstGeom>
        </p:spPr>
      </p:pic>
      <p:pic>
        <p:nvPicPr>
          <p:cNvPr id="151" name="Bilde 150" descr="Et bilde som inneholder tekst&#10;&#10;Automatisk generert beskrivelse">
            <a:extLst>
              <a:ext uri="{FF2B5EF4-FFF2-40B4-BE49-F238E27FC236}">
                <a16:creationId xmlns:a16="http://schemas.microsoft.com/office/drawing/2014/main" id="{E9DACFC7-44F3-E910-CED1-E78089674D01}"/>
              </a:ext>
            </a:extLst>
          </p:cNvPr>
          <p:cNvPicPr>
            <a:picLocks noChangeAspect="1"/>
          </p:cNvPicPr>
          <p:nvPr/>
        </p:nvPicPr>
        <p:blipFill>
          <a:blip r:embed="rId25"/>
          <a:stretch>
            <a:fillRect/>
          </a:stretch>
        </p:blipFill>
        <p:spPr>
          <a:xfrm>
            <a:off x="8249148" y="2689919"/>
            <a:ext cx="434435" cy="405173"/>
          </a:xfrm>
          <a:prstGeom prst="rect">
            <a:avLst/>
          </a:prstGeom>
        </p:spPr>
      </p:pic>
      <p:pic>
        <p:nvPicPr>
          <p:cNvPr id="153" name="Bilde 152">
            <a:extLst>
              <a:ext uri="{FF2B5EF4-FFF2-40B4-BE49-F238E27FC236}">
                <a16:creationId xmlns:a16="http://schemas.microsoft.com/office/drawing/2014/main" id="{01E410A4-61EE-AE25-EE64-F5725EB38086}"/>
              </a:ext>
            </a:extLst>
          </p:cNvPr>
          <p:cNvPicPr>
            <a:picLocks noChangeAspect="1"/>
          </p:cNvPicPr>
          <p:nvPr/>
        </p:nvPicPr>
        <p:blipFill>
          <a:blip r:embed="rId26"/>
          <a:stretch>
            <a:fillRect/>
          </a:stretch>
        </p:blipFill>
        <p:spPr>
          <a:xfrm>
            <a:off x="6303348" y="2013404"/>
            <a:ext cx="615836" cy="461877"/>
          </a:xfrm>
          <a:prstGeom prst="rect">
            <a:avLst/>
          </a:prstGeom>
        </p:spPr>
      </p:pic>
      <p:pic>
        <p:nvPicPr>
          <p:cNvPr id="155" name="Bilde 154">
            <a:extLst>
              <a:ext uri="{FF2B5EF4-FFF2-40B4-BE49-F238E27FC236}">
                <a16:creationId xmlns:a16="http://schemas.microsoft.com/office/drawing/2014/main" id="{C0492F1E-E21B-28EF-3624-E134E837EE64}"/>
              </a:ext>
            </a:extLst>
          </p:cNvPr>
          <p:cNvPicPr>
            <a:picLocks noChangeAspect="1"/>
          </p:cNvPicPr>
          <p:nvPr/>
        </p:nvPicPr>
        <p:blipFill>
          <a:blip r:embed="rId27"/>
          <a:stretch>
            <a:fillRect/>
          </a:stretch>
        </p:blipFill>
        <p:spPr>
          <a:xfrm>
            <a:off x="7240803" y="1483512"/>
            <a:ext cx="551696" cy="413772"/>
          </a:xfrm>
          <a:prstGeom prst="rect">
            <a:avLst/>
          </a:prstGeom>
        </p:spPr>
      </p:pic>
      <p:pic>
        <p:nvPicPr>
          <p:cNvPr id="157" name="Bilde 156">
            <a:extLst>
              <a:ext uri="{FF2B5EF4-FFF2-40B4-BE49-F238E27FC236}">
                <a16:creationId xmlns:a16="http://schemas.microsoft.com/office/drawing/2014/main" id="{3FC8FFB8-04D4-6EBB-EDB7-5A7683F69374}"/>
              </a:ext>
            </a:extLst>
          </p:cNvPr>
          <p:cNvPicPr>
            <a:picLocks noChangeAspect="1"/>
          </p:cNvPicPr>
          <p:nvPr/>
        </p:nvPicPr>
        <p:blipFill>
          <a:blip r:embed="rId28"/>
          <a:stretch>
            <a:fillRect/>
          </a:stretch>
        </p:blipFill>
        <p:spPr>
          <a:xfrm>
            <a:off x="5311976" y="3774106"/>
            <a:ext cx="701128" cy="525846"/>
          </a:xfrm>
          <a:prstGeom prst="rect">
            <a:avLst/>
          </a:prstGeom>
        </p:spPr>
      </p:pic>
      <p:pic>
        <p:nvPicPr>
          <p:cNvPr id="159" name="Bilde 158">
            <a:extLst>
              <a:ext uri="{FF2B5EF4-FFF2-40B4-BE49-F238E27FC236}">
                <a16:creationId xmlns:a16="http://schemas.microsoft.com/office/drawing/2014/main" id="{9C833BB3-4D74-CE4F-18DB-7E4A324B5A07}"/>
              </a:ext>
            </a:extLst>
          </p:cNvPr>
          <p:cNvPicPr>
            <a:picLocks noChangeAspect="1"/>
          </p:cNvPicPr>
          <p:nvPr/>
        </p:nvPicPr>
        <p:blipFill>
          <a:blip r:embed="rId29"/>
          <a:stretch>
            <a:fillRect/>
          </a:stretch>
        </p:blipFill>
        <p:spPr>
          <a:xfrm>
            <a:off x="5209708" y="3151630"/>
            <a:ext cx="861580" cy="646186"/>
          </a:xfrm>
          <a:prstGeom prst="rect">
            <a:avLst/>
          </a:prstGeom>
        </p:spPr>
      </p:pic>
      <p:pic>
        <p:nvPicPr>
          <p:cNvPr id="161" name="Bilde 160">
            <a:extLst>
              <a:ext uri="{FF2B5EF4-FFF2-40B4-BE49-F238E27FC236}">
                <a16:creationId xmlns:a16="http://schemas.microsoft.com/office/drawing/2014/main" id="{DB5CF521-B98C-7D71-C7C2-A3AD12FC868D}"/>
              </a:ext>
            </a:extLst>
          </p:cNvPr>
          <p:cNvPicPr>
            <a:picLocks noChangeAspect="1"/>
          </p:cNvPicPr>
          <p:nvPr/>
        </p:nvPicPr>
        <p:blipFill>
          <a:blip r:embed="rId30"/>
          <a:stretch>
            <a:fillRect/>
          </a:stretch>
        </p:blipFill>
        <p:spPr>
          <a:xfrm>
            <a:off x="5253279" y="2652936"/>
            <a:ext cx="664925" cy="498694"/>
          </a:xfrm>
          <a:prstGeom prst="rect">
            <a:avLst/>
          </a:prstGeom>
        </p:spPr>
      </p:pic>
      <p:pic>
        <p:nvPicPr>
          <p:cNvPr id="163" name="Bilde 162">
            <a:extLst>
              <a:ext uri="{FF2B5EF4-FFF2-40B4-BE49-F238E27FC236}">
                <a16:creationId xmlns:a16="http://schemas.microsoft.com/office/drawing/2014/main" id="{D9B1DFBC-B3C4-9E9F-3F7F-4FF963F2C326}"/>
              </a:ext>
            </a:extLst>
          </p:cNvPr>
          <p:cNvPicPr>
            <a:picLocks noChangeAspect="1"/>
          </p:cNvPicPr>
          <p:nvPr/>
        </p:nvPicPr>
        <p:blipFill>
          <a:blip r:embed="rId31"/>
          <a:stretch>
            <a:fillRect/>
          </a:stretch>
        </p:blipFill>
        <p:spPr>
          <a:xfrm>
            <a:off x="6188733" y="1384056"/>
            <a:ext cx="755833" cy="566875"/>
          </a:xfrm>
          <a:prstGeom prst="rect">
            <a:avLst/>
          </a:prstGeom>
        </p:spPr>
      </p:pic>
      <p:pic>
        <p:nvPicPr>
          <p:cNvPr id="165" name="Bilde 164">
            <a:extLst>
              <a:ext uri="{FF2B5EF4-FFF2-40B4-BE49-F238E27FC236}">
                <a16:creationId xmlns:a16="http://schemas.microsoft.com/office/drawing/2014/main" id="{5C3030FD-E3C9-0073-33C7-58C528ECC04F}"/>
              </a:ext>
            </a:extLst>
          </p:cNvPr>
          <p:cNvPicPr>
            <a:picLocks noChangeAspect="1"/>
          </p:cNvPicPr>
          <p:nvPr/>
        </p:nvPicPr>
        <p:blipFill>
          <a:blip r:embed="rId32"/>
          <a:stretch>
            <a:fillRect/>
          </a:stretch>
        </p:blipFill>
        <p:spPr>
          <a:xfrm>
            <a:off x="4258518" y="2533911"/>
            <a:ext cx="670549" cy="502912"/>
          </a:xfrm>
          <a:prstGeom prst="rect">
            <a:avLst/>
          </a:prstGeom>
        </p:spPr>
      </p:pic>
      <p:pic>
        <p:nvPicPr>
          <p:cNvPr id="167" name="Bilde 166">
            <a:extLst>
              <a:ext uri="{FF2B5EF4-FFF2-40B4-BE49-F238E27FC236}">
                <a16:creationId xmlns:a16="http://schemas.microsoft.com/office/drawing/2014/main" id="{22B18370-5C6F-9D71-CE68-F5DBF3A77C88}"/>
              </a:ext>
            </a:extLst>
          </p:cNvPr>
          <p:cNvPicPr>
            <a:picLocks noChangeAspect="1"/>
          </p:cNvPicPr>
          <p:nvPr/>
        </p:nvPicPr>
        <p:blipFill>
          <a:blip r:embed="rId33"/>
          <a:stretch>
            <a:fillRect/>
          </a:stretch>
        </p:blipFill>
        <p:spPr>
          <a:xfrm>
            <a:off x="5349856" y="4446285"/>
            <a:ext cx="546913" cy="407906"/>
          </a:xfrm>
          <a:prstGeom prst="rect">
            <a:avLst/>
          </a:prstGeom>
        </p:spPr>
      </p:pic>
      <p:pic>
        <p:nvPicPr>
          <p:cNvPr id="169" name="Bilde 168">
            <a:extLst>
              <a:ext uri="{FF2B5EF4-FFF2-40B4-BE49-F238E27FC236}">
                <a16:creationId xmlns:a16="http://schemas.microsoft.com/office/drawing/2014/main" id="{653CA930-33CC-C95E-E702-1EEE73918B52}"/>
              </a:ext>
            </a:extLst>
          </p:cNvPr>
          <p:cNvPicPr>
            <a:picLocks noChangeAspect="1"/>
          </p:cNvPicPr>
          <p:nvPr/>
        </p:nvPicPr>
        <p:blipFill>
          <a:blip r:embed="rId34"/>
          <a:stretch>
            <a:fillRect/>
          </a:stretch>
        </p:blipFill>
        <p:spPr>
          <a:xfrm>
            <a:off x="3152234" y="1367699"/>
            <a:ext cx="753788" cy="565341"/>
          </a:xfrm>
          <a:prstGeom prst="rect">
            <a:avLst/>
          </a:prstGeom>
        </p:spPr>
      </p:pic>
      <p:pic>
        <p:nvPicPr>
          <p:cNvPr id="171" name="Bilde 170">
            <a:extLst>
              <a:ext uri="{FF2B5EF4-FFF2-40B4-BE49-F238E27FC236}">
                <a16:creationId xmlns:a16="http://schemas.microsoft.com/office/drawing/2014/main" id="{C1088FFD-FA7A-F897-2840-4170BD19CC9D}"/>
              </a:ext>
            </a:extLst>
          </p:cNvPr>
          <p:cNvPicPr>
            <a:picLocks noChangeAspect="1"/>
          </p:cNvPicPr>
          <p:nvPr/>
        </p:nvPicPr>
        <p:blipFill>
          <a:blip r:embed="rId35"/>
          <a:stretch>
            <a:fillRect/>
          </a:stretch>
        </p:blipFill>
        <p:spPr>
          <a:xfrm>
            <a:off x="3019624" y="2454929"/>
            <a:ext cx="955803" cy="716852"/>
          </a:xfrm>
          <a:prstGeom prst="rect">
            <a:avLst/>
          </a:prstGeom>
        </p:spPr>
      </p:pic>
      <p:pic>
        <p:nvPicPr>
          <p:cNvPr id="173" name="Bilde 172">
            <a:extLst>
              <a:ext uri="{FF2B5EF4-FFF2-40B4-BE49-F238E27FC236}">
                <a16:creationId xmlns:a16="http://schemas.microsoft.com/office/drawing/2014/main" id="{CEEC28CF-884F-6A97-6AC2-18354E0AA65A}"/>
              </a:ext>
            </a:extLst>
          </p:cNvPr>
          <p:cNvPicPr>
            <a:picLocks noChangeAspect="1"/>
          </p:cNvPicPr>
          <p:nvPr/>
        </p:nvPicPr>
        <p:blipFill>
          <a:blip r:embed="rId36"/>
          <a:stretch>
            <a:fillRect/>
          </a:stretch>
        </p:blipFill>
        <p:spPr>
          <a:xfrm>
            <a:off x="4250206" y="4418256"/>
            <a:ext cx="572790" cy="429593"/>
          </a:xfrm>
          <a:prstGeom prst="rect">
            <a:avLst/>
          </a:prstGeom>
        </p:spPr>
      </p:pic>
      <p:pic>
        <p:nvPicPr>
          <p:cNvPr id="175" name="Bilde 174" descr="Et bilde som inneholder verktøy, pensel&#10;&#10;Automatisk generert beskrivelse">
            <a:extLst>
              <a:ext uri="{FF2B5EF4-FFF2-40B4-BE49-F238E27FC236}">
                <a16:creationId xmlns:a16="http://schemas.microsoft.com/office/drawing/2014/main" id="{B5A08375-18B6-EE6C-1069-FE7EE63CF901}"/>
              </a:ext>
            </a:extLst>
          </p:cNvPr>
          <p:cNvPicPr>
            <a:picLocks noChangeAspect="1"/>
          </p:cNvPicPr>
          <p:nvPr/>
        </p:nvPicPr>
        <p:blipFill>
          <a:blip r:embed="rId37"/>
          <a:stretch>
            <a:fillRect/>
          </a:stretch>
        </p:blipFill>
        <p:spPr>
          <a:xfrm>
            <a:off x="4254333" y="1956121"/>
            <a:ext cx="598900" cy="449175"/>
          </a:xfrm>
          <a:prstGeom prst="rect">
            <a:avLst/>
          </a:prstGeom>
        </p:spPr>
      </p:pic>
      <p:pic>
        <p:nvPicPr>
          <p:cNvPr id="177" name="Bilde 176">
            <a:extLst>
              <a:ext uri="{FF2B5EF4-FFF2-40B4-BE49-F238E27FC236}">
                <a16:creationId xmlns:a16="http://schemas.microsoft.com/office/drawing/2014/main" id="{D792EEBC-2680-07A9-8EB9-839628243A5E}"/>
              </a:ext>
            </a:extLst>
          </p:cNvPr>
          <p:cNvPicPr>
            <a:picLocks noChangeAspect="1"/>
          </p:cNvPicPr>
          <p:nvPr/>
        </p:nvPicPr>
        <p:blipFill>
          <a:blip r:embed="rId38"/>
          <a:stretch>
            <a:fillRect/>
          </a:stretch>
        </p:blipFill>
        <p:spPr>
          <a:xfrm>
            <a:off x="4227974" y="3741424"/>
            <a:ext cx="741912" cy="556434"/>
          </a:xfrm>
          <a:prstGeom prst="rect">
            <a:avLst/>
          </a:prstGeom>
        </p:spPr>
      </p:pic>
      <p:pic>
        <p:nvPicPr>
          <p:cNvPr id="179" name="Bilde 178">
            <a:extLst>
              <a:ext uri="{FF2B5EF4-FFF2-40B4-BE49-F238E27FC236}">
                <a16:creationId xmlns:a16="http://schemas.microsoft.com/office/drawing/2014/main" id="{FB1E2A6D-8051-FB11-B0FE-31FB8C573416}"/>
              </a:ext>
            </a:extLst>
          </p:cNvPr>
          <p:cNvPicPr>
            <a:picLocks noChangeAspect="1"/>
          </p:cNvPicPr>
          <p:nvPr/>
        </p:nvPicPr>
        <p:blipFill>
          <a:blip r:embed="rId39"/>
          <a:stretch>
            <a:fillRect/>
          </a:stretch>
        </p:blipFill>
        <p:spPr>
          <a:xfrm>
            <a:off x="3174398" y="4410793"/>
            <a:ext cx="597502" cy="448127"/>
          </a:xfrm>
          <a:prstGeom prst="rect">
            <a:avLst/>
          </a:prstGeom>
        </p:spPr>
      </p:pic>
      <p:pic>
        <p:nvPicPr>
          <p:cNvPr id="181" name="Bilde 180" descr="Et bilde som inneholder tekst, vektorgrafikk&#10;&#10;Automatisk generert beskrivelse">
            <a:extLst>
              <a:ext uri="{FF2B5EF4-FFF2-40B4-BE49-F238E27FC236}">
                <a16:creationId xmlns:a16="http://schemas.microsoft.com/office/drawing/2014/main" id="{FDE12526-0E7A-BF96-DA2D-0C6CF5F4F7E2}"/>
              </a:ext>
            </a:extLst>
          </p:cNvPr>
          <p:cNvPicPr>
            <a:picLocks noChangeAspect="1"/>
          </p:cNvPicPr>
          <p:nvPr/>
        </p:nvPicPr>
        <p:blipFill>
          <a:blip r:embed="rId40"/>
          <a:stretch>
            <a:fillRect/>
          </a:stretch>
        </p:blipFill>
        <p:spPr>
          <a:xfrm>
            <a:off x="4269986" y="3182910"/>
            <a:ext cx="621641" cy="466231"/>
          </a:xfrm>
          <a:prstGeom prst="rect">
            <a:avLst/>
          </a:prstGeom>
        </p:spPr>
      </p:pic>
      <p:pic>
        <p:nvPicPr>
          <p:cNvPr id="183" name="Bilde 182" descr="Et bilde som inneholder tekst, utklipp&#10;&#10;Automatisk generert beskrivelse">
            <a:extLst>
              <a:ext uri="{FF2B5EF4-FFF2-40B4-BE49-F238E27FC236}">
                <a16:creationId xmlns:a16="http://schemas.microsoft.com/office/drawing/2014/main" id="{8C08C253-10B4-FA4D-06E8-656D63D56282}"/>
              </a:ext>
            </a:extLst>
          </p:cNvPr>
          <p:cNvPicPr>
            <a:picLocks noChangeAspect="1"/>
          </p:cNvPicPr>
          <p:nvPr/>
        </p:nvPicPr>
        <p:blipFill>
          <a:blip r:embed="rId41"/>
          <a:stretch>
            <a:fillRect/>
          </a:stretch>
        </p:blipFill>
        <p:spPr>
          <a:xfrm>
            <a:off x="3157865" y="3729151"/>
            <a:ext cx="630569" cy="630569"/>
          </a:xfrm>
          <a:prstGeom prst="rect">
            <a:avLst/>
          </a:prstGeom>
        </p:spPr>
      </p:pic>
      <p:pic>
        <p:nvPicPr>
          <p:cNvPr id="185" name="Bilde 184">
            <a:extLst>
              <a:ext uri="{FF2B5EF4-FFF2-40B4-BE49-F238E27FC236}">
                <a16:creationId xmlns:a16="http://schemas.microsoft.com/office/drawing/2014/main" id="{4F8AC6E1-630B-B9D9-A0E7-C14555A76E0B}"/>
              </a:ext>
            </a:extLst>
          </p:cNvPr>
          <p:cNvPicPr>
            <a:picLocks noChangeAspect="1"/>
          </p:cNvPicPr>
          <p:nvPr/>
        </p:nvPicPr>
        <p:blipFill>
          <a:blip r:embed="rId42"/>
          <a:stretch>
            <a:fillRect/>
          </a:stretch>
        </p:blipFill>
        <p:spPr>
          <a:xfrm>
            <a:off x="3151857" y="3218601"/>
            <a:ext cx="684308" cy="513231"/>
          </a:xfrm>
          <a:prstGeom prst="rect">
            <a:avLst/>
          </a:prstGeom>
        </p:spPr>
      </p:pic>
      <p:pic>
        <p:nvPicPr>
          <p:cNvPr id="187" name="Bilde 186">
            <a:extLst>
              <a:ext uri="{FF2B5EF4-FFF2-40B4-BE49-F238E27FC236}">
                <a16:creationId xmlns:a16="http://schemas.microsoft.com/office/drawing/2014/main" id="{423A5321-EAE3-AB07-B312-2382AE9EBFA5}"/>
              </a:ext>
            </a:extLst>
          </p:cNvPr>
          <p:cNvPicPr>
            <a:picLocks noChangeAspect="1"/>
          </p:cNvPicPr>
          <p:nvPr/>
        </p:nvPicPr>
        <p:blipFill>
          <a:blip r:embed="rId43"/>
          <a:stretch>
            <a:fillRect/>
          </a:stretch>
        </p:blipFill>
        <p:spPr>
          <a:xfrm>
            <a:off x="2132736" y="4260823"/>
            <a:ext cx="753787" cy="565340"/>
          </a:xfrm>
          <a:prstGeom prst="rect">
            <a:avLst/>
          </a:prstGeom>
        </p:spPr>
      </p:pic>
      <p:pic>
        <p:nvPicPr>
          <p:cNvPr id="189" name="Bilde 188">
            <a:extLst>
              <a:ext uri="{FF2B5EF4-FFF2-40B4-BE49-F238E27FC236}">
                <a16:creationId xmlns:a16="http://schemas.microsoft.com/office/drawing/2014/main" id="{1C2D6A4F-DD81-1A66-E573-05533707F7ED}"/>
              </a:ext>
            </a:extLst>
          </p:cNvPr>
          <p:cNvPicPr>
            <a:picLocks noChangeAspect="1"/>
          </p:cNvPicPr>
          <p:nvPr/>
        </p:nvPicPr>
        <p:blipFill>
          <a:blip r:embed="rId44"/>
          <a:stretch>
            <a:fillRect/>
          </a:stretch>
        </p:blipFill>
        <p:spPr>
          <a:xfrm>
            <a:off x="2256747" y="3705407"/>
            <a:ext cx="586722" cy="440042"/>
          </a:xfrm>
          <a:prstGeom prst="rect">
            <a:avLst/>
          </a:prstGeom>
        </p:spPr>
      </p:pic>
      <p:pic>
        <p:nvPicPr>
          <p:cNvPr id="191" name="Bilde 190" descr="Et bilde som inneholder tekst, skilt, måler&#10;&#10;Automatisk generert beskrivelse">
            <a:extLst>
              <a:ext uri="{FF2B5EF4-FFF2-40B4-BE49-F238E27FC236}">
                <a16:creationId xmlns:a16="http://schemas.microsoft.com/office/drawing/2014/main" id="{1E35738D-B9D0-A20D-9842-D004E70E7624}"/>
              </a:ext>
            </a:extLst>
          </p:cNvPr>
          <p:cNvPicPr>
            <a:picLocks noChangeAspect="1"/>
          </p:cNvPicPr>
          <p:nvPr/>
        </p:nvPicPr>
        <p:blipFill>
          <a:blip r:embed="rId45"/>
          <a:stretch>
            <a:fillRect/>
          </a:stretch>
        </p:blipFill>
        <p:spPr>
          <a:xfrm>
            <a:off x="211492" y="2583790"/>
            <a:ext cx="592717" cy="444538"/>
          </a:xfrm>
          <a:prstGeom prst="rect">
            <a:avLst/>
          </a:prstGeom>
        </p:spPr>
      </p:pic>
      <p:pic>
        <p:nvPicPr>
          <p:cNvPr id="197" name="Bilde 196">
            <a:extLst>
              <a:ext uri="{FF2B5EF4-FFF2-40B4-BE49-F238E27FC236}">
                <a16:creationId xmlns:a16="http://schemas.microsoft.com/office/drawing/2014/main" id="{B0363EE1-E017-5DE9-F561-678A1826102C}"/>
              </a:ext>
            </a:extLst>
          </p:cNvPr>
          <p:cNvPicPr>
            <a:picLocks noChangeAspect="1"/>
          </p:cNvPicPr>
          <p:nvPr/>
        </p:nvPicPr>
        <p:blipFill>
          <a:blip r:embed="rId46"/>
          <a:stretch>
            <a:fillRect/>
          </a:stretch>
        </p:blipFill>
        <p:spPr>
          <a:xfrm>
            <a:off x="2173147" y="1960199"/>
            <a:ext cx="639941" cy="479956"/>
          </a:xfrm>
          <a:prstGeom prst="rect">
            <a:avLst/>
          </a:prstGeom>
        </p:spPr>
      </p:pic>
      <p:pic>
        <p:nvPicPr>
          <p:cNvPr id="201" name="Bilde 200">
            <a:extLst>
              <a:ext uri="{FF2B5EF4-FFF2-40B4-BE49-F238E27FC236}">
                <a16:creationId xmlns:a16="http://schemas.microsoft.com/office/drawing/2014/main" id="{6F39CCDA-B4D2-CA1B-8046-E8D1F838D6D0}"/>
              </a:ext>
            </a:extLst>
          </p:cNvPr>
          <p:cNvPicPr>
            <a:picLocks noChangeAspect="1"/>
          </p:cNvPicPr>
          <p:nvPr/>
        </p:nvPicPr>
        <p:blipFill>
          <a:blip r:embed="rId47"/>
          <a:stretch>
            <a:fillRect/>
          </a:stretch>
        </p:blipFill>
        <p:spPr>
          <a:xfrm>
            <a:off x="1296021" y="3115877"/>
            <a:ext cx="652491" cy="489368"/>
          </a:xfrm>
          <a:prstGeom prst="rect">
            <a:avLst/>
          </a:prstGeom>
        </p:spPr>
      </p:pic>
      <p:pic>
        <p:nvPicPr>
          <p:cNvPr id="203" name="Bilde 202">
            <a:extLst>
              <a:ext uri="{FF2B5EF4-FFF2-40B4-BE49-F238E27FC236}">
                <a16:creationId xmlns:a16="http://schemas.microsoft.com/office/drawing/2014/main" id="{ABBB5F09-E85F-7475-EF0D-52E7D2A01F88}"/>
              </a:ext>
            </a:extLst>
          </p:cNvPr>
          <p:cNvPicPr>
            <a:picLocks noChangeAspect="1"/>
          </p:cNvPicPr>
          <p:nvPr/>
        </p:nvPicPr>
        <p:blipFill>
          <a:blip r:embed="rId48"/>
          <a:stretch>
            <a:fillRect/>
          </a:stretch>
        </p:blipFill>
        <p:spPr>
          <a:xfrm>
            <a:off x="1260845" y="4317905"/>
            <a:ext cx="639798" cy="479849"/>
          </a:xfrm>
          <a:prstGeom prst="rect">
            <a:avLst/>
          </a:prstGeom>
        </p:spPr>
      </p:pic>
      <p:pic>
        <p:nvPicPr>
          <p:cNvPr id="207" name="Bilde 206">
            <a:extLst>
              <a:ext uri="{FF2B5EF4-FFF2-40B4-BE49-F238E27FC236}">
                <a16:creationId xmlns:a16="http://schemas.microsoft.com/office/drawing/2014/main" id="{E2A0DF55-6D51-2C6D-BA10-F731E07D7B8D}"/>
              </a:ext>
            </a:extLst>
          </p:cNvPr>
          <p:cNvPicPr>
            <a:picLocks noChangeAspect="1"/>
          </p:cNvPicPr>
          <p:nvPr/>
        </p:nvPicPr>
        <p:blipFill>
          <a:blip r:embed="rId49"/>
          <a:stretch>
            <a:fillRect/>
          </a:stretch>
        </p:blipFill>
        <p:spPr>
          <a:xfrm>
            <a:off x="176251" y="1969483"/>
            <a:ext cx="695240" cy="521430"/>
          </a:xfrm>
          <a:prstGeom prst="rect">
            <a:avLst/>
          </a:prstGeom>
        </p:spPr>
      </p:pic>
      <p:pic>
        <p:nvPicPr>
          <p:cNvPr id="211" name="Bilde 210" descr="Et bilde som inneholder tekst, elektronikk&#10;&#10;Automatisk generert beskrivelse">
            <a:extLst>
              <a:ext uri="{FF2B5EF4-FFF2-40B4-BE49-F238E27FC236}">
                <a16:creationId xmlns:a16="http://schemas.microsoft.com/office/drawing/2014/main" id="{9A6EDEE3-FB59-1CB9-FE01-BCEB5571172B}"/>
              </a:ext>
            </a:extLst>
          </p:cNvPr>
          <p:cNvPicPr>
            <a:picLocks noChangeAspect="1"/>
          </p:cNvPicPr>
          <p:nvPr/>
        </p:nvPicPr>
        <p:blipFill>
          <a:blip r:embed="rId50"/>
          <a:stretch>
            <a:fillRect/>
          </a:stretch>
        </p:blipFill>
        <p:spPr>
          <a:xfrm>
            <a:off x="1316144" y="1936770"/>
            <a:ext cx="639941" cy="479956"/>
          </a:xfrm>
          <a:prstGeom prst="rect">
            <a:avLst/>
          </a:prstGeom>
        </p:spPr>
      </p:pic>
      <p:pic>
        <p:nvPicPr>
          <p:cNvPr id="213" name="Bilde 212">
            <a:extLst>
              <a:ext uri="{FF2B5EF4-FFF2-40B4-BE49-F238E27FC236}">
                <a16:creationId xmlns:a16="http://schemas.microsoft.com/office/drawing/2014/main" id="{1A587B53-CE4E-CF63-2D92-9B3645AEBA2D}"/>
              </a:ext>
            </a:extLst>
          </p:cNvPr>
          <p:cNvPicPr>
            <a:picLocks noChangeAspect="1"/>
          </p:cNvPicPr>
          <p:nvPr/>
        </p:nvPicPr>
        <p:blipFill>
          <a:blip r:embed="rId51"/>
          <a:stretch>
            <a:fillRect/>
          </a:stretch>
        </p:blipFill>
        <p:spPr>
          <a:xfrm>
            <a:off x="1316144" y="1447402"/>
            <a:ext cx="639941" cy="479956"/>
          </a:xfrm>
          <a:prstGeom prst="rect">
            <a:avLst/>
          </a:prstGeom>
        </p:spPr>
      </p:pic>
      <p:pic>
        <p:nvPicPr>
          <p:cNvPr id="215" name="Bilde 214">
            <a:extLst>
              <a:ext uri="{FF2B5EF4-FFF2-40B4-BE49-F238E27FC236}">
                <a16:creationId xmlns:a16="http://schemas.microsoft.com/office/drawing/2014/main" id="{2EBE1A89-BA11-24A5-F189-FB0E919ADF7E}"/>
              </a:ext>
            </a:extLst>
          </p:cNvPr>
          <p:cNvPicPr>
            <a:picLocks noChangeAspect="1"/>
          </p:cNvPicPr>
          <p:nvPr/>
        </p:nvPicPr>
        <p:blipFill>
          <a:blip r:embed="rId52"/>
          <a:stretch>
            <a:fillRect/>
          </a:stretch>
        </p:blipFill>
        <p:spPr>
          <a:xfrm>
            <a:off x="187950" y="4346314"/>
            <a:ext cx="639798" cy="479849"/>
          </a:xfrm>
          <a:prstGeom prst="rect">
            <a:avLst/>
          </a:prstGeom>
        </p:spPr>
      </p:pic>
      <p:pic>
        <p:nvPicPr>
          <p:cNvPr id="217" name="Bilde 216">
            <a:extLst>
              <a:ext uri="{FF2B5EF4-FFF2-40B4-BE49-F238E27FC236}">
                <a16:creationId xmlns:a16="http://schemas.microsoft.com/office/drawing/2014/main" id="{C065351A-6E0D-6A10-E1C3-C91C4266686D}"/>
              </a:ext>
            </a:extLst>
          </p:cNvPr>
          <p:cNvPicPr>
            <a:picLocks noChangeAspect="1"/>
          </p:cNvPicPr>
          <p:nvPr/>
        </p:nvPicPr>
        <p:blipFill>
          <a:blip r:embed="rId53"/>
          <a:stretch>
            <a:fillRect/>
          </a:stretch>
        </p:blipFill>
        <p:spPr>
          <a:xfrm>
            <a:off x="193699" y="3705277"/>
            <a:ext cx="639941" cy="479956"/>
          </a:xfrm>
          <a:prstGeom prst="rect">
            <a:avLst/>
          </a:prstGeom>
        </p:spPr>
      </p:pic>
      <p:pic>
        <p:nvPicPr>
          <p:cNvPr id="219" name="Bilde 218">
            <a:extLst>
              <a:ext uri="{FF2B5EF4-FFF2-40B4-BE49-F238E27FC236}">
                <a16:creationId xmlns:a16="http://schemas.microsoft.com/office/drawing/2014/main" id="{B43D41E6-E795-F541-D647-538B072676C5}"/>
              </a:ext>
            </a:extLst>
          </p:cNvPr>
          <p:cNvPicPr>
            <a:picLocks noChangeAspect="1"/>
          </p:cNvPicPr>
          <p:nvPr/>
        </p:nvPicPr>
        <p:blipFill>
          <a:blip r:embed="rId54"/>
          <a:stretch>
            <a:fillRect/>
          </a:stretch>
        </p:blipFill>
        <p:spPr>
          <a:xfrm>
            <a:off x="211492" y="1423943"/>
            <a:ext cx="600332" cy="450249"/>
          </a:xfrm>
          <a:prstGeom prst="rect">
            <a:avLst/>
          </a:prstGeom>
        </p:spPr>
      </p:pic>
      <p:sp>
        <p:nvSpPr>
          <p:cNvPr id="3" name="Ellipse 2">
            <a:extLst>
              <a:ext uri="{FF2B5EF4-FFF2-40B4-BE49-F238E27FC236}">
                <a16:creationId xmlns:a16="http://schemas.microsoft.com/office/drawing/2014/main" id="{204EEEF0-4FAF-428E-9726-E68A3A504339}"/>
              </a:ext>
            </a:extLst>
          </p:cNvPr>
          <p:cNvSpPr/>
          <p:nvPr/>
        </p:nvSpPr>
        <p:spPr>
          <a:xfrm>
            <a:off x="7811591" y="2533911"/>
            <a:ext cx="1290761" cy="755100"/>
          </a:xfrm>
          <a:prstGeom prst="ellipse">
            <a:avLst/>
          </a:prstGeom>
          <a:no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0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201"/>
                                        </p:tgtEl>
                                      </p:cBhvr>
                                      <p:by x="150000" y="150000"/>
                                    </p:animScale>
                                  </p:childTnLst>
                                </p:cTn>
                              </p:par>
                              <p:par>
                                <p:cTn id="9" presetID="1" presetClass="entr" presetSubtype="0" fill="hold" grpId="0" nodeType="with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par>
                                <p:cTn id="11" presetID="6" presetClass="emph" presetSubtype="0" fill="hold" nodeType="withEffect">
                                  <p:stCondLst>
                                    <p:cond delay="0"/>
                                  </p:stCondLst>
                                  <p:childTnLst>
                                    <p:animScale>
                                      <p:cBhvr>
                                        <p:cTn id="12" dur="2000" fill="hold"/>
                                        <p:tgtEl>
                                          <p:spTgt spid="197"/>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9A13F4A-052D-FA3E-901A-835A71A53C8C}"/>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57049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179F122-57B9-69DE-2885-EAA5E7B8E35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8562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4C7104E-056B-BE56-F60E-462B473C769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8943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ABFDB00-2CC7-ED4D-EEE1-BA3B26CB5AAE}"/>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4219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5B7337C-58A2-49A9-999A-8DEBD1B2637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7228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5C8E10A-F7E2-E0AF-6924-7B8124924159}"/>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61392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F8F57D2-5658-D3FC-3F82-F16B90840FC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4477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F6441E9-8C9F-1A81-B043-218563DE5C3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441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A8D9CB4-9E75-E3F0-2D0A-D8CEEDBF7EE0}"/>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42414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41B8750-E374-6183-6F0B-97E75EE19FCF}"/>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77442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523346" y="1547445"/>
            <a:ext cx="8226300" cy="3415323"/>
          </a:xfrm>
          <a:prstGeom prst="rect">
            <a:avLst/>
          </a:prstGeom>
        </p:spPr>
        <p:txBody>
          <a:bodyPr spcFirstLastPara="1" wrap="square" lIns="91425" tIns="91425" rIns="91425" bIns="91425" anchor="t" anchorCtr="0">
            <a:noAutofit/>
          </a:bodyPr>
          <a:lstStyle/>
          <a:p>
            <a:pPr marL="285750" indent="-285750"/>
            <a:r>
              <a:rPr lang="nb-NO" dirty="0" err="1"/>
              <a:t>Self</a:t>
            </a:r>
            <a:r>
              <a:rPr lang="nb-NO" dirty="0"/>
              <a:t> </a:t>
            </a:r>
            <a:r>
              <a:rPr lang="nb-NO" dirty="0" err="1"/>
              <a:t>Assessment</a:t>
            </a:r>
            <a:r>
              <a:rPr lang="nb-NO" dirty="0"/>
              <a:t> (</a:t>
            </a:r>
            <a:r>
              <a:rPr lang="nb-NO" dirty="0" err="1"/>
              <a:t>Column</a:t>
            </a:r>
            <a:r>
              <a:rPr lang="nb-NO" dirty="0"/>
              <a:t>, Course Presentation and Accordion)</a:t>
            </a:r>
          </a:p>
          <a:p>
            <a:pPr marL="742950" lvl="1" indent="-285750"/>
            <a:r>
              <a:rPr lang="nb-NO" dirty="0" err="1"/>
              <a:t>Theme</a:t>
            </a:r>
            <a:r>
              <a:rPr lang="nb-NO" dirty="0"/>
              <a:t>: </a:t>
            </a:r>
            <a:r>
              <a:rPr lang="nb-NO" dirty="0" err="1"/>
              <a:t>Self</a:t>
            </a:r>
            <a:r>
              <a:rPr lang="nb-NO" dirty="0"/>
              <a:t> </a:t>
            </a:r>
            <a:r>
              <a:rPr lang="nb-NO" dirty="0" err="1"/>
              <a:t>Assessment</a:t>
            </a:r>
            <a:r>
              <a:rPr lang="nb-NO" dirty="0"/>
              <a:t> – Basic Digital </a:t>
            </a:r>
            <a:r>
              <a:rPr lang="nb-NO" dirty="0" err="1"/>
              <a:t>Competence</a:t>
            </a:r>
            <a:r>
              <a:rPr lang="nb-NO" dirty="0"/>
              <a:t> (Norwegian </a:t>
            </a:r>
            <a:r>
              <a:rPr lang="nb-NO" dirty="0" err="1"/>
              <a:t>municipalities</a:t>
            </a:r>
            <a:r>
              <a:rPr lang="nb-NO" dirty="0"/>
              <a:t>)</a:t>
            </a:r>
            <a:br>
              <a:rPr lang="nb-NO" dirty="0"/>
            </a:br>
            <a:endParaRPr lang="nb-NO" dirty="0"/>
          </a:p>
          <a:p>
            <a:pPr marL="285750" indent="-285750"/>
            <a:r>
              <a:rPr lang="nb-NO" dirty="0"/>
              <a:t>HSE </a:t>
            </a:r>
            <a:r>
              <a:rPr lang="nb-NO" dirty="0" err="1"/>
              <a:t>campaign</a:t>
            </a:r>
            <a:r>
              <a:rPr lang="nb-NO" dirty="0"/>
              <a:t> (Course Presentation in Active </a:t>
            </a:r>
            <a:r>
              <a:rPr lang="nb-NO" dirty="0" err="1"/>
              <a:t>surface</a:t>
            </a:r>
            <a:r>
              <a:rPr lang="nb-NO" dirty="0"/>
              <a:t> mode)</a:t>
            </a:r>
          </a:p>
          <a:p>
            <a:pPr marL="742950" lvl="1" indent="-285750"/>
            <a:r>
              <a:rPr lang="nb-NO" dirty="0" err="1"/>
              <a:t>Theme</a:t>
            </a:r>
            <a:r>
              <a:rPr lang="nb-NO" dirty="0"/>
              <a:t>: HSE </a:t>
            </a:r>
            <a:r>
              <a:rPr lang="nb-NO" dirty="0" err="1"/>
              <a:t>campaign</a:t>
            </a:r>
            <a:r>
              <a:rPr lang="nb-NO" dirty="0"/>
              <a:t> (Statkraft, Norwegian </a:t>
            </a:r>
            <a:r>
              <a:rPr lang="nb-NO" dirty="0" err="1"/>
              <a:t>state</a:t>
            </a:r>
            <a:r>
              <a:rPr lang="nb-NO" dirty="0"/>
              <a:t>)</a:t>
            </a:r>
            <a:br>
              <a:rPr lang="nb-NO" dirty="0"/>
            </a:br>
            <a:endParaRPr lang="nb-NO" dirty="0"/>
          </a:p>
          <a:p>
            <a:pPr marL="285750" indent="-285750"/>
            <a:r>
              <a:rPr lang="nb-NO" dirty="0" err="1"/>
              <a:t>Personality</a:t>
            </a:r>
            <a:r>
              <a:rPr lang="nb-NO" dirty="0"/>
              <a:t> quiz </a:t>
            </a:r>
          </a:p>
          <a:p>
            <a:pPr marL="742950" lvl="1" indent="-285750"/>
            <a:r>
              <a:rPr lang="nb-NO" dirty="0" err="1"/>
              <a:t>Theme</a:t>
            </a:r>
            <a:r>
              <a:rPr lang="nb-NO" dirty="0"/>
              <a:t>: </a:t>
            </a:r>
            <a:r>
              <a:rPr lang="nb-NO" dirty="0" err="1"/>
              <a:t>What</a:t>
            </a:r>
            <a:r>
              <a:rPr lang="nb-NO" dirty="0"/>
              <a:t> </a:t>
            </a:r>
            <a:r>
              <a:rPr lang="nb-NO" dirty="0" err="1"/>
              <a:t>are</a:t>
            </a:r>
            <a:r>
              <a:rPr lang="nb-NO" dirty="0"/>
              <a:t> </a:t>
            </a:r>
            <a:r>
              <a:rPr lang="nb-NO" dirty="0" err="1"/>
              <a:t>your</a:t>
            </a:r>
            <a:r>
              <a:rPr lang="nb-NO" dirty="0"/>
              <a:t> </a:t>
            </a:r>
            <a:r>
              <a:rPr lang="nb-NO" dirty="0" err="1"/>
              <a:t>values</a:t>
            </a:r>
            <a:r>
              <a:rPr lang="nb-NO" dirty="0"/>
              <a:t> as a </a:t>
            </a:r>
            <a:r>
              <a:rPr lang="nb-NO" dirty="0" err="1"/>
              <a:t>forest</a:t>
            </a:r>
            <a:r>
              <a:rPr lang="nb-NO" dirty="0"/>
              <a:t> </a:t>
            </a:r>
            <a:r>
              <a:rPr lang="nb-NO" dirty="0" err="1"/>
              <a:t>owner</a:t>
            </a:r>
            <a:r>
              <a:rPr lang="nb-NO" dirty="0"/>
              <a:t>?</a:t>
            </a:r>
          </a:p>
          <a:p>
            <a:pPr marL="742950" lvl="1" indent="-285750"/>
            <a:endParaRPr dirty="0"/>
          </a:p>
        </p:txBody>
      </p:sp>
      <p:sp>
        <p:nvSpPr>
          <p:cNvPr id="87" name="Google Shape;87;p6"/>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a:t>Content</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499900" y="1460175"/>
            <a:ext cx="8226300" cy="3143700"/>
          </a:xfrm>
          <a:prstGeom prst="rect">
            <a:avLst/>
          </a:prstGeom>
        </p:spPr>
        <p:txBody>
          <a:bodyPr spcFirstLastPara="1" wrap="square" lIns="91425" tIns="91425" rIns="91425" bIns="91425" anchor="t" anchorCtr="0">
            <a:noAutofit/>
          </a:bodyPr>
          <a:lstStyle/>
          <a:p>
            <a:pPr marL="285750" indent="-285750"/>
            <a:r>
              <a:rPr lang="nb-NO" dirty="0"/>
              <a:t>HSE </a:t>
            </a:r>
            <a:r>
              <a:rPr lang="nb-NO" dirty="0" err="1"/>
              <a:t>campaign</a:t>
            </a:r>
            <a:endParaRPr lang="nb-NO" dirty="0"/>
          </a:p>
          <a:p>
            <a:pPr marL="742950" lvl="1" indent="-285750"/>
            <a:r>
              <a:rPr lang="nb-NO" dirty="0" err="1"/>
              <a:t>Theme</a:t>
            </a:r>
            <a:r>
              <a:rPr lang="nb-NO" dirty="0"/>
              <a:t>: </a:t>
            </a:r>
            <a:r>
              <a:rPr lang="nb-NO" dirty="0" err="1"/>
              <a:t>What</a:t>
            </a:r>
            <a:r>
              <a:rPr lang="nb-NO" dirty="0"/>
              <a:t> </a:t>
            </a:r>
            <a:r>
              <a:rPr lang="nb-NO" dirty="0" err="1"/>
              <a:t>are</a:t>
            </a:r>
            <a:r>
              <a:rPr lang="nb-NO" dirty="0"/>
              <a:t> </a:t>
            </a:r>
            <a:r>
              <a:rPr lang="nb-NO" dirty="0" err="1"/>
              <a:t>your</a:t>
            </a:r>
            <a:r>
              <a:rPr lang="nb-NO" dirty="0"/>
              <a:t> </a:t>
            </a:r>
            <a:r>
              <a:rPr lang="nb-NO" dirty="0" err="1"/>
              <a:t>values</a:t>
            </a:r>
            <a:r>
              <a:rPr lang="nb-NO" dirty="0"/>
              <a:t> as a </a:t>
            </a:r>
            <a:r>
              <a:rPr lang="nb-NO" dirty="0" err="1"/>
              <a:t>forest</a:t>
            </a:r>
            <a:r>
              <a:rPr lang="nb-NO" dirty="0"/>
              <a:t> </a:t>
            </a:r>
            <a:r>
              <a:rPr lang="nb-NO" dirty="0" err="1"/>
              <a:t>owner</a:t>
            </a:r>
            <a:r>
              <a:rPr lang="nb-NO" dirty="0"/>
              <a:t>? (Skogskolen)</a:t>
            </a:r>
          </a:p>
          <a:p>
            <a:pPr marL="742950" lvl="1" indent="-285750"/>
            <a:r>
              <a:rPr lang="nb-NO" dirty="0" err="1"/>
              <a:t>Personality</a:t>
            </a:r>
            <a:r>
              <a:rPr lang="nb-NO" dirty="0"/>
              <a:t> Quiz</a:t>
            </a:r>
          </a:p>
        </p:txBody>
      </p:sp>
      <p:sp>
        <p:nvSpPr>
          <p:cNvPr id="87" name="Google Shape;87;p6"/>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err="1"/>
              <a:t>Personality</a:t>
            </a:r>
            <a:r>
              <a:rPr lang="nb-NO" dirty="0"/>
              <a:t> Quiz</a:t>
            </a:r>
            <a:endParaRPr dirty="0"/>
          </a:p>
        </p:txBody>
      </p:sp>
    </p:spTree>
    <p:extLst>
      <p:ext uri="{BB962C8B-B14F-4D97-AF65-F5344CB8AC3E}">
        <p14:creationId xmlns:p14="http://schemas.microsoft.com/office/powerpoint/2010/main" val="3266751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7A7D360-A3A4-C1BF-BF44-9B61A9BE5CDC}"/>
              </a:ext>
            </a:extLst>
          </p:cNvPr>
          <p:cNvPicPr>
            <a:picLocks noChangeAspect="1"/>
          </p:cNvPicPr>
          <p:nvPr/>
        </p:nvPicPr>
        <p:blipFill>
          <a:blip r:embed="rId2"/>
          <a:stretch>
            <a:fillRect/>
          </a:stretch>
        </p:blipFill>
        <p:spPr>
          <a:xfrm>
            <a:off x="0" y="-164263"/>
            <a:ext cx="9144000" cy="5307763"/>
          </a:xfrm>
          <a:prstGeom prst="rect">
            <a:avLst/>
          </a:prstGeom>
        </p:spPr>
      </p:pic>
    </p:spTree>
    <p:extLst>
      <p:ext uri="{BB962C8B-B14F-4D97-AF65-F5344CB8AC3E}">
        <p14:creationId xmlns:p14="http://schemas.microsoft.com/office/powerpoint/2010/main" val="157199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31AF25C-929A-11E2-9E88-7673E291A926}"/>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4280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F5844A7-2ED1-1003-A9CE-9FE529C08FB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82851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B8DEA93-EE8C-7D1B-1763-142A6EAAAC26}"/>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2869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3755886-03C9-F0CC-5FA6-7314A79577B3}"/>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02978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380999" y="4524300"/>
            <a:ext cx="2807677" cy="466800"/>
          </a:xfrm>
          <a:prstGeom prst="rect">
            <a:avLst/>
          </a:prstGeom>
          <a:noFill/>
          <a:ln>
            <a:noFill/>
          </a:ln>
        </p:spPr>
        <p:txBody>
          <a:bodyPr spcFirstLastPara="1" wrap="square" lIns="0" tIns="41900" rIns="0" bIns="0" anchor="b" anchorCtr="0">
            <a:noAutofit/>
          </a:bodyPr>
          <a:lstStyle/>
          <a:p>
            <a:pPr marL="1270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434343"/>
                </a:solidFill>
                <a:latin typeface="Open Sans"/>
                <a:ea typeface="Open Sans"/>
                <a:cs typeface="Open Sans"/>
                <a:sym typeface="Open Sans"/>
              </a:rPr>
              <a:t>Ståle Hegna, Content Designer</a:t>
            </a:r>
            <a:endParaRPr b="0" i="0" u="none" strike="noStrike" cap="none" dirty="0">
              <a:solidFill>
                <a:srgbClr val="434343"/>
              </a:solidFill>
              <a:latin typeface="Open Sans"/>
              <a:ea typeface="Open Sans"/>
              <a:cs typeface="Open Sans"/>
              <a:sym typeface="Open Sans"/>
            </a:endParaRPr>
          </a:p>
        </p:txBody>
      </p:sp>
      <p:sp>
        <p:nvSpPr>
          <p:cNvPr id="140" name="Google Shape;140;p8"/>
          <p:cNvSpPr txBox="1"/>
          <p:nvPr/>
        </p:nvSpPr>
        <p:spPr>
          <a:xfrm>
            <a:off x="2730713" y="4524350"/>
            <a:ext cx="3299100" cy="466800"/>
          </a:xfrm>
          <a:prstGeom prst="rect">
            <a:avLst/>
          </a:prstGeom>
          <a:noFill/>
          <a:ln>
            <a:noFill/>
          </a:ln>
        </p:spPr>
        <p:txBody>
          <a:bodyPr spcFirstLastPara="1" wrap="square" lIns="0" tIns="41900" rIns="0" bIns="0" anchor="b" anchorCtr="0">
            <a:noAutofit/>
          </a:bodyPr>
          <a:lstStyle/>
          <a:p>
            <a:pPr marL="12700" marR="0" lvl="0" indent="0" algn="ctr" rtl="0">
              <a:lnSpc>
                <a:spcPct val="100000"/>
              </a:lnSpc>
              <a:spcBef>
                <a:spcPts val="0"/>
              </a:spcBef>
              <a:spcAft>
                <a:spcPts val="0"/>
              </a:spcAft>
              <a:buClr>
                <a:srgbClr val="000000"/>
              </a:buClr>
              <a:buSzPts val="1800"/>
              <a:buFont typeface="Arial"/>
              <a:buNone/>
            </a:pPr>
            <a:r>
              <a:rPr lang="en-US" b="0" i="0" u="sng" strike="noStrike" cap="none" dirty="0">
                <a:solidFill>
                  <a:srgbClr val="43434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stale@tkas.no</a:t>
            </a:r>
            <a:endParaRPr b="0" i="0" u="none" strike="noStrike" cap="none" dirty="0">
              <a:solidFill>
                <a:srgbClr val="434343"/>
              </a:solidFill>
              <a:latin typeface="Open Sans"/>
              <a:ea typeface="Open Sans"/>
              <a:cs typeface="Open Sans"/>
              <a:sym typeface="Open Sans"/>
            </a:endParaRPr>
          </a:p>
        </p:txBody>
      </p:sp>
      <p:sp>
        <p:nvSpPr>
          <p:cNvPr id="141" name="Google Shape;141;p8"/>
          <p:cNvSpPr txBox="1">
            <a:spLocks noGrp="1"/>
          </p:cNvSpPr>
          <p:nvPr>
            <p:ph type="title" idx="4294967295"/>
          </p:nvPr>
        </p:nvSpPr>
        <p:spPr>
          <a:xfrm>
            <a:off x="0" y="-864575"/>
            <a:ext cx="6038100" cy="7518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SzPts val="2800"/>
              <a:buNone/>
            </a:pPr>
            <a:r>
              <a:rPr lang="en-US" sz="3500" dirty="0">
                <a:solidFill>
                  <a:srgbClr val="01475D"/>
                </a:solidFill>
                <a:latin typeface="Open Sans ExtraBold"/>
                <a:ea typeface="Open Sans ExtraBold"/>
                <a:cs typeface="Open Sans ExtraBold"/>
                <a:sym typeface="Open Sans ExtraBold"/>
              </a:rPr>
              <a:t>Closing slide</a:t>
            </a:r>
            <a:endParaRPr sz="3500" i="0" u="none" strike="noStrike" cap="none" dirty="0">
              <a:solidFill>
                <a:srgbClr val="01475D"/>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868924" y="1767038"/>
            <a:ext cx="4021504" cy="3143700"/>
          </a:xfrm>
          <a:prstGeom prst="rect">
            <a:avLst/>
          </a:prstGeom>
        </p:spPr>
        <p:txBody>
          <a:bodyPr spcFirstLastPara="1" wrap="square" lIns="91425" tIns="91425" rIns="91425" bIns="91425" anchor="t" anchorCtr="0">
            <a:noAutofit/>
          </a:bodyPr>
          <a:lstStyle/>
          <a:p>
            <a:pPr marL="742950" lvl="1" indent="-285750"/>
            <a:endParaRPr lang="nb-NO" dirty="0"/>
          </a:p>
          <a:p>
            <a:pPr marL="742950" lvl="1" indent="-285750"/>
            <a:r>
              <a:rPr lang="nb-NO" dirty="0"/>
              <a:t>6 </a:t>
            </a:r>
            <a:r>
              <a:rPr lang="nb-NO" dirty="0" err="1"/>
              <a:t>subjects</a:t>
            </a:r>
            <a:r>
              <a:rPr lang="nb-NO" dirty="0"/>
              <a:t> (3-5 questions)</a:t>
            </a:r>
            <a:br>
              <a:rPr lang="nb-NO" dirty="0"/>
            </a:br>
            <a:r>
              <a:rPr lang="nb-NO" dirty="0"/>
              <a:t>H5P: Course Presentations </a:t>
            </a:r>
            <a:r>
              <a:rPr lang="nb-NO" dirty="0" err="1"/>
              <a:t>with</a:t>
            </a:r>
            <a:br>
              <a:rPr lang="nb-NO" dirty="0"/>
            </a:br>
            <a:r>
              <a:rPr lang="nb-NO" dirty="0" err="1"/>
              <a:t>Summary</a:t>
            </a:r>
            <a:r>
              <a:rPr lang="nb-NO" dirty="0"/>
              <a:t> </a:t>
            </a:r>
            <a:r>
              <a:rPr lang="nb-NO" dirty="0" err="1"/>
              <a:t>page</a:t>
            </a:r>
            <a:r>
              <a:rPr lang="nb-NO" dirty="0"/>
              <a:t> </a:t>
            </a:r>
            <a:r>
              <a:rPr lang="nb-NO" dirty="0" err="1"/>
              <a:t>showing</a:t>
            </a:r>
            <a:r>
              <a:rPr lang="nb-NO" dirty="0"/>
              <a:t> </a:t>
            </a:r>
            <a:r>
              <a:rPr lang="nb-NO" dirty="0" err="1"/>
              <a:t>results</a:t>
            </a:r>
            <a:br>
              <a:rPr lang="nb-NO" dirty="0"/>
            </a:br>
            <a:r>
              <a:rPr lang="nb-NO" dirty="0"/>
              <a:t>All </a:t>
            </a:r>
            <a:r>
              <a:rPr lang="nb-NO" dirty="0" err="1"/>
              <a:t>question</a:t>
            </a:r>
            <a:r>
              <a:rPr lang="nb-NO" dirty="0"/>
              <a:t> types used</a:t>
            </a:r>
          </a:p>
          <a:p>
            <a:pPr marL="742950" lvl="1" indent="-285750"/>
            <a:r>
              <a:rPr lang="nb-NO" dirty="0"/>
              <a:t>Course </a:t>
            </a:r>
            <a:r>
              <a:rPr lang="nb-NO" dirty="0" err="1"/>
              <a:t>Recommendations</a:t>
            </a:r>
            <a:br>
              <a:rPr lang="nb-NO" dirty="0"/>
            </a:br>
            <a:r>
              <a:rPr lang="nb-NO" dirty="0"/>
              <a:t>H5P: Accordion</a:t>
            </a:r>
          </a:p>
          <a:p>
            <a:pPr marL="742950" lvl="1" indent="-285750"/>
            <a:r>
              <a:rPr lang="nb-NO" dirty="0"/>
              <a:t>Link to </a:t>
            </a:r>
            <a:r>
              <a:rPr lang="nb-NO" dirty="0" err="1"/>
              <a:t>internal</a:t>
            </a:r>
            <a:r>
              <a:rPr lang="nb-NO" dirty="0"/>
              <a:t> </a:t>
            </a:r>
            <a:r>
              <a:rPr lang="nb-NO" dirty="0" err="1"/>
              <a:t>Moodle</a:t>
            </a:r>
            <a:r>
              <a:rPr lang="nb-NO" dirty="0"/>
              <a:t> </a:t>
            </a:r>
            <a:r>
              <a:rPr lang="nb-NO" dirty="0" err="1"/>
              <a:t>courses</a:t>
            </a:r>
            <a:r>
              <a:rPr lang="nb-NO" dirty="0"/>
              <a:t> or </a:t>
            </a:r>
            <a:br>
              <a:rPr lang="nb-NO" dirty="0"/>
            </a:br>
            <a:r>
              <a:rPr lang="nb-NO" dirty="0" err="1"/>
              <a:t>available</a:t>
            </a:r>
            <a:r>
              <a:rPr lang="nb-NO" dirty="0"/>
              <a:t> </a:t>
            </a:r>
            <a:r>
              <a:rPr lang="nb-NO" dirty="0" err="1"/>
              <a:t>free</a:t>
            </a:r>
            <a:r>
              <a:rPr lang="nb-NO" dirty="0"/>
              <a:t> </a:t>
            </a:r>
            <a:r>
              <a:rPr lang="nb-NO" dirty="0" err="1"/>
              <a:t>net</a:t>
            </a:r>
            <a:r>
              <a:rPr lang="nb-NO" dirty="0"/>
              <a:t> </a:t>
            </a:r>
            <a:r>
              <a:rPr lang="nb-NO" dirty="0" err="1"/>
              <a:t>courses</a:t>
            </a:r>
            <a:endParaRPr lang="nb-NO" dirty="0"/>
          </a:p>
        </p:txBody>
      </p:sp>
      <p:sp>
        <p:nvSpPr>
          <p:cNvPr id="87" name="Google Shape;87;p6"/>
          <p:cNvSpPr txBox="1">
            <a:spLocks noGrp="1"/>
          </p:cNvSpPr>
          <p:nvPr>
            <p:ph type="title"/>
          </p:nvPr>
        </p:nvSpPr>
        <p:spPr>
          <a:xfrm>
            <a:off x="360823" y="295650"/>
            <a:ext cx="8136900" cy="7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err="1"/>
              <a:t>Self</a:t>
            </a:r>
            <a:r>
              <a:rPr lang="nb-NO" dirty="0"/>
              <a:t> </a:t>
            </a:r>
            <a:r>
              <a:rPr lang="nb-NO" dirty="0" err="1"/>
              <a:t>assessment</a:t>
            </a:r>
            <a:endParaRPr dirty="0"/>
          </a:p>
        </p:txBody>
      </p:sp>
      <p:pic>
        <p:nvPicPr>
          <p:cNvPr id="3" name="Bilde 2">
            <a:extLst>
              <a:ext uri="{FF2B5EF4-FFF2-40B4-BE49-F238E27FC236}">
                <a16:creationId xmlns:a16="http://schemas.microsoft.com/office/drawing/2014/main" id="{2923E658-A0C0-517A-190C-93A6C783C544}"/>
              </a:ext>
            </a:extLst>
          </p:cNvPr>
          <p:cNvPicPr>
            <a:picLocks noChangeAspect="1"/>
          </p:cNvPicPr>
          <p:nvPr/>
        </p:nvPicPr>
        <p:blipFill>
          <a:blip r:embed="rId3"/>
          <a:stretch>
            <a:fillRect/>
          </a:stretch>
        </p:blipFill>
        <p:spPr>
          <a:xfrm>
            <a:off x="5056554" y="1294179"/>
            <a:ext cx="4021504" cy="1701406"/>
          </a:xfrm>
          <a:prstGeom prst="rect">
            <a:avLst/>
          </a:prstGeom>
        </p:spPr>
      </p:pic>
      <p:pic>
        <p:nvPicPr>
          <p:cNvPr id="5" name="Bilde 4">
            <a:extLst>
              <a:ext uri="{FF2B5EF4-FFF2-40B4-BE49-F238E27FC236}">
                <a16:creationId xmlns:a16="http://schemas.microsoft.com/office/drawing/2014/main" id="{6F6CEBDA-C0D1-1751-9AAC-2220C92B8DD2}"/>
              </a:ext>
            </a:extLst>
          </p:cNvPr>
          <p:cNvPicPr>
            <a:picLocks noChangeAspect="1"/>
          </p:cNvPicPr>
          <p:nvPr/>
        </p:nvPicPr>
        <p:blipFill>
          <a:blip r:embed="rId4"/>
          <a:stretch>
            <a:fillRect/>
          </a:stretch>
        </p:blipFill>
        <p:spPr>
          <a:xfrm>
            <a:off x="5448624" y="3602521"/>
            <a:ext cx="3214077" cy="609119"/>
          </a:xfrm>
          <a:prstGeom prst="rect">
            <a:avLst/>
          </a:prstGeom>
        </p:spPr>
      </p:pic>
      <p:sp>
        <p:nvSpPr>
          <p:cNvPr id="12" name="Høyre klammeparentes 11">
            <a:extLst>
              <a:ext uri="{FF2B5EF4-FFF2-40B4-BE49-F238E27FC236}">
                <a16:creationId xmlns:a16="http://schemas.microsoft.com/office/drawing/2014/main" id="{2589094E-0BE3-602D-296E-16AA14275FC0}"/>
              </a:ext>
            </a:extLst>
          </p:cNvPr>
          <p:cNvSpPr/>
          <p:nvPr/>
        </p:nvSpPr>
        <p:spPr>
          <a:xfrm rot="5400000">
            <a:off x="6594556" y="985970"/>
            <a:ext cx="922215" cy="4076053"/>
          </a:xfrm>
          <a:prstGeom prst="righ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grpSp>
        <p:nvGrpSpPr>
          <p:cNvPr id="16" name="Gruppe 15">
            <a:extLst>
              <a:ext uri="{FF2B5EF4-FFF2-40B4-BE49-F238E27FC236}">
                <a16:creationId xmlns:a16="http://schemas.microsoft.com/office/drawing/2014/main" id="{0B25D257-1204-87F9-0D81-3777EDE27ED4}"/>
              </a:ext>
            </a:extLst>
          </p:cNvPr>
          <p:cNvGrpSpPr/>
          <p:nvPr/>
        </p:nvGrpSpPr>
        <p:grpSpPr>
          <a:xfrm>
            <a:off x="249490" y="4206958"/>
            <a:ext cx="940036" cy="763382"/>
            <a:chOff x="249490" y="4206958"/>
            <a:chExt cx="940036" cy="763382"/>
          </a:xfrm>
        </p:grpSpPr>
        <p:pic>
          <p:nvPicPr>
            <p:cNvPr id="8" name="Bilde 7">
              <a:extLst>
                <a:ext uri="{FF2B5EF4-FFF2-40B4-BE49-F238E27FC236}">
                  <a16:creationId xmlns:a16="http://schemas.microsoft.com/office/drawing/2014/main" id="{D15C56BD-0E57-D740-8337-263F296CB71B}"/>
                </a:ext>
              </a:extLst>
            </p:cNvPr>
            <p:cNvPicPr>
              <a:picLocks noChangeAspect="1"/>
            </p:cNvPicPr>
            <p:nvPr/>
          </p:nvPicPr>
          <p:blipFill>
            <a:blip r:embed="rId5"/>
            <a:stretch>
              <a:fillRect/>
            </a:stretch>
          </p:blipFill>
          <p:spPr>
            <a:xfrm>
              <a:off x="779951" y="4546280"/>
              <a:ext cx="409575" cy="409575"/>
            </a:xfrm>
            <a:prstGeom prst="rect">
              <a:avLst/>
            </a:prstGeom>
          </p:spPr>
        </p:pic>
        <p:pic>
          <p:nvPicPr>
            <p:cNvPr id="4" name="Bilde 3">
              <a:extLst>
                <a:ext uri="{FF2B5EF4-FFF2-40B4-BE49-F238E27FC236}">
                  <a16:creationId xmlns:a16="http://schemas.microsoft.com/office/drawing/2014/main" id="{0747A252-6073-4B79-D216-5DC54D641CEA}"/>
                </a:ext>
              </a:extLst>
            </p:cNvPr>
            <p:cNvPicPr>
              <a:picLocks noChangeAspect="1"/>
            </p:cNvPicPr>
            <p:nvPr/>
          </p:nvPicPr>
          <p:blipFill>
            <a:blip r:embed="rId6"/>
            <a:stretch>
              <a:fillRect/>
            </a:stretch>
          </p:blipFill>
          <p:spPr>
            <a:xfrm flipH="1">
              <a:off x="249490" y="4206958"/>
              <a:ext cx="820841" cy="691302"/>
            </a:xfrm>
            <a:prstGeom prst="rect">
              <a:avLst/>
            </a:prstGeom>
          </p:spPr>
        </p:pic>
        <p:pic>
          <p:nvPicPr>
            <p:cNvPr id="15" name="Bilde 14">
              <a:extLst>
                <a:ext uri="{FF2B5EF4-FFF2-40B4-BE49-F238E27FC236}">
                  <a16:creationId xmlns:a16="http://schemas.microsoft.com/office/drawing/2014/main" id="{0BD408D2-F89B-6A77-17FA-AE46B9D86886}"/>
                </a:ext>
              </a:extLst>
            </p:cNvPr>
            <p:cNvPicPr>
              <a:picLocks noChangeAspect="1"/>
            </p:cNvPicPr>
            <p:nvPr/>
          </p:nvPicPr>
          <p:blipFill>
            <a:blip r:embed="rId7"/>
            <a:stretch>
              <a:fillRect/>
            </a:stretch>
          </p:blipFill>
          <p:spPr>
            <a:xfrm flipH="1">
              <a:off x="249490" y="4531796"/>
              <a:ext cx="439241" cy="438544"/>
            </a:xfrm>
            <a:prstGeom prst="rect">
              <a:avLst/>
            </a:prstGeom>
          </p:spPr>
        </p:pic>
      </p:grpSp>
      <p:pic>
        <p:nvPicPr>
          <p:cNvPr id="7" name="Bilde 6">
            <a:extLst>
              <a:ext uri="{FF2B5EF4-FFF2-40B4-BE49-F238E27FC236}">
                <a16:creationId xmlns:a16="http://schemas.microsoft.com/office/drawing/2014/main" id="{FCF71FD9-25F4-965F-EF97-00E6784E22F6}"/>
              </a:ext>
            </a:extLst>
          </p:cNvPr>
          <p:cNvPicPr>
            <a:picLocks noChangeAspect="1"/>
          </p:cNvPicPr>
          <p:nvPr/>
        </p:nvPicPr>
        <p:blipFill>
          <a:blip r:embed="rId8"/>
          <a:stretch>
            <a:fillRect/>
          </a:stretch>
        </p:blipFill>
        <p:spPr>
          <a:xfrm>
            <a:off x="1246065" y="1294179"/>
            <a:ext cx="593969" cy="1030164"/>
          </a:xfrm>
          <a:prstGeom prst="rect">
            <a:avLst/>
          </a:prstGeom>
        </p:spPr>
      </p:pic>
      <p:pic>
        <p:nvPicPr>
          <p:cNvPr id="9" name="Bilde 8">
            <a:extLst>
              <a:ext uri="{FF2B5EF4-FFF2-40B4-BE49-F238E27FC236}">
                <a16:creationId xmlns:a16="http://schemas.microsoft.com/office/drawing/2014/main" id="{B84A452E-6F8D-C90F-86DB-881B231C9B18}"/>
              </a:ext>
            </a:extLst>
          </p:cNvPr>
          <p:cNvPicPr>
            <a:picLocks noChangeAspect="1"/>
          </p:cNvPicPr>
          <p:nvPr/>
        </p:nvPicPr>
        <p:blipFill>
          <a:blip r:embed="rId9"/>
          <a:stretch>
            <a:fillRect/>
          </a:stretch>
        </p:blipFill>
        <p:spPr>
          <a:xfrm>
            <a:off x="2252050" y="1358355"/>
            <a:ext cx="1037493" cy="896929"/>
          </a:xfrm>
          <a:prstGeom prst="rect">
            <a:avLst/>
          </a:prstGeom>
        </p:spPr>
      </p:pic>
      <p:pic>
        <p:nvPicPr>
          <p:cNvPr id="11" name="Bilde 10">
            <a:extLst>
              <a:ext uri="{FF2B5EF4-FFF2-40B4-BE49-F238E27FC236}">
                <a16:creationId xmlns:a16="http://schemas.microsoft.com/office/drawing/2014/main" id="{0C5C9A0D-9968-E45A-881A-420307A9FADE}"/>
              </a:ext>
            </a:extLst>
          </p:cNvPr>
          <p:cNvPicPr>
            <a:picLocks noChangeAspect="1"/>
          </p:cNvPicPr>
          <p:nvPr/>
        </p:nvPicPr>
        <p:blipFill>
          <a:blip r:embed="rId10"/>
          <a:stretch>
            <a:fillRect/>
          </a:stretch>
        </p:blipFill>
        <p:spPr>
          <a:xfrm>
            <a:off x="3608641" y="1327624"/>
            <a:ext cx="703062" cy="878828"/>
          </a:xfrm>
          <a:prstGeom prst="rect">
            <a:avLst/>
          </a:prstGeom>
        </p:spPr>
      </p:pic>
      <p:pic>
        <p:nvPicPr>
          <p:cNvPr id="14" name="Bilde 13">
            <a:extLst>
              <a:ext uri="{FF2B5EF4-FFF2-40B4-BE49-F238E27FC236}">
                <a16:creationId xmlns:a16="http://schemas.microsoft.com/office/drawing/2014/main" id="{0D058185-7540-F553-C14B-F4012116BF87}"/>
              </a:ext>
            </a:extLst>
          </p:cNvPr>
          <p:cNvPicPr>
            <a:picLocks noChangeAspect="1"/>
          </p:cNvPicPr>
          <p:nvPr/>
        </p:nvPicPr>
        <p:blipFill>
          <a:blip r:embed="rId11"/>
          <a:stretch>
            <a:fillRect/>
          </a:stretch>
        </p:blipFill>
        <p:spPr>
          <a:xfrm flipH="1">
            <a:off x="3297359" y="1508739"/>
            <a:ext cx="295650" cy="295650"/>
          </a:xfrm>
          <a:prstGeom prst="rect">
            <a:avLst/>
          </a:prstGeom>
        </p:spPr>
      </p:pic>
      <p:sp>
        <p:nvSpPr>
          <p:cNvPr id="2" name="TekstSylinder 1">
            <a:extLst>
              <a:ext uri="{FF2B5EF4-FFF2-40B4-BE49-F238E27FC236}">
                <a16:creationId xmlns:a16="http://schemas.microsoft.com/office/drawing/2014/main" id="{0DCE0628-B870-1CDB-2FEE-C75896CBEC41}"/>
              </a:ext>
            </a:extLst>
          </p:cNvPr>
          <p:cNvSpPr txBox="1"/>
          <p:nvPr/>
        </p:nvSpPr>
        <p:spPr>
          <a:xfrm>
            <a:off x="5448624" y="4458679"/>
            <a:ext cx="2218264" cy="584775"/>
          </a:xfrm>
          <a:prstGeom prst="rect">
            <a:avLst/>
          </a:prstGeom>
          <a:noFill/>
        </p:spPr>
        <p:txBody>
          <a:bodyPr wrap="square" rtlCol="0">
            <a:spAutoFit/>
          </a:bodyPr>
          <a:lstStyle/>
          <a:p>
            <a:r>
              <a:rPr lang="nb-NO" sz="3200" dirty="0">
                <a:hlinkClick r:id="rId12"/>
              </a:rPr>
              <a:t>GO LIVE</a:t>
            </a:r>
            <a:endParaRPr lang="nb-NO" sz="3200" dirty="0"/>
          </a:p>
        </p:txBody>
      </p:sp>
      <p:cxnSp>
        <p:nvCxnSpPr>
          <p:cNvPr id="18" name="Rett linje 17">
            <a:extLst>
              <a:ext uri="{FF2B5EF4-FFF2-40B4-BE49-F238E27FC236}">
                <a16:creationId xmlns:a16="http://schemas.microsoft.com/office/drawing/2014/main" id="{B2E66949-59AE-DCF9-A8E8-62F08F08497C}"/>
              </a:ext>
            </a:extLst>
          </p:cNvPr>
          <p:cNvCxnSpPr/>
          <p:nvPr/>
        </p:nvCxnSpPr>
        <p:spPr>
          <a:xfrm>
            <a:off x="1897380" y="1607820"/>
            <a:ext cx="30861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3B9268AB-509B-8559-F082-EA92F0647CD7}"/>
              </a:ext>
            </a:extLst>
          </p:cNvPr>
          <p:cNvCxnSpPr/>
          <p:nvPr/>
        </p:nvCxnSpPr>
        <p:spPr>
          <a:xfrm>
            <a:off x="1897380" y="1687830"/>
            <a:ext cx="308610"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92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6">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uiExpand="1" build="p"/>
      <p:bldP spid="12" grpId="0" uiExpan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FE90685-8AF8-A9A8-88A3-DEB2F88629C8}"/>
              </a:ext>
            </a:extLst>
          </p:cNvPr>
          <p:cNvPicPr>
            <a:picLocks noChangeAspect="1"/>
          </p:cNvPicPr>
          <p:nvPr/>
        </p:nvPicPr>
        <p:blipFill>
          <a:blip r:embed="rId2"/>
          <a:stretch>
            <a:fillRect/>
          </a:stretch>
        </p:blipFill>
        <p:spPr>
          <a:xfrm>
            <a:off x="1888738" y="0"/>
            <a:ext cx="5366524" cy="5143500"/>
          </a:xfrm>
          <a:prstGeom prst="rect">
            <a:avLst/>
          </a:prstGeom>
        </p:spPr>
      </p:pic>
    </p:spTree>
    <p:extLst>
      <p:ext uri="{BB962C8B-B14F-4D97-AF65-F5344CB8AC3E}">
        <p14:creationId xmlns:p14="http://schemas.microsoft.com/office/powerpoint/2010/main" val="348445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62BBE9-6098-4B7E-7F89-9A17EB07A53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864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B3727DF-F4D2-BF79-B169-72F1E4E3F99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755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B80D54D-0F5D-6BE8-140C-4E8F1AA0BAED}"/>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43647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296573C-620F-D051-4935-44A85D8B78C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38308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621</Words>
  <Application>Microsoft Office PowerPoint</Application>
  <PresentationFormat>Skjermfremvisning (16:9)</PresentationFormat>
  <Paragraphs>47</Paragraphs>
  <Slides>36</Slides>
  <Notes>9</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36</vt:i4>
      </vt:variant>
    </vt:vector>
  </HeadingPairs>
  <TitlesOfParts>
    <vt:vector size="43" baseType="lpstr">
      <vt:lpstr>Open Sans</vt:lpstr>
      <vt:lpstr>Roboto</vt:lpstr>
      <vt:lpstr>Arial</vt:lpstr>
      <vt:lpstr>Franklin Gothic Book</vt:lpstr>
      <vt:lpstr>Open Sans ExtraBold</vt:lpstr>
      <vt:lpstr>Open Sans Medium</vt:lpstr>
      <vt:lpstr>Simple Light</vt:lpstr>
      <vt:lpstr>How to Engage your Learners using H5P</vt:lpstr>
      <vt:lpstr>H5P Family – 52 content types</vt:lpstr>
      <vt:lpstr>Content</vt:lpstr>
      <vt:lpstr>Self assessment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HSE Campaign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Personality Quiz</vt:lpstr>
      <vt:lpstr>PowerPoint-presentasjon</vt:lpstr>
      <vt:lpstr>PowerPoint-presentasjon</vt:lpstr>
      <vt:lpstr>PowerPoint-presentasjon</vt:lpstr>
      <vt:lpstr>PowerPoint-presentasjon</vt:lpstr>
      <vt:lpstr>PowerPoint-presentasjon</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Gramp</dc:creator>
  <cp:lastModifiedBy>Ståle Hegna</cp:lastModifiedBy>
  <cp:revision>25</cp:revision>
  <dcterms:modified xsi:type="dcterms:W3CDTF">2022-09-27T05:43:17Z</dcterms:modified>
</cp:coreProperties>
</file>