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13"/>
  </p:notesMasterIdLst>
  <p:handoutMasterIdLst>
    <p:handoutMasterId r:id="rId14"/>
  </p:handoutMasterIdLst>
  <p:sldIdLst>
    <p:sldId id="271" r:id="rId5"/>
    <p:sldId id="281" r:id="rId6"/>
    <p:sldId id="287" r:id="rId7"/>
    <p:sldId id="288" r:id="rId8"/>
    <p:sldId id="289" r:id="rId9"/>
    <p:sldId id="290" r:id="rId10"/>
    <p:sldId id="282" r:id="rId11"/>
    <p:sldId id="285" r:id="rId12"/>
  </p:sldIdLst>
  <p:sldSz cx="12192000" cy="6858000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75C4"/>
    <a:srgbClr val="00BD9D"/>
    <a:srgbClr val="009E60"/>
    <a:srgbClr val="5BBF21"/>
    <a:srgbClr val="000000"/>
    <a:srgbClr val="868686"/>
    <a:srgbClr val="FCA311"/>
    <a:srgbClr val="F7F7F7"/>
    <a:srgbClr val="FA922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8E9E0-DF3D-45EC-9178-5707BEEEC0BC}" v="1236" dt="2022-09-16T15:48:34.107"/>
    <p1510:client id="{A2F78D65-2C90-8953-4E53-B4052887B4B8}" v="199" dt="2022-09-16T13:52:08.140"/>
    <p1510:client id="{E1418CC9-5D94-E52D-5388-742ED83C6024}" v="13" dt="2022-09-16T13:49:45.735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Vaalea tyyli 2 - Korostu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Vaalea tyyl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ogs_Joulukalenteri%202021_lokit%20vain%20joulukalenteriaktiviteetti_online%20jos%20kaavat%20toimis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ogs_Joulukalenteri%202021_lokit%20vain%20joulukalenteriaktiviteetti_online%20jos%20kaavat%20toimis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Visits per week</a:t>
            </a:r>
          </a:p>
        </c:rich>
      </c:tx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visits total per week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'[logs_Joulukalenteri 2021_lokit vain joulukalenteriaktiviteetti_online jos kaavat toimisi.xlsx]Suomi + eng tiedot'!$X$2:$X$6</c:f>
              <c:strCache>
                <c:ptCount val="5"/>
                <c:pt idx="0">
                  <c:v>30.11.-5.12.</c:v>
                </c:pt>
                <c:pt idx="1">
                  <c:v>6.12.-12.12.</c:v>
                </c:pt>
                <c:pt idx="2">
                  <c:v>13.12.-19.12.</c:v>
                </c:pt>
                <c:pt idx="3">
                  <c:v>20.12.-26.12.</c:v>
                </c:pt>
                <c:pt idx="4">
                  <c:v>27.12.2022-2.1.2023</c:v>
                </c:pt>
              </c:strCache>
            </c:strRef>
          </c:cat>
          <c:val>
            <c:numRef>
              <c:f>'[logs_Joulukalenteri 2021_lokit vain joulukalenteriaktiviteetti_online jos kaavat toimisi.xlsx]Suomi + eng tiedot'!$Y$2:$Y$6</c:f>
              <c:numCache>
                <c:formatCode>General</c:formatCode>
                <c:ptCount val="5"/>
                <c:pt idx="0">
                  <c:v>625</c:v>
                </c:pt>
                <c:pt idx="1">
                  <c:v>99</c:v>
                </c:pt>
                <c:pt idx="2">
                  <c:v>256</c:v>
                </c:pt>
                <c:pt idx="3">
                  <c:v>58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16-4FCB-A650-5D4071FDF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30"/>
        <c:axId val="1364775879"/>
        <c:axId val="668220791"/>
      </c:barChart>
      <c:catAx>
        <c:axId val="13647758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20791"/>
        <c:crosses val="autoZero"/>
        <c:auto val="1"/>
        <c:lblAlgn val="ctr"/>
        <c:lblOffset val="100"/>
        <c:noMultiLvlLbl val="0"/>
      </c:catAx>
      <c:valAx>
        <c:axId val="668220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Total visits</a:t>
                </a:r>
              </a:p>
            </c:rich>
          </c:tx>
          <c:layout>
            <c:manualLayout>
              <c:xMode val="edge"/>
              <c:yMode val="edge"/>
              <c:x val="2.0748571425459533E-2"/>
              <c:y val="0.32099617528746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4775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Number of visits per teacher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'[logs_Joulukalenteri 2021_lokit vain joulukalenteriaktiviteetti_online jos kaavat toimisi.xlsx]Suomi + eng tiedot'!$AP$1</c:f>
              <c:strCache>
                <c:ptCount val="1"/>
                <c:pt idx="0">
                  <c:v>teachers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'[logs_Joulukalenteri 2021_lokit vain joulukalenteriaktiviteetti_online jos kaavat toimisi.xlsx]Suomi + eng tiedot'!$AO$2:$AO$6</c:f>
              <c:strCache>
                <c:ptCount val="5"/>
                <c:pt idx="0">
                  <c:v>1</c:v>
                </c:pt>
                <c:pt idx="1">
                  <c:v>2 </c:v>
                </c:pt>
                <c:pt idx="2">
                  <c:v>3 - 4</c:v>
                </c:pt>
                <c:pt idx="3">
                  <c:v>5 - 10</c:v>
                </c:pt>
                <c:pt idx="4">
                  <c:v>11+</c:v>
                </c:pt>
              </c:strCache>
            </c:strRef>
          </c:cat>
          <c:val>
            <c:numRef>
              <c:f>'[logs_Joulukalenteri 2021_lokit vain joulukalenteriaktiviteetti_online jos kaavat toimisi.xlsx]Suomi + eng tiedot'!$AP$2:$AP$6</c:f>
              <c:numCache>
                <c:formatCode>General</c:formatCode>
                <c:ptCount val="5"/>
                <c:pt idx="0">
                  <c:v>294</c:v>
                </c:pt>
                <c:pt idx="1">
                  <c:v>131</c:v>
                </c:pt>
                <c:pt idx="2">
                  <c:v>65</c:v>
                </c:pt>
                <c:pt idx="3">
                  <c:v>34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94-49F1-B722-5914FFB3D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54904"/>
        <c:axId val="2025842696"/>
      </c:barChart>
      <c:catAx>
        <c:axId val="7955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842696"/>
        <c:crosses val="autoZero"/>
        <c:auto val="0"/>
        <c:lblAlgn val="ctr"/>
        <c:lblOffset val="100"/>
        <c:noMultiLvlLbl val="0"/>
      </c:catAx>
      <c:valAx>
        <c:axId val="202584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Nr.</a:t>
                </a:r>
                <a:r>
                  <a:rPr lang="en-US" sz="1600" baseline="0">
                    <a:solidFill>
                      <a:schemeClr val="tx1"/>
                    </a:solidFill>
                  </a:rPr>
                  <a:t> of </a:t>
                </a:r>
                <a:r>
                  <a:rPr lang="en-US" sz="1600" baseline="0" err="1">
                    <a:solidFill>
                      <a:schemeClr val="tx1"/>
                    </a:solidFill>
                  </a:rPr>
                  <a:t>teahcers</a:t>
                </a:r>
                <a:endParaRPr lang="en-US" sz="1600" baseline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54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86D4800B-8753-3B4F-97ED-321E73BD7EDB}" type="datetimeFigureOut">
              <a:rPr lang="fi-FI"/>
              <a:pPr>
                <a:defRPr/>
              </a:pPr>
              <a:t>18.9.2022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2AEE3D99-5224-E842-A8E5-E1EB0FE63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91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BD7201BD-9C11-AD45-9EF1-CE7B667A450D}" type="datetimeFigureOut">
              <a:rPr lang="fi-FI"/>
              <a:pPr>
                <a:defRPr/>
              </a:pPr>
              <a:t>18.9.2022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3405D274-9957-F14C-8EA2-7129B6347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8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8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XX teachers at Uni (jos löydetään)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81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tähän: isommalla tekstit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20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23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75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18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20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grpSp>
        <p:nvGrpSpPr>
          <p:cNvPr id="23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50577788"/>
      </p:ext>
    </p:extLst>
  </p:cSld>
  <p:clrMapOvr>
    <a:masterClrMapping/>
  </p:clrMapOvr>
  <p:transition spd="slow"/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572" y="1988840"/>
            <a:ext cx="59136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0ACB8D-2E7A-48A7-A94B-030165EC4793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968994"/>
      </p:ext>
    </p:extLst>
  </p:cSld>
  <p:clrMapOvr>
    <a:masterClrMapping/>
  </p:clrMapOvr>
  <p:transition spd="slow"/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200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232025-848E-4C1B-A0F3-5B2B3D457463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302261"/>
      </p:ext>
    </p:extLst>
  </p:cSld>
  <p:clrMapOvr>
    <a:masterClrMapping/>
  </p:clrMapOvr>
  <p:transition spd="slow"/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9B7758-116C-4140-B6DB-C1147B26C5EC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1325"/>
      </p:ext>
    </p:extLst>
  </p:cSld>
  <p:clrMapOvr>
    <a:masterClrMapping/>
  </p:clrMapOvr>
  <p:transition spd="slow"/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50183390"/>
      </p:ext>
    </p:extLst>
  </p:cSld>
  <p:clrMapOvr>
    <a:masterClrMapping/>
  </p:clrMapOvr>
  <p:transition spd="slow"/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798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46023891"/>
      </p:ext>
    </p:extLst>
  </p:cSld>
  <p:clrMapOvr>
    <a:masterClrMapping/>
  </p:clrMapOvr>
  <p:transition spd="slow"/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22690"/>
            <a:ext cx="11736000" cy="5942614"/>
          </a:xfrm>
          <a:prstGeom prst="rect">
            <a:avLst/>
          </a:prstGeom>
        </p:spPr>
      </p:pic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97186232"/>
      </p:ext>
    </p:extLst>
  </p:cSld>
  <p:clrMapOvr>
    <a:masterClrMapping/>
  </p:clrMapOvr>
  <p:transition spd="slow"/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Main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" y="231596"/>
            <a:ext cx="11736000" cy="59337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89275540"/>
      </p:ext>
    </p:extLst>
  </p:cSld>
  <p:clrMapOvr>
    <a:masterClrMapping/>
  </p:clrMapOvr>
  <p:transition spd="slow"/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Viikki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8" y="231696"/>
            <a:ext cx="11736000" cy="59336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0683539"/>
      </p:ext>
    </p:extLst>
  </p:cSld>
  <p:clrMapOvr>
    <a:masterClrMapping/>
  </p:clrMapOvr>
  <p:transition spd="slow"/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Tiedeku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07681"/>
            <a:ext cx="11736000" cy="5944036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01750019"/>
      </p:ext>
    </p:extLst>
  </p:cSld>
  <p:clrMapOvr>
    <a:masterClrMapping/>
  </p:clrMapOvr>
  <p:transition spd="slow"/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Kump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340" y="207479"/>
            <a:ext cx="11736000" cy="594509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21392879"/>
      </p:ext>
    </p:extLst>
  </p:cSld>
  <p:clrMapOvr>
    <a:masterClrMapping/>
  </p:clrMapOvr>
  <p:transition spd="slow"/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8" y="260648"/>
            <a:ext cx="11555404" cy="57463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318298" y="3420000"/>
            <a:ext cx="11555404" cy="763456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 anchorCtr="0">
            <a:spAutoFit/>
          </a:bodyPr>
          <a:lstStyle>
            <a:lvl1pPr algn="ctr">
              <a:lnSpc>
                <a:spcPct val="700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FB76A-C7CB-417A-869F-DC7C3BA831BD}" type="datetime1">
              <a:rPr lang="en-GB" smtClean="0"/>
              <a:t>18/09/2022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72280856"/>
      </p:ext>
    </p:extLst>
  </p:cSld>
  <p:clrMapOvr>
    <a:masterClrMapping/>
  </p:clrMapOvr>
  <p:transition spd="slow"/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Library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9" y="207479"/>
            <a:ext cx="11736058" cy="594423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27753636"/>
      </p:ext>
    </p:extLst>
  </p:cSld>
  <p:clrMapOvr>
    <a:masterClrMapping/>
  </p:clrMapOvr>
  <p:transition spd="slow"/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42" y="207580"/>
            <a:ext cx="11742657" cy="594413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2571289"/>
      </p:ext>
    </p:extLst>
  </p:cSld>
  <p:clrMapOvr>
    <a:masterClrMapping/>
  </p:clrMapOvr>
  <p:transition spd="slow"/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Tiedekulma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0.jpg" descr="10.jpg"/>
          <p:cNvPicPr>
            <a:picLocks/>
          </p:cNvPicPr>
          <p:nvPr userDrawn="1"/>
        </p:nvPicPr>
        <p:blipFill rotWithShape="1">
          <a:blip r:embed="rId2"/>
          <a:srcRect r="1513"/>
          <a:stretch/>
        </p:blipFill>
        <p:spPr>
          <a:xfrm>
            <a:off x="227999" y="207479"/>
            <a:ext cx="11736000" cy="594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73789879"/>
      </p:ext>
    </p:extLst>
  </p:cSld>
  <p:clrMapOvr>
    <a:masterClrMapping/>
  </p:clrMapOvr>
  <p:transition spd="slow"/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Tiedekulma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00" y="188640"/>
            <a:ext cx="11739000" cy="5976664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80857499"/>
      </p:ext>
    </p:extLst>
  </p:cSld>
  <p:clrMapOvr>
    <a:masterClrMapping/>
  </p:clrMapOvr>
  <p:transition spd="slow"/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 Tiedekulma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96" y="188640"/>
            <a:ext cx="11711538" cy="5976664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10689071"/>
      </p:ext>
    </p:extLst>
  </p:cSld>
  <p:clrMapOvr>
    <a:masterClrMapping/>
  </p:clrMapOvr>
  <p:transition spd="slow"/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slide Tiedekulma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96" y="188640"/>
            <a:ext cx="11711538" cy="5976664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14674485"/>
      </p:ext>
    </p:extLst>
  </p:cSld>
  <p:clrMapOvr>
    <a:masterClrMapping/>
  </p:clrMapOvr>
  <p:transition spd="slow"/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26800" y="226799"/>
            <a:ext cx="11736000" cy="5940000"/>
          </a:xfrm>
          <a:solidFill>
            <a:schemeClr val="bg1">
              <a:lumMod val="85000"/>
            </a:schemeClr>
          </a:solidFill>
        </p:spPr>
        <p:txBody>
          <a:bodyPr tIns="1800000" anchor="t" anchorCtr="0"/>
          <a:lstStyle>
            <a:lvl1pPr algn="ctr">
              <a:defRPr sz="2400"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grpSp>
        <p:nvGrpSpPr>
          <p:cNvPr id="24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608932"/>
      </p:ext>
    </p:extLst>
  </p:cSld>
  <p:clrMapOvr>
    <a:masterClrMapping/>
  </p:clrMapOvr>
  <p:transition spd="slow"/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SUBHEADING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C139DF-555F-4884-A52D-5104D268AD44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792276"/>
      </p:ext>
    </p:extLst>
  </p:cSld>
  <p:clrMapOvr>
    <a:masterClrMapping/>
  </p:clrMapOvr>
  <p:transition spd="slow"/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228000" y="3420000"/>
            <a:ext cx="11736000" cy="8725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title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D25711-7403-40D4-95B9-18BC015C8A66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31933288"/>
      </p:ext>
    </p:extLst>
  </p:cSld>
  <p:clrMapOvr>
    <a:masterClrMapping/>
  </p:clrMapOvr>
  <p:transition spd="slow"/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r>
              <a:rPr lang="fi-FI"/>
              <a:t>CLICK ICON TO ADD IMAGE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72768" cy="9833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tIns="252000" bIns="36000" anchor="t" anchorCtr="0">
            <a:spAutoFit/>
          </a:bodyPr>
          <a:lstStyle>
            <a:lvl1pPr algn="ctr">
              <a:lnSpc>
                <a:spcPts val="54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grpSp>
        <p:nvGrpSpPr>
          <p:cNvPr id="28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03195807"/>
      </p:ext>
    </p:extLst>
  </p:cSld>
  <p:clrMapOvr>
    <a:masterClrMapping/>
  </p:clrMapOvr>
  <p:transition spd="slow"/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C139DF-555F-4884-A52D-5104D268AD44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7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05069423"/>
      </p:ext>
    </p:extLst>
  </p:cSld>
  <p:clrMapOvr>
    <a:masterClrMapping/>
  </p:clrMapOvr>
  <p:transition spd="slow"/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7FDA8B-5024-41F9-96BA-DE834CBA048A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44570"/>
      </p:ext>
    </p:extLst>
  </p:cSld>
  <p:clrMapOvr>
    <a:masterClrMapping/>
  </p:clrMapOvr>
  <p:transition spd="slow"/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44441"/>
      </p:ext>
    </p:extLst>
  </p:cSld>
  <p:clrMapOvr>
    <a:masterClrMapping/>
  </p:clrMapOvr>
  <p:transition spd="slow"/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F0238F-2308-4A48-B2E1-00FCB2BFEC78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15353"/>
      </p:ext>
    </p:extLst>
  </p:cSld>
  <p:clrMapOvr>
    <a:masterClrMapping/>
  </p:clrMapOvr>
  <p:transition spd="slow"/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="t" anchorCtr="1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3200" b="1">
                <a:solidFill>
                  <a:srgbClr val="00B0F0"/>
                </a:solidFill>
              </a:defRPr>
            </a:lvl1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prstGeom prst="rect">
            <a:avLst/>
          </a:prstGeom>
          <a:noFill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85DCF2-BC03-4AAE-A835-57E4F208A97E}" type="datetime1">
              <a:rPr lang="en-GB" smtClean="0"/>
              <a:t>18/09/2022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55600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64294632"/>
      </p:ext>
    </p:extLst>
  </p:cSld>
  <p:clrMapOvr>
    <a:masterClrMapping/>
  </p:clrMapOvr>
  <p:transition spd="slow"/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9"/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226799" y="215490"/>
            <a:ext cx="11738401" cy="5944010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D08BD52-FDAE-42AB-8313-0991B6AE4759}" type="datetime1">
              <a:rPr lang="en-GB" smtClean="0"/>
              <a:t>18/09/2022</a:t>
            </a:fld>
            <a:endParaRPr lang="fi-FI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H5P Advent Calendar: Sharing Moodle Tips in an Engaging way Anna Kamula &amp; Kanerva Matveinen</a:t>
            </a:r>
          </a:p>
        </p:txBody>
      </p:sp>
      <p:grpSp>
        <p:nvGrpSpPr>
          <p:cNvPr id="25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" y="6237312"/>
            <a:ext cx="2085975" cy="542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9" r:id="rId2"/>
    <p:sldLayoutId id="2147483688" r:id="rId3"/>
    <p:sldLayoutId id="2147483663" r:id="rId4"/>
    <p:sldLayoutId id="2147483680" r:id="rId5"/>
    <p:sldLayoutId id="2147483681" r:id="rId6"/>
    <p:sldLayoutId id="2147483667" r:id="rId7"/>
    <p:sldLayoutId id="2147483669" r:id="rId8"/>
    <p:sldLayoutId id="2147483684" r:id="rId9"/>
    <p:sldLayoutId id="2147483670" r:id="rId10"/>
    <p:sldLayoutId id="2147483678" r:id="rId11"/>
    <p:sldLayoutId id="2147483683" r:id="rId12"/>
    <p:sldLayoutId id="2147483690" r:id="rId13"/>
    <p:sldLayoutId id="2147483691" r:id="rId14"/>
    <p:sldLayoutId id="2147483692" r:id="rId15"/>
    <p:sldLayoutId id="2147483695" r:id="rId16"/>
    <p:sldLayoutId id="2147483696" r:id="rId17"/>
    <p:sldLayoutId id="2147483698" r:id="rId18"/>
    <p:sldLayoutId id="2147483699" r:id="rId19"/>
    <p:sldLayoutId id="2147483700" r:id="rId20"/>
    <p:sldLayoutId id="2147483702" r:id="rId21"/>
    <p:sldLayoutId id="2147483701" r:id="rId22"/>
    <p:sldLayoutId id="2147483703" r:id="rId23"/>
    <p:sldLayoutId id="2147483704" r:id="rId24"/>
    <p:sldLayoutId id="2147483705" r:id="rId25"/>
    <p:sldLayoutId id="2147483693" r:id="rId26"/>
    <p:sldLayoutId id="2147483694" r:id="rId27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B021A1-6BD4-49A7-92E2-FC3E77E7D7D7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52000" y="2187629"/>
            <a:ext cx="8782075" cy="2038746"/>
          </a:xfrm>
        </p:spPr>
        <p:txBody>
          <a:bodyPr/>
          <a:lstStyle/>
          <a:p>
            <a:r>
              <a:rPr lang="fi-FI" b="0">
                <a:ea typeface="+mj-lt"/>
                <a:cs typeface="+mj-lt"/>
              </a:rPr>
              <a:t>H5P </a:t>
            </a:r>
            <a:r>
              <a:rPr lang="fi-FI" b="0" err="1">
                <a:ea typeface="+mj-lt"/>
                <a:cs typeface="+mj-lt"/>
              </a:rPr>
              <a:t>Advent</a:t>
            </a:r>
            <a:r>
              <a:rPr lang="fi-FI" b="0">
                <a:ea typeface="+mj-lt"/>
                <a:cs typeface="+mj-lt"/>
              </a:rPr>
              <a:t> </a:t>
            </a:r>
            <a:r>
              <a:rPr lang="fi-FI" b="0" err="1">
                <a:ea typeface="+mj-lt"/>
                <a:cs typeface="+mj-lt"/>
              </a:rPr>
              <a:t>Calendar</a:t>
            </a:r>
            <a:r>
              <a:rPr lang="fi-FI" b="0">
                <a:ea typeface="+mj-lt"/>
                <a:cs typeface="+mj-lt"/>
              </a:rPr>
              <a:t>: </a:t>
            </a:r>
            <a:r>
              <a:rPr lang="fi-FI" b="0" err="1">
                <a:ea typeface="+mj-lt"/>
                <a:cs typeface="+mj-lt"/>
              </a:rPr>
              <a:t>Sharing</a:t>
            </a:r>
            <a:r>
              <a:rPr lang="fi-FI" b="0">
                <a:ea typeface="+mj-lt"/>
                <a:cs typeface="+mj-lt"/>
              </a:rPr>
              <a:t> Moodle </a:t>
            </a:r>
            <a:r>
              <a:rPr lang="fi-FI" b="0" err="1">
                <a:ea typeface="+mj-lt"/>
                <a:cs typeface="+mj-lt"/>
              </a:rPr>
              <a:t>Tips</a:t>
            </a:r>
            <a:r>
              <a:rPr lang="fi-FI" b="0">
                <a:ea typeface="+mj-lt"/>
                <a:cs typeface="+mj-lt"/>
              </a:rPr>
              <a:t> in an </a:t>
            </a:r>
            <a:r>
              <a:rPr lang="fi-FI" b="0" err="1">
                <a:ea typeface="+mj-lt"/>
                <a:cs typeface="+mj-lt"/>
              </a:rPr>
              <a:t>Engaging</a:t>
            </a:r>
            <a:r>
              <a:rPr lang="fi-FI" b="0">
                <a:ea typeface="+mj-lt"/>
                <a:cs typeface="+mj-lt"/>
              </a:rPr>
              <a:t> </a:t>
            </a:r>
            <a:r>
              <a:rPr lang="fi-FI" b="0" err="1">
                <a:ea typeface="+mj-lt"/>
                <a:cs typeface="+mj-lt"/>
              </a:rPr>
              <a:t>way</a:t>
            </a:r>
            <a:endParaRPr lang="en-US" err="1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273403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EEF23D6B-4437-4E52-BD3B-B7C026403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00" y="1784227"/>
            <a:ext cx="4993753" cy="4309070"/>
          </a:xfrm>
        </p:spPr>
        <p:txBody>
          <a:bodyPr/>
          <a:lstStyle/>
          <a:p>
            <a:r>
              <a:rPr lang="fi-FI" sz="2000" dirty="0" err="1"/>
              <a:t>Possible</a:t>
            </a:r>
            <a:r>
              <a:rPr lang="fi-FI" sz="2000" dirty="0"/>
              <a:t> to </a:t>
            </a:r>
            <a:r>
              <a:rPr lang="fi-FI" sz="2000" dirty="0" err="1"/>
              <a:t>add</a:t>
            </a:r>
            <a:r>
              <a:rPr lang="fi-FI" sz="2000" dirty="0"/>
              <a:t> </a:t>
            </a:r>
            <a:r>
              <a:rPr lang="en-US" sz="2000" dirty="0"/>
              <a:t>videos, audio, images, texts and links within each door</a:t>
            </a:r>
          </a:p>
          <a:p>
            <a:r>
              <a:rPr lang="en-US" sz="2000" dirty="0"/>
              <a:t>Visually </a:t>
            </a:r>
            <a:r>
              <a:rPr lang="en-US" sz="2000" dirty="0" err="1"/>
              <a:t>customisable</a:t>
            </a:r>
            <a:endParaRPr lang="en-GB" sz="2000" dirty="0"/>
          </a:p>
          <a:p>
            <a:r>
              <a:rPr lang="en-GB" sz="2000" dirty="0"/>
              <a:t>Design mode enables preview of the content</a:t>
            </a:r>
          </a:p>
          <a:p>
            <a:r>
              <a:rPr lang="en-GB" sz="2000" dirty="0"/>
              <a:t>Content can be updated even when the calendar is open to the public</a:t>
            </a:r>
          </a:p>
          <a:p>
            <a:r>
              <a:rPr lang="en-GB" sz="2000" dirty="0"/>
              <a:t>Not fully accessible</a:t>
            </a:r>
          </a:p>
          <a:p>
            <a:r>
              <a:rPr lang="en-GB" sz="2000" dirty="0"/>
              <a:t>Calendar closes after December: </a:t>
            </a:r>
          </a:p>
          <a:p>
            <a:pPr lvl="1"/>
            <a:r>
              <a:rPr lang="en-GB" sz="1800" dirty="0"/>
              <a:t>open in design mode if you want users to be able to access the content later</a:t>
            </a:r>
            <a:endParaRPr lang="fi-FI" sz="1800" dirty="0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A7720C10-1178-4FB1-8436-AEAC22981FA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57B72-7E7B-53C8-8015-F040C838A2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F7FDA8B-5024-41F9-96BA-DE834CBA048A}" type="datetime1">
              <a:rPr lang="en-GB" smtClean="0"/>
              <a:t>18/09/2022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48B6-C01F-C8D7-ACEC-060D29BB25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C744F-49E2-BAEB-07D4-46BF62BC23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DA394-B79D-CB1F-F4C3-53E4DC9D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H5p ADVENT </a:t>
            </a:r>
            <a:r>
              <a:rPr lang="en-US" dirty="0" err="1"/>
              <a:t>cALENDAR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19CC736-1BA3-4B43-95FA-02317FDB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68" y="1287612"/>
            <a:ext cx="4895432" cy="46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1809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29786E-C41B-47F3-BD21-893127C32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3" b="15531"/>
          <a:stretch/>
        </p:blipFill>
        <p:spPr>
          <a:xfrm>
            <a:off x="226801" y="226800"/>
            <a:ext cx="11736000" cy="5904000"/>
          </a:xfrm>
          <a:prstGeom prst="rect">
            <a:avLst/>
          </a:prstGeo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115B87-31D4-4916-AEE0-EAE08D2005A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BF7FDA8B-5024-41F9-96BA-DE834CBA048A}" type="datetime1">
              <a:rPr lang="en-GB" smtClean="0"/>
              <a:pPr>
                <a:spcAft>
                  <a:spcPts val="600"/>
                </a:spcAft>
                <a:defRPr/>
              </a:pPr>
              <a:t>18/09/2022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F4BDCF-F624-4B1C-A2A7-F15E5D3BC1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C506D5-476D-42FE-9536-68C7539D58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4669315E-5A66-CF44-AE5D-C333B2F730C4}" type="slidenum">
              <a:rPr lang="en-GB" smtClean="0"/>
              <a:pPr>
                <a:spcAft>
                  <a:spcPts val="600"/>
                </a:spcAft>
                <a:defRPr/>
              </a:pPr>
              <a:t>3</a:t>
            </a:fld>
            <a:endParaRPr lang="en-GB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78C274B-B0B9-5CEA-CB15-EF4BDC115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800" y="3420000"/>
            <a:ext cx="11772768" cy="98331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Subtitle 6">
            <a:extLst>
              <a:ext uri="{FF2B5EF4-FFF2-40B4-BE49-F238E27FC236}">
                <a16:creationId xmlns:a16="http://schemas.microsoft.com/office/drawing/2014/main" id="{E4BA7902-35A2-7402-4EAE-F1E91ED19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B9C942ED-5C97-4E60-8330-B0516A8923EF}"/>
              </a:ext>
            </a:extLst>
          </p:cNvPr>
          <p:cNvGrpSpPr/>
          <p:nvPr/>
        </p:nvGrpSpPr>
        <p:grpSpPr>
          <a:xfrm>
            <a:off x="515227" y="673932"/>
            <a:ext cx="11292347" cy="5287386"/>
            <a:chOff x="515227" y="673932"/>
            <a:chExt cx="11292347" cy="5287386"/>
          </a:xfrm>
        </p:grpSpPr>
        <p:pic>
          <p:nvPicPr>
            <p:cNvPr id="13" name="Kuva 12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27C4D343-BDAB-4B74-86E3-B523687A4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532" y="3888803"/>
              <a:ext cx="3004683" cy="2051197"/>
            </a:xfrm>
            <a:prstGeom prst="rect">
              <a:avLst/>
            </a:prstGeom>
          </p:spPr>
        </p:pic>
        <p:pic>
          <p:nvPicPr>
            <p:cNvPr id="15" name="Kuva 14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A2E60D50-3948-45E4-A79C-8AC19B7C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27" y="679475"/>
              <a:ext cx="4507021" cy="3092949"/>
            </a:xfrm>
            <a:prstGeom prst="rect">
              <a:avLst/>
            </a:prstGeom>
          </p:spPr>
        </p:pic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69901EDB-A9CB-4CE3-A0AD-29F69A83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3473" y="673932"/>
              <a:ext cx="2843762" cy="2504868"/>
            </a:xfrm>
            <a:prstGeom prst="rect">
              <a:avLst/>
            </a:prstGeom>
          </p:spPr>
        </p:pic>
        <p:pic>
          <p:nvPicPr>
            <p:cNvPr id="14" name="Kuva 13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A95F6958-6054-421E-A00B-F851ABF96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88" y="3441038"/>
              <a:ext cx="3234986" cy="2520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7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16B34CB-6007-4B45-80B8-5B72E6ABE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7" y="1881625"/>
            <a:ext cx="3951403" cy="4320481"/>
          </a:xfrm>
        </p:spPr>
        <p:txBody>
          <a:bodyPr/>
          <a:lstStyle/>
          <a:p>
            <a:r>
              <a:rPr lang="fi-FI" sz="2400" dirty="0"/>
              <a:t>15 Moodle </a:t>
            </a:r>
            <a:r>
              <a:rPr lang="fi-FI" sz="2400" dirty="0" err="1"/>
              <a:t>training</a:t>
            </a:r>
            <a:r>
              <a:rPr lang="fi-FI" sz="2400" dirty="0"/>
              <a:t> </a:t>
            </a:r>
            <a:r>
              <a:rPr lang="fi-FI" sz="2400" dirty="0" err="1"/>
              <a:t>sessions</a:t>
            </a:r>
            <a:r>
              <a:rPr lang="fi-FI" sz="2400" dirty="0"/>
              <a:t> in 2021</a:t>
            </a:r>
          </a:p>
          <a:p>
            <a:pPr lvl="1"/>
            <a:r>
              <a:rPr lang="fi-FI" sz="2400" dirty="0"/>
              <a:t>~300 </a:t>
            </a:r>
            <a:r>
              <a:rPr lang="fi-FI" sz="2400" dirty="0" err="1"/>
              <a:t>attendees</a:t>
            </a:r>
            <a:r>
              <a:rPr lang="fi-FI" sz="2400" dirty="0"/>
              <a:t> </a:t>
            </a:r>
            <a:r>
              <a:rPr lang="fi-FI" sz="2400" dirty="0" err="1"/>
              <a:t>total</a:t>
            </a:r>
            <a:endParaRPr lang="fi-FI" sz="2400" dirty="0"/>
          </a:p>
          <a:p>
            <a:pPr lvl="1"/>
            <a:r>
              <a:rPr lang="fi-FI" sz="2400" dirty="0"/>
              <a:t>~20 on </a:t>
            </a:r>
            <a:r>
              <a:rPr lang="fi-FI" sz="2400" dirty="0" err="1"/>
              <a:t>average</a:t>
            </a:r>
            <a:r>
              <a:rPr lang="fi-FI" sz="2400" dirty="0"/>
              <a:t> per session</a:t>
            </a:r>
          </a:p>
          <a:p>
            <a:endParaRPr lang="fi-FI" sz="2400" dirty="0"/>
          </a:p>
          <a:p>
            <a:r>
              <a:rPr lang="fi-FI" sz="2400" dirty="0"/>
              <a:t>532 teachers </a:t>
            </a:r>
            <a:r>
              <a:rPr lang="fi-FI" sz="2400" dirty="0" err="1"/>
              <a:t>visited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calendar</a:t>
            </a:r>
            <a:endParaRPr lang="fi-FI" sz="24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755E1F9-EE91-4B34-81A1-0DB05DCF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0F976D2-4701-4533-AD59-3530CB44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545388-31EE-44DF-8E39-F4B19213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55107211-3080-4120-A407-A388F600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Some </a:t>
            </a:r>
            <a:r>
              <a:rPr lang="fi-FI" err="1"/>
              <a:t>statistics</a:t>
            </a:r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2A48F7A-0775-47C9-B8CC-ABC87715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19" y="1772815"/>
            <a:ext cx="6438083" cy="42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520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006CC-D0B0-E44F-1B74-83B91FA2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E602E-FC99-B497-83F7-9FBBABA3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21CB6-E341-2EFB-393C-1E4B212D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C4E4D6-292F-105F-626F-DD6F8027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Some </a:t>
            </a:r>
            <a:r>
              <a:rPr lang="fi-FI" err="1"/>
              <a:t>statistics</a:t>
            </a:r>
            <a:endParaRPr lang="en-US"/>
          </a:p>
        </p:txBody>
      </p:sp>
      <p:graphicFrame>
        <p:nvGraphicFramePr>
          <p:cNvPr id="7" name="Chart 6" descr="Chart type: Clustered Column. 'visits total per week'&#10;&#10;Description automatically generated">
            <a:extLst>
              <a:ext uri="{FF2B5EF4-FFF2-40B4-BE49-F238E27FC236}">
                <a16:creationId xmlns:a16="http://schemas.microsoft.com/office/drawing/2014/main" id="{99E1663D-A107-8093-B90A-C136A655D08C}"/>
              </a:ext>
              <a:ext uri="{147F2762-F138-4A5C-976F-8EAC2B608ADB}">
                <a16:predDERef xmlns:a16="http://schemas.microsoft.com/office/drawing/2014/main" pred="{50A17A5F-7056-6C54-FECE-F2F27ADCA0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343370"/>
              </p:ext>
            </p:extLst>
          </p:nvPr>
        </p:nvGraphicFramePr>
        <p:xfrm>
          <a:off x="336176" y="1278578"/>
          <a:ext cx="5508813" cy="48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10">
            <a:extLst>
              <a:ext uri="{FF2B5EF4-FFF2-40B4-BE49-F238E27FC236}">
                <a16:creationId xmlns:a16="http://schemas.microsoft.com/office/drawing/2014/main" id="{3C3AE500-BB40-4129-9D99-E99EE5E0AE3B}"/>
              </a:ext>
              <a:ext uri="{147F2762-F138-4A5C-976F-8EAC2B608ADB}">
                <a16:predDERef xmlns:a16="http://schemas.microsoft.com/office/drawing/2014/main" pred="{B83B204C-F7A7-BBE4-888F-F8BBB34DCF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967669"/>
              </p:ext>
            </p:extLst>
          </p:nvPr>
        </p:nvGraphicFramePr>
        <p:xfrm>
          <a:off x="6347012" y="1297719"/>
          <a:ext cx="5186388" cy="437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7DD977A4-8AE6-44CD-96A1-1953503B3DC4}"/>
              </a:ext>
            </a:extLst>
          </p:cNvPr>
          <p:cNvSpPr txBox="1"/>
          <p:nvPr/>
        </p:nvSpPr>
        <p:spPr bwMode="auto">
          <a:xfrm>
            <a:off x="8640000" y="5784733"/>
            <a:ext cx="12440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600"/>
              <a:t>Nr. of </a:t>
            </a:r>
            <a:r>
              <a:rPr lang="fi-FI" sz="1600" err="1"/>
              <a:t>visits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322442865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D094F7-CE35-F808-42AD-D102E984E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9F3CD-F7BF-5DBB-FF19-D6C49957F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18/09/2022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47DB1-A15F-CA33-9DB1-8ABD1EFD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D1619-8EF1-3434-78E2-86CCD39A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5A361B-A74F-705A-3FC8-DE7D9F4D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FROM TEACHERS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7D300D-14D4-BA45-DAD5-5AAB6C0A7FE5}"/>
              </a:ext>
            </a:extLst>
          </p:cNvPr>
          <p:cNvSpPr/>
          <p:nvPr/>
        </p:nvSpPr>
        <p:spPr>
          <a:xfrm>
            <a:off x="677318" y="1580236"/>
            <a:ext cx="3914382" cy="4519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chemeClr val="tx1"/>
                </a:solidFill>
                <a:ea typeface="+mn-lt"/>
                <a:cs typeface="+mn-lt"/>
              </a:rPr>
              <a:t>COMMENTS FROM TEACHERS</a:t>
            </a:r>
            <a:endParaRPr lang="en-US" sz="1600" b="1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i-FI" sz="1600" b="1" dirty="0"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Tidbits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of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information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–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easier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to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digest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and look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through</a:t>
            </a: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Activating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way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for teachers to</a:t>
            </a:r>
            <a:b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learn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about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Moodle</a:t>
            </a:r>
            <a:endParaRPr lang="fi-FI" sz="1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”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Accidental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learning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”: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learning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new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things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without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having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even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known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to look for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them</a:t>
            </a: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-FI" sz="1600" dirty="0">
                <a:solidFill>
                  <a:schemeClr val="tx1"/>
                </a:solidFill>
                <a:latin typeface="Wingdings"/>
                <a:cs typeface="Arial"/>
                <a:sym typeface="Wingdings"/>
              </a:rPr>
              <a:t>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better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user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experience</a:t>
            </a: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fi-FI" sz="16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B3C3AA-A9CA-7D54-4CC0-1864B8349A21}"/>
              </a:ext>
            </a:extLst>
          </p:cNvPr>
          <p:cNvSpPr/>
          <p:nvPr/>
        </p:nvSpPr>
        <p:spPr>
          <a:xfrm>
            <a:off x="4782331" y="1586628"/>
            <a:ext cx="3914382" cy="4519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chemeClr val="tx1"/>
                </a:solidFill>
                <a:ea typeface="+mn-lt"/>
                <a:cs typeface="+mn-lt"/>
              </a:rPr>
              <a:t>IDEAS FOR NEXT CALENDAR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i-FI" sz="1600" b="1" dirty="0"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Content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ideas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: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FAQ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New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ways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of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using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familiar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activities</a:t>
            </a:r>
            <a:endParaRPr lang="fi-FI" sz="1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Do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the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calendar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again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,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even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if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it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means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less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doors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(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eg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. 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nothing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 on </a:t>
            </a:r>
            <a:r>
              <a:rPr lang="fi-FI" sz="1600" dirty="0" err="1">
                <a:solidFill>
                  <a:schemeClr val="tx1"/>
                </a:solidFill>
                <a:ea typeface="+mn-lt"/>
                <a:cs typeface="+mn-lt"/>
              </a:rPr>
              <a:t>weekends</a:t>
            </a:r>
            <a:r>
              <a:rPr lang="fi-FI" sz="16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  <a:endParaRPr lang="fi-FI" sz="1600" b="1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i-FI" sz="1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1600" dirty="0">
              <a:cs typeface="Arial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cs typeface="Arial"/>
              </a:rPr>
              <a:t>Tips once a day/week during the 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cs typeface="Arial"/>
              </a:rPr>
              <a:t>academic year?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3BEA41-C1D3-D84B-2B84-CE7E123B44AA}"/>
              </a:ext>
            </a:extLst>
          </p:cNvPr>
          <p:cNvSpPr/>
          <p:nvPr/>
        </p:nvSpPr>
        <p:spPr>
          <a:xfrm>
            <a:off x="8944495" y="4210700"/>
            <a:ext cx="2839232" cy="18893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500" b="1" dirty="0">
                <a:solidFill>
                  <a:schemeClr val="tx1"/>
                </a:solidFill>
                <a:ea typeface="+mn-lt"/>
                <a:cs typeface="+mn-lt"/>
              </a:rPr>
              <a:t>AVOID</a:t>
            </a:r>
            <a:br>
              <a:rPr lang="fi-FI" sz="1500" b="1" dirty="0">
                <a:solidFill>
                  <a:schemeClr val="tx1"/>
                </a:solidFill>
                <a:ea typeface="+mn-lt"/>
                <a:cs typeface="+mn-lt"/>
              </a:rPr>
            </a:br>
            <a:br>
              <a:rPr lang="fi-FI" sz="1500" b="1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Long </a:t>
            </a:r>
            <a:r>
              <a:rPr lang="fi-FI" sz="1500" dirty="0" err="1">
                <a:solidFill>
                  <a:schemeClr val="tx1"/>
                </a:solidFill>
                <a:ea typeface="+mn-lt"/>
                <a:cs typeface="+mn-lt"/>
              </a:rPr>
              <a:t>texts</a:t>
            </a: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 and </a:t>
            </a:r>
            <a:r>
              <a:rPr lang="fi-FI" sz="1500" dirty="0" err="1">
                <a:solidFill>
                  <a:schemeClr val="tx1"/>
                </a:solidFill>
                <a:ea typeface="+mn-lt"/>
                <a:cs typeface="+mn-lt"/>
              </a:rPr>
              <a:t>information</a:t>
            </a: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fi-FI" sz="1500" dirty="0" err="1">
                <a:solidFill>
                  <a:schemeClr val="tx1"/>
                </a:solidFill>
                <a:ea typeface="+mn-lt"/>
                <a:cs typeface="+mn-lt"/>
              </a:rPr>
              <a:t>overload</a:t>
            </a: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  <a:p>
            <a:r>
              <a:rPr lang="fi-FI" sz="1500" dirty="0">
                <a:solidFill>
                  <a:schemeClr val="tx1"/>
                </a:solidFill>
                <a:latin typeface="Wingdings"/>
                <a:cs typeface="Arial"/>
                <a:sym typeface="Wingdings"/>
              </a:rPr>
              <a:t></a:t>
            </a: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i-FI" sz="1500" dirty="0" err="1">
                <a:solidFill>
                  <a:schemeClr val="tx1"/>
                </a:solidFill>
                <a:ea typeface="+mn-lt"/>
                <a:cs typeface="+mn-lt"/>
              </a:rPr>
              <a:t>Loss</a:t>
            </a:r>
            <a:r>
              <a:rPr lang="fi-FI" sz="1500" dirty="0">
                <a:solidFill>
                  <a:schemeClr val="tx1"/>
                </a:solidFill>
                <a:ea typeface="+mn-lt"/>
                <a:cs typeface="+mn-lt"/>
              </a:rPr>
              <a:t> of </a:t>
            </a:r>
            <a:r>
              <a:rPr lang="fi-FI" sz="1500" dirty="0" err="1">
                <a:solidFill>
                  <a:schemeClr val="tx1"/>
                </a:solidFill>
                <a:ea typeface="+mn-lt"/>
                <a:cs typeface="+mn-lt"/>
              </a:rPr>
              <a:t>interest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C4DBA3-16E0-FE5A-87D3-616745B89530}"/>
              </a:ext>
            </a:extLst>
          </p:cNvPr>
          <p:cNvSpPr/>
          <p:nvPr/>
        </p:nvSpPr>
        <p:spPr>
          <a:xfrm>
            <a:off x="8944496" y="1653302"/>
            <a:ext cx="2839232" cy="2390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500" b="1" dirty="0">
                <a:solidFill>
                  <a:schemeClr val="tx1"/>
                </a:solidFill>
                <a:cs typeface="Arial"/>
              </a:rPr>
              <a:t>OTHER COMMENTS</a:t>
            </a:r>
            <a:br>
              <a:rPr lang="fi-FI" sz="1500" dirty="0">
                <a:solidFill>
                  <a:schemeClr val="tx1"/>
                </a:solidFill>
                <a:cs typeface="Arial"/>
              </a:rPr>
            </a:br>
            <a:r>
              <a:rPr lang="fi-FI" sz="1500" dirty="0">
                <a:solidFill>
                  <a:schemeClr val="tx1"/>
                </a:solidFill>
                <a:cs typeface="Arial"/>
              </a:rPr>
              <a:t> </a:t>
            </a:r>
            <a:endParaRPr lang="en-US" sz="15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, Arial_EmbeddedFont, Arial_MSFontService, sans-serif"/>
              <a:buChar char="•"/>
            </a:pPr>
            <a:r>
              <a:rPr lang="fi-FI" sz="1500" dirty="0" err="1">
                <a:solidFill>
                  <a:schemeClr val="tx1"/>
                </a:solidFill>
                <a:cs typeface="Arial"/>
              </a:rPr>
              <a:t>Boosts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Holiday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spirit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!</a:t>
            </a:r>
            <a:endParaRPr lang="en-US" sz="15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, Arial_EmbeddedFont, Arial_MSFontService, sans-serif"/>
              <a:buChar char="•"/>
            </a:pPr>
            <a:r>
              <a:rPr lang="fi-FI" sz="1500" dirty="0" err="1">
                <a:solidFill>
                  <a:schemeClr val="tx1"/>
                </a:solidFill>
                <a:cs typeface="Arial"/>
              </a:rPr>
              <a:t>Pandemic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has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restricted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informal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interaction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>
                <a:solidFill>
                  <a:schemeClr val="tx1"/>
                </a:solidFill>
                <a:latin typeface="Wingdings"/>
                <a:sym typeface="Wingdings"/>
              </a:rPr>
              <a:t>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 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enhances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sence</a:t>
            </a:r>
            <a:r>
              <a:rPr lang="fi-FI" sz="1500" dirty="0">
                <a:solidFill>
                  <a:schemeClr val="tx1"/>
                </a:solidFill>
                <a:cs typeface="Arial"/>
              </a:rPr>
              <a:t> of </a:t>
            </a:r>
            <a:r>
              <a:rPr lang="fi-FI" sz="1500" dirty="0" err="1">
                <a:solidFill>
                  <a:schemeClr val="tx1"/>
                </a:solidFill>
                <a:cs typeface="Arial"/>
              </a:rPr>
              <a:t>community</a:t>
            </a:r>
            <a:endParaRPr lang="en-US" sz="15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15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097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E361-FA56-B61F-4539-3B264A55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00" y="1897640"/>
            <a:ext cx="4760575" cy="3888432"/>
          </a:xfrm>
        </p:spPr>
        <p:txBody>
          <a:bodyPr wrap="square" anchor="t">
            <a:normAutofit/>
          </a:bodyPr>
          <a:lstStyle/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dirty="0"/>
              <a:t>Calendar returns in 2022!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dirty="0"/>
              <a:t>Biweekly short presentations in our online </a:t>
            </a:r>
            <a:r>
              <a:rPr lang="en-US" dirty="0" err="1"/>
              <a:t>Digipedacafé</a:t>
            </a:r>
            <a:endParaRPr lang="en-US" dirty="0"/>
          </a:p>
          <a:p>
            <a:pPr marL="725488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First two presentations tripled the number of participating teachers</a:t>
            </a:r>
          </a:p>
          <a:p>
            <a:pPr marL="382588" lvl="1" indent="0">
              <a:buNone/>
            </a:pPr>
            <a:endParaRPr lang="en-US" dirty="0"/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dirty="0"/>
              <a:t>Boosted the Holiday spirit within our team, too!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1A2F6-4AA8-1F9D-71FA-F55114A0D5B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BF7FDA8B-5024-41F9-96BA-DE834CBA048A}" type="datetime1">
              <a:rPr lang="en-GB" smtClean="0"/>
              <a:pPr>
                <a:spcAft>
                  <a:spcPts val="600"/>
                </a:spcAft>
                <a:defRPr/>
              </a:pPr>
              <a:t>18/09/2022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DC8F7-CFA4-7003-5800-E0B1677665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D2568-CACF-8EAE-11C1-F26029E235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4669315E-5A66-CF44-AE5D-C333B2F730C4}" type="slidenum">
              <a:rPr lang="en-GB" smtClean="0"/>
              <a:pPr>
                <a:spcAft>
                  <a:spcPts val="600"/>
                </a:spcAft>
                <a:defRPr/>
              </a:pPr>
              <a:t>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AFB61-8376-4614-A30D-8C45A346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Where to next?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7CB5FF7-FFE7-474C-A44D-C77BB401CAC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559975" y="1772816"/>
            <a:ext cx="6200225" cy="41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703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C02FE5-80E5-417D-89BF-220C423B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9B7758-116C-4140-B6DB-C1147B26C5EC}" type="datetime1">
              <a:rPr lang="en-GB" smtClean="0"/>
              <a:t>18/09/2022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92CEBC9-23B6-4828-AD5F-58E71434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H5P Advent Calendar: Sharing Moodle Tips in an Engaging way Anna Kamula &amp; Kanerva Matveinen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47EBD84-1FF1-4BE9-B267-1DA5CAA2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7A8E73E-CB90-4E6A-A0CC-53C80EC0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Joululaulu pidempi">
            <a:hlinkClick r:id="" action="ppaction://media"/>
            <a:extLst>
              <a:ext uri="{FF2B5EF4-FFF2-40B4-BE49-F238E27FC236}">
                <a16:creationId xmlns:a16="http://schemas.microsoft.com/office/drawing/2014/main" id="{15CD006A-4DF2-4C2A-8A91-92A144E68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5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of helsinki.pptx" id="{B956B515-C03A-4582-A15C-B35AE165A159}" vid="{A9A49A7B-5CF0-4570-AC7C-ECA3DCEBBAE0}"/>
    </a:ext>
  </a:extLst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D9C640B2A61A4FB46DBFD0C51F0AAA" ma:contentTypeVersion="13" ma:contentTypeDescription="Create a new document." ma:contentTypeScope="" ma:versionID="1713136ad1b7e12c5598768b7dd4726d">
  <xsd:schema xmlns:xsd="http://www.w3.org/2001/XMLSchema" xmlns:xs="http://www.w3.org/2001/XMLSchema" xmlns:p="http://schemas.microsoft.com/office/2006/metadata/properties" xmlns:ns3="d641b616-7157-4c31-9175-15eefb25bfee" xmlns:ns4="cb0683d1-dd49-4838-9284-20360810c9ef" targetNamespace="http://schemas.microsoft.com/office/2006/metadata/properties" ma:root="true" ma:fieldsID="ce59598c3b69c067af648edd0e25c69c" ns3:_="" ns4:_="">
    <xsd:import namespace="d641b616-7157-4c31-9175-15eefb25bfee"/>
    <xsd:import namespace="cb0683d1-dd49-4838-9284-20360810c9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1b616-7157-4c31-9175-15eefb25bf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683d1-dd49-4838-9284-20360810c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98B889-6E33-4741-84C2-A224AD0A15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23AC78-0FE8-49EA-BAA9-D5D74DA673AC}">
  <ds:schemaRefs>
    <ds:schemaRef ds:uri="cb0683d1-dd49-4838-9284-20360810c9ef"/>
    <ds:schemaRef ds:uri="d641b616-7157-4c31-9175-15eefb25bf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434139-B597-4933-A65E-C508C8AD6DD3}">
  <ds:schemaRefs>
    <ds:schemaRef ds:uri="cb0683d1-dd49-4838-9284-20360810c9ef"/>
    <ds:schemaRef ds:uri="d641b616-7157-4c31-9175-15eefb25bf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UH_PowerPoint_accessible2021</Template>
  <TotalTime>0</TotalTime>
  <Words>432</Words>
  <Application>Microsoft Office PowerPoint</Application>
  <PresentationFormat>Widescreen</PresentationFormat>
  <Paragraphs>83</Paragraphs>
  <Slides>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HY_2016</vt:lpstr>
      <vt:lpstr>H5P Advent Calendar: Sharing Moodle Tips in an Engaging way</vt:lpstr>
      <vt:lpstr>H5p ADVENT cALENDAR</vt:lpstr>
      <vt:lpstr>PowerPoint Presentation</vt:lpstr>
      <vt:lpstr>Some statistics</vt:lpstr>
      <vt:lpstr>Some statistics</vt:lpstr>
      <vt:lpstr>FEEDBACK FROM TEACHERS</vt:lpstr>
      <vt:lpstr>Where to next?</vt:lpstr>
      <vt:lpstr>PowerPoint Presentation</vt:lpstr>
    </vt:vector>
  </TitlesOfParts>
  <Manager/>
  <Company>University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helsinki</dc:title>
  <dc:subject/>
  <dc:creator>Kamula, Anna M</dc:creator>
  <cp:lastModifiedBy>Kamula, Anna M</cp:lastModifiedBy>
  <cp:revision>2</cp:revision>
  <dcterms:created xsi:type="dcterms:W3CDTF">2022-09-05T08:55:28Z</dcterms:created>
  <dcterms:modified xsi:type="dcterms:W3CDTF">2022-09-19T05:53:40Z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0x0101009CD9C640B2A61A4FB46DBFD0C51F0AAA</vt:lpwstr>
  </property>
</Properties>
</file>