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</p:sldMasterIdLst>
  <p:notesMasterIdLst>
    <p:notesMasterId r:id="rId24"/>
  </p:notesMasterIdLst>
  <p:sldIdLst>
    <p:sldId id="256" r:id="rId3"/>
    <p:sldId id="257" r:id="rId4"/>
    <p:sldId id="267" r:id="rId5"/>
    <p:sldId id="259" r:id="rId6"/>
    <p:sldId id="269" r:id="rId7"/>
    <p:sldId id="260" r:id="rId8"/>
    <p:sldId id="275" r:id="rId9"/>
    <p:sldId id="268" r:id="rId10"/>
    <p:sldId id="270" r:id="rId11"/>
    <p:sldId id="271" r:id="rId12"/>
    <p:sldId id="273" r:id="rId13"/>
    <p:sldId id="274" r:id="rId14"/>
    <p:sldId id="258" r:id="rId15"/>
    <p:sldId id="276" r:id="rId16"/>
    <p:sldId id="277" r:id="rId17"/>
    <p:sldId id="278" r:id="rId18"/>
    <p:sldId id="279" r:id="rId19"/>
    <p:sldId id="280" r:id="rId20"/>
    <p:sldId id="281" r:id="rId21"/>
    <p:sldId id="272" r:id="rId22"/>
    <p:sldId id="266" r:id="rId23"/>
  </p:sldIdLst>
  <p:sldSz cx="9144000" cy="5143500" type="screen16x9"/>
  <p:notesSz cx="9144000" cy="5143500"/>
  <p:embeddedFontLst>
    <p:embeddedFont>
      <p:font typeface="Open Sans" panose="020B0606030504020204" pitchFamily="34" charset="0"/>
      <p:regular r:id="rId25"/>
      <p:bold r:id="rId26"/>
      <p:italic r:id="rId27"/>
      <p:boldItalic r:id="rId28"/>
    </p:embeddedFont>
    <p:embeddedFont>
      <p:font typeface="Open Sans ExtraBold" panose="020B0906030804020204" pitchFamily="34" charset="0"/>
      <p:bold r:id="rId29"/>
      <p:boldItalic r:id="rId30"/>
    </p:embeddedFont>
    <p:embeddedFont>
      <p:font typeface="Open Sans Medium" panose="020B0604020202020204" charset="0"/>
      <p:regular r:id="rId31"/>
      <p:bold r:id="rId32"/>
      <p:italic r:id="rId33"/>
      <p:boldItalic r:id="rId34"/>
    </p:embeddedFont>
    <p:embeddedFont>
      <p:font typeface="Roboto" panose="02000000000000000000" pitchFamily="2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9" roundtripDataSignature="AMtx7mitV35A7YXOD8FDtPt62j2da1gG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 autoAdjust="0"/>
    <p:restoredTop sz="94646" autoAdjust="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9" Type="http://customschemas.google.com/relationships/presentationmetadata" Target="metadata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385750"/>
            <a:ext cx="6096300" cy="19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2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p8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49d853483f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49d853483f_0_150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6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6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4400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3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49d853483f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49d853483f_0_105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4625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6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638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49d853483f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49d853483f_0_105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49d853483f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49d853483f_0_105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1901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1" type="obj">
  <p:cSld name="OBJECT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42675" y="4735125"/>
            <a:ext cx="265350" cy="26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1" type="obj">
  <p:cSld name="Blank 1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42675" y="4735125"/>
            <a:ext cx="265350" cy="265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7842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eneral Moot intro slide">
  <p:cSld name="General Moot intro slide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g149d853483f_0_3" descr="Education for the future&#10;27 - 29 September 2022 | Barcelona, Spain&#10;MoodleMoot Global 2022" title="MoodleMoot Global 2022: Education for the futur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093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g149d853483f_0_3"/>
          <p:cNvSpPr txBox="1"/>
          <p:nvPr/>
        </p:nvSpPr>
        <p:spPr>
          <a:xfrm>
            <a:off x="6624625" y="4675725"/>
            <a:ext cx="15951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1900" rIns="0" bIns="0" anchor="ctr" anchorCtr="0">
            <a:no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#mootglobal22</a:t>
            </a:r>
            <a:endParaRPr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738005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">
  <p:cSld name="Custom Layout 1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149d853483f_0_147"/>
          <p:cNvSpPr txBox="1"/>
          <p:nvPr/>
        </p:nvSpPr>
        <p:spPr>
          <a:xfrm>
            <a:off x="7097700" y="4730475"/>
            <a:ext cx="12261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#MootGlobal22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6" name="Google Shape;16;g149d853483f_0_147"/>
          <p:cNvSpPr txBox="1">
            <a:spLocks noGrp="1"/>
          </p:cNvSpPr>
          <p:nvPr>
            <p:ph type="title"/>
          </p:nvPr>
        </p:nvSpPr>
        <p:spPr>
          <a:xfrm>
            <a:off x="4955000" y="638325"/>
            <a:ext cx="3949500" cy="17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Open Sans ExtraBold"/>
              <a:buNone/>
              <a:defRPr sz="35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6407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g149d853483f_0_9" title="MoodleMoot Global 20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856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g149d853483f_0_9"/>
          <p:cNvSpPr txBox="1"/>
          <p:nvPr/>
        </p:nvSpPr>
        <p:spPr>
          <a:xfrm>
            <a:off x="702200" y="4795000"/>
            <a:ext cx="15951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1900" rIns="0" bIns="0" anchor="ctr" anchorCtr="0">
            <a:no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#mootglobal22</a:t>
            </a:r>
            <a:endParaRPr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" name="Google Shape;20;g149d853483f_0_9"/>
          <p:cNvSpPr txBox="1">
            <a:spLocks noGrp="1"/>
          </p:cNvSpPr>
          <p:nvPr>
            <p:ph type="title"/>
          </p:nvPr>
        </p:nvSpPr>
        <p:spPr>
          <a:xfrm>
            <a:off x="612648" y="1078992"/>
            <a:ext cx="3933600" cy="244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1282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3">
  <p:cSld name="Custom Layout 3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9144000" cy="51409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1"/>
          <p:cNvSpPr txBox="1"/>
          <p:nvPr/>
        </p:nvSpPr>
        <p:spPr>
          <a:xfrm>
            <a:off x="7005625" y="4675725"/>
            <a:ext cx="15951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1900" rIns="0" bIns="0" anchor="ctr" anchorCtr="0">
            <a:no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#mootglobal22</a:t>
            </a:r>
            <a:endParaRPr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4" name="Google Shape;24;p11" title="Mood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95075" y="4887525"/>
            <a:ext cx="265350" cy="2653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1"/>
          <p:cNvSpPr txBox="1">
            <a:spLocks noGrp="1"/>
          </p:cNvSpPr>
          <p:nvPr>
            <p:ph type="title"/>
          </p:nvPr>
        </p:nvSpPr>
        <p:spPr>
          <a:xfrm>
            <a:off x="204216" y="292608"/>
            <a:ext cx="7117200" cy="6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Open Sans ExtraBold"/>
              <a:buNone/>
              <a:defRPr sz="3500">
                <a:solidFill>
                  <a:srgbClr val="434343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body" idx="1"/>
          </p:nvPr>
        </p:nvSpPr>
        <p:spPr>
          <a:xfrm>
            <a:off x="271300" y="1138750"/>
            <a:ext cx="6686400" cy="353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5523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149d853483f_0_1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g149d853483f_0_13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0"/>
              <a:buFont typeface="Open Sans ExtraBold"/>
              <a:buNone/>
              <a:defRPr sz="3500">
                <a:solidFill>
                  <a:srgbClr val="888888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0" name="Google Shape;30;g149d853483f_0_136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pen Sans Medium"/>
              <a:buNone/>
              <a:defRPr sz="2100"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1" name="Google Shape;31;g149d853483f_0_136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g149d853483f_0_1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03669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" name="Google Shape;35;p12"/>
          <p:cNvSpPr/>
          <p:nvPr/>
        </p:nvSpPr>
        <p:spPr>
          <a:xfrm>
            <a:off x="0" y="-50"/>
            <a:ext cx="4572000" cy="5143500"/>
          </a:xfrm>
          <a:prstGeom prst="rect">
            <a:avLst/>
          </a:prstGeom>
          <a:solidFill>
            <a:srgbClr val="01475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" name="Google Shape;36;p12" title="Moodl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42675" y="4735125"/>
            <a:ext cx="265350" cy="26535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2"/>
          <p:cNvSpPr txBox="1">
            <a:spLocks noGrp="1"/>
          </p:cNvSpPr>
          <p:nvPr>
            <p:ph type="title"/>
          </p:nvPr>
        </p:nvSpPr>
        <p:spPr>
          <a:xfrm>
            <a:off x="306650" y="427950"/>
            <a:ext cx="3946200" cy="60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Open Sans ExtraBold"/>
              <a:buNone/>
              <a:defRPr sz="35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2"/>
          <p:cNvSpPr txBox="1">
            <a:spLocks noGrp="1"/>
          </p:cNvSpPr>
          <p:nvPr>
            <p:ph type="body" idx="1"/>
          </p:nvPr>
        </p:nvSpPr>
        <p:spPr>
          <a:xfrm>
            <a:off x="4761075" y="470775"/>
            <a:ext cx="3981600" cy="382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2"/>
          </p:nvPr>
        </p:nvSpPr>
        <p:spPr>
          <a:xfrm>
            <a:off x="510650" y="2226150"/>
            <a:ext cx="3686400" cy="26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7762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Custom Layout 2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0935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13"/>
          <p:cNvSpPr txBox="1"/>
          <p:nvPr/>
        </p:nvSpPr>
        <p:spPr>
          <a:xfrm>
            <a:off x="7005625" y="4675725"/>
            <a:ext cx="15951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1900" rIns="0" bIns="0" anchor="ctr" anchorCtr="0">
            <a:no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#mootglobal22</a:t>
            </a:r>
            <a:endParaRPr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3" name="Google Shape;43;p13" title="Mood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42675" y="4735125"/>
            <a:ext cx="265350" cy="26535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3"/>
          <p:cNvSpPr txBox="1">
            <a:spLocks noGrp="1"/>
          </p:cNvSpPr>
          <p:nvPr>
            <p:ph type="body" idx="1"/>
          </p:nvPr>
        </p:nvSpPr>
        <p:spPr>
          <a:xfrm>
            <a:off x="1005350" y="1396325"/>
            <a:ext cx="6901800" cy="31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title"/>
          </p:nvPr>
        </p:nvSpPr>
        <p:spPr>
          <a:xfrm>
            <a:off x="877700" y="546175"/>
            <a:ext cx="7444500" cy="6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Open Sans ExtraBold"/>
              <a:buNone/>
              <a:defRPr sz="3500">
                <a:solidFill>
                  <a:srgbClr val="434343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1281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4">
  <p:cSld name="Custom Layout 4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14"/>
          <p:cNvPicPr preferRelativeResize="0"/>
          <p:nvPr/>
        </p:nvPicPr>
        <p:blipFill rotWithShape="1">
          <a:blip r:embed="rId2">
            <a:alphaModFix/>
          </a:blip>
          <a:srcRect t="75430"/>
          <a:stretch/>
        </p:blipFill>
        <p:spPr>
          <a:xfrm>
            <a:off x="-94275" y="-31925"/>
            <a:ext cx="9314475" cy="1286651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4"/>
          <p:cNvSpPr txBox="1">
            <a:spLocks noGrp="1"/>
          </p:cNvSpPr>
          <p:nvPr>
            <p:ph type="title"/>
          </p:nvPr>
        </p:nvSpPr>
        <p:spPr>
          <a:xfrm>
            <a:off x="360823" y="295650"/>
            <a:ext cx="8136900" cy="7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Open Sans ExtraBold"/>
              <a:buNone/>
              <a:defRPr sz="35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/>
          <p:nvPr/>
        </p:nvSpPr>
        <p:spPr>
          <a:xfrm>
            <a:off x="7005625" y="4675725"/>
            <a:ext cx="15951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1900" rIns="0" bIns="0" anchor="ctr" anchorCtr="0">
            <a:no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#mootglobal22</a:t>
            </a:r>
            <a:endParaRPr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0" name="Google Shape;50;p14" title="Mood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42675" y="4735125"/>
            <a:ext cx="265350" cy="26535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4"/>
          <p:cNvSpPr txBox="1">
            <a:spLocks noGrp="1"/>
          </p:cNvSpPr>
          <p:nvPr>
            <p:ph type="body" idx="1"/>
          </p:nvPr>
        </p:nvSpPr>
        <p:spPr>
          <a:xfrm>
            <a:off x="499900" y="1460175"/>
            <a:ext cx="8226300" cy="31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05550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49d853483f_0_125"/>
          <p:cNvSpPr txBox="1">
            <a:spLocks noGrp="1"/>
          </p:cNvSpPr>
          <p:nvPr>
            <p:ph type="title"/>
          </p:nvPr>
        </p:nvSpPr>
        <p:spPr>
          <a:xfrm>
            <a:off x="1090800" y="1572600"/>
            <a:ext cx="6367800" cy="14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Open Sans ExtraBold"/>
              <a:buNone/>
              <a:defRPr sz="440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4" name="Google Shape;54;g149d853483f_0_1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5" name="Google Shape;55;g149d853483f_0_125"/>
          <p:cNvCxnSpPr/>
          <p:nvPr/>
        </p:nvCxnSpPr>
        <p:spPr>
          <a:xfrm>
            <a:off x="1288975" y="3098500"/>
            <a:ext cx="6779400" cy="0"/>
          </a:xfrm>
          <a:prstGeom prst="straightConnector1">
            <a:avLst/>
          </a:prstGeom>
          <a:noFill/>
          <a:ln w="9525" cap="flat" cmpd="sng">
            <a:solidFill>
              <a:srgbClr val="00FFFF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602315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eneral Moot intro slide">
  <p:cSld name="OBJECT_1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g149d853483f_0_3" descr="Education for the future&#10;27 - 29 September 2022 | Barcelona, Spain&#10;MoodleMoot Global 2022" title="MoodleMoot Global 2022: Education for the futur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093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g149d853483f_0_3"/>
          <p:cNvSpPr txBox="1"/>
          <p:nvPr/>
        </p:nvSpPr>
        <p:spPr>
          <a:xfrm>
            <a:off x="6624625" y="4675725"/>
            <a:ext cx="15951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1900" rIns="0" bIns="0" anchor="ctr" anchorCtr="0">
            <a:no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#mootglobal22</a:t>
            </a:r>
            <a:endParaRPr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 1">
  <p:cSld name="Blank 1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49d853483f_0_1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14796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285"/>
            <a:ext cx="9144000" cy="514092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" name="Google Shape;61;p15"/>
          <p:cNvSpPr/>
          <p:nvPr/>
        </p:nvSpPr>
        <p:spPr>
          <a:xfrm>
            <a:off x="0" y="4476750"/>
            <a:ext cx="9144000" cy="666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Google Shape;62;p15"/>
          <p:cNvPicPr preferRelativeResize="0"/>
          <p:nvPr/>
        </p:nvPicPr>
        <p:blipFill rotWithShape="1">
          <a:blip r:embed="rId3">
            <a:alphaModFix/>
          </a:blip>
          <a:srcRect t="2015" b="2015"/>
          <a:stretch/>
        </p:blipFill>
        <p:spPr>
          <a:xfrm>
            <a:off x="2849095" y="1805582"/>
            <a:ext cx="3445798" cy="86557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5"/>
          <p:cNvSpPr txBox="1"/>
          <p:nvPr/>
        </p:nvSpPr>
        <p:spPr>
          <a:xfrm>
            <a:off x="7005625" y="4675725"/>
            <a:ext cx="15951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1900" rIns="0" bIns="0" anchor="ctr" anchorCtr="0">
            <a:no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#mootglobal22</a:t>
            </a:r>
            <a:endParaRPr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4" name="Google Shape;64;p15" title="Mood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42675" y="4735125"/>
            <a:ext cx="265350" cy="265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501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">
  <p:cSld name="CUSTOM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149d853483f_0_147"/>
          <p:cNvSpPr txBox="1"/>
          <p:nvPr/>
        </p:nvSpPr>
        <p:spPr>
          <a:xfrm>
            <a:off x="7097700" y="4730475"/>
            <a:ext cx="12261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#MootGlobal22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6" name="Google Shape;16;g149d853483f_0_147"/>
          <p:cNvSpPr txBox="1">
            <a:spLocks noGrp="1"/>
          </p:cNvSpPr>
          <p:nvPr>
            <p:ph type="title"/>
          </p:nvPr>
        </p:nvSpPr>
        <p:spPr>
          <a:xfrm>
            <a:off x="4955000" y="638325"/>
            <a:ext cx="3949500" cy="17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Open Sans ExtraBold"/>
              <a:buNone/>
              <a:defRPr sz="35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OBJECT_1_1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g149d853483f_0_9" title="MoodleMoot Global 20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856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g149d853483f_0_9"/>
          <p:cNvSpPr txBox="1"/>
          <p:nvPr/>
        </p:nvSpPr>
        <p:spPr>
          <a:xfrm>
            <a:off x="702200" y="4795000"/>
            <a:ext cx="15951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1900" rIns="0" bIns="0" anchor="ctr" anchorCtr="0">
            <a:no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#mootglobal22</a:t>
            </a:r>
            <a:endParaRPr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" name="Google Shape;20;g149d853483f_0_9"/>
          <p:cNvSpPr txBox="1">
            <a:spLocks noGrp="1"/>
          </p:cNvSpPr>
          <p:nvPr>
            <p:ph type="title"/>
          </p:nvPr>
        </p:nvSpPr>
        <p:spPr>
          <a:xfrm>
            <a:off x="612648" y="1078992"/>
            <a:ext cx="3933600" cy="244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3">
  <p:cSld name="CUSTOM_3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0"/>
            <a:ext cx="9144000" cy="514093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1"/>
          <p:cNvSpPr txBox="1"/>
          <p:nvPr/>
        </p:nvSpPr>
        <p:spPr>
          <a:xfrm>
            <a:off x="7005625" y="4675725"/>
            <a:ext cx="15951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1900" rIns="0" bIns="0" anchor="ctr" anchorCtr="0">
            <a:no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#mootglobal22</a:t>
            </a:r>
            <a:endParaRPr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4" name="Google Shape;24;p11" title="Mood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95075" y="4887525"/>
            <a:ext cx="265350" cy="2653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1"/>
          <p:cNvSpPr txBox="1">
            <a:spLocks noGrp="1"/>
          </p:cNvSpPr>
          <p:nvPr>
            <p:ph type="title"/>
          </p:nvPr>
        </p:nvSpPr>
        <p:spPr>
          <a:xfrm>
            <a:off x="204216" y="292608"/>
            <a:ext cx="7117200" cy="6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500"/>
              <a:buFont typeface="Open Sans ExtraBold"/>
              <a:buNone/>
              <a:defRPr sz="3500">
                <a:solidFill>
                  <a:srgbClr val="434343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body" idx="1"/>
          </p:nvPr>
        </p:nvSpPr>
        <p:spPr>
          <a:xfrm>
            <a:off x="271300" y="1138750"/>
            <a:ext cx="6686400" cy="353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149d853483f_0_1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g149d853483f_0_13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500"/>
              <a:buFont typeface="Open Sans ExtraBold"/>
              <a:buNone/>
              <a:defRPr sz="3500">
                <a:solidFill>
                  <a:srgbClr val="888888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0" name="Google Shape;30;g149d853483f_0_136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pen Sans Medium"/>
              <a:buNone/>
              <a:defRPr sz="2100"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1" name="Google Shape;31;g149d853483f_0_136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g149d853483f_0_1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4">
  <p:cSld name="CUSTOM_4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14"/>
          <p:cNvPicPr preferRelativeResize="0"/>
          <p:nvPr/>
        </p:nvPicPr>
        <p:blipFill rotWithShape="1">
          <a:blip r:embed="rId2">
            <a:alphaModFix/>
          </a:blip>
          <a:srcRect t="75430"/>
          <a:stretch/>
        </p:blipFill>
        <p:spPr>
          <a:xfrm>
            <a:off x="-94275" y="-31925"/>
            <a:ext cx="9314475" cy="1286651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4"/>
          <p:cNvSpPr txBox="1">
            <a:spLocks noGrp="1"/>
          </p:cNvSpPr>
          <p:nvPr>
            <p:ph type="title"/>
          </p:nvPr>
        </p:nvSpPr>
        <p:spPr>
          <a:xfrm>
            <a:off x="360823" y="295650"/>
            <a:ext cx="8136900" cy="7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Open Sans ExtraBold"/>
              <a:buNone/>
              <a:defRPr sz="35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/>
          <p:nvPr/>
        </p:nvSpPr>
        <p:spPr>
          <a:xfrm>
            <a:off x="7005625" y="4675725"/>
            <a:ext cx="15951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1900" rIns="0" bIns="0" anchor="ctr" anchorCtr="0">
            <a:no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#mootglobal22</a:t>
            </a:r>
            <a:endParaRPr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0" name="Google Shape;50;p14" title="Mood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42675" y="4735125"/>
            <a:ext cx="265350" cy="26535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4"/>
          <p:cNvSpPr txBox="1">
            <a:spLocks noGrp="1"/>
          </p:cNvSpPr>
          <p:nvPr>
            <p:ph type="body" idx="1"/>
          </p:nvPr>
        </p:nvSpPr>
        <p:spPr>
          <a:xfrm>
            <a:off x="499900" y="1460175"/>
            <a:ext cx="8226300" cy="31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 1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49d853483f_0_1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285"/>
            <a:ext cx="9144000" cy="514092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" name="Google Shape;61;p15"/>
          <p:cNvSpPr/>
          <p:nvPr/>
        </p:nvSpPr>
        <p:spPr>
          <a:xfrm>
            <a:off x="0" y="4476750"/>
            <a:ext cx="9144000" cy="666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20000"/>
                </a:moveTo>
                <a:lnTo>
                  <a:pt x="120000" y="120000"/>
                </a:lnTo>
                <a:lnTo>
                  <a:pt x="120000" y="0"/>
                </a:lnTo>
                <a:lnTo>
                  <a:pt x="0" y="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Google Shape;62;p15"/>
          <p:cNvPicPr preferRelativeResize="0"/>
          <p:nvPr/>
        </p:nvPicPr>
        <p:blipFill rotWithShape="1">
          <a:blip r:embed="rId3">
            <a:alphaModFix/>
          </a:blip>
          <a:srcRect t="2015" b="2015"/>
          <a:stretch/>
        </p:blipFill>
        <p:spPr>
          <a:xfrm>
            <a:off x="2849095" y="1805582"/>
            <a:ext cx="3445798" cy="86557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5"/>
          <p:cNvSpPr txBox="1"/>
          <p:nvPr/>
        </p:nvSpPr>
        <p:spPr>
          <a:xfrm>
            <a:off x="7005625" y="4675725"/>
            <a:ext cx="1595100" cy="39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1900" rIns="0" bIns="0" anchor="ctr" anchorCtr="0">
            <a:noAutofit/>
          </a:bodyPr>
          <a:lstStyle/>
          <a:p>
            <a:pPr marL="1270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#mootglobal22</a:t>
            </a:r>
            <a:endParaRPr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4" name="Google Shape;64;p15" title="Moodl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42675" y="4735125"/>
            <a:ext cx="265350" cy="26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7" r:id="rId7"/>
    <p:sldLayoutId id="2147483659" r:id="rId8"/>
    <p:sldLayoutId id="214748366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833606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universis.gr/" TargetMode="Externa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emailaddress.co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"/>
          <p:cNvSpPr txBox="1">
            <a:spLocks noGrp="1"/>
          </p:cNvSpPr>
          <p:nvPr>
            <p:ph type="title"/>
          </p:nvPr>
        </p:nvSpPr>
        <p:spPr>
          <a:xfrm>
            <a:off x="4572000" y="643088"/>
            <a:ext cx="4332500" cy="17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100" dirty="0" err="1"/>
              <a:t>elearning.auth</a:t>
            </a:r>
            <a:r>
              <a:rPr lang="en-US" sz="3100" dirty="0"/>
              <a:t> - The case of the largest university in Greece</a:t>
            </a:r>
            <a:endParaRPr sz="2200" dirty="0"/>
          </a:p>
        </p:txBody>
      </p:sp>
      <p:sp>
        <p:nvSpPr>
          <p:cNvPr id="70" name="Google Shape;70;p2"/>
          <p:cNvSpPr txBox="1"/>
          <p:nvPr/>
        </p:nvSpPr>
        <p:spPr>
          <a:xfrm>
            <a:off x="5214049" y="2958324"/>
            <a:ext cx="3496457" cy="577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C.Papazoglou</a:t>
            </a:r>
            <a:r>
              <a:rPr lang="en-US" sz="18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, D. </a:t>
            </a:r>
            <a:r>
              <a:rPr lang="en-US" sz="1800" b="1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Charidimou</a:t>
            </a:r>
            <a:r>
              <a:rPr lang="en-US" sz="1800" b="1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, G. Roussos, A. Agorogianni</a:t>
            </a:r>
            <a:endParaRPr lang="en-US" sz="1800" b="1" i="0" u="none" strike="noStrike" cap="none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IT Center, Aristotle University of Thessaloniki</a:t>
            </a:r>
            <a:endParaRPr sz="1800" b="0" i="0" u="none" strike="noStrike" cap="none" dirty="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" name="Εικόνα 21">
            <a:extLst>
              <a:ext uri="{FF2B5EF4-FFF2-40B4-BE49-F238E27FC236}">
                <a16:creationId xmlns:a16="http://schemas.microsoft.com/office/drawing/2014/main" id="{8ABC591D-CB9C-62DF-9E95-0474FB8156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2067" cy="642067"/>
          </a:xfrm>
          <a:prstGeom prst="rect">
            <a:avLst/>
          </a:prstGeom>
        </p:spPr>
      </p:pic>
      <p:pic>
        <p:nvPicPr>
          <p:cNvPr id="4" name="Εικόνα 36">
            <a:extLst>
              <a:ext uri="{FF2B5EF4-FFF2-40B4-BE49-F238E27FC236}">
                <a16:creationId xmlns:a16="http://schemas.microsoft.com/office/drawing/2014/main" id="{F1537B25-F55E-90F2-42C0-9746518CA6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025" y="0"/>
            <a:ext cx="1430049" cy="465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F662F-2891-42B9-3050-3C7D36D2B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Zoom Integration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53CED-231B-5E54-C9EF-D2DADCAD5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1300" y="1138750"/>
            <a:ext cx="4226359" cy="3537000"/>
          </a:xfrm>
        </p:spPr>
        <p:txBody>
          <a:bodyPr/>
          <a:lstStyle/>
          <a:p>
            <a:r>
              <a:rPr lang="en-US" dirty="0"/>
              <a:t>Zoom meetings dashboard configured as external tool via LTI</a:t>
            </a:r>
          </a:p>
          <a:p>
            <a:r>
              <a:rPr lang="en-US" dirty="0"/>
              <a:t>The university uses SSO via SAML for authentication</a:t>
            </a:r>
          </a:p>
          <a:p>
            <a:r>
              <a:rPr lang="en-US" dirty="0"/>
              <a:t>Zoom update for LTI pro for data privacy</a:t>
            </a:r>
          </a:p>
          <a:p>
            <a:r>
              <a:rPr lang="en-US" dirty="0"/>
              <a:t>Institutional e-mails are not displayed or propagated outside</a:t>
            </a:r>
          </a:p>
          <a:p>
            <a:r>
              <a:rPr lang="en-US" dirty="0"/>
              <a:t>Zoom by far the most popular video conferencing tool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984EDF-751F-748D-A279-97709E59E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24854"/>
            <a:ext cx="2255716" cy="290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880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3DB8A-4A66-78C0-FC47-3430F7C8C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immediate outcomes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2046AD-64E9-1647-FF51-1955A52BD9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academic community and the IT center rose to the challenge</a:t>
            </a:r>
          </a:p>
          <a:p>
            <a:endParaRPr lang="en-US" dirty="0"/>
          </a:p>
          <a:p>
            <a:r>
              <a:rPr lang="en-US" dirty="0"/>
              <a:t>Covid-19 pandemic accelerator for Digital skills improvement</a:t>
            </a:r>
          </a:p>
          <a:p>
            <a:endParaRPr lang="en-US" dirty="0"/>
          </a:p>
          <a:p>
            <a:r>
              <a:rPr lang="en-US" dirty="0"/>
              <a:t>The new server infrastructure greatly improved availability and user experience </a:t>
            </a:r>
          </a:p>
          <a:p>
            <a:r>
              <a:rPr lang="en-US" dirty="0"/>
              <a:t>Positive user feedback + Trust in digital tools </a:t>
            </a:r>
            <a:r>
              <a:rPr lang="en-US" sz="3200" b="1" dirty="0"/>
              <a:t>↑</a:t>
            </a:r>
          </a:p>
        </p:txBody>
      </p:sp>
    </p:spTree>
    <p:extLst>
      <p:ext uri="{BB962C8B-B14F-4D97-AF65-F5344CB8AC3E}">
        <p14:creationId xmlns:p14="http://schemas.microsoft.com/office/powerpoint/2010/main" val="2300742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57FD8B-0DDF-2719-F2C4-78C34A998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244FCC-D987-C549-E047-DA38AA0DA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0" y="0"/>
            <a:ext cx="707853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376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49d853483f_0_105"/>
          <p:cNvSpPr txBox="1">
            <a:spLocks noGrp="1"/>
          </p:cNvSpPr>
          <p:nvPr>
            <p:ph type="title"/>
          </p:nvPr>
        </p:nvSpPr>
        <p:spPr>
          <a:xfrm>
            <a:off x="1090800" y="1572600"/>
            <a:ext cx="6367800" cy="14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Other integrations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DD37E-579E-F32E-867A-62C1DD0DD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Campus Management System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71EE6B-000E-DD79-5081-BCD4EA0206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 Information System – SIS</a:t>
            </a:r>
          </a:p>
          <a:p>
            <a:r>
              <a:rPr lang="en-US" dirty="0"/>
              <a:t>Developed in-house – Open-source solution (</a:t>
            </a:r>
            <a:r>
              <a:rPr lang="en-US" dirty="0">
                <a:hlinkClick r:id="rId2"/>
              </a:rPr>
              <a:t>https://universis.gr/</a:t>
            </a:r>
            <a:r>
              <a:rPr lang="en-US" dirty="0"/>
              <a:t>)</a:t>
            </a:r>
          </a:p>
          <a:p>
            <a:r>
              <a:rPr lang="en-US" dirty="0"/>
              <a:t>Web interfaces for School Registration Offices – Faculty – Students </a:t>
            </a:r>
          </a:p>
          <a:p>
            <a:r>
              <a:rPr lang="en-US" dirty="0"/>
              <a:t>Current level of integration with the LMS: automation of student enrollments/ </a:t>
            </a:r>
            <a:r>
              <a:rPr lang="en-US" dirty="0" err="1"/>
              <a:t>unenrollments</a:t>
            </a:r>
            <a:r>
              <a:rPr lang="en-US" dirty="0"/>
              <a:t> in courses in accordance with instructor settings </a:t>
            </a:r>
          </a:p>
          <a:p>
            <a:r>
              <a:rPr lang="en-US" dirty="0"/>
              <a:t>Development team working on compliance with </a:t>
            </a:r>
            <a:r>
              <a:rPr lang="en-US" dirty="0" err="1"/>
              <a:t>OneRoster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871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00F12-E4D2-24AB-B576-58CFF1E61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Synergies – </a:t>
            </a:r>
            <a:r>
              <a:rPr lang="en-US" dirty="0" err="1"/>
              <a:t>Epicur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9DF42D-4611-DA3E-143C-25B88DFEBE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EPICUR Campus: inter university digital ecosystem</a:t>
            </a:r>
          </a:p>
          <a:p>
            <a:r>
              <a:rPr lang="en-US" dirty="0"/>
              <a:t>Two main modules: the Virtual Campus Learning Platform (VCLP), and the Virtual University Registrar System (VURS)</a:t>
            </a:r>
          </a:p>
          <a:p>
            <a:r>
              <a:rPr lang="en-US" dirty="0"/>
              <a:t>VCLP plays the role of a decentralized Learning Management System (based on </a:t>
            </a:r>
            <a:r>
              <a:rPr lang="en-US" dirty="0" err="1"/>
              <a:t>ILIAS</a:t>
            </a:r>
            <a:r>
              <a:rPr lang="en-US" dirty="0"/>
              <a:t> </a:t>
            </a:r>
            <a:r>
              <a:rPr lang="en-US" dirty="0" err="1"/>
              <a:t>LMS</a:t>
            </a:r>
            <a:r>
              <a:rPr lang="en-US" dirty="0"/>
              <a:t>)</a:t>
            </a:r>
          </a:p>
          <a:p>
            <a:r>
              <a:rPr lang="en-US" dirty="0"/>
              <a:t>VURS is the EPICUR centralized Campus Management System – developed in </a:t>
            </a:r>
            <a:r>
              <a:rPr lang="en-US" dirty="0" err="1"/>
              <a:t>AUTh</a:t>
            </a:r>
            <a:r>
              <a:rPr lang="en-US" dirty="0"/>
              <a:t> </a:t>
            </a:r>
          </a:p>
          <a:p>
            <a:r>
              <a:rPr lang="en-US" dirty="0"/>
              <a:t>Specific courses designated to be available to international students using their home country institutional accounts in foreign country LMS </a:t>
            </a:r>
            <a:r>
              <a:rPr lang="en-US" dirty="0">
                <a:solidFill>
                  <a:srgbClr val="595959"/>
                </a:solidFill>
              </a:rPr>
              <a:t>(Moodle-ILIAS interconnection using the </a:t>
            </a:r>
            <a:r>
              <a:rPr lang="en-US" dirty="0" err="1">
                <a:solidFill>
                  <a:srgbClr val="595959"/>
                </a:solidFill>
              </a:rPr>
              <a:t>CampusConnect</a:t>
            </a:r>
            <a:r>
              <a:rPr lang="en-US" dirty="0">
                <a:solidFill>
                  <a:srgbClr val="595959"/>
                </a:solidFill>
              </a:rPr>
              <a:t> plugin)</a:t>
            </a:r>
          </a:p>
        </p:txBody>
      </p:sp>
    </p:spTree>
    <p:extLst>
      <p:ext uri="{BB962C8B-B14F-4D97-AF65-F5344CB8AC3E}">
        <p14:creationId xmlns:p14="http://schemas.microsoft.com/office/powerpoint/2010/main" val="3882123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49d853483f_0_105"/>
          <p:cNvSpPr txBox="1">
            <a:spLocks noGrp="1"/>
          </p:cNvSpPr>
          <p:nvPr>
            <p:ph type="title"/>
          </p:nvPr>
        </p:nvSpPr>
        <p:spPr>
          <a:xfrm>
            <a:off x="1090800" y="1572600"/>
            <a:ext cx="6367800" cy="14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Post pandemic &amp; the future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6418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15D1D-EEF7-2064-C509-D6223C6D1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changes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936BA9-BFD0-CD64-BC46-5C0BF7AFBF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Major positive shift in attitudes towards online learning</a:t>
            </a:r>
          </a:p>
          <a:p>
            <a:r>
              <a:rPr lang="en-US" dirty="0"/>
              <a:t>Legacy in digital content (teaching and exams material)</a:t>
            </a:r>
          </a:p>
          <a:p>
            <a:r>
              <a:rPr lang="en-US" dirty="0"/>
              <a:t>Legal issues no longer seen as insurmountable</a:t>
            </a:r>
          </a:p>
          <a:p>
            <a:pPr lvl="1"/>
            <a:r>
              <a:rPr lang="en-US" dirty="0"/>
              <a:t>Exams via the LMS using university computer labs or dedicated school equipment</a:t>
            </a:r>
          </a:p>
          <a:p>
            <a:pPr lvl="1"/>
            <a:r>
              <a:rPr lang="en-US" dirty="0"/>
              <a:t>Restrictions on exam activities/ locations to comply with legal requirements and minimize cheating</a:t>
            </a:r>
          </a:p>
        </p:txBody>
      </p:sp>
    </p:spTree>
    <p:extLst>
      <p:ext uri="{BB962C8B-B14F-4D97-AF65-F5344CB8AC3E}">
        <p14:creationId xmlns:p14="http://schemas.microsoft.com/office/powerpoint/2010/main" val="2914592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170B4-39B3-BD50-9899-2F422A30B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goals in integrations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DC576D-0156-F4F4-ED9C-7E3C529807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LTI for in-house developed code</a:t>
            </a:r>
          </a:p>
          <a:p>
            <a:r>
              <a:rPr lang="en-US" dirty="0"/>
              <a:t>Two-way integration with the CMS at a lower level</a:t>
            </a:r>
          </a:p>
          <a:p>
            <a:pPr lvl="1"/>
            <a:r>
              <a:rPr lang="en-US" dirty="0"/>
              <a:t>SIS </a:t>
            </a:r>
            <a:r>
              <a:rPr lang="en-US" dirty="0">
                <a:sym typeface="Wingdings" panose="05000000000000000000" pitchFamily="2" charset="2"/>
              </a:rPr>
              <a:t> LMS: c</a:t>
            </a:r>
            <a:r>
              <a:rPr lang="en-US" dirty="0"/>
              <a:t>ourses lifecycle management</a:t>
            </a:r>
          </a:p>
          <a:p>
            <a:pPr lvl="1"/>
            <a:r>
              <a:rPr lang="en-US" dirty="0"/>
              <a:t>SIS </a:t>
            </a:r>
            <a:r>
              <a:rPr lang="en-US" dirty="0">
                <a:sym typeface="Wingdings" panose="05000000000000000000" pitchFamily="2" charset="2"/>
              </a:rPr>
              <a:t> LMS: improve current solution for student enrollments</a:t>
            </a:r>
            <a:endParaRPr lang="en-US" dirty="0"/>
          </a:p>
          <a:p>
            <a:pPr lvl="1"/>
            <a:r>
              <a:rPr lang="en-US" dirty="0"/>
              <a:t>LMS </a:t>
            </a:r>
            <a:r>
              <a:rPr lang="en-US" dirty="0">
                <a:sym typeface="Wingdings" panose="05000000000000000000" pitchFamily="2" charset="2"/>
              </a:rPr>
              <a:t> SIS: update grades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995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170B4-39B3-BD50-9899-2F422A30B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goals for our LMS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DC576D-0156-F4F4-ED9C-7E3C529807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Updates streamlining</a:t>
            </a:r>
          </a:p>
          <a:p>
            <a:r>
              <a:rPr lang="en-US" dirty="0"/>
              <a:t>Upgrade to Moodle 4</a:t>
            </a:r>
          </a:p>
          <a:p>
            <a:r>
              <a:rPr lang="en-US" dirty="0"/>
              <a:t>Better accommodate the needs of University Lifelong learning programs </a:t>
            </a:r>
          </a:p>
          <a:p>
            <a:pPr lvl="1"/>
            <a:r>
              <a:rPr lang="en-US" dirty="0"/>
              <a:t>Different timetables</a:t>
            </a:r>
          </a:p>
          <a:p>
            <a:pPr lvl="1"/>
            <a:r>
              <a:rPr lang="en-US" dirty="0"/>
              <a:t>Attendees have different access rights</a:t>
            </a:r>
          </a:p>
          <a:p>
            <a:pPr lvl="1"/>
            <a:r>
              <a:rPr lang="en-US" dirty="0"/>
              <a:t>Lack of institutional accounts for SSO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885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49d853483f_0_150"/>
          <p:cNvSpPr txBox="1">
            <a:spLocks noGrp="1"/>
          </p:cNvSpPr>
          <p:nvPr>
            <p:ph type="title"/>
          </p:nvPr>
        </p:nvSpPr>
        <p:spPr>
          <a:xfrm>
            <a:off x="612648" y="1078992"/>
            <a:ext cx="8048132" cy="244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/>
              <a:t>elearning.auth</a:t>
            </a:r>
            <a:r>
              <a:rPr lang="en-US" sz="3200" dirty="0"/>
              <a:t> - The case of the largest university in Greece: Integrating external tools to assist the community and facilitate international synergies</a:t>
            </a:r>
            <a:endParaRPr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A06F78B-5823-56A7-B0CB-FFDC71D80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1078992"/>
            <a:ext cx="7892015" cy="2449500"/>
          </a:xfrm>
        </p:spPr>
        <p:txBody>
          <a:bodyPr/>
          <a:lstStyle/>
          <a:p>
            <a:pPr algn="ctr"/>
            <a:r>
              <a:rPr lang="en-US" dirty="0"/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489006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"/>
          <p:cNvSpPr txBox="1"/>
          <p:nvPr/>
        </p:nvSpPr>
        <p:spPr>
          <a:xfrm>
            <a:off x="381000" y="4524300"/>
            <a:ext cx="20055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1900" rIns="0" bIns="0" anchor="b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b="0" i="0" u="none" strike="noStrike" cap="none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Chrysa Papazoglou</a:t>
            </a:r>
            <a:endParaRPr b="0" i="0" u="none" strike="noStrike" cap="none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0" name="Google Shape;140;p8"/>
          <p:cNvSpPr txBox="1"/>
          <p:nvPr/>
        </p:nvSpPr>
        <p:spPr>
          <a:xfrm>
            <a:off x="2730713" y="4524350"/>
            <a:ext cx="32991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1900" rIns="0" bIns="0" anchor="b" anchorCtr="0">
            <a:no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u="sng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moodle@it.auth.gr, chrispa</a:t>
            </a:r>
            <a:r>
              <a:rPr lang="en-US" b="0" i="0" u="sng" strike="noStrike" cap="none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</a:t>
            </a:r>
            <a:r>
              <a:rPr lang="en-US" b="0" i="0" u="sng" strike="noStrike" cap="none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it.auth.gr</a:t>
            </a:r>
            <a:endParaRPr b="0" i="0" u="none" strike="noStrike" cap="none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1" name="Google Shape;141;p8"/>
          <p:cNvSpPr txBox="1">
            <a:spLocks noGrp="1"/>
          </p:cNvSpPr>
          <p:nvPr>
            <p:ph type="title" idx="4294967295"/>
          </p:nvPr>
        </p:nvSpPr>
        <p:spPr>
          <a:xfrm>
            <a:off x="0" y="-864575"/>
            <a:ext cx="6038100" cy="7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500" dirty="0">
                <a:solidFill>
                  <a:srgbClr val="01475D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Closing slide</a:t>
            </a:r>
            <a:endParaRPr sz="3500" i="0" u="none" strike="noStrike" cap="none" dirty="0">
              <a:solidFill>
                <a:srgbClr val="01475D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693E-227A-4FA0-93AB-28FE8B706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outline</a:t>
            </a:r>
            <a:endParaRPr lang="el-G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D3C6A7-B16C-45E9-AFA4-4FB6187579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University</a:t>
            </a:r>
          </a:p>
          <a:p>
            <a:r>
              <a:rPr lang="en-US" dirty="0"/>
              <a:t>The Challenges</a:t>
            </a:r>
          </a:p>
          <a:p>
            <a:r>
              <a:rPr lang="en-US" dirty="0"/>
              <a:t>The Changes</a:t>
            </a:r>
          </a:p>
          <a:p>
            <a:r>
              <a:rPr lang="en-US" dirty="0"/>
              <a:t>The Outcome</a:t>
            </a:r>
          </a:p>
          <a:p>
            <a:r>
              <a:rPr lang="en-US" dirty="0"/>
              <a:t>The Future</a:t>
            </a:r>
          </a:p>
          <a:p>
            <a:pPr marL="11430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22098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"/>
          <p:cNvSpPr txBox="1">
            <a:spLocks noGrp="1"/>
          </p:cNvSpPr>
          <p:nvPr>
            <p:ph type="title"/>
          </p:nvPr>
        </p:nvSpPr>
        <p:spPr>
          <a:xfrm>
            <a:off x="360823" y="295650"/>
            <a:ext cx="8136900" cy="7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University 1/2</a:t>
            </a:r>
            <a:endParaRPr dirty="0"/>
          </a:p>
        </p:txBody>
      </p:sp>
      <p:sp>
        <p:nvSpPr>
          <p:cNvPr id="86" name="Google Shape;86;p6"/>
          <p:cNvSpPr txBox="1">
            <a:spLocks noGrp="1"/>
          </p:cNvSpPr>
          <p:nvPr>
            <p:ph type="body" idx="1"/>
          </p:nvPr>
        </p:nvSpPr>
        <p:spPr>
          <a:xfrm>
            <a:off x="499900" y="1460175"/>
            <a:ext cx="8226300" cy="31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5A83E8-12FB-4D9D-B7AC-7FEAF226D0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16" r="15656" b="11757"/>
          <a:stretch/>
        </p:blipFill>
        <p:spPr>
          <a:xfrm>
            <a:off x="457198" y="1263534"/>
            <a:ext cx="6016524" cy="386211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"/>
          <p:cNvSpPr txBox="1">
            <a:spLocks noGrp="1"/>
          </p:cNvSpPr>
          <p:nvPr>
            <p:ph type="title"/>
          </p:nvPr>
        </p:nvSpPr>
        <p:spPr>
          <a:xfrm>
            <a:off x="360823" y="295650"/>
            <a:ext cx="8136900" cy="7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University 2/2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CC88FD-16CA-48DF-A9ED-11C4E1D359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637" t="9023"/>
          <a:stretch/>
        </p:blipFill>
        <p:spPr>
          <a:xfrm>
            <a:off x="2549236" y="1394865"/>
            <a:ext cx="4045528" cy="374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808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"/>
          <p:cNvSpPr txBox="1">
            <a:spLocks noGrp="1"/>
          </p:cNvSpPr>
          <p:nvPr>
            <p:ph type="body" idx="1"/>
          </p:nvPr>
        </p:nvSpPr>
        <p:spPr>
          <a:xfrm>
            <a:off x="271300" y="1138750"/>
            <a:ext cx="6686400" cy="353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/>
            <a:r>
              <a:rPr lang="en-US" dirty="0"/>
              <a:t>Size of community and curriculum</a:t>
            </a:r>
          </a:p>
          <a:p>
            <a:pPr marL="285750" indent="-285750"/>
            <a:r>
              <a:rPr lang="en-US" dirty="0"/>
              <a:t>Diversity of fields of study (different learning needs and teaching tools)</a:t>
            </a:r>
          </a:p>
          <a:p>
            <a:pPr marL="285750" indent="-285750"/>
            <a:r>
              <a:rPr lang="en-US" dirty="0"/>
              <a:t>Digital skills level variance</a:t>
            </a:r>
          </a:p>
          <a:p>
            <a:pPr marL="285750" indent="-285750"/>
            <a:r>
              <a:rPr lang="en-US" sz="3200" dirty="0"/>
              <a:t>The COVID-19 pandemic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93;p3"/>
          <p:cNvSpPr txBox="1">
            <a:spLocks noGrp="1"/>
          </p:cNvSpPr>
          <p:nvPr>
            <p:ph type="title"/>
          </p:nvPr>
        </p:nvSpPr>
        <p:spPr>
          <a:xfrm>
            <a:off x="204216" y="292608"/>
            <a:ext cx="7117200" cy="6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Challenges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49d853483f_0_105"/>
          <p:cNvSpPr txBox="1">
            <a:spLocks noGrp="1"/>
          </p:cNvSpPr>
          <p:nvPr>
            <p:ph type="title"/>
          </p:nvPr>
        </p:nvSpPr>
        <p:spPr>
          <a:xfrm>
            <a:off x="1090800" y="1572600"/>
            <a:ext cx="6367800" cy="144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COVID-19 pandemic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81474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"/>
          <p:cNvSpPr txBox="1">
            <a:spLocks noGrp="1"/>
          </p:cNvSpPr>
          <p:nvPr>
            <p:ph type="title"/>
          </p:nvPr>
        </p:nvSpPr>
        <p:spPr>
          <a:xfrm>
            <a:off x="360823" y="295650"/>
            <a:ext cx="8136900" cy="75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immediate changes</a:t>
            </a:r>
            <a:endParaRPr dirty="0"/>
          </a:p>
        </p:txBody>
      </p:sp>
      <p:sp>
        <p:nvSpPr>
          <p:cNvPr id="86" name="Google Shape;86;p6"/>
          <p:cNvSpPr txBox="1">
            <a:spLocks noGrp="1"/>
          </p:cNvSpPr>
          <p:nvPr>
            <p:ph type="body" idx="1"/>
          </p:nvPr>
        </p:nvSpPr>
        <p:spPr>
          <a:xfrm>
            <a:off x="499900" y="1460175"/>
            <a:ext cx="8226300" cy="31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/>
            <a:r>
              <a:rPr lang="en-US" dirty="0"/>
              <a:t>Abrupt shift to online classes (exclusively)</a:t>
            </a:r>
          </a:p>
          <a:p>
            <a:pPr marL="285750" indent="-285750"/>
            <a:r>
              <a:rPr lang="en-US" dirty="0"/>
              <a:t>Online exams</a:t>
            </a:r>
          </a:p>
          <a:p>
            <a:pPr marL="285750" indent="-285750"/>
            <a:endParaRPr lang="en-US" dirty="0"/>
          </a:p>
          <a:p>
            <a:pPr marL="285750" indent="-285750"/>
            <a:r>
              <a:rPr lang="en-US" dirty="0"/>
              <a:t>The new challenges</a:t>
            </a:r>
          </a:p>
          <a:p>
            <a:pPr marL="742950" lvl="1" indent="-285750"/>
            <a:r>
              <a:rPr lang="en-US" dirty="0"/>
              <a:t>Availability</a:t>
            </a:r>
          </a:p>
          <a:p>
            <a:pPr marL="742950" lvl="1" indent="-285750"/>
            <a:r>
              <a:rPr lang="en-US" dirty="0"/>
              <a:t>Performance</a:t>
            </a:r>
          </a:p>
          <a:p>
            <a:pPr marL="742950" lvl="1" indent="-285750"/>
            <a:r>
              <a:rPr lang="en-US" dirty="0"/>
              <a:t>Security &amp; privacy issues</a:t>
            </a:r>
          </a:p>
          <a:p>
            <a:pPr marL="742950" lvl="1" indent="-285750"/>
            <a:r>
              <a:rPr lang="en-US" dirty="0"/>
              <a:t>Procedures/Governance bodies </a:t>
            </a:r>
          </a:p>
          <a:p>
            <a:pPr marL="742950" lvl="1" indent="-285750"/>
            <a:r>
              <a:rPr lang="en-US" dirty="0"/>
              <a:t>Usability</a:t>
            </a:r>
          </a:p>
          <a:p>
            <a:pPr marL="0" lvl="0" indent="0"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2425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D2542-97D1-4D1D-A0B4-F5B71D25B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dealt with the challenges</a:t>
            </a:r>
            <a:endParaRPr lang="el-G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10130E-FA45-8E98-DFC4-2A9081395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530" y="1481585"/>
            <a:ext cx="5671600" cy="289768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B9B518-B53E-471F-A9AD-D08EF5A50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94825" y="1345028"/>
            <a:ext cx="4165644" cy="3267612"/>
          </a:xfrm>
        </p:spPr>
        <p:txBody>
          <a:bodyPr/>
          <a:lstStyle/>
          <a:p>
            <a:r>
              <a:rPr lang="en-US" dirty="0"/>
              <a:t>Zoom integration</a:t>
            </a:r>
          </a:p>
          <a:p>
            <a:r>
              <a:rPr lang="en-US" dirty="0"/>
              <a:t>Content upgrades (e.g., </a:t>
            </a:r>
            <a:r>
              <a:rPr lang="en-US" dirty="0" err="1"/>
              <a:t>MathType</a:t>
            </a:r>
            <a:r>
              <a:rPr lang="en-US" dirty="0"/>
              <a:t>)</a:t>
            </a:r>
          </a:p>
          <a:p>
            <a:r>
              <a:rPr lang="en-US" dirty="0"/>
              <a:t>Moodle plugins (e.g., Safe Exam Browser, Block concurrent sessions</a:t>
            </a:r>
          </a:p>
          <a:p>
            <a:r>
              <a:rPr lang="en-US" dirty="0"/>
              <a:t>Server clustering</a:t>
            </a:r>
          </a:p>
          <a:p>
            <a:r>
              <a:rPr lang="en-US" dirty="0"/>
              <a:t>Enhancements to user support team</a:t>
            </a:r>
          </a:p>
          <a:p>
            <a:r>
              <a:rPr lang="en-US" dirty="0"/>
              <a:t>Exam Board/Online exams terms and conditions</a:t>
            </a:r>
          </a:p>
          <a:p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35312247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12404</TotalTime>
  <Words>569</Words>
  <Application>Microsoft Office PowerPoint</Application>
  <PresentationFormat>On-screen Show (16:9)</PresentationFormat>
  <Paragraphs>85</Paragraphs>
  <Slides>21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Open Sans</vt:lpstr>
      <vt:lpstr>Arial</vt:lpstr>
      <vt:lpstr>Open Sans Medium</vt:lpstr>
      <vt:lpstr>Roboto</vt:lpstr>
      <vt:lpstr>Open Sans ExtraBold</vt:lpstr>
      <vt:lpstr>Simple Light</vt:lpstr>
      <vt:lpstr>1_Simple Light</vt:lpstr>
      <vt:lpstr>elearning.auth - The case of the largest university in Greece</vt:lpstr>
      <vt:lpstr>elearning.auth - The case of the largest university in Greece: Integrating external tools to assist the community and facilitate international synergies</vt:lpstr>
      <vt:lpstr>Presentation outline</vt:lpstr>
      <vt:lpstr>The University 1/2</vt:lpstr>
      <vt:lpstr>The University 2/2</vt:lpstr>
      <vt:lpstr>The Challenges</vt:lpstr>
      <vt:lpstr>The COVID-19 pandemic</vt:lpstr>
      <vt:lpstr>The immediate changes</vt:lpstr>
      <vt:lpstr>How we dealt with the challenges</vt:lpstr>
      <vt:lpstr>Zoom Integration</vt:lpstr>
      <vt:lpstr>The immediate outcomes</vt:lpstr>
      <vt:lpstr>PowerPoint Presentation</vt:lpstr>
      <vt:lpstr>Other integrations</vt:lpstr>
      <vt:lpstr>The Campus Management System</vt:lpstr>
      <vt:lpstr>International Synergies – Epicur</vt:lpstr>
      <vt:lpstr>Post pandemic &amp; the future</vt:lpstr>
      <vt:lpstr>The changes</vt:lpstr>
      <vt:lpstr>Future goals in integrations</vt:lpstr>
      <vt:lpstr>Future goals for our LMS</vt:lpstr>
      <vt:lpstr>Thank you for your attention!</vt:lpstr>
      <vt:lpstr>Closing slide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Gramp</dc:creator>
  <cp:lastModifiedBy>Chrysa Papazoglou</cp:lastModifiedBy>
  <cp:revision>67</cp:revision>
  <dcterms:modified xsi:type="dcterms:W3CDTF">2022-09-18T15:27:44Z</dcterms:modified>
</cp:coreProperties>
</file>