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5143500" cx="9144000"/>
  <p:notesSz cx="6858000" cy="9144000"/>
  <p:embeddedFontLst>
    <p:embeddedFont>
      <p:font typeface="Roboto Black"/>
      <p:bold r:id="rId42"/>
      <p:boldItalic r:id="rId43"/>
    </p:embeddedFon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RobotoBlack-bold.fntdata"/><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Roboto-regular.fntdata"/><Relationship Id="rId21" Type="http://schemas.openxmlformats.org/officeDocument/2006/relationships/slide" Target="slides/slide17.xml"/><Relationship Id="rId43" Type="http://schemas.openxmlformats.org/officeDocument/2006/relationships/font" Target="fonts/RobotoBlack-boldItalic.fntdata"/><Relationship Id="rId24" Type="http://schemas.openxmlformats.org/officeDocument/2006/relationships/slide" Target="slides/slide20.xml"/><Relationship Id="rId46" Type="http://schemas.openxmlformats.org/officeDocument/2006/relationships/font" Target="fonts/Roboto-italic.fntdata"/><Relationship Id="rId23" Type="http://schemas.openxmlformats.org/officeDocument/2006/relationships/slide" Target="slides/slide19.xml"/><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Roboto-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0qTrn8qNvT5pSTXhjyaUKX1A6_2p4K0Rov-43tOkpD4/edit#gid=568077711"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CHRdI4JR4N9MPeJCtyCrhaw8LX2J2AdTrb5RtcXkI4/edit?usp=sharing" TargetMode="External"/><Relationship Id="rId3" Type="http://schemas.openxmlformats.org/officeDocument/2006/relationships/hyperlink" Target="https://docs.google.com/presentation/d/12iLB_GU9VJq_1S4JRsoVIgIole-wF45isYobTlPFnJs/edit?usp=shar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0qTrn8qNvT5pSTXhjyaUKX1A6_2p4K0Rov-43tOkpD4/edit#gid=568077711"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WOq9xmC_RPyfTQMebxSYJ8K1mBaDsF0IDFtRH4Nq_E/edit"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xwB_mw6a2BFoyfpwftl3NQU5keN7d4G5pNg-hVn3kU/edit?usp=shar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eba92f915_1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eba92f915_1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eba92f915_1_1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eba92f915_1_1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52fbec2f7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52fbec2f7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feba92f915_1_1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feba92f915_1_1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a:p>
            <a:pPr indent="0" lvl="0" marL="0" rtl="0" algn="l">
              <a:spcBef>
                <a:spcPts val="0"/>
              </a:spcBef>
              <a:spcAft>
                <a:spcPts val="0"/>
              </a:spcAft>
              <a:buNone/>
            </a:pPr>
            <a:r>
              <a:rPr lang="en" u="sng">
                <a:solidFill>
                  <a:schemeClr val="hlink"/>
                </a:solidFill>
                <a:hlinkClick r:id="rId2"/>
              </a:rPr>
              <a:t>https://docs.google.com/spreadsheets/d/10qTrn8qNvT5pSTXhjyaUKX1A6_2p4K0Rov-43tOkpD4/edit#gid=568077711</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484f40bb2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484f40bb2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Jeff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52fbec2f7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52fbec2f7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Jeff</a:t>
            </a:r>
            <a:endParaRPr/>
          </a:p>
          <a:p>
            <a:pPr indent="0" lvl="0" marL="0" rtl="0" algn="l">
              <a:spcBef>
                <a:spcPts val="0"/>
              </a:spcBef>
              <a:spcAft>
                <a:spcPts val="0"/>
              </a:spcAft>
              <a:buNone/>
            </a:pPr>
            <a:r>
              <a:rPr lang="en"/>
              <a:t>Plug-ins and other items out of our control, can we get support resources and training up to date in time (need Preview Server)</a:t>
            </a:r>
            <a:endParaRPr/>
          </a:p>
          <a:p>
            <a:pPr indent="0" lvl="0" marL="0" rtl="0" algn="l">
              <a:spcBef>
                <a:spcPts val="0"/>
              </a:spcBef>
              <a:spcAft>
                <a:spcPts val="0"/>
              </a:spcAft>
              <a:buNone/>
            </a:pPr>
            <a:r>
              <a:rPr lang="en"/>
              <a:t>Considered changes coming in our Moodle 4.0 - what has to be fully supported (quiz / </a:t>
            </a:r>
            <a:r>
              <a:rPr lang="en"/>
              <a:t>question</a:t>
            </a:r>
            <a:r>
              <a:rPr lang="en"/>
              <a:t> bank), what could be have light support, what could be delayed (Accessibility Toolkit)</a:t>
            </a:r>
            <a:endParaRPr/>
          </a:p>
          <a:p>
            <a:pPr indent="0" lvl="0" marL="0" rtl="0" algn="l">
              <a:spcBef>
                <a:spcPts val="0"/>
              </a:spcBef>
              <a:spcAft>
                <a:spcPts val="0"/>
              </a:spcAft>
              <a:buNone/>
            </a:pPr>
            <a:r>
              <a:rPr lang="en"/>
              <a:t>We were already working with the 4.0 dev releases. How late could the final code </a:t>
            </a:r>
            <a:r>
              <a:rPr lang="en"/>
              <a:t>release</a:t>
            </a:r>
            <a:r>
              <a:rPr lang="en"/>
              <a:t> be and we still make launch targets?</a:t>
            </a:r>
            <a:endParaRPr/>
          </a:p>
          <a:p>
            <a:pPr indent="0" lvl="0" marL="0" rtl="0" algn="l">
              <a:spcBef>
                <a:spcPts val="0"/>
              </a:spcBef>
              <a:spcAft>
                <a:spcPts val="0"/>
              </a:spcAft>
              <a:buNone/>
            </a:pPr>
            <a:r>
              <a:rPr lang="en"/>
              <a:t>What are our critical third party plugins for content creation vs. those needed for course delivery?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52fbec2f7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52fbec2f7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Jeff</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NO</a:t>
            </a:r>
            <a:r>
              <a:rPr lang="en">
                <a:solidFill>
                  <a:schemeClr val="dk1"/>
                </a:solidFill>
              </a:rPr>
              <a:t> to a July 2022 upgrade to Moodle based on our research/conversations w/ faculty</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(fall classes begin August 22)</a:t>
            </a:r>
            <a:endParaRPr>
              <a:solidFill>
                <a:schemeClr val="dk1"/>
              </a:solidFill>
              <a:highlight>
                <a:srgbClr val="FFFF00"/>
              </a:highlight>
            </a:endParaRPr>
          </a:p>
          <a:p>
            <a:pPr indent="0" lvl="0" marL="4572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feba92f915_1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feba92f915_1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Jeff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feba92f915_1_1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feba92f915_1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feba92f915_1_1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feba92f915_1_1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484f40bb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484f40bb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52fbec2f7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52fbec2f7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 May is when faculty would see full version and August is when Students will see the full version</a:t>
            </a:r>
            <a:endParaRPr/>
          </a:p>
          <a:p>
            <a:pPr indent="0" lvl="0" marL="0" rtl="0" algn="l">
              <a:spcBef>
                <a:spcPts val="0"/>
              </a:spcBef>
              <a:spcAft>
                <a:spcPts val="0"/>
              </a:spcAft>
              <a:buNone/>
            </a:pPr>
            <a:r>
              <a:rPr lang="en"/>
              <a:t>Still supporting 3.9 for summer courses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54125a2f66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54125a2f66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dk1"/>
                </a:solidFill>
              </a:rPr>
              <a:t>Bethany</a:t>
            </a:r>
            <a:endParaRPr u="sng">
              <a:solidFill>
                <a:schemeClr val="dk1"/>
              </a:solidFill>
            </a:endParaRPr>
          </a:p>
          <a:p>
            <a:pPr indent="0" lvl="0" marL="0" rtl="0" algn="l">
              <a:lnSpc>
                <a:spcPct val="115000"/>
              </a:lnSpc>
              <a:spcBef>
                <a:spcPts val="0"/>
              </a:spcBef>
              <a:spcAft>
                <a:spcPts val="0"/>
              </a:spcAft>
              <a:buNone/>
            </a:pPr>
            <a:r>
              <a:rPr lang="en">
                <a:solidFill>
                  <a:schemeClr val="dk1"/>
                </a:solidFill>
              </a:rPr>
              <a:t>Course creation plugins - Panopto, Poodll, H5P,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Course delivery plugins - Respondus LDB, quickmail, Top Hat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52fbec2f7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52fbec2f7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52fbec2f7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152fbec2f7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a:p>
            <a:pPr indent="0" lvl="0" marL="0" rtl="0" algn="l">
              <a:spcBef>
                <a:spcPts val="0"/>
              </a:spcBef>
              <a:spcAft>
                <a:spcPts val="0"/>
              </a:spcAft>
              <a:buNone/>
            </a:pPr>
            <a:r>
              <a:rPr lang="en"/>
              <a:t>Navigation &amp; Basic Features of Moodle 4 </a:t>
            </a:r>
            <a:r>
              <a:rPr lang="en" u="sng">
                <a:solidFill>
                  <a:schemeClr val="hlink"/>
                </a:solidFill>
                <a:hlinkClick r:id="rId2"/>
              </a:rPr>
              <a:t>https://docs.google.com/document/d/1XCHRdI4JR4N9MPeJCtyCrhaw8LX2J2AdTrb5RtcXkI4/edit?usp=sharing</a:t>
            </a:r>
            <a:r>
              <a:rPr lang="en"/>
              <a:t> </a:t>
            </a:r>
            <a:endParaRPr/>
          </a:p>
          <a:p>
            <a:pPr indent="0" lvl="0" marL="0" rtl="0" algn="l">
              <a:spcBef>
                <a:spcPts val="0"/>
              </a:spcBef>
              <a:spcAft>
                <a:spcPts val="0"/>
              </a:spcAft>
              <a:buNone/>
            </a:pPr>
            <a:r>
              <a:rPr lang="en"/>
              <a:t>Reorganizing Content </a:t>
            </a:r>
            <a:r>
              <a:rPr lang="en" u="sng">
                <a:solidFill>
                  <a:schemeClr val="hlink"/>
                </a:solidFill>
                <a:hlinkClick r:id="rId3"/>
              </a:rPr>
              <a:t>https://docs.google.com/presentation/d/12iLB_GU9VJq_1S4JRsoVIgIole-wF45isYobTlPFnJs/edit?usp=sharing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Feedback from Evaluations:</a:t>
            </a:r>
            <a:endParaRPr/>
          </a:p>
          <a:p>
            <a:pPr indent="0" lvl="0" marL="0" rtl="0" algn="l">
              <a:spcBef>
                <a:spcPts val="0"/>
              </a:spcBef>
              <a:spcAft>
                <a:spcPts val="0"/>
              </a:spcAft>
              <a:buNone/>
            </a:pPr>
            <a:r>
              <a:rPr lang="en"/>
              <a:t>The class was well-organized with a presenter and a facilitator for chat questions, which were quickly addressed. It was a well-done online workshop that helped demystify some aspects of Moodle 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Great, short overview of the changes that are happening with Moodle 4. It's exactly what I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was very helpful to get an overview highlighting frequently used tools and their new location. I also appreciated the opportunity to apply what was being discussed and being able to get answers to my questions in real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very beneficial in learning the new layout and navigation tools for Moodle 4.0. It allowed us an opportunity to explore and try different settings in real-time with someone there to answer questions, assist us navigate, and confirm we were clear on how 4.0 operates.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54125a2f66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54125a2f66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a:p>
            <a:pPr indent="0" lvl="0" marL="0" rtl="0" algn="l">
              <a:spcBef>
                <a:spcPts val="0"/>
              </a:spcBef>
              <a:spcAft>
                <a:spcPts val="0"/>
              </a:spcAft>
              <a:buNone/>
            </a:pPr>
            <a:r>
              <a:rPr lang="en"/>
              <a:t>Spreadsheet </a:t>
            </a:r>
            <a:r>
              <a:rPr lang="en" u="sng">
                <a:solidFill>
                  <a:schemeClr val="hlink"/>
                </a:solidFill>
                <a:hlinkClick r:id="rId2"/>
              </a:rPr>
              <a:t>https://docs.google.com/spreadsheets/d/10qTrn8qNvT5pSTXhjyaUKX1A6_2p4K0Rov-43tOkpD4/edit#gid=568077711</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52fbec2f7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52fbec2f7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a:p>
            <a:pPr indent="0" lvl="0" marL="0" rtl="0" algn="l">
              <a:spcBef>
                <a:spcPts val="0"/>
              </a:spcBef>
              <a:spcAft>
                <a:spcPts val="0"/>
              </a:spcAft>
              <a:buNone/>
            </a:pPr>
            <a:r>
              <a:rPr lang="en" u="sng">
                <a:solidFill>
                  <a:schemeClr val="hlink"/>
                </a:solidFill>
                <a:hlinkClick r:id="rId2"/>
              </a:rPr>
              <a:t>https://docs.google.com/document/d/1PWOq9xmC_RPyfTQMebxSYJ8K1mBaDsF0IDFtRH4Nq_E/edit</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54125a2f66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54125a2f66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54125a2f66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54125a2f66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a:p>
            <a:pPr indent="0" lvl="0" marL="0" rtl="0" algn="l">
              <a:spcBef>
                <a:spcPts val="0"/>
              </a:spcBef>
              <a:spcAft>
                <a:spcPts val="0"/>
              </a:spcAft>
              <a:buNone/>
            </a:pPr>
            <a:r>
              <a:rPr lang="en"/>
              <a:t>Teaching with Moodle Course - used in Workshops &amp; Self-paced course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54125a2f66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54125a2f66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Start Course Shell Guide - </a:t>
            </a:r>
            <a:r>
              <a:rPr lang="en" u="sng">
                <a:solidFill>
                  <a:schemeClr val="hlink"/>
                </a:solidFill>
                <a:hlinkClick r:id="rId2"/>
              </a:rPr>
              <a:t>https://docs.google.com/document/d/1gxwB_mw6a2BFoyfpwftl3NQU5keN7d4G5pNg-hVn3kU/edit?usp=sharing</a:t>
            </a:r>
            <a:r>
              <a:rPr lang="en"/>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54125a2f66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54125a2f66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52fbec2f79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52fbec2f79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Showcase other sessions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54125a2f66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54125a2f66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54125a2f66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54125a2f66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Bethany</a:t>
            </a:r>
            <a:endParaRPr/>
          </a:p>
          <a:p>
            <a:pPr indent="0" lvl="0" marL="0" rtl="0" algn="l">
              <a:spcBef>
                <a:spcPts val="0"/>
              </a:spcBef>
              <a:spcAft>
                <a:spcPts val="0"/>
              </a:spcAft>
              <a:buNone/>
            </a:pPr>
            <a:r>
              <a:rPr lang="en"/>
              <a:t>Creating these courses helped us troubleshoot issues and add to the dev list. It also informed us what to create a User Tour about.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54125a2f66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54125a2f66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52fbec2f7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152fbec2f7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Marty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52fbec2f79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52fbec2f79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Marty</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52fbec2f79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152fbec2f79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54125a2f66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54125a2f66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feba92f915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feba92f915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2fbec2f7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2fbec2f7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eba92f91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feba92f91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eba92f915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eba92f915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Marty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Alt Text: Diagram illustrating the two servers that get updated in place, our Project and Outreach Server. We stand up a new instance each academic year.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4125a2f66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4125a2f66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Marty</a:t>
            </a:r>
            <a:endParaRPr/>
          </a:p>
          <a:p>
            <a:pPr indent="0" lvl="0" marL="0" rtl="0" algn="l">
              <a:spcBef>
                <a:spcPts val="0"/>
              </a:spcBef>
              <a:spcAft>
                <a:spcPts val="0"/>
              </a:spcAft>
              <a:buNone/>
            </a:pPr>
            <a:r>
              <a:rPr lang="en"/>
              <a:t>Many instances of dev and 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OTB (Out of the Box) Stock Moodle 4.0 is available to all internal DELTA staff. Our Dev team sets up several dev and test servers that only they have access to. We have a preview server that all of campus can request access to.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2fbec2f79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2fbec2f79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eba92f915_1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eba92f915_1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1D4B61"/>
              </a:buClr>
              <a:buSzPts val="2800"/>
              <a:buFont typeface="Roboto Black"/>
              <a:buNone/>
              <a:defRPr sz="2800">
                <a:solidFill>
                  <a:srgbClr val="1D4B61"/>
                </a:solidFill>
                <a:latin typeface="Roboto Black"/>
                <a:ea typeface="Roboto Black"/>
                <a:cs typeface="Roboto Black"/>
                <a:sym typeface="Robo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D4B61"/>
              </a:buClr>
              <a:buSzPts val="1800"/>
              <a:buFont typeface="Roboto"/>
              <a:buChar char="●"/>
              <a:defRPr sz="1800">
                <a:solidFill>
                  <a:srgbClr val="1D4B61"/>
                </a:solidFill>
                <a:latin typeface="Roboto"/>
                <a:ea typeface="Roboto"/>
                <a:cs typeface="Roboto"/>
                <a:sym typeface="Roboto"/>
              </a:defRPr>
            </a:lvl1pPr>
            <a:lvl2pPr indent="-317500" lvl="1" marL="914400">
              <a:lnSpc>
                <a:spcPct val="115000"/>
              </a:lnSpc>
              <a:spcBef>
                <a:spcPts val="1600"/>
              </a:spcBef>
              <a:spcAft>
                <a:spcPts val="0"/>
              </a:spcAft>
              <a:buClr>
                <a:srgbClr val="1D4B61"/>
              </a:buClr>
              <a:buSzPts val="1400"/>
              <a:buFont typeface="Roboto"/>
              <a:buChar char="○"/>
              <a:defRPr>
                <a:solidFill>
                  <a:srgbClr val="1D4B61"/>
                </a:solidFill>
                <a:latin typeface="Roboto"/>
                <a:ea typeface="Roboto"/>
                <a:cs typeface="Roboto"/>
                <a:sym typeface="Roboto"/>
              </a:defRPr>
            </a:lvl2pPr>
            <a:lvl3pPr indent="-317500" lvl="2" marL="1371600">
              <a:lnSpc>
                <a:spcPct val="115000"/>
              </a:lnSpc>
              <a:spcBef>
                <a:spcPts val="1600"/>
              </a:spcBef>
              <a:spcAft>
                <a:spcPts val="0"/>
              </a:spcAft>
              <a:buClr>
                <a:srgbClr val="1D4B61"/>
              </a:buClr>
              <a:buSzPts val="1400"/>
              <a:buFont typeface="Roboto"/>
              <a:buChar char="■"/>
              <a:defRPr>
                <a:solidFill>
                  <a:srgbClr val="1D4B61"/>
                </a:solidFill>
                <a:latin typeface="Roboto"/>
                <a:ea typeface="Roboto"/>
                <a:cs typeface="Roboto"/>
                <a:sym typeface="Roboto"/>
              </a:defRPr>
            </a:lvl3pPr>
            <a:lvl4pPr indent="-317500" lvl="3" marL="1828800">
              <a:lnSpc>
                <a:spcPct val="115000"/>
              </a:lnSpc>
              <a:spcBef>
                <a:spcPts val="1600"/>
              </a:spcBef>
              <a:spcAft>
                <a:spcPts val="0"/>
              </a:spcAft>
              <a:buClr>
                <a:srgbClr val="1D4B61"/>
              </a:buClr>
              <a:buSzPts val="1400"/>
              <a:buFont typeface="Roboto"/>
              <a:buChar char="●"/>
              <a:defRPr>
                <a:solidFill>
                  <a:srgbClr val="1D4B61"/>
                </a:solidFill>
                <a:latin typeface="Roboto"/>
                <a:ea typeface="Roboto"/>
                <a:cs typeface="Roboto"/>
                <a:sym typeface="Roboto"/>
              </a:defRPr>
            </a:lvl4pPr>
            <a:lvl5pPr indent="-317500" lvl="4" marL="2286000">
              <a:lnSpc>
                <a:spcPct val="115000"/>
              </a:lnSpc>
              <a:spcBef>
                <a:spcPts val="1600"/>
              </a:spcBef>
              <a:spcAft>
                <a:spcPts val="0"/>
              </a:spcAft>
              <a:buClr>
                <a:srgbClr val="1D4B61"/>
              </a:buClr>
              <a:buSzPts val="1400"/>
              <a:buFont typeface="Roboto"/>
              <a:buChar char="○"/>
              <a:defRPr>
                <a:solidFill>
                  <a:srgbClr val="1D4B61"/>
                </a:solidFill>
                <a:latin typeface="Roboto"/>
                <a:ea typeface="Roboto"/>
                <a:cs typeface="Roboto"/>
                <a:sym typeface="Roboto"/>
              </a:defRPr>
            </a:lvl5pPr>
            <a:lvl6pPr indent="-317500" lvl="5" marL="2743200">
              <a:lnSpc>
                <a:spcPct val="115000"/>
              </a:lnSpc>
              <a:spcBef>
                <a:spcPts val="1600"/>
              </a:spcBef>
              <a:spcAft>
                <a:spcPts val="0"/>
              </a:spcAft>
              <a:buClr>
                <a:srgbClr val="1D4B61"/>
              </a:buClr>
              <a:buSzPts val="1400"/>
              <a:buFont typeface="Roboto"/>
              <a:buChar char="■"/>
              <a:defRPr>
                <a:solidFill>
                  <a:srgbClr val="1D4B61"/>
                </a:solidFill>
                <a:latin typeface="Roboto"/>
                <a:ea typeface="Roboto"/>
                <a:cs typeface="Roboto"/>
                <a:sym typeface="Roboto"/>
              </a:defRPr>
            </a:lvl6pPr>
            <a:lvl7pPr indent="-317500" lvl="6" marL="3200400">
              <a:lnSpc>
                <a:spcPct val="115000"/>
              </a:lnSpc>
              <a:spcBef>
                <a:spcPts val="1600"/>
              </a:spcBef>
              <a:spcAft>
                <a:spcPts val="0"/>
              </a:spcAft>
              <a:buClr>
                <a:srgbClr val="1D4B61"/>
              </a:buClr>
              <a:buSzPts val="1400"/>
              <a:buFont typeface="Roboto"/>
              <a:buChar char="●"/>
              <a:defRPr>
                <a:solidFill>
                  <a:srgbClr val="1D4B61"/>
                </a:solidFill>
                <a:latin typeface="Roboto"/>
                <a:ea typeface="Roboto"/>
                <a:cs typeface="Roboto"/>
                <a:sym typeface="Roboto"/>
              </a:defRPr>
            </a:lvl7pPr>
            <a:lvl8pPr indent="-317500" lvl="7" marL="3657600">
              <a:lnSpc>
                <a:spcPct val="115000"/>
              </a:lnSpc>
              <a:spcBef>
                <a:spcPts val="1600"/>
              </a:spcBef>
              <a:spcAft>
                <a:spcPts val="0"/>
              </a:spcAft>
              <a:buClr>
                <a:srgbClr val="1D4B61"/>
              </a:buClr>
              <a:buSzPts val="1400"/>
              <a:buFont typeface="Roboto"/>
              <a:buChar char="○"/>
              <a:defRPr>
                <a:solidFill>
                  <a:srgbClr val="1D4B61"/>
                </a:solidFill>
                <a:latin typeface="Roboto"/>
                <a:ea typeface="Roboto"/>
                <a:cs typeface="Roboto"/>
                <a:sym typeface="Roboto"/>
              </a:defRPr>
            </a:lvl8pPr>
            <a:lvl9pPr indent="-317500" lvl="8" marL="4114800">
              <a:lnSpc>
                <a:spcPct val="115000"/>
              </a:lnSpc>
              <a:spcBef>
                <a:spcPts val="1600"/>
              </a:spcBef>
              <a:spcAft>
                <a:spcPts val="1600"/>
              </a:spcAft>
              <a:buClr>
                <a:srgbClr val="1D4B61"/>
              </a:buClr>
              <a:buSzPts val="1400"/>
              <a:buFont typeface="Roboto"/>
              <a:buChar char="■"/>
              <a:defRPr>
                <a:solidFill>
                  <a:srgbClr val="1D4B6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ncsu.service-now.com/delta?id=delta_home" TargetMode="External"/><Relationship Id="rId10" Type="http://schemas.openxmlformats.org/officeDocument/2006/relationships/image" Target="../media/image24.png"/><Relationship Id="rId9" Type="http://schemas.openxmlformats.org/officeDocument/2006/relationships/hyperlink" Target="https://teaching-resources.delta.ncsu.edu/" TargetMode="External"/><Relationship Id="rId5" Type="http://schemas.openxmlformats.org/officeDocument/2006/relationships/image" Target="../media/image19.png"/><Relationship Id="rId6" Type="http://schemas.openxmlformats.org/officeDocument/2006/relationships/hyperlink" Target="https://www.youtube.com/c/DELTALearnTech" TargetMode="External"/><Relationship Id="rId7" Type="http://schemas.openxmlformats.org/officeDocument/2006/relationships/image" Target="../media/image22.png"/><Relationship Id="rId8"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delta.ncsu.edu/news/2022/02/21/building-a-path-to-moodle-4/" TargetMode="External"/><Relationship Id="rId4" Type="http://schemas.openxmlformats.org/officeDocument/2006/relationships/hyperlink" Target="https://mailchi.mp/ncsu/delta-connections-2021-11?e=b0df8b8e5b" TargetMode="External"/><Relationship Id="rId9" Type="http://schemas.openxmlformats.org/officeDocument/2006/relationships/image" Target="../media/image17.png"/><Relationship Id="rId5" Type="http://schemas.openxmlformats.org/officeDocument/2006/relationships/hyperlink" Target="https://mailchi.mp/ncsu/delta-connections-2021-12?e=b0df8b8e5b" TargetMode="External"/><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provost.ncsu.edu/news/2022/06/june-2022-announcements/" TargetMode="External"/><Relationship Id="rId4" Type="http://schemas.openxmlformats.org/officeDocument/2006/relationships/hyperlink" Target="https://sg-mktg.com/MTY2MDU4OTExMXxDdzRWT09hM2RDLVo1SjZNa2NNVmlIU3cxQkNtTDk3ZkVBSGh6aVF6ekdzSVdIVHRUTHRfRS1rak84bkRvQUh6Ty1jU2NyUl9vdkwxRHNPR01NRWZFeklLTmhOdHg2Zm5lNlRxTHBDRmt1Umt5MF8tZzNvWUNhQXF2aVdEYVROWk1pMTRFbGZ5SFpxUF8xSk0tVjJGOXFBTTlWS1gwNUxNX1FQMnE0TjYzZkF6WFI5Z0NCLUtPRHJKc2F4cE5xdFZEVGxlaWVVRXlWb3VyQlJuT0ZOVEp4LWcxS3JlVkhEVWpDSTBNTUlyQnJPcG0tUzRLVVp2OFVaOTI4ci18i5G3q7gl-c-dc_G8ZV-X2hjZmBBrjETWVtiJFHK7_Dg=" TargetMode="External"/><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23.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33.png"/><Relationship Id="rId6" Type="http://schemas.openxmlformats.org/officeDocument/2006/relationships/image" Target="../media/image31.png"/><Relationship Id="rId7" Type="http://schemas.openxmlformats.org/officeDocument/2006/relationships/image" Target="../media/image30.png"/><Relationship Id="rId8"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9.png"/><Relationship Id="rId10" Type="http://schemas.openxmlformats.org/officeDocument/2006/relationships/image" Target="../media/image17.png"/><Relationship Id="rId9" Type="http://schemas.openxmlformats.org/officeDocument/2006/relationships/hyperlink" Target="https://teaching-resources.delta.ncsu.edu/" TargetMode="External"/><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hyperlink" Target="https://ncsu.service-now.com/delta?id=delta_home" TargetMode="External"/><Relationship Id="rId8" Type="http://schemas.openxmlformats.org/officeDocument/2006/relationships/hyperlink" Target="https://www.youtube.com/c/DELTALearnTec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jpg"/><Relationship Id="rId10" Type="http://schemas.openxmlformats.org/officeDocument/2006/relationships/image" Target="../media/image20.jpg"/><Relationship Id="rId9" Type="http://schemas.openxmlformats.org/officeDocument/2006/relationships/image" Target="../media/image16.jpg"/><Relationship Id="rId5" Type="http://schemas.openxmlformats.org/officeDocument/2006/relationships/image" Target="../media/image4.jpg"/><Relationship Id="rId6" Type="http://schemas.openxmlformats.org/officeDocument/2006/relationships/image" Target="../media/image2.jpg"/><Relationship Id="rId7" Type="http://schemas.openxmlformats.org/officeDocument/2006/relationships/image" Target="../media/image10.jpg"/><Relationship Id="rId8"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20.jpg"/></Relationships>
</file>

<file path=ppt/slides/_rels/slide37.xml.rels><?xml version="1.0" encoding="UTF-8" standalone="yes"?><Relationships xmlns="http://schemas.openxmlformats.org/package/2006/relationships"><Relationship Id="rId20" Type="http://schemas.openxmlformats.org/officeDocument/2006/relationships/hyperlink" Target="https://thenounproject.com/browse/icons/term/online-workshop/" TargetMode="External"/><Relationship Id="rId11" Type="http://schemas.openxmlformats.org/officeDocument/2006/relationships/hyperlink" Target="https://thenounproject.com/browse/icons/term/newsletter/" TargetMode="External"/><Relationship Id="rId10" Type="http://schemas.openxmlformats.org/officeDocument/2006/relationships/hyperlink" Target="https://thenounproject.com/browse/icons/term/email/" TargetMode="External"/><Relationship Id="rId21" Type="http://schemas.openxmlformats.org/officeDocument/2006/relationships/hyperlink" Target="https://thenounproject.com/browse/icons/term/cycle/" TargetMode="External"/><Relationship Id="rId13" Type="http://schemas.openxmlformats.org/officeDocument/2006/relationships/hyperlink" Target="https://thenounproject.com/browse/icons/term/priorities/" TargetMode="External"/><Relationship Id="rId12" Type="http://schemas.openxmlformats.org/officeDocument/2006/relationships/hyperlink" Target="https://thenounproject.com/browse/icons/term/revision/" TargetMode="Externa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hyperlink" Target="https://thenounproject.com/" TargetMode="External"/><Relationship Id="rId9" Type="http://schemas.openxmlformats.org/officeDocument/2006/relationships/hyperlink" Target="https://thenounproject.com/browse/icons/term/content-browser/" TargetMode="External"/><Relationship Id="rId15" Type="http://schemas.openxmlformats.org/officeDocument/2006/relationships/hyperlink" Target="https://thenounproject.com/browse/icons/term/prioritization/" TargetMode="External"/><Relationship Id="rId14" Type="http://schemas.openxmlformats.org/officeDocument/2006/relationships/hyperlink" Target="https://thenounproject.com/browse/icons/term/paper-edit/" TargetMode="External"/><Relationship Id="rId17" Type="http://schemas.openxmlformats.org/officeDocument/2006/relationships/hyperlink" Target="https://thenounproject.com/browse/icons/term/creation/" TargetMode="External"/><Relationship Id="rId16" Type="http://schemas.openxmlformats.org/officeDocument/2006/relationships/hyperlink" Target="https://thenounproject.com/browse/icons/term/assign-task/%22" TargetMode="External"/><Relationship Id="rId5" Type="http://schemas.openxmlformats.org/officeDocument/2006/relationships/hyperlink" Target="https://thenounproject.com/browse/icons/term/server/" TargetMode="External"/><Relationship Id="rId19" Type="http://schemas.openxmlformats.org/officeDocument/2006/relationships/hyperlink" Target="https://thenounproject.com/browse/icons/term/early-adopters/" TargetMode="External"/><Relationship Id="rId6" Type="http://schemas.openxmlformats.org/officeDocument/2006/relationships/hyperlink" Target="https://thenounproject.com/browse/icons/term/search-web-page/" TargetMode="External"/><Relationship Id="rId18" Type="http://schemas.openxmlformats.org/officeDocument/2006/relationships/hyperlink" Target="https://thenounproject.com/browse/icons/term/feedback/" TargetMode="External"/><Relationship Id="rId7" Type="http://schemas.openxmlformats.org/officeDocument/2006/relationships/hyperlink" Target="https://thenounproject.com/browse/icons/term/video-browser/" TargetMode="External"/><Relationship Id="rId8" Type="http://schemas.openxmlformats.org/officeDocument/2006/relationships/hyperlink" Target="https://thenounproject.com/browse/icons/term/add-archiv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53" name="Shape 53"/>
        <p:cNvGrpSpPr/>
        <p:nvPr/>
      </p:nvGrpSpPr>
      <p:grpSpPr>
        <a:xfrm>
          <a:off x="0" y="0"/>
          <a:ext cx="0" cy="0"/>
          <a:chOff x="0" y="0"/>
          <a:chExt cx="0" cy="0"/>
        </a:xfrm>
      </p:grpSpPr>
      <p:pic>
        <p:nvPicPr>
          <p:cNvPr id="54" name="Google Shape;54;p13" title="Wolf on bicycle riding through campus"/>
          <p:cNvPicPr preferRelativeResize="0"/>
          <p:nvPr/>
        </p:nvPicPr>
        <p:blipFill>
          <a:blip r:embed="rId3">
            <a:alphaModFix/>
          </a:blip>
          <a:stretch>
            <a:fillRect/>
          </a:stretch>
        </p:blipFill>
        <p:spPr>
          <a:xfrm>
            <a:off x="0" y="2031502"/>
            <a:ext cx="9144003" cy="3111997"/>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9144003" cy="427250"/>
          </a:xfrm>
          <a:prstGeom prst="rect">
            <a:avLst/>
          </a:prstGeom>
          <a:noFill/>
          <a:ln>
            <a:noFill/>
          </a:ln>
        </p:spPr>
      </p:pic>
      <p:pic>
        <p:nvPicPr>
          <p:cNvPr id="56" name="Google Shape;56;p13"/>
          <p:cNvPicPr preferRelativeResize="0"/>
          <p:nvPr/>
        </p:nvPicPr>
        <p:blipFill>
          <a:blip r:embed="rId5">
            <a:alphaModFix/>
          </a:blip>
          <a:stretch>
            <a:fillRect/>
          </a:stretch>
        </p:blipFill>
        <p:spPr>
          <a:xfrm>
            <a:off x="373600" y="693725"/>
            <a:ext cx="5540874" cy="660149"/>
          </a:xfrm>
          <a:prstGeom prst="rect">
            <a:avLst/>
          </a:prstGeom>
          <a:noFill/>
          <a:ln>
            <a:noFill/>
          </a:ln>
        </p:spPr>
      </p:pic>
      <p:sp>
        <p:nvSpPr>
          <p:cNvPr id="57" name="Google Shape;57;p13"/>
          <p:cNvSpPr txBox="1"/>
          <p:nvPr>
            <p:ph type="ctrTitle"/>
          </p:nvPr>
        </p:nvSpPr>
        <p:spPr>
          <a:xfrm>
            <a:off x="325275" y="693725"/>
            <a:ext cx="82302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latin typeface="Roboto"/>
                <a:ea typeface="Roboto"/>
                <a:cs typeface="Roboto"/>
                <a:sym typeface="Roboto"/>
              </a:rPr>
              <a:t>Building the plane while it is flying: Planning for Moodle 4</a:t>
            </a:r>
            <a:endParaRPr sz="43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194" name="Shape 194"/>
        <p:cNvGrpSpPr/>
        <p:nvPr/>
      </p:nvGrpSpPr>
      <p:grpSpPr>
        <a:xfrm>
          <a:off x="0" y="0"/>
          <a:ext cx="0" cy="0"/>
          <a:chOff x="0" y="0"/>
          <a:chExt cx="0" cy="0"/>
        </a:xfrm>
      </p:grpSpPr>
      <p:sp>
        <p:nvSpPr>
          <p:cNvPr id="195" name="Google Shape;195;p22"/>
          <p:cNvSpPr/>
          <p:nvPr/>
        </p:nvSpPr>
        <p:spPr>
          <a:xfrm>
            <a:off x="422500" y="2553589"/>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2"/>
          <p:cNvSpPr txBox="1"/>
          <p:nvPr/>
        </p:nvSpPr>
        <p:spPr>
          <a:xfrm>
            <a:off x="2" y="2679975"/>
            <a:ext cx="1061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August</a:t>
            </a:r>
            <a:r>
              <a:rPr b="1" lang="en" sz="1200">
                <a:latin typeface="Roboto"/>
                <a:ea typeface="Roboto"/>
                <a:cs typeface="Roboto"/>
                <a:sym typeface="Roboto"/>
              </a:rPr>
              <a:t> 2021</a:t>
            </a:r>
            <a:endParaRPr b="1" sz="1200">
              <a:latin typeface="Roboto"/>
              <a:ea typeface="Roboto"/>
              <a:cs typeface="Roboto"/>
              <a:sym typeface="Roboto"/>
            </a:endParaRPr>
          </a:p>
        </p:txBody>
      </p:sp>
      <p:grpSp>
        <p:nvGrpSpPr>
          <p:cNvPr id="197" name="Google Shape;197;p22"/>
          <p:cNvGrpSpPr/>
          <p:nvPr/>
        </p:nvGrpSpPr>
        <p:grpSpPr>
          <a:xfrm>
            <a:off x="383000" y="2275278"/>
            <a:ext cx="92400" cy="411825"/>
            <a:chOff x="845575" y="2563700"/>
            <a:chExt cx="92400" cy="411825"/>
          </a:xfrm>
        </p:grpSpPr>
        <p:cxnSp>
          <p:nvCxnSpPr>
            <p:cNvPr id="198" name="Google Shape;198;p2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99" name="Google Shape;199;p2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22"/>
          <p:cNvSpPr txBox="1"/>
          <p:nvPr/>
        </p:nvSpPr>
        <p:spPr>
          <a:xfrm>
            <a:off x="327122" y="1474914"/>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Kick-off</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Project Team kick-off</a:t>
            </a:r>
            <a:endParaRPr b="1" sz="1200">
              <a:latin typeface="Roboto"/>
              <a:ea typeface="Roboto"/>
              <a:cs typeface="Roboto"/>
              <a:sym typeface="Roboto"/>
            </a:endParaRPr>
          </a:p>
        </p:txBody>
      </p:sp>
      <p:grpSp>
        <p:nvGrpSpPr>
          <p:cNvPr id="201" name="Google Shape;201;p22"/>
          <p:cNvGrpSpPr/>
          <p:nvPr/>
        </p:nvGrpSpPr>
        <p:grpSpPr>
          <a:xfrm>
            <a:off x="1061299" y="2176325"/>
            <a:ext cx="2501351" cy="1735651"/>
            <a:chOff x="2525599" y="2702599"/>
            <a:chExt cx="2501351" cy="1735651"/>
          </a:xfrm>
        </p:grpSpPr>
        <p:sp>
          <p:nvSpPr>
            <p:cNvPr id="202" name="Google Shape;202;p22"/>
            <p:cNvSpPr/>
            <p:nvPr/>
          </p:nvSpPr>
          <p:spPr>
            <a:xfrm>
              <a:off x="2890952" y="3079475"/>
              <a:ext cx="19584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22"/>
            <p:cNvGrpSpPr/>
            <p:nvPr/>
          </p:nvGrpSpPr>
          <p:grpSpPr>
            <a:xfrm>
              <a:off x="2525599" y="2702599"/>
              <a:ext cx="2501351" cy="1735651"/>
              <a:chOff x="2525599" y="2702599"/>
              <a:chExt cx="2501351" cy="1735651"/>
            </a:xfrm>
          </p:grpSpPr>
          <p:sp>
            <p:nvSpPr>
              <p:cNvPr id="204" name="Google Shape;204;p22"/>
              <p:cNvSpPr txBox="1"/>
              <p:nvPr/>
            </p:nvSpPr>
            <p:spPr>
              <a:xfrm>
                <a:off x="2525599" y="2702599"/>
                <a:ext cx="13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September 2021</a:t>
                </a:r>
                <a:endParaRPr b="1" sz="1200">
                  <a:latin typeface="Roboto"/>
                  <a:ea typeface="Roboto"/>
                  <a:cs typeface="Roboto"/>
                  <a:sym typeface="Roboto"/>
                </a:endParaRPr>
              </a:p>
            </p:txBody>
          </p:sp>
          <p:grpSp>
            <p:nvGrpSpPr>
              <p:cNvPr id="205" name="Google Shape;205;p22"/>
              <p:cNvGrpSpPr/>
              <p:nvPr/>
            </p:nvGrpSpPr>
            <p:grpSpPr>
              <a:xfrm rot="10800000">
                <a:off x="2849073" y="3079467"/>
                <a:ext cx="92400" cy="411825"/>
                <a:chOff x="2070100" y="2563700"/>
                <a:chExt cx="92400" cy="411825"/>
              </a:xfrm>
            </p:grpSpPr>
            <p:cxnSp>
              <p:nvCxnSpPr>
                <p:cNvPr id="206" name="Google Shape;206;p22"/>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07" name="Google Shape;207;p22"/>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22"/>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Review</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Review and Comment on 3.10, 3.11 features. Catalog existing Support Resources </a:t>
                </a:r>
                <a:endParaRPr b="1" sz="1200">
                  <a:latin typeface="Roboto"/>
                  <a:ea typeface="Roboto"/>
                  <a:cs typeface="Roboto"/>
                  <a:sym typeface="Roboto"/>
                </a:endParaRPr>
              </a:p>
            </p:txBody>
          </p:sp>
        </p:grpSp>
      </p:grpSp>
      <p:grpSp>
        <p:nvGrpSpPr>
          <p:cNvPr id="209" name="Google Shape;209;p22"/>
          <p:cNvGrpSpPr/>
          <p:nvPr/>
        </p:nvGrpSpPr>
        <p:grpSpPr>
          <a:xfrm>
            <a:off x="2407091" y="950539"/>
            <a:ext cx="2580731" cy="2109863"/>
            <a:chOff x="495991" y="1476800"/>
            <a:chExt cx="2580731" cy="2109863"/>
          </a:xfrm>
        </p:grpSpPr>
        <p:sp>
          <p:nvSpPr>
            <p:cNvPr id="210" name="Google Shape;210;p22"/>
            <p:cNvSpPr/>
            <p:nvPr/>
          </p:nvSpPr>
          <p:spPr>
            <a:xfrm>
              <a:off x="932600" y="3079475"/>
              <a:ext cx="1958400" cy="1335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22"/>
            <p:cNvGrpSpPr/>
            <p:nvPr/>
          </p:nvGrpSpPr>
          <p:grpSpPr>
            <a:xfrm>
              <a:off x="495991" y="1476800"/>
              <a:ext cx="2580731" cy="2109863"/>
              <a:chOff x="495991" y="1476800"/>
              <a:chExt cx="2580731" cy="2109863"/>
            </a:xfrm>
          </p:grpSpPr>
          <p:sp>
            <p:nvSpPr>
              <p:cNvPr id="212" name="Google Shape;212;p22"/>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Late 2021</a:t>
                </a:r>
                <a:endParaRPr b="1" sz="1200">
                  <a:latin typeface="Roboto"/>
                  <a:ea typeface="Roboto"/>
                  <a:cs typeface="Roboto"/>
                  <a:sym typeface="Roboto"/>
                </a:endParaRPr>
              </a:p>
            </p:txBody>
          </p:sp>
          <p:grpSp>
            <p:nvGrpSpPr>
              <p:cNvPr id="213" name="Google Shape;213;p22"/>
              <p:cNvGrpSpPr/>
              <p:nvPr/>
            </p:nvGrpSpPr>
            <p:grpSpPr>
              <a:xfrm>
                <a:off x="881025" y="2800065"/>
                <a:ext cx="92400" cy="411825"/>
                <a:chOff x="845575" y="2563700"/>
                <a:chExt cx="92400" cy="411825"/>
              </a:xfrm>
            </p:grpSpPr>
            <p:cxnSp>
              <p:nvCxnSpPr>
                <p:cNvPr id="214" name="Google Shape;214;p2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15" name="Google Shape;215;p2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22"/>
              <p:cNvSpPr txBox="1"/>
              <p:nvPr/>
            </p:nvSpPr>
            <p:spPr>
              <a:xfrm>
                <a:off x="823122"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Stock, Development &amp; Test Servers</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Latest Moodle Update is posted. A new stock, dev and test server are created. </a:t>
                </a:r>
                <a:endParaRPr b="1" sz="1200">
                  <a:latin typeface="Roboto"/>
                  <a:ea typeface="Roboto"/>
                  <a:cs typeface="Roboto"/>
                  <a:sym typeface="Roboto"/>
                </a:endParaRPr>
              </a:p>
            </p:txBody>
          </p:sp>
        </p:grpSp>
      </p:grpSp>
      <p:grpSp>
        <p:nvGrpSpPr>
          <p:cNvPr id="217" name="Google Shape;217;p22"/>
          <p:cNvGrpSpPr/>
          <p:nvPr/>
        </p:nvGrpSpPr>
        <p:grpSpPr>
          <a:xfrm>
            <a:off x="3893777" y="2176325"/>
            <a:ext cx="2501348" cy="1735651"/>
            <a:chOff x="2525602" y="2702599"/>
            <a:chExt cx="2501348" cy="1735651"/>
          </a:xfrm>
        </p:grpSpPr>
        <p:sp>
          <p:nvSpPr>
            <p:cNvPr id="218" name="Google Shape;218;p22"/>
            <p:cNvSpPr/>
            <p:nvPr/>
          </p:nvSpPr>
          <p:spPr>
            <a:xfrm>
              <a:off x="2890952" y="3079475"/>
              <a:ext cx="1958400" cy="1335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22"/>
            <p:cNvGrpSpPr/>
            <p:nvPr/>
          </p:nvGrpSpPr>
          <p:grpSpPr>
            <a:xfrm>
              <a:off x="2525602" y="2702599"/>
              <a:ext cx="2501348" cy="1735651"/>
              <a:chOff x="2525602" y="2702599"/>
              <a:chExt cx="2501348" cy="1735651"/>
            </a:xfrm>
          </p:grpSpPr>
          <p:sp>
            <p:nvSpPr>
              <p:cNvPr id="220" name="Google Shape;220;p22"/>
              <p:cNvSpPr txBox="1"/>
              <p:nvPr/>
            </p:nvSpPr>
            <p:spPr>
              <a:xfrm>
                <a:off x="2525602" y="2702599"/>
                <a:ext cx="102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Early 2022</a:t>
                </a:r>
                <a:endParaRPr b="1" sz="1200">
                  <a:latin typeface="Roboto"/>
                  <a:ea typeface="Roboto"/>
                  <a:cs typeface="Roboto"/>
                  <a:sym typeface="Roboto"/>
                </a:endParaRPr>
              </a:p>
            </p:txBody>
          </p:sp>
          <p:grpSp>
            <p:nvGrpSpPr>
              <p:cNvPr id="221" name="Google Shape;221;p22"/>
              <p:cNvGrpSpPr/>
              <p:nvPr/>
            </p:nvGrpSpPr>
            <p:grpSpPr>
              <a:xfrm rot="10800000">
                <a:off x="2849073" y="3079467"/>
                <a:ext cx="92400" cy="411825"/>
                <a:chOff x="2070100" y="2563700"/>
                <a:chExt cx="92400" cy="411825"/>
              </a:xfrm>
            </p:grpSpPr>
            <p:cxnSp>
              <p:nvCxnSpPr>
                <p:cNvPr id="222" name="Google Shape;222;p22"/>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23" name="Google Shape;223;p22"/>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22"/>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Preview Server</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Preview server is created, at first for training and support team to provide feedback, but will eventually be released to NC State </a:t>
                </a:r>
                <a:endParaRPr b="1" sz="1200">
                  <a:latin typeface="Roboto"/>
                  <a:ea typeface="Roboto"/>
                  <a:cs typeface="Roboto"/>
                  <a:sym typeface="Roboto"/>
                </a:endParaRPr>
              </a:p>
            </p:txBody>
          </p:sp>
        </p:grpSp>
      </p:grpSp>
      <p:pic>
        <p:nvPicPr>
          <p:cNvPr id="225" name="Google Shape;225;p22" title="drawing of NC State bell tower behind wall and trees"/>
          <p:cNvPicPr preferRelativeResize="0"/>
          <p:nvPr/>
        </p:nvPicPr>
        <p:blipFill>
          <a:blip r:embed="rId3">
            <a:alphaModFix/>
          </a:blip>
          <a:stretch>
            <a:fillRect/>
          </a:stretch>
        </p:blipFill>
        <p:spPr>
          <a:xfrm>
            <a:off x="0" y="3586725"/>
            <a:ext cx="2038641" cy="1677300"/>
          </a:xfrm>
          <a:prstGeom prst="rect">
            <a:avLst/>
          </a:prstGeom>
          <a:noFill/>
          <a:ln>
            <a:noFill/>
          </a:ln>
        </p:spPr>
      </p:pic>
      <p:sp>
        <p:nvSpPr>
          <p:cNvPr id="226" name="Google Shape;226;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Updated</a:t>
            </a:r>
            <a:r>
              <a:rPr lang="en"/>
              <a:t> Timeline</a:t>
            </a:r>
            <a:endParaRPr/>
          </a:p>
        </p:txBody>
      </p:sp>
      <p:grpSp>
        <p:nvGrpSpPr>
          <p:cNvPr id="227" name="Google Shape;227;p22"/>
          <p:cNvGrpSpPr/>
          <p:nvPr/>
        </p:nvGrpSpPr>
        <p:grpSpPr>
          <a:xfrm>
            <a:off x="5628150" y="950539"/>
            <a:ext cx="2480148" cy="2109849"/>
            <a:chOff x="4526675" y="1476800"/>
            <a:chExt cx="2480148" cy="2109849"/>
          </a:xfrm>
        </p:grpSpPr>
        <p:sp>
          <p:nvSpPr>
            <p:cNvPr id="228" name="Google Shape;228;p22"/>
            <p:cNvSpPr/>
            <p:nvPr/>
          </p:nvSpPr>
          <p:spPr>
            <a:xfrm>
              <a:off x="4849302" y="3079475"/>
              <a:ext cx="1958400" cy="1335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22"/>
            <p:cNvGrpSpPr/>
            <p:nvPr/>
          </p:nvGrpSpPr>
          <p:grpSpPr>
            <a:xfrm>
              <a:off x="4526675" y="1476800"/>
              <a:ext cx="2480148" cy="2109849"/>
              <a:chOff x="4526675" y="1476800"/>
              <a:chExt cx="2480148" cy="2109849"/>
            </a:xfrm>
          </p:grpSpPr>
          <p:grpSp>
            <p:nvGrpSpPr>
              <p:cNvPr id="230" name="Google Shape;230;p22"/>
              <p:cNvGrpSpPr/>
              <p:nvPr/>
            </p:nvGrpSpPr>
            <p:grpSpPr>
              <a:xfrm>
                <a:off x="4808316" y="2800065"/>
                <a:ext cx="92400" cy="411825"/>
                <a:chOff x="845575" y="2563700"/>
                <a:chExt cx="92400" cy="411825"/>
              </a:xfrm>
            </p:grpSpPr>
            <p:cxnSp>
              <p:nvCxnSpPr>
                <p:cNvPr id="231" name="Google Shape;231;p2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32" name="Google Shape;232;p2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22"/>
              <p:cNvSpPr txBox="1"/>
              <p:nvPr/>
            </p:nvSpPr>
            <p:spPr>
              <a:xfrm>
                <a:off x="4526675" y="3215249"/>
                <a:ext cx="1086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March 2022</a:t>
                </a:r>
                <a:endParaRPr b="1" sz="1200">
                  <a:latin typeface="Roboto"/>
                  <a:ea typeface="Roboto"/>
                  <a:cs typeface="Roboto"/>
                  <a:sym typeface="Roboto"/>
                </a:endParaRPr>
              </a:p>
            </p:txBody>
          </p:sp>
          <p:sp>
            <p:nvSpPr>
              <p:cNvPr id="234" name="Google Shape;234;p22"/>
              <p:cNvSpPr txBox="1"/>
              <p:nvPr/>
            </p:nvSpPr>
            <p:spPr>
              <a:xfrm>
                <a:off x="4753223"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Academic 22-23 Server Goes Live</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The Academic Server goes live for requests for Summer 2022</a:t>
                </a:r>
                <a:endParaRPr b="1" sz="1200">
                  <a:latin typeface="Roboto"/>
                  <a:ea typeface="Roboto"/>
                  <a:cs typeface="Roboto"/>
                  <a:sym typeface="Roboto"/>
                </a:endParaRPr>
              </a:p>
            </p:txBody>
          </p:sp>
        </p:grpSp>
      </p:grpSp>
      <p:grpSp>
        <p:nvGrpSpPr>
          <p:cNvPr id="235" name="Google Shape;235;p22"/>
          <p:cNvGrpSpPr/>
          <p:nvPr/>
        </p:nvGrpSpPr>
        <p:grpSpPr>
          <a:xfrm>
            <a:off x="7175320" y="2176325"/>
            <a:ext cx="2721154" cy="1735650"/>
            <a:chOff x="6435795" y="2702599"/>
            <a:chExt cx="2721154" cy="1735650"/>
          </a:xfrm>
        </p:grpSpPr>
        <p:sp>
          <p:nvSpPr>
            <p:cNvPr id="236" name="Google Shape;236;p22"/>
            <p:cNvSpPr/>
            <p:nvPr/>
          </p:nvSpPr>
          <p:spPr>
            <a:xfrm>
              <a:off x="6807650" y="3079475"/>
              <a:ext cx="2349300" cy="1335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22"/>
            <p:cNvGrpSpPr/>
            <p:nvPr/>
          </p:nvGrpSpPr>
          <p:grpSpPr>
            <a:xfrm>
              <a:off x="6435795" y="2702599"/>
              <a:ext cx="1816279" cy="1735650"/>
              <a:chOff x="6435795" y="2702599"/>
              <a:chExt cx="1816279" cy="1735650"/>
            </a:xfrm>
          </p:grpSpPr>
          <p:grpSp>
            <p:nvGrpSpPr>
              <p:cNvPr id="238" name="Google Shape;238;p22"/>
              <p:cNvGrpSpPr/>
              <p:nvPr/>
            </p:nvGrpSpPr>
            <p:grpSpPr>
              <a:xfrm rot="10800000">
                <a:off x="6760035" y="3079467"/>
                <a:ext cx="92400" cy="411825"/>
                <a:chOff x="2070100" y="2563700"/>
                <a:chExt cx="92400" cy="411825"/>
              </a:xfrm>
            </p:grpSpPr>
            <p:cxnSp>
              <p:nvCxnSpPr>
                <p:cNvPr id="239" name="Google Shape;239;p22"/>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40" name="Google Shape;240;p22"/>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 name="Google Shape;241;p22"/>
              <p:cNvSpPr txBox="1"/>
              <p:nvPr/>
            </p:nvSpPr>
            <p:spPr>
              <a:xfrm>
                <a:off x="6435795" y="2702599"/>
                <a:ext cx="1101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May 2022</a:t>
                </a:r>
                <a:endParaRPr b="1" sz="1200">
                  <a:latin typeface="Roboto"/>
                  <a:ea typeface="Roboto"/>
                  <a:cs typeface="Roboto"/>
                  <a:sym typeface="Roboto"/>
                </a:endParaRPr>
              </a:p>
            </p:txBody>
          </p:sp>
          <p:sp>
            <p:nvSpPr>
              <p:cNvPr id="242" name="Google Shape;242;p22"/>
              <p:cNvSpPr txBox="1"/>
              <p:nvPr/>
            </p:nvSpPr>
            <p:spPr>
              <a:xfrm>
                <a:off x="6676774" y="3494449"/>
                <a:ext cx="15753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Project &amp; Outreach Servers Upgraded</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The Project and Outreach servers are upgraded in place</a:t>
                </a:r>
                <a:endParaRPr b="1" sz="1200">
                  <a:latin typeface="Roboto"/>
                  <a:ea typeface="Roboto"/>
                  <a:cs typeface="Roboto"/>
                  <a:sym typeface="Roboto"/>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246" name="Shape 246"/>
        <p:cNvGrpSpPr/>
        <p:nvPr/>
      </p:nvGrpSpPr>
      <p:grpSpPr>
        <a:xfrm>
          <a:off x="0" y="0"/>
          <a:ext cx="0" cy="0"/>
          <a:chOff x="0" y="0"/>
          <a:chExt cx="0" cy="0"/>
        </a:xfrm>
      </p:grpSpPr>
      <p:sp>
        <p:nvSpPr>
          <p:cNvPr id="247" name="Google Shape;247;p2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Plan</a:t>
            </a:r>
            <a:endParaRPr/>
          </a:p>
        </p:txBody>
      </p:sp>
      <p:sp>
        <p:nvSpPr>
          <p:cNvPr id="248" name="Google Shape;248;p23"/>
          <p:cNvSpPr/>
          <p:nvPr/>
        </p:nvSpPr>
        <p:spPr>
          <a:xfrm>
            <a:off x="4836352" y="2553201"/>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23"/>
          <p:cNvGrpSpPr/>
          <p:nvPr/>
        </p:nvGrpSpPr>
        <p:grpSpPr>
          <a:xfrm>
            <a:off x="4513725" y="979101"/>
            <a:ext cx="2535247" cy="2081274"/>
            <a:chOff x="4526675" y="1505375"/>
            <a:chExt cx="2535247" cy="2081274"/>
          </a:xfrm>
        </p:grpSpPr>
        <p:grpSp>
          <p:nvGrpSpPr>
            <p:cNvPr id="250" name="Google Shape;250;p23"/>
            <p:cNvGrpSpPr/>
            <p:nvPr/>
          </p:nvGrpSpPr>
          <p:grpSpPr>
            <a:xfrm>
              <a:off x="4808316" y="2800065"/>
              <a:ext cx="92400" cy="411825"/>
              <a:chOff x="845575" y="2563700"/>
              <a:chExt cx="92400" cy="411825"/>
            </a:xfrm>
          </p:grpSpPr>
          <p:cxnSp>
            <p:nvCxnSpPr>
              <p:cNvPr id="251" name="Google Shape;251;p2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52" name="Google Shape;252;p2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23"/>
            <p:cNvSpPr txBox="1"/>
            <p:nvPr/>
          </p:nvSpPr>
          <p:spPr>
            <a:xfrm>
              <a:off x="4526675" y="3215249"/>
              <a:ext cx="1420200" cy="3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latin typeface="Roboto"/>
                  <a:ea typeface="Roboto"/>
                  <a:cs typeface="Roboto"/>
                  <a:sym typeface="Roboto"/>
                </a:rPr>
                <a:t>March</a:t>
              </a:r>
              <a:r>
                <a:rPr b="1" lang="en" sz="1200">
                  <a:latin typeface="Roboto"/>
                  <a:ea typeface="Roboto"/>
                  <a:cs typeface="Roboto"/>
                  <a:sym typeface="Roboto"/>
                </a:rPr>
                <a:t> 2022</a:t>
              </a:r>
              <a:endParaRPr b="1" sz="1200">
                <a:latin typeface="Roboto"/>
                <a:ea typeface="Roboto"/>
                <a:cs typeface="Roboto"/>
                <a:sym typeface="Roboto"/>
              </a:endParaRPr>
            </a:p>
          </p:txBody>
        </p:sp>
        <p:sp>
          <p:nvSpPr>
            <p:cNvPr id="254" name="Google Shape;254;p23"/>
            <p:cNvSpPr txBox="1"/>
            <p:nvPr/>
          </p:nvSpPr>
          <p:spPr>
            <a:xfrm>
              <a:off x="4808323" y="1505375"/>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DELTA Connections Newsletter </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rPr lang="en" sz="1200">
                  <a:solidFill>
                    <a:schemeClr val="dk1"/>
                  </a:solidFill>
                </a:rPr>
                <a:t>Announce Availability of Academic Server </a:t>
              </a:r>
              <a:endParaRPr sz="1200">
                <a:solidFill>
                  <a:schemeClr val="dk1"/>
                </a:solidFill>
              </a:endParaRPr>
            </a:p>
            <a:p>
              <a:pPr indent="0" lvl="0" marL="0" rtl="0" algn="l">
                <a:spcBef>
                  <a:spcPts val="0"/>
                </a:spcBef>
                <a:spcAft>
                  <a:spcPts val="0"/>
                </a:spcAft>
                <a:buNone/>
              </a:pPr>
              <a:r>
                <a:t/>
              </a:r>
              <a:endParaRPr sz="1100">
                <a:solidFill>
                  <a:schemeClr val="dk1"/>
                </a:solidFill>
              </a:endParaRPr>
            </a:p>
          </p:txBody>
        </p:sp>
      </p:grpSp>
      <p:grpSp>
        <p:nvGrpSpPr>
          <p:cNvPr id="255" name="Google Shape;255;p23"/>
          <p:cNvGrpSpPr/>
          <p:nvPr/>
        </p:nvGrpSpPr>
        <p:grpSpPr>
          <a:xfrm>
            <a:off x="6422845" y="2176325"/>
            <a:ext cx="2721154" cy="1735651"/>
            <a:chOff x="6435795" y="2702599"/>
            <a:chExt cx="2721154" cy="1735651"/>
          </a:xfrm>
        </p:grpSpPr>
        <p:sp>
          <p:nvSpPr>
            <p:cNvPr id="256" name="Google Shape;256;p23"/>
            <p:cNvSpPr/>
            <p:nvPr/>
          </p:nvSpPr>
          <p:spPr>
            <a:xfrm>
              <a:off x="6807650" y="3079475"/>
              <a:ext cx="23493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23"/>
            <p:cNvGrpSpPr/>
            <p:nvPr/>
          </p:nvGrpSpPr>
          <p:grpSpPr>
            <a:xfrm>
              <a:off x="6435795" y="2702599"/>
              <a:ext cx="2494577" cy="1735651"/>
              <a:chOff x="6435795" y="2702599"/>
              <a:chExt cx="2494577" cy="1735651"/>
            </a:xfrm>
          </p:grpSpPr>
          <p:grpSp>
            <p:nvGrpSpPr>
              <p:cNvPr id="258" name="Google Shape;258;p23"/>
              <p:cNvGrpSpPr/>
              <p:nvPr/>
            </p:nvGrpSpPr>
            <p:grpSpPr>
              <a:xfrm rot="10800000">
                <a:off x="6760035" y="3079467"/>
                <a:ext cx="92400" cy="411825"/>
                <a:chOff x="2070100" y="2563700"/>
                <a:chExt cx="92400" cy="411825"/>
              </a:xfrm>
            </p:grpSpPr>
            <p:cxnSp>
              <p:nvCxnSpPr>
                <p:cNvPr id="259" name="Google Shape;259;p2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60" name="Google Shape;260;p2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23"/>
              <p:cNvSpPr txBox="1"/>
              <p:nvPr/>
            </p:nvSpPr>
            <p:spPr>
              <a:xfrm>
                <a:off x="6435795" y="2702599"/>
                <a:ext cx="1101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May 2022</a:t>
                </a:r>
                <a:endParaRPr b="1" sz="1200">
                  <a:latin typeface="Roboto"/>
                  <a:ea typeface="Roboto"/>
                  <a:cs typeface="Roboto"/>
                  <a:sym typeface="Roboto"/>
                </a:endParaRPr>
              </a:p>
            </p:txBody>
          </p:sp>
          <p:sp>
            <p:nvSpPr>
              <p:cNvPr id="262" name="Google Shape;262;p23"/>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DELTA Connections Newsletter</a:t>
                </a:r>
                <a:endParaRPr b="1"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Announce Upgrade of Projects &amp; Outreach</a:t>
                </a:r>
                <a:endParaRPr sz="1200">
                  <a:latin typeface="Roboto"/>
                  <a:ea typeface="Roboto"/>
                  <a:cs typeface="Roboto"/>
                  <a:sym typeface="Roboto"/>
                </a:endParaRPr>
              </a:p>
            </p:txBody>
          </p:sp>
        </p:grpSp>
      </p:grpSp>
      <p:grpSp>
        <p:nvGrpSpPr>
          <p:cNvPr id="263" name="Google Shape;263;p23"/>
          <p:cNvGrpSpPr/>
          <p:nvPr/>
        </p:nvGrpSpPr>
        <p:grpSpPr>
          <a:xfrm>
            <a:off x="483054" y="950526"/>
            <a:ext cx="2580718" cy="2109874"/>
            <a:chOff x="496004" y="1476800"/>
            <a:chExt cx="2580718" cy="2109874"/>
          </a:xfrm>
        </p:grpSpPr>
        <p:sp>
          <p:nvSpPr>
            <p:cNvPr id="264" name="Google Shape;264;p23"/>
            <p:cNvSpPr/>
            <p:nvPr/>
          </p:nvSpPr>
          <p:spPr>
            <a:xfrm>
              <a:off x="932600" y="3079475"/>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23"/>
            <p:cNvGrpSpPr/>
            <p:nvPr/>
          </p:nvGrpSpPr>
          <p:grpSpPr>
            <a:xfrm>
              <a:off x="496004" y="1476800"/>
              <a:ext cx="2580718" cy="2109874"/>
              <a:chOff x="496004" y="1476800"/>
              <a:chExt cx="2580718" cy="2109874"/>
            </a:xfrm>
          </p:grpSpPr>
          <p:sp>
            <p:nvSpPr>
              <p:cNvPr id="266" name="Google Shape;266;p23"/>
              <p:cNvSpPr txBox="1"/>
              <p:nvPr/>
            </p:nvSpPr>
            <p:spPr>
              <a:xfrm>
                <a:off x="496004" y="3215274"/>
                <a:ext cx="1269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August  2021</a:t>
                </a:r>
                <a:endParaRPr b="1" sz="1200">
                  <a:latin typeface="Roboto"/>
                  <a:ea typeface="Roboto"/>
                  <a:cs typeface="Roboto"/>
                  <a:sym typeface="Roboto"/>
                </a:endParaRPr>
              </a:p>
            </p:txBody>
          </p:sp>
          <p:grpSp>
            <p:nvGrpSpPr>
              <p:cNvPr id="267" name="Google Shape;267;p23"/>
              <p:cNvGrpSpPr/>
              <p:nvPr/>
            </p:nvGrpSpPr>
            <p:grpSpPr>
              <a:xfrm>
                <a:off x="881025" y="2800065"/>
                <a:ext cx="92400" cy="411825"/>
                <a:chOff x="845575" y="2563700"/>
                <a:chExt cx="92400" cy="411825"/>
              </a:xfrm>
            </p:grpSpPr>
            <p:cxnSp>
              <p:nvCxnSpPr>
                <p:cNvPr id="268" name="Google Shape;268;p2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69" name="Google Shape;269;p2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23"/>
              <p:cNvSpPr txBox="1"/>
              <p:nvPr/>
            </p:nvSpPr>
            <p:spPr>
              <a:xfrm>
                <a:off x="823122"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Moodle 4 Coming next year</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First official announcement of our upgrade plans.</a:t>
                </a:r>
                <a:endParaRPr b="1" sz="1200">
                  <a:latin typeface="Roboto"/>
                  <a:ea typeface="Roboto"/>
                  <a:cs typeface="Roboto"/>
                  <a:sym typeface="Roboto"/>
                </a:endParaRPr>
              </a:p>
            </p:txBody>
          </p:sp>
        </p:grpSp>
      </p:grpSp>
      <p:grpSp>
        <p:nvGrpSpPr>
          <p:cNvPr id="271" name="Google Shape;271;p23"/>
          <p:cNvGrpSpPr/>
          <p:nvPr/>
        </p:nvGrpSpPr>
        <p:grpSpPr>
          <a:xfrm>
            <a:off x="2512650" y="2188400"/>
            <a:ext cx="2501350" cy="1723576"/>
            <a:chOff x="2525600" y="2714674"/>
            <a:chExt cx="2501350" cy="1723576"/>
          </a:xfrm>
        </p:grpSpPr>
        <p:sp>
          <p:nvSpPr>
            <p:cNvPr id="272" name="Google Shape;272;p23"/>
            <p:cNvSpPr/>
            <p:nvPr/>
          </p:nvSpPr>
          <p:spPr>
            <a:xfrm>
              <a:off x="2890952" y="3079475"/>
              <a:ext cx="19584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23"/>
            <p:cNvGrpSpPr/>
            <p:nvPr/>
          </p:nvGrpSpPr>
          <p:grpSpPr>
            <a:xfrm>
              <a:off x="2525600" y="2714674"/>
              <a:ext cx="2501350" cy="1723576"/>
              <a:chOff x="2525600" y="2714674"/>
              <a:chExt cx="2501350" cy="1723576"/>
            </a:xfrm>
          </p:grpSpPr>
          <p:sp>
            <p:nvSpPr>
              <p:cNvPr id="274" name="Google Shape;274;p23"/>
              <p:cNvSpPr txBox="1"/>
              <p:nvPr/>
            </p:nvSpPr>
            <p:spPr>
              <a:xfrm>
                <a:off x="2525600" y="2714674"/>
                <a:ext cx="2323800" cy="35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latin typeface="Roboto"/>
                    <a:ea typeface="Roboto"/>
                    <a:cs typeface="Roboto"/>
                    <a:sym typeface="Roboto"/>
                  </a:rPr>
                  <a:t>December 2021</a:t>
                </a:r>
                <a:endParaRPr b="1" sz="1200">
                  <a:latin typeface="Roboto"/>
                  <a:ea typeface="Roboto"/>
                  <a:cs typeface="Roboto"/>
                  <a:sym typeface="Roboto"/>
                </a:endParaRPr>
              </a:p>
            </p:txBody>
          </p:sp>
          <p:grpSp>
            <p:nvGrpSpPr>
              <p:cNvPr id="275" name="Google Shape;275;p23"/>
              <p:cNvGrpSpPr/>
              <p:nvPr/>
            </p:nvGrpSpPr>
            <p:grpSpPr>
              <a:xfrm rot="10800000">
                <a:off x="2849073" y="3079467"/>
                <a:ext cx="92400" cy="411825"/>
                <a:chOff x="2070100" y="2563700"/>
                <a:chExt cx="92400" cy="411825"/>
              </a:xfrm>
            </p:grpSpPr>
            <p:cxnSp>
              <p:nvCxnSpPr>
                <p:cNvPr id="276" name="Google Shape;276;p2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77" name="Google Shape;277;p2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23"/>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DELTA Connections Newsletter</a:t>
                </a:r>
                <a:br>
                  <a:rPr b="1" lang="en" sz="1200">
                    <a:latin typeface="Roboto"/>
                    <a:ea typeface="Roboto"/>
                    <a:cs typeface="Roboto"/>
                    <a:sym typeface="Roboto"/>
                  </a:rPr>
                </a:br>
                <a:r>
                  <a:rPr lang="en" sz="1200">
                    <a:latin typeface="Roboto"/>
                    <a:ea typeface="Roboto"/>
                    <a:cs typeface="Roboto"/>
                    <a:sym typeface="Roboto"/>
                  </a:rPr>
                  <a:t>Announce new version of Moodle with series of articles</a:t>
                </a:r>
                <a:endParaRPr sz="1200">
                  <a:latin typeface="Roboto"/>
                  <a:ea typeface="Roboto"/>
                  <a:cs typeface="Roboto"/>
                  <a:sym typeface="Roboto"/>
                </a:endParaRPr>
              </a:p>
            </p:txBody>
          </p:sp>
        </p:grpSp>
      </p:grpSp>
      <p:pic>
        <p:nvPicPr>
          <p:cNvPr id="279" name="Google Shape;279;p23" title="Email icon"/>
          <p:cNvPicPr preferRelativeResize="0"/>
          <p:nvPr/>
        </p:nvPicPr>
        <p:blipFill rotWithShape="1">
          <a:blip r:embed="rId3">
            <a:alphaModFix/>
          </a:blip>
          <a:srcRect b="16839" l="0" r="0" t="0"/>
          <a:stretch/>
        </p:blipFill>
        <p:spPr>
          <a:xfrm>
            <a:off x="142875" y="1047750"/>
            <a:ext cx="688656" cy="572700"/>
          </a:xfrm>
          <a:prstGeom prst="rect">
            <a:avLst/>
          </a:prstGeom>
          <a:noFill/>
          <a:ln>
            <a:noFill/>
          </a:ln>
        </p:spPr>
      </p:pic>
      <p:pic>
        <p:nvPicPr>
          <p:cNvPr id="280" name="Google Shape;280;p23" title="newsletter icon"/>
          <p:cNvPicPr preferRelativeResize="0"/>
          <p:nvPr/>
        </p:nvPicPr>
        <p:blipFill rotWithShape="1">
          <a:blip r:embed="rId4">
            <a:alphaModFix/>
          </a:blip>
          <a:srcRect b="14258" l="0" r="0" t="0"/>
          <a:stretch/>
        </p:blipFill>
        <p:spPr>
          <a:xfrm>
            <a:off x="1962150" y="3060375"/>
            <a:ext cx="746924" cy="640425"/>
          </a:xfrm>
          <a:prstGeom prst="rect">
            <a:avLst/>
          </a:prstGeom>
          <a:noFill/>
          <a:ln>
            <a:noFill/>
          </a:ln>
        </p:spPr>
      </p:pic>
      <p:pic>
        <p:nvPicPr>
          <p:cNvPr id="281" name="Google Shape;281;p23" title="newsletter icon"/>
          <p:cNvPicPr preferRelativeResize="0"/>
          <p:nvPr/>
        </p:nvPicPr>
        <p:blipFill rotWithShape="1">
          <a:blip r:embed="rId4">
            <a:alphaModFix/>
          </a:blip>
          <a:srcRect b="14258" l="0" r="0" t="0"/>
          <a:stretch/>
        </p:blipFill>
        <p:spPr>
          <a:xfrm>
            <a:off x="3962400" y="1066100"/>
            <a:ext cx="746924" cy="640425"/>
          </a:xfrm>
          <a:prstGeom prst="rect">
            <a:avLst/>
          </a:prstGeom>
          <a:noFill/>
          <a:ln>
            <a:noFill/>
          </a:ln>
        </p:spPr>
      </p:pic>
      <p:pic>
        <p:nvPicPr>
          <p:cNvPr id="282" name="Google Shape;282;p23" title="newsletter icon"/>
          <p:cNvPicPr preferRelativeResize="0"/>
          <p:nvPr/>
        </p:nvPicPr>
        <p:blipFill rotWithShape="1">
          <a:blip r:embed="rId4">
            <a:alphaModFix/>
          </a:blip>
          <a:srcRect b="14258" l="0" r="0" t="0"/>
          <a:stretch/>
        </p:blipFill>
        <p:spPr>
          <a:xfrm>
            <a:off x="5868850" y="3117450"/>
            <a:ext cx="746924" cy="640425"/>
          </a:xfrm>
          <a:prstGeom prst="rect">
            <a:avLst/>
          </a:prstGeom>
          <a:noFill/>
          <a:ln>
            <a:noFill/>
          </a:ln>
        </p:spPr>
      </p:pic>
      <p:pic>
        <p:nvPicPr>
          <p:cNvPr id="283" name="Google Shape;283;p23" title="Assorted spring foliage"/>
          <p:cNvPicPr preferRelativeResize="0"/>
          <p:nvPr/>
        </p:nvPicPr>
        <p:blipFill>
          <a:blip r:embed="rId5">
            <a:alphaModFix/>
          </a:blip>
          <a:stretch>
            <a:fillRect/>
          </a:stretch>
        </p:blipFill>
        <p:spPr>
          <a:xfrm>
            <a:off x="-118050" y="3554575"/>
            <a:ext cx="2630700" cy="1741317"/>
          </a:xfrm>
          <a:prstGeom prst="rect">
            <a:avLst/>
          </a:prstGeom>
          <a:noFill/>
          <a:ln>
            <a:noFill/>
          </a:ln>
        </p:spPr>
      </p:pic>
      <p:pic>
        <p:nvPicPr>
          <p:cNvPr id="284" name="Google Shape;284;p23" title="Assorted spring foliage"/>
          <p:cNvPicPr preferRelativeResize="0"/>
          <p:nvPr/>
        </p:nvPicPr>
        <p:blipFill>
          <a:blip r:embed="rId6">
            <a:alphaModFix/>
          </a:blip>
          <a:stretch>
            <a:fillRect/>
          </a:stretch>
        </p:blipFill>
        <p:spPr>
          <a:xfrm flipH="1" rot="10800000">
            <a:off x="7133350" y="-224050"/>
            <a:ext cx="2012250" cy="169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288" name="Shape 288"/>
        <p:cNvGrpSpPr/>
        <p:nvPr/>
      </p:nvGrpSpPr>
      <p:grpSpPr>
        <a:xfrm>
          <a:off x="0" y="0"/>
          <a:ext cx="0" cy="0"/>
          <a:chOff x="0" y="0"/>
          <a:chExt cx="0" cy="0"/>
        </a:xfrm>
      </p:grpSpPr>
      <p:sp>
        <p:nvSpPr>
          <p:cNvPr id="289" name="Google Shape;289;p2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Cataloging Existing Support Resources</a:t>
            </a:r>
            <a:endParaRPr/>
          </a:p>
        </p:txBody>
      </p:sp>
      <p:grpSp>
        <p:nvGrpSpPr>
          <p:cNvPr id="290" name="Google Shape;290;p24"/>
          <p:cNvGrpSpPr/>
          <p:nvPr/>
        </p:nvGrpSpPr>
        <p:grpSpPr>
          <a:xfrm>
            <a:off x="133350" y="1170125"/>
            <a:ext cx="2686050" cy="2256900"/>
            <a:chOff x="133350" y="1170125"/>
            <a:chExt cx="2686050" cy="2256900"/>
          </a:xfrm>
        </p:grpSpPr>
        <p:pic>
          <p:nvPicPr>
            <p:cNvPr id="291" name="Google Shape;291;p24" title="Icon with magnifying glass indicating search"/>
            <p:cNvPicPr preferRelativeResize="0"/>
            <p:nvPr/>
          </p:nvPicPr>
          <p:blipFill rotWithShape="1">
            <a:blip r:embed="rId3">
              <a:alphaModFix/>
            </a:blip>
            <a:srcRect b="15973" l="0" r="0" t="0"/>
            <a:stretch/>
          </p:blipFill>
          <p:spPr>
            <a:xfrm>
              <a:off x="133350" y="1170125"/>
              <a:ext cx="2686050" cy="2256900"/>
            </a:xfrm>
            <a:prstGeom prst="rect">
              <a:avLst/>
            </a:prstGeom>
            <a:noFill/>
            <a:ln>
              <a:noFill/>
            </a:ln>
          </p:spPr>
        </p:pic>
        <p:sp>
          <p:nvSpPr>
            <p:cNvPr id="292" name="Google Shape;292;p24"/>
            <p:cNvSpPr txBox="1"/>
            <p:nvPr/>
          </p:nvSpPr>
          <p:spPr>
            <a:xfrm>
              <a:off x="504825" y="3000375"/>
              <a:ext cx="158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rgbClr val="1D4B61"/>
                  </a:solidFill>
                  <a:latin typeface="Roboto"/>
                  <a:ea typeface="Roboto"/>
                  <a:cs typeface="Roboto"/>
                  <a:sym typeface="Roboto"/>
                  <a:hlinkClick r:id="rId4">
                    <a:extLst>
                      <a:ext uri="{A12FA001-AC4F-418D-AE19-62706E023703}">
                        <ahyp:hlinkClr val="tx"/>
                      </a:ext>
                    </a:extLst>
                  </a:hlinkClick>
                </a:rPr>
                <a:t>Knowledge Base</a:t>
              </a:r>
              <a:endParaRPr>
                <a:solidFill>
                  <a:srgbClr val="1D4B61"/>
                </a:solidFill>
                <a:latin typeface="Roboto"/>
                <a:ea typeface="Roboto"/>
                <a:cs typeface="Roboto"/>
                <a:sym typeface="Roboto"/>
              </a:endParaRPr>
            </a:p>
          </p:txBody>
        </p:sp>
      </p:grpSp>
      <p:grpSp>
        <p:nvGrpSpPr>
          <p:cNvPr id="293" name="Google Shape;293;p24"/>
          <p:cNvGrpSpPr/>
          <p:nvPr/>
        </p:nvGrpSpPr>
        <p:grpSpPr>
          <a:xfrm>
            <a:off x="2365057" y="1170125"/>
            <a:ext cx="2210756" cy="2230450"/>
            <a:chOff x="2365057" y="1170125"/>
            <a:chExt cx="2210756" cy="2230450"/>
          </a:xfrm>
        </p:grpSpPr>
        <p:pic>
          <p:nvPicPr>
            <p:cNvPr id="294" name="Google Shape;294;p24" title="icon of web page with a video play button"/>
            <p:cNvPicPr preferRelativeResize="0"/>
            <p:nvPr/>
          </p:nvPicPr>
          <p:blipFill rotWithShape="1">
            <a:blip r:embed="rId5">
              <a:alphaModFix/>
            </a:blip>
            <a:srcRect b="18287" l="0" r="0" t="0"/>
            <a:stretch/>
          </p:blipFill>
          <p:spPr>
            <a:xfrm>
              <a:off x="2365057" y="1170125"/>
              <a:ext cx="2210756" cy="1806450"/>
            </a:xfrm>
            <a:prstGeom prst="rect">
              <a:avLst/>
            </a:prstGeom>
            <a:noFill/>
            <a:ln>
              <a:noFill/>
            </a:ln>
          </p:spPr>
        </p:pic>
        <p:sp>
          <p:nvSpPr>
            <p:cNvPr id="295" name="Google Shape;295;p24"/>
            <p:cNvSpPr txBox="1"/>
            <p:nvPr/>
          </p:nvSpPr>
          <p:spPr>
            <a:xfrm>
              <a:off x="2679775" y="3000375"/>
              <a:ext cx="158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6"/>
                </a:rPr>
                <a:t>YouTube Channel</a:t>
              </a:r>
              <a:endParaRPr>
                <a:latin typeface="Roboto"/>
                <a:ea typeface="Roboto"/>
                <a:cs typeface="Roboto"/>
                <a:sym typeface="Roboto"/>
              </a:endParaRPr>
            </a:p>
          </p:txBody>
        </p:sp>
      </p:grpSp>
      <p:grpSp>
        <p:nvGrpSpPr>
          <p:cNvPr id="296" name="Google Shape;296;p24"/>
          <p:cNvGrpSpPr/>
          <p:nvPr/>
        </p:nvGrpSpPr>
        <p:grpSpPr>
          <a:xfrm>
            <a:off x="4350068" y="1170125"/>
            <a:ext cx="2210751" cy="2230450"/>
            <a:chOff x="4350068" y="1170125"/>
            <a:chExt cx="2210751" cy="2230450"/>
          </a:xfrm>
        </p:grpSpPr>
        <p:pic>
          <p:nvPicPr>
            <p:cNvPr id="297" name="Google Shape;297;p24" title="Icon of Webpage with a folder icon"/>
            <p:cNvPicPr preferRelativeResize="0"/>
            <p:nvPr/>
          </p:nvPicPr>
          <p:blipFill rotWithShape="1">
            <a:blip r:embed="rId7">
              <a:alphaModFix/>
            </a:blip>
            <a:srcRect b="15711" l="0" r="0" t="0"/>
            <a:stretch/>
          </p:blipFill>
          <p:spPr>
            <a:xfrm>
              <a:off x="4350068" y="1170125"/>
              <a:ext cx="2210751" cy="1863474"/>
            </a:xfrm>
            <a:prstGeom prst="rect">
              <a:avLst/>
            </a:prstGeom>
            <a:noFill/>
            <a:ln>
              <a:noFill/>
            </a:ln>
          </p:spPr>
        </p:pic>
        <p:sp>
          <p:nvSpPr>
            <p:cNvPr id="298" name="Google Shape;298;p24"/>
            <p:cNvSpPr txBox="1"/>
            <p:nvPr/>
          </p:nvSpPr>
          <p:spPr>
            <a:xfrm>
              <a:off x="4664800" y="3000375"/>
              <a:ext cx="158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User Guides</a:t>
              </a:r>
              <a:endParaRPr>
                <a:latin typeface="Roboto"/>
                <a:ea typeface="Roboto"/>
                <a:cs typeface="Roboto"/>
                <a:sym typeface="Roboto"/>
              </a:endParaRPr>
            </a:p>
          </p:txBody>
        </p:sp>
      </p:grpSp>
      <p:grpSp>
        <p:nvGrpSpPr>
          <p:cNvPr id="299" name="Google Shape;299;p24"/>
          <p:cNvGrpSpPr/>
          <p:nvPr/>
        </p:nvGrpSpPr>
        <p:grpSpPr>
          <a:xfrm>
            <a:off x="6335075" y="1170125"/>
            <a:ext cx="2210751" cy="2661550"/>
            <a:chOff x="6335075" y="1170125"/>
            <a:chExt cx="2210751" cy="2661550"/>
          </a:xfrm>
        </p:grpSpPr>
        <p:pic>
          <p:nvPicPr>
            <p:cNvPr id="300" name="Google Shape;300;p24" title="Icon of a webpage"/>
            <p:cNvPicPr preferRelativeResize="0"/>
            <p:nvPr/>
          </p:nvPicPr>
          <p:blipFill rotWithShape="1">
            <a:blip r:embed="rId8">
              <a:alphaModFix/>
            </a:blip>
            <a:srcRect b="15504" l="0" r="0" t="0"/>
            <a:stretch/>
          </p:blipFill>
          <p:spPr>
            <a:xfrm>
              <a:off x="6335075" y="1170125"/>
              <a:ext cx="2210751" cy="1867962"/>
            </a:xfrm>
            <a:prstGeom prst="rect">
              <a:avLst/>
            </a:prstGeom>
            <a:noFill/>
            <a:ln>
              <a:noFill/>
            </a:ln>
          </p:spPr>
        </p:pic>
        <p:sp>
          <p:nvSpPr>
            <p:cNvPr id="301" name="Google Shape;301;p24"/>
            <p:cNvSpPr txBox="1"/>
            <p:nvPr/>
          </p:nvSpPr>
          <p:spPr>
            <a:xfrm>
              <a:off x="6649825" y="3000375"/>
              <a:ext cx="1581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9"/>
                </a:rPr>
                <a:t>Teaching Resources Website</a:t>
              </a:r>
              <a:endParaRPr>
                <a:latin typeface="Roboto"/>
                <a:ea typeface="Roboto"/>
                <a:cs typeface="Roboto"/>
                <a:sym typeface="Roboto"/>
              </a:endParaRPr>
            </a:p>
          </p:txBody>
        </p:sp>
      </p:grpSp>
      <p:pic>
        <p:nvPicPr>
          <p:cNvPr id="302" name="Google Shape;302;p24"/>
          <p:cNvPicPr preferRelativeResize="0"/>
          <p:nvPr/>
        </p:nvPicPr>
        <p:blipFill>
          <a:blip r:embed="rId10">
            <a:alphaModFix/>
          </a:blip>
          <a:stretch>
            <a:fillRect/>
          </a:stretch>
        </p:blipFill>
        <p:spPr>
          <a:xfrm>
            <a:off x="4509750" y="3831676"/>
            <a:ext cx="4322550" cy="1194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306" name="Shape 306"/>
        <p:cNvGrpSpPr/>
        <p:nvPr/>
      </p:nvGrpSpPr>
      <p:grpSpPr>
        <a:xfrm>
          <a:off x="0" y="0"/>
          <a:ext cx="0" cy="0"/>
          <a:chOff x="0" y="0"/>
          <a:chExt cx="0" cy="0"/>
        </a:xfrm>
      </p:grpSpPr>
      <p:sp>
        <p:nvSpPr>
          <p:cNvPr id="307" name="Google Shape;307;p2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Cataloging Existing Support Resources</a:t>
            </a:r>
            <a:endParaRPr/>
          </a:p>
        </p:txBody>
      </p:sp>
      <p:grpSp>
        <p:nvGrpSpPr>
          <p:cNvPr id="308" name="Google Shape;308;p25"/>
          <p:cNvGrpSpPr/>
          <p:nvPr/>
        </p:nvGrpSpPr>
        <p:grpSpPr>
          <a:xfrm>
            <a:off x="-34902" y="1332063"/>
            <a:ext cx="2072201" cy="2026738"/>
            <a:chOff x="-34902" y="1332063"/>
            <a:chExt cx="2072201" cy="2026738"/>
          </a:xfrm>
        </p:grpSpPr>
        <p:sp>
          <p:nvSpPr>
            <p:cNvPr id="309" name="Google Shape;309;p25"/>
            <p:cNvSpPr txBox="1"/>
            <p:nvPr/>
          </p:nvSpPr>
          <p:spPr>
            <a:xfrm>
              <a:off x="167798" y="2958600"/>
              <a:ext cx="166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Revision Needed?</a:t>
              </a:r>
              <a:endParaRPr>
                <a:latin typeface="Roboto"/>
                <a:ea typeface="Roboto"/>
                <a:cs typeface="Roboto"/>
                <a:sym typeface="Roboto"/>
              </a:endParaRPr>
            </a:p>
          </p:txBody>
        </p:sp>
        <p:pic>
          <p:nvPicPr>
            <p:cNvPr id="310" name="Google Shape;310;p25" title="Icon of a piece of paper with a arrows forming a circle in front of it "/>
            <p:cNvPicPr preferRelativeResize="0"/>
            <p:nvPr/>
          </p:nvPicPr>
          <p:blipFill rotWithShape="1">
            <a:blip r:embed="rId3">
              <a:alphaModFix/>
            </a:blip>
            <a:srcRect b="14008" l="0" r="0" t="0"/>
            <a:stretch/>
          </p:blipFill>
          <p:spPr>
            <a:xfrm>
              <a:off x="-34902" y="1332062"/>
              <a:ext cx="2072201" cy="1781875"/>
            </a:xfrm>
            <a:prstGeom prst="rect">
              <a:avLst/>
            </a:prstGeom>
            <a:noFill/>
            <a:ln>
              <a:noFill/>
            </a:ln>
          </p:spPr>
        </p:pic>
      </p:grpSp>
      <p:grpSp>
        <p:nvGrpSpPr>
          <p:cNvPr id="311" name="Google Shape;311;p25"/>
          <p:cNvGrpSpPr/>
          <p:nvPr/>
        </p:nvGrpSpPr>
        <p:grpSpPr>
          <a:xfrm>
            <a:off x="1704981" y="1959150"/>
            <a:ext cx="2000100" cy="2615699"/>
            <a:chOff x="1704981" y="1959150"/>
            <a:chExt cx="2000100" cy="2615699"/>
          </a:xfrm>
        </p:grpSpPr>
        <p:sp>
          <p:nvSpPr>
            <p:cNvPr id="312" name="Google Shape;312;p25"/>
            <p:cNvSpPr txBox="1"/>
            <p:nvPr/>
          </p:nvSpPr>
          <p:spPr>
            <a:xfrm>
              <a:off x="1871631" y="1959150"/>
              <a:ext cx="1666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What needs to be changed?</a:t>
              </a:r>
              <a:endParaRPr>
                <a:latin typeface="Roboto"/>
                <a:ea typeface="Roboto"/>
                <a:cs typeface="Roboto"/>
                <a:sym typeface="Roboto"/>
              </a:endParaRPr>
            </a:p>
          </p:txBody>
        </p:sp>
        <p:pic>
          <p:nvPicPr>
            <p:cNvPr id="313" name="Google Shape;313;p25" title="icon of paper with a pencil writing"/>
            <p:cNvPicPr preferRelativeResize="0"/>
            <p:nvPr/>
          </p:nvPicPr>
          <p:blipFill>
            <a:blip r:embed="rId4">
              <a:alphaModFix/>
            </a:blip>
            <a:stretch>
              <a:fillRect/>
            </a:stretch>
          </p:blipFill>
          <p:spPr>
            <a:xfrm>
              <a:off x="1704981" y="2574750"/>
              <a:ext cx="2000100" cy="2000099"/>
            </a:xfrm>
            <a:prstGeom prst="rect">
              <a:avLst/>
            </a:prstGeom>
            <a:noFill/>
            <a:ln>
              <a:noFill/>
            </a:ln>
          </p:spPr>
        </p:pic>
      </p:grpSp>
      <p:grpSp>
        <p:nvGrpSpPr>
          <p:cNvPr id="314" name="Google Shape;314;p25"/>
          <p:cNvGrpSpPr/>
          <p:nvPr/>
        </p:nvGrpSpPr>
        <p:grpSpPr>
          <a:xfrm>
            <a:off x="3533875" y="1253075"/>
            <a:ext cx="1781874" cy="2105725"/>
            <a:chOff x="3533875" y="1253075"/>
            <a:chExt cx="1781874" cy="2105725"/>
          </a:xfrm>
        </p:grpSpPr>
        <p:sp>
          <p:nvSpPr>
            <p:cNvPr id="315" name="Google Shape;315;p25"/>
            <p:cNvSpPr txBox="1"/>
            <p:nvPr/>
          </p:nvSpPr>
          <p:spPr>
            <a:xfrm>
              <a:off x="3591413" y="2743200"/>
              <a:ext cx="1666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Who will be updating?</a:t>
              </a:r>
              <a:endParaRPr>
                <a:latin typeface="Roboto"/>
                <a:ea typeface="Roboto"/>
                <a:cs typeface="Roboto"/>
                <a:sym typeface="Roboto"/>
              </a:endParaRPr>
            </a:p>
          </p:txBody>
        </p:sp>
        <p:pic>
          <p:nvPicPr>
            <p:cNvPr id="316" name="Google Shape;316;p25" title="icon of paper with a person icon on top with a plus symbol"/>
            <p:cNvPicPr preferRelativeResize="0"/>
            <p:nvPr/>
          </p:nvPicPr>
          <p:blipFill rotWithShape="1">
            <a:blip r:embed="rId5">
              <a:alphaModFix/>
            </a:blip>
            <a:srcRect b="13703" l="0" r="0" t="0"/>
            <a:stretch/>
          </p:blipFill>
          <p:spPr>
            <a:xfrm>
              <a:off x="3533875" y="1253075"/>
              <a:ext cx="1781874" cy="1537750"/>
            </a:xfrm>
            <a:prstGeom prst="rect">
              <a:avLst/>
            </a:prstGeom>
            <a:noFill/>
            <a:ln>
              <a:noFill/>
            </a:ln>
          </p:spPr>
        </p:pic>
      </p:grpSp>
      <p:grpSp>
        <p:nvGrpSpPr>
          <p:cNvPr id="317" name="Google Shape;317;p25"/>
          <p:cNvGrpSpPr/>
          <p:nvPr/>
        </p:nvGrpSpPr>
        <p:grpSpPr>
          <a:xfrm>
            <a:off x="5262963" y="2001975"/>
            <a:ext cx="1781887" cy="2235162"/>
            <a:chOff x="5262963" y="2001975"/>
            <a:chExt cx="1781887" cy="2235162"/>
          </a:xfrm>
        </p:grpSpPr>
        <p:sp>
          <p:nvSpPr>
            <p:cNvPr id="318" name="Google Shape;318;p25"/>
            <p:cNvSpPr txBox="1"/>
            <p:nvPr/>
          </p:nvSpPr>
          <p:spPr>
            <a:xfrm>
              <a:off x="5505456" y="2001975"/>
              <a:ext cx="129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Priority</a:t>
              </a:r>
              <a:endParaRPr>
                <a:latin typeface="Roboto"/>
                <a:ea typeface="Roboto"/>
                <a:cs typeface="Roboto"/>
                <a:sym typeface="Roboto"/>
              </a:endParaRPr>
            </a:p>
          </p:txBody>
        </p:sp>
        <p:pic>
          <p:nvPicPr>
            <p:cNvPr id="319" name="Google Shape;319;p25" title="three rectangles of text with arrows indicating movement up and down"/>
            <p:cNvPicPr preferRelativeResize="0"/>
            <p:nvPr/>
          </p:nvPicPr>
          <p:blipFill>
            <a:blip r:embed="rId6">
              <a:alphaModFix/>
            </a:blip>
            <a:stretch>
              <a:fillRect/>
            </a:stretch>
          </p:blipFill>
          <p:spPr>
            <a:xfrm>
              <a:off x="5262963" y="2455250"/>
              <a:ext cx="1781887" cy="1781887"/>
            </a:xfrm>
            <a:prstGeom prst="rect">
              <a:avLst/>
            </a:prstGeom>
            <a:noFill/>
            <a:ln>
              <a:noFill/>
            </a:ln>
          </p:spPr>
        </p:pic>
      </p:grpSp>
      <p:grpSp>
        <p:nvGrpSpPr>
          <p:cNvPr id="320" name="Google Shape;320;p25"/>
          <p:cNvGrpSpPr/>
          <p:nvPr/>
        </p:nvGrpSpPr>
        <p:grpSpPr>
          <a:xfrm>
            <a:off x="6949600" y="828050"/>
            <a:ext cx="2146776" cy="2248600"/>
            <a:chOff x="6949600" y="828050"/>
            <a:chExt cx="2146776" cy="2248600"/>
          </a:xfrm>
        </p:grpSpPr>
        <p:sp>
          <p:nvSpPr>
            <p:cNvPr id="321" name="Google Shape;321;p25"/>
            <p:cNvSpPr txBox="1"/>
            <p:nvPr/>
          </p:nvSpPr>
          <p:spPr>
            <a:xfrm>
              <a:off x="7335700" y="2676450"/>
              <a:ext cx="166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Size of Job</a:t>
              </a:r>
              <a:endParaRPr>
                <a:latin typeface="Roboto"/>
                <a:ea typeface="Roboto"/>
                <a:cs typeface="Roboto"/>
                <a:sym typeface="Roboto"/>
              </a:endParaRPr>
            </a:p>
          </p:txBody>
        </p:sp>
        <p:pic>
          <p:nvPicPr>
            <p:cNvPr id="322" name="Google Shape;322;p25" title="Three rectangles , one with 1 star, one with 2 stars, one with 3 starts"/>
            <p:cNvPicPr preferRelativeResize="0"/>
            <p:nvPr/>
          </p:nvPicPr>
          <p:blipFill rotWithShape="1">
            <a:blip r:embed="rId7">
              <a:alphaModFix/>
            </a:blip>
            <a:srcRect b="14000" l="0" r="0" t="0"/>
            <a:stretch/>
          </p:blipFill>
          <p:spPr>
            <a:xfrm>
              <a:off x="6949600" y="828050"/>
              <a:ext cx="2146776" cy="1846273"/>
            </a:xfrm>
            <a:prstGeom prst="rect">
              <a:avLst/>
            </a:prstGeom>
            <a:noFill/>
            <a:ln>
              <a:noFill/>
            </a:ln>
          </p:spPr>
        </p:pic>
      </p:grpSp>
      <p:pic>
        <p:nvPicPr>
          <p:cNvPr id="323" name="Google Shape;323;p25" title="wolf on bicycle"/>
          <p:cNvPicPr preferRelativeResize="0"/>
          <p:nvPr/>
        </p:nvPicPr>
        <p:blipFill>
          <a:blip r:embed="rId8">
            <a:alphaModFix/>
          </a:blip>
          <a:stretch>
            <a:fillRect/>
          </a:stretch>
        </p:blipFill>
        <p:spPr>
          <a:xfrm>
            <a:off x="7004100" y="3131100"/>
            <a:ext cx="1901875" cy="1799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327" name="Shape 327"/>
        <p:cNvGrpSpPr/>
        <p:nvPr/>
      </p:nvGrpSpPr>
      <p:grpSpPr>
        <a:xfrm>
          <a:off x="0" y="0"/>
          <a:ext cx="0" cy="0"/>
          <a:chOff x="0" y="0"/>
          <a:chExt cx="0" cy="0"/>
        </a:xfrm>
      </p:grpSpPr>
      <p:pic>
        <p:nvPicPr>
          <p:cNvPr id="328" name="Google Shape;328;p26" title="NC State Belltower surrounded by trees"/>
          <p:cNvPicPr preferRelativeResize="0"/>
          <p:nvPr/>
        </p:nvPicPr>
        <p:blipFill>
          <a:blip r:embed="rId3">
            <a:alphaModFix/>
          </a:blip>
          <a:stretch>
            <a:fillRect/>
          </a:stretch>
        </p:blipFill>
        <p:spPr>
          <a:xfrm>
            <a:off x="312225" y="808600"/>
            <a:ext cx="3440226" cy="3526323"/>
          </a:xfrm>
          <a:prstGeom prst="rect">
            <a:avLst/>
          </a:prstGeom>
          <a:noFill/>
          <a:ln>
            <a:noFill/>
          </a:ln>
        </p:spPr>
      </p:pic>
      <p:sp>
        <p:nvSpPr>
          <p:cNvPr id="329" name="Google Shape;32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October Decision - Delays MAY Happen</a:t>
            </a:r>
            <a:endParaRPr/>
          </a:p>
        </p:txBody>
      </p:sp>
      <p:sp>
        <p:nvSpPr>
          <p:cNvPr id="330" name="Google Shape;330;p26"/>
          <p:cNvSpPr txBox="1"/>
          <p:nvPr>
            <p:ph idx="1" type="body"/>
          </p:nvPr>
        </p:nvSpPr>
        <p:spPr>
          <a:xfrm>
            <a:off x="3676250" y="1057225"/>
            <a:ext cx="5194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As of today, we’re expecting 4.0 code to release on-schedule (Dec. 13) and agreed to begin providing information about the upgrade starting in the November 2021 newsletter. However, if code release is delayed until January AND if that delay includes key upgrade components (eg. those that would be difficult to integrate, test and deploy within a shortened time frame), then the team is prepared to delay the release past March. If so, a message within a future newsletter (most likely Dec or Jan) will explain the delay in an effort to be as transparent as possible.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334" name="Shape 334"/>
        <p:cNvGrpSpPr/>
        <p:nvPr/>
      </p:nvGrpSpPr>
      <p:grpSpPr>
        <a:xfrm>
          <a:off x="0" y="0"/>
          <a:ext cx="0" cy="0"/>
          <a:chOff x="0" y="0"/>
          <a:chExt cx="0" cy="0"/>
        </a:xfrm>
      </p:grpSpPr>
      <p:sp>
        <p:nvSpPr>
          <p:cNvPr id="335" name="Google Shape;33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What are our deal breakers </a:t>
            </a:r>
            <a:endParaRPr sz="4200"/>
          </a:p>
          <a:p>
            <a:pPr indent="0" lvl="0" marL="0" rtl="0" algn="ctr">
              <a:spcBef>
                <a:spcPts val="0"/>
              </a:spcBef>
              <a:spcAft>
                <a:spcPts val="0"/>
              </a:spcAft>
              <a:buNone/>
            </a:pPr>
            <a:r>
              <a:rPr lang="en" sz="4200"/>
              <a:t>in moving to Moodle 4 in 2022?</a:t>
            </a:r>
            <a:endParaRPr sz="4200"/>
          </a:p>
        </p:txBody>
      </p:sp>
      <p:pic>
        <p:nvPicPr>
          <p:cNvPr id="336" name="Google Shape;336;p27" title="Drawing of Red brick building on NC State's campus"/>
          <p:cNvPicPr preferRelativeResize="0"/>
          <p:nvPr/>
        </p:nvPicPr>
        <p:blipFill>
          <a:blip r:embed="rId3">
            <a:alphaModFix/>
          </a:blip>
          <a:stretch>
            <a:fillRect/>
          </a:stretch>
        </p:blipFill>
        <p:spPr>
          <a:xfrm>
            <a:off x="238025" y="2439171"/>
            <a:ext cx="8905974" cy="24606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340" name="Shape 340"/>
        <p:cNvGrpSpPr/>
        <p:nvPr/>
      </p:nvGrpSpPr>
      <p:grpSpPr>
        <a:xfrm>
          <a:off x="0" y="0"/>
          <a:ext cx="0" cy="0"/>
          <a:chOff x="0" y="0"/>
          <a:chExt cx="0" cy="0"/>
        </a:xfrm>
      </p:grpSpPr>
      <p:sp>
        <p:nvSpPr>
          <p:cNvPr id="341" name="Google Shape;34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January 2021 - Decisions</a:t>
            </a:r>
            <a:endParaRPr/>
          </a:p>
        </p:txBody>
      </p:sp>
      <p:pic>
        <p:nvPicPr>
          <p:cNvPr id="342" name="Google Shape;342;p28" title="wolf on bicycle"/>
          <p:cNvPicPr preferRelativeResize="0"/>
          <p:nvPr/>
        </p:nvPicPr>
        <p:blipFill>
          <a:blip r:embed="rId3">
            <a:alphaModFix/>
          </a:blip>
          <a:stretch>
            <a:fillRect/>
          </a:stretch>
        </p:blipFill>
        <p:spPr>
          <a:xfrm>
            <a:off x="2501188" y="3030000"/>
            <a:ext cx="1901875" cy="1799075"/>
          </a:xfrm>
          <a:prstGeom prst="rect">
            <a:avLst/>
          </a:prstGeom>
          <a:noFill/>
          <a:ln>
            <a:noFill/>
          </a:ln>
        </p:spPr>
      </p:pic>
      <p:sp>
        <p:nvSpPr>
          <p:cNvPr id="343" name="Google Shape;343;p28"/>
          <p:cNvSpPr txBox="1"/>
          <p:nvPr/>
        </p:nvSpPr>
        <p:spPr>
          <a:xfrm>
            <a:off x="742500" y="1403650"/>
            <a:ext cx="1494600" cy="831300"/>
          </a:xfrm>
          <a:prstGeom prst="rect">
            <a:avLst/>
          </a:prstGeom>
          <a:solidFill>
            <a:srgbClr val="4156A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March Moodle 4.0 Academic Server Launch</a:t>
            </a:r>
            <a:endParaRPr b="1">
              <a:solidFill>
                <a:schemeClr val="lt1"/>
              </a:solidFill>
              <a:latin typeface="Roboto"/>
              <a:ea typeface="Roboto"/>
              <a:cs typeface="Roboto"/>
              <a:sym typeface="Roboto"/>
            </a:endParaRPr>
          </a:p>
        </p:txBody>
      </p:sp>
      <p:sp>
        <p:nvSpPr>
          <p:cNvPr id="344" name="Google Shape;344;p28" title="No Red circle with line through it"/>
          <p:cNvSpPr/>
          <p:nvPr/>
        </p:nvSpPr>
        <p:spPr>
          <a:xfrm>
            <a:off x="742500" y="1139088"/>
            <a:ext cx="1392900" cy="1302000"/>
          </a:xfrm>
          <a:prstGeom prst="noSmoking">
            <a:avLst>
              <a:gd fmla="val 18750" name="adj"/>
            </a:avLst>
          </a:prstGeom>
          <a:solidFill>
            <a:srgbClr val="A72A1E"/>
          </a:solidFill>
          <a:ln cap="flat" cmpd="sng" w="2857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8"/>
          <p:cNvSpPr txBox="1"/>
          <p:nvPr/>
        </p:nvSpPr>
        <p:spPr>
          <a:xfrm>
            <a:off x="742500" y="2562475"/>
            <a:ext cx="1494600" cy="1477500"/>
          </a:xfrm>
          <a:prstGeom prst="rect">
            <a:avLst/>
          </a:prstGeom>
          <a:noFill/>
          <a:ln cap="flat" cmpd="sng" w="28575">
            <a:solidFill>
              <a:srgbClr val="4156A1"/>
            </a:solidFill>
            <a:prstDash val="solid"/>
            <a:round/>
            <a:headEnd len="sm" w="sm" type="none"/>
            <a:tailEnd len="sm" w="sm" type="none"/>
          </a:ln>
        </p:spPr>
        <p:txBody>
          <a:bodyPr anchorCtr="0" anchor="t" bIns="91425" lIns="91425" spcFirstLastPara="1" rIns="91425" wrap="square" tIns="91425">
            <a:spAutoFit/>
          </a:bodyPr>
          <a:lstStyle/>
          <a:p>
            <a:pPr indent="-260350" lvl="0" marL="228600" rtl="0" algn="l">
              <a:spcBef>
                <a:spcPts val="0"/>
              </a:spcBef>
              <a:spcAft>
                <a:spcPts val="0"/>
              </a:spcAft>
              <a:buSzPts val="1400"/>
              <a:buFont typeface="Roboto"/>
              <a:buChar char="●"/>
            </a:pPr>
            <a:r>
              <a:rPr lang="en">
                <a:latin typeface="Roboto"/>
                <a:ea typeface="Roboto"/>
                <a:cs typeface="Roboto"/>
                <a:sym typeface="Roboto"/>
              </a:rPr>
              <a:t>Lack of time to prepare </a:t>
            </a:r>
            <a:endParaRPr>
              <a:latin typeface="Roboto"/>
              <a:ea typeface="Roboto"/>
              <a:cs typeface="Roboto"/>
              <a:sym typeface="Roboto"/>
            </a:endParaRPr>
          </a:p>
          <a:p>
            <a:pPr indent="-260350" lvl="0" marL="228600" rtl="0" algn="l">
              <a:spcBef>
                <a:spcPts val="0"/>
              </a:spcBef>
              <a:spcAft>
                <a:spcPts val="0"/>
              </a:spcAft>
              <a:buSzPts val="1400"/>
              <a:buFont typeface="Roboto"/>
              <a:buChar char="●"/>
            </a:pPr>
            <a:r>
              <a:rPr lang="en">
                <a:latin typeface="Roboto"/>
                <a:ea typeface="Roboto"/>
                <a:cs typeface="Roboto"/>
                <a:sym typeface="Roboto"/>
              </a:rPr>
              <a:t>Panopto integration</a:t>
            </a:r>
            <a:endParaRPr>
              <a:latin typeface="Roboto"/>
              <a:ea typeface="Roboto"/>
              <a:cs typeface="Roboto"/>
              <a:sym typeface="Roboto"/>
            </a:endParaRPr>
          </a:p>
          <a:p>
            <a:pPr indent="-260350" lvl="0" marL="228600" rtl="0" algn="l">
              <a:spcBef>
                <a:spcPts val="0"/>
              </a:spcBef>
              <a:spcAft>
                <a:spcPts val="0"/>
              </a:spcAft>
              <a:buSzPts val="1400"/>
              <a:buFont typeface="Roboto"/>
              <a:buChar char="●"/>
            </a:pPr>
            <a:r>
              <a:rPr lang="en">
                <a:latin typeface="Roboto"/>
                <a:ea typeface="Roboto"/>
                <a:cs typeface="Roboto"/>
                <a:sym typeface="Roboto"/>
              </a:rPr>
              <a:t>Third Party Plugins</a:t>
            </a:r>
            <a:endParaRPr>
              <a:latin typeface="Roboto"/>
              <a:ea typeface="Roboto"/>
              <a:cs typeface="Roboto"/>
              <a:sym typeface="Roboto"/>
            </a:endParaRPr>
          </a:p>
        </p:txBody>
      </p:sp>
      <p:sp>
        <p:nvSpPr>
          <p:cNvPr id="346" name="Google Shape;346;p28"/>
          <p:cNvSpPr txBox="1"/>
          <p:nvPr/>
        </p:nvSpPr>
        <p:spPr>
          <a:xfrm>
            <a:off x="2776583" y="1403650"/>
            <a:ext cx="1494600" cy="1046700"/>
          </a:xfrm>
          <a:prstGeom prst="rect">
            <a:avLst/>
          </a:prstGeom>
          <a:solidFill>
            <a:srgbClr val="4156A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Moodle 4.0 Preview Server Launch February 1</a:t>
            </a:r>
            <a:endParaRPr b="1">
              <a:solidFill>
                <a:schemeClr val="lt1"/>
              </a:solidFill>
              <a:latin typeface="Roboto"/>
              <a:ea typeface="Roboto"/>
              <a:cs typeface="Roboto"/>
              <a:sym typeface="Roboto"/>
            </a:endParaRPr>
          </a:p>
        </p:txBody>
      </p:sp>
      <p:pic>
        <p:nvPicPr>
          <p:cNvPr id="347" name="Google Shape;347;p28" title="Green check"/>
          <p:cNvPicPr preferRelativeResize="0"/>
          <p:nvPr/>
        </p:nvPicPr>
        <p:blipFill>
          <a:blip r:embed="rId4">
            <a:alphaModFix/>
          </a:blip>
          <a:stretch>
            <a:fillRect/>
          </a:stretch>
        </p:blipFill>
        <p:spPr>
          <a:xfrm>
            <a:off x="2501200" y="885325"/>
            <a:ext cx="1054025" cy="976025"/>
          </a:xfrm>
          <a:prstGeom prst="rect">
            <a:avLst/>
          </a:prstGeom>
          <a:noFill/>
          <a:ln>
            <a:noFill/>
          </a:ln>
          <a:effectLst>
            <a:outerShdw blurRad="57150" rotWithShape="0" algn="bl" dir="5400000" dist="19050">
              <a:srgbClr val="000000">
                <a:alpha val="50000"/>
              </a:srgbClr>
            </a:outerShdw>
          </a:effectLst>
        </p:spPr>
      </p:pic>
      <p:sp>
        <p:nvSpPr>
          <p:cNvPr id="348" name="Google Shape;348;p28"/>
          <p:cNvSpPr txBox="1"/>
          <p:nvPr/>
        </p:nvSpPr>
        <p:spPr>
          <a:xfrm>
            <a:off x="4810667" y="1403650"/>
            <a:ext cx="1494600" cy="1046700"/>
          </a:xfrm>
          <a:prstGeom prst="rect">
            <a:avLst/>
          </a:prstGeom>
          <a:solidFill>
            <a:srgbClr val="4156A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Moodle 4.0 Academic Server Launch May 1</a:t>
            </a:r>
            <a:endParaRPr b="1">
              <a:solidFill>
                <a:schemeClr val="lt1"/>
              </a:solidFill>
              <a:latin typeface="Roboto"/>
              <a:ea typeface="Roboto"/>
              <a:cs typeface="Roboto"/>
              <a:sym typeface="Roboto"/>
            </a:endParaRPr>
          </a:p>
        </p:txBody>
      </p:sp>
      <p:sp>
        <p:nvSpPr>
          <p:cNvPr id="349" name="Google Shape;349;p28"/>
          <p:cNvSpPr txBox="1"/>
          <p:nvPr/>
        </p:nvSpPr>
        <p:spPr>
          <a:xfrm>
            <a:off x="4810675" y="2562475"/>
            <a:ext cx="1494600" cy="1046700"/>
          </a:xfrm>
          <a:prstGeom prst="rect">
            <a:avLst/>
          </a:prstGeom>
          <a:noFill/>
          <a:ln cap="flat" cmpd="sng" w="28575">
            <a:solidFill>
              <a:srgbClr val="4156A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March 15th date go/no go date based on plugin availability</a:t>
            </a:r>
            <a:endParaRPr>
              <a:latin typeface="Roboto"/>
              <a:ea typeface="Roboto"/>
              <a:cs typeface="Roboto"/>
              <a:sym typeface="Roboto"/>
            </a:endParaRPr>
          </a:p>
        </p:txBody>
      </p:sp>
      <p:pic>
        <p:nvPicPr>
          <p:cNvPr id="350" name="Google Shape;350;p28" title="Green check"/>
          <p:cNvPicPr preferRelativeResize="0"/>
          <p:nvPr/>
        </p:nvPicPr>
        <p:blipFill>
          <a:blip r:embed="rId4">
            <a:alphaModFix/>
          </a:blip>
          <a:stretch>
            <a:fillRect/>
          </a:stretch>
        </p:blipFill>
        <p:spPr>
          <a:xfrm>
            <a:off x="4424150" y="885325"/>
            <a:ext cx="1054025" cy="976025"/>
          </a:xfrm>
          <a:prstGeom prst="rect">
            <a:avLst/>
          </a:prstGeom>
          <a:noFill/>
          <a:ln>
            <a:noFill/>
          </a:ln>
          <a:effectLst>
            <a:outerShdw blurRad="57150" rotWithShape="0" algn="bl" dir="5400000" dist="19050">
              <a:srgbClr val="000000">
                <a:alpha val="50000"/>
              </a:srgbClr>
            </a:outerShdw>
          </a:effectLst>
        </p:spPr>
      </p:pic>
      <p:sp>
        <p:nvSpPr>
          <p:cNvPr id="351" name="Google Shape;351;p28"/>
          <p:cNvSpPr txBox="1"/>
          <p:nvPr/>
        </p:nvSpPr>
        <p:spPr>
          <a:xfrm>
            <a:off x="6844750" y="1403650"/>
            <a:ext cx="1494600" cy="1477500"/>
          </a:xfrm>
          <a:prstGeom prst="rect">
            <a:avLst/>
          </a:prstGeom>
          <a:solidFill>
            <a:srgbClr val="4156A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Moodle 4.0 Projects &amp; Outreach  Servers Upgrade</a:t>
            </a:r>
            <a:endParaRPr b="1">
              <a:solidFill>
                <a:schemeClr val="lt1"/>
              </a:solidFill>
              <a:latin typeface="Roboto"/>
              <a:ea typeface="Roboto"/>
              <a:cs typeface="Roboto"/>
              <a:sym typeface="Roboto"/>
            </a:endParaRPr>
          </a:p>
          <a:p>
            <a:pPr indent="0" lvl="0" marL="0" rtl="0" algn="ctr">
              <a:spcBef>
                <a:spcPts val="0"/>
              </a:spcBef>
              <a:spcAft>
                <a:spcPts val="0"/>
              </a:spcAft>
              <a:buNone/>
            </a:pPr>
            <a:r>
              <a:rPr b="1" lang="en">
                <a:solidFill>
                  <a:schemeClr val="lt1"/>
                </a:solidFill>
                <a:latin typeface="Roboto"/>
                <a:ea typeface="Roboto"/>
                <a:cs typeface="Roboto"/>
                <a:sym typeface="Roboto"/>
              </a:rPr>
              <a:t> August 8th</a:t>
            </a:r>
            <a:endParaRPr b="1">
              <a:solidFill>
                <a:schemeClr val="lt1"/>
              </a:solidFill>
              <a:latin typeface="Roboto"/>
              <a:ea typeface="Roboto"/>
              <a:cs typeface="Roboto"/>
              <a:sym typeface="Roboto"/>
            </a:endParaRPr>
          </a:p>
        </p:txBody>
      </p:sp>
      <p:sp>
        <p:nvSpPr>
          <p:cNvPr id="352" name="Google Shape;352;p28"/>
          <p:cNvSpPr txBox="1"/>
          <p:nvPr/>
        </p:nvSpPr>
        <p:spPr>
          <a:xfrm>
            <a:off x="6844750" y="3030000"/>
            <a:ext cx="1494600" cy="831300"/>
          </a:xfrm>
          <a:prstGeom prst="rect">
            <a:avLst/>
          </a:prstGeom>
          <a:noFill/>
          <a:ln cap="flat" cmpd="sng" w="28575">
            <a:solidFill>
              <a:srgbClr val="4156A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Window of time between semesters</a:t>
            </a:r>
            <a:endParaRPr>
              <a:latin typeface="Roboto"/>
              <a:ea typeface="Roboto"/>
              <a:cs typeface="Roboto"/>
              <a:sym typeface="Roboto"/>
            </a:endParaRPr>
          </a:p>
        </p:txBody>
      </p:sp>
      <p:pic>
        <p:nvPicPr>
          <p:cNvPr id="353" name="Google Shape;353;p28" title="Green check"/>
          <p:cNvPicPr preferRelativeResize="0"/>
          <p:nvPr/>
        </p:nvPicPr>
        <p:blipFill>
          <a:blip r:embed="rId4">
            <a:alphaModFix/>
          </a:blip>
          <a:stretch>
            <a:fillRect/>
          </a:stretch>
        </p:blipFill>
        <p:spPr>
          <a:xfrm>
            <a:off x="6498925" y="885325"/>
            <a:ext cx="1054025" cy="9760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357" name="Shape 357"/>
        <p:cNvGrpSpPr/>
        <p:nvPr/>
      </p:nvGrpSpPr>
      <p:grpSpPr>
        <a:xfrm>
          <a:off x="0" y="0"/>
          <a:ext cx="0" cy="0"/>
          <a:chOff x="0" y="0"/>
          <a:chExt cx="0" cy="0"/>
        </a:xfrm>
      </p:grpSpPr>
      <p:pic>
        <p:nvPicPr>
          <p:cNvPr id="358" name="Google Shape;358;p29" title="drawing of NC State bell tower behind wall and trees"/>
          <p:cNvPicPr preferRelativeResize="0"/>
          <p:nvPr/>
        </p:nvPicPr>
        <p:blipFill>
          <a:blip r:embed="rId3">
            <a:alphaModFix/>
          </a:blip>
          <a:stretch>
            <a:fillRect/>
          </a:stretch>
        </p:blipFill>
        <p:spPr>
          <a:xfrm>
            <a:off x="0" y="3586725"/>
            <a:ext cx="2038641" cy="1677300"/>
          </a:xfrm>
          <a:prstGeom prst="rect">
            <a:avLst/>
          </a:prstGeom>
          <a:noFill/>
          <a:ln>
            <a:noFill/>
          </a:ln>
        </p:spPr>
      </p:pic>
      <p:sp>
        <p:nvSpPr>
          <p:cNvPr id="359" name="Google Shape;359;p29"/>
          <p:cNvSpPr txBox="1"/>
          <p:nvPr>
            <p:ph type="title"/>
          </p:nvPr>
        </p:nvSpPr>
        <p:spPr>
          <a:xfrm>
            <a:off x="311700" y="311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Updated</a:t>
            </a:r>
            <a:r>
              <a:rPr lang="en"/>
              <a:t> Timeline</a:t>
            </a:r>
            <a:endParaRPr/>
          </a:p>
        </p:txBody>
      </p:sp>
      <p:grpSp>
        <p:nvGrpSpPr>
          <p:cNvPr id="360" name="Google Shape;360;p29"/>
          <p:cNvGrpSpPr/>
          <p:nvPr/>
        </p:nvGrpSpPr>
        <p:grpSpPr>
          <a:xfrm>
            <a:off x="4513725" y="950526"/>
            <a:ext cx="2480148" cy="2109849"/>
            <a:chOff x="4526675" y="1476800"/>
            <a:chExt cx="2480148" cy="2109849"/>
          </a:xfrm>
        </p:grpSpPr>
        <p:sp>
          <p:nvSpPr>
            <p:cNvPr id="361" name="Google Shape;361;p29"/>
            <p:cNvSpPr/>
            <p:nvPr/>
          </p:nvSpPr>
          <p:spPr>
            <a:xfrm>
              <a:off x="4849302" y="3079475"/>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29"/>
            <p:cNvGrpSpPr/>
            <p:nvPr/>
          </p:nvGrpSpPr>
          <p:grpSpPr>
            <a:xfrm>
              <a:off x="4526675" y="1476800"/>
              <a:ext cx="2480148" cy="2109849"/>
              <a:chOff x="4526675" y="1476800"/>
              <a:chExt cx="2480148" cy="2109849"/>
            </a:xfrm>
          </p:grpSpPr>
          <p:grpSp>
            <p:nvGrpSpPr>
              <p:cNvPr id="363" name="Google Shape;363;p29"/>
              <p:cNvGrpSpPr/>
              <p:nvPr/>
            </p:nvGrpSpPr>
            <p:grpSpPr>
              <a:xfrm>
                <a:off x="4808316" y="2800065"/>
                <a:ext cx="92400" cy="411825"/>
                <a:chOff x="845575" y="2563700"/>
                <a:chExt cx="92400" cy="411825"/>
              </a:xfrm>
            </p:grpSpPr>
            <p:cxnSp>
              <p:nvCxnSpPr>
                <p:cNvPr id="364" name="Google Shape;364;p29"/>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65" name="Google Shape;365;p29"/>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29"/>
              <p:cNvSpPr txBox="1"/>
              <p:nvPr/>
            </p:nvSpPr>
            <p:spPr>
              <a:xfrm>
                <a:off x="4526675" y="3215249"/>
                <a:ext cx="1086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May </a:t>
                </a:r>
                <a:r>
                  <a:rPr b="1" lang="en" sz="1200">
                    <a:latin typeface="Roboto"/>
                    <a:ea typeface="Roboto"/>
                    <a:cs typeface="Roboto"/>
                    <a:sym typeface="Roboto"/>
                  </a:rPr>
                  <a:t>2022</a:t>
                </a:r>
                <a:endParaRPr b="1" sz="1200">
                  <a:latin typeface="Roboto"/>
                  <a:ea typeface="Roboto"/>
                  <a:cs typeface="Roboto"/>
                  <a:sym typeface="Roboto"/>
                </a:endParaRPr>
              </a:p>
            </p:txBody>
          </p:sp>
          <p:sp>
            <p:nvSpPr>
              <p:cNvPr id="367" name="Google Shape;367;p29"/>
              <p:cNvSpPr txBox="1"/>
              <p:nvPr/>
            </p:nvSpPr>
            <p:spPr>
              <a:xfrm>
                <a:off x="4753223"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Academic 22-23 Server Goes Live</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The Academic Server goes live for requests for Fall 2022</a:t>
                </a:r>
                <a:endParaRPr b="1" sz="1200">
                  <a:latin typeface="Roboto"/>
                  <a:ea typeface="Roboto"/>
                  <a:cs typeface="Roboto"/>
                  <a:sym typeface="Roboto"/>
                </a:endParaRPr>
              </a:p>
            </p:txBody>
          </p:sp>
        </p:grpSp>
      </p:grpSp>
      <p:grpSp>
        <p:nvGrpSpPr>
          <p:cNvPr id="368" name="Google Shape;368;p29"/>
          <p:cNvGrpSpPr/>
          <p:nvPr/>
        </p:nvGrpSpPr>
        <p:grpSpPr>
          <a:xfrm>
            <a:off x="6422845" y="2176325"/>
            <a:ext cx="2721154" cy="1735651"/>
            <a:chOff x="6435795" y="2702599"/>
            <a:chExt cx="2721154" cy="1735651"/>
          </a:xfrm>
        </p:grpSpPr>
        <p:sp>
          <p:nvSpPr>
            <p:cNvPr id="369" name="Google Shape;369;p29"/>
            <p:cNvSpPr/>
            <p:nvPr/>
          </p:nvSpPr>
          <p:spPr>
            <a:xfrm>
              <a:off x="6807650" y="3079475"/>
              <a:ext cx="23493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29"/>
            <p:cNvGrpSpPr/>
            <p:nvPr/>
          </p:nvGrpSpPr>
          <p:grpSpPr>
            <a:xfrm>
              <a:off x="6435795" y="2702599"/>
              <a:ext cx="2494577" cy="1735651"/>
              <a:chOff x="6435795" y="2702599"/>
              <a:chExt cx="2494577" cy="1735651"/>
            </a:xfrm>
          </p:grpSpPr>
          <p:grpSp>
            <p:nvGrpSpPr>
              <p:cNvPr id="371" name="Google Shape;371;p29"/>
              <p:cNvGrpSpPr/>
              <p:nvPr/>
            </p:nvGrpSpPr>
            <p:grpSpPr>
              <a:xfrm rot="10800000">
                <a:off x="6760035" y="3079467"/>
                <a:ext cx="92400" cy="411825"/>
                <a:chOff x="2070100" y="2563700"/>
                <a:chExt cx="92400" cy="411825"/>
              </a:xfrm>
            </p:grpSpPr>
            <p:cxnSp>
              <p:nvCxnSpPr>
                <p:cNvPr id="372" name="Google Shape;372;p2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73" name="Google Shape;373;p2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29"/>
              <p:cNvSpPr txBox="1"/>
              <p:nvPr/>
            </p:nvSpPr>
            <p:spPr>
              <a:xfrm>
                <a:off x="6435795" y="2702599"/>
                <a:ext cx="1101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August </a:t>
                </a:r>
                <a:r>
                  <a:rPr b="1" lang="en" sz="1200">
                    <a:latin typeface="Roboto"/>
                    <a:ea typeface="Roboto"/>
                    <a:cs typeface="Roboto"/>
                    <a:sym typeface="Roboto"/>
                  </a:rPr>
                  <a:t>2022</a:t>
                </a:r>
                <a:endParaRPr b="1" sz="1200">
                  <a:latin typeface="Roboto"/>
                  <a:ea typeface="Roboto"/>
                  <a:cs typeface="Roboto"/>
                  <a:sym typeface="Roboto"/>
                </a:endParaRPr>
              </a:p>
            </p:txBody>
          </p:sp>
          <p:sp>
            <p:nvSpPr>
              <p:cNvPr id="375" name="Google Shape;375;p29"/>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Project &amp; Outreach Servers Upgraded</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The Project and Outreach servers are upgraded in place</a:t>
                </a:r>
                <a:endParaRPr b="1" sz="1200">
                  <a:latin typeface="Roboto"/>
                  <a:ea typeface="Roboto"/>
                  <a:cs typeface="Roboto"/>
                  <a:sym typeface="Roboto"/>
                </a:endParaRPr>
              </a:p>
            </p:txBody>
          </p:sp>
        </p:grpSp>
      </p:grpSp>
      <p:grpSp>
        <p:nvGrpSpPr>
          <p:cNvPr id="376" name="Google Shape;376;p29"/>
          <p:cNvGrpSpPr/>
          <p:nvPr/>
        </p:nvGrpSpPr>
        <p:grpSpPr>
          <a:xfrm>
            <a:off x="483052" y="950526"/>
            <a:ext cx="2580720" cy="2109874"/>
            <a:chOff x="496002" y="1476800"/>
            <a:chExt cx="2580720" cy="2109874"/>
          </a:xfrm>
        </p:grpSpPr>
        <p:sp>
          <p:nvSpPr>
            <p:cNvPr id="377" name="Google Shape;377;p29"/>
            <p:cNvSpPr/>
            <p:nvPr/>
          </p:nvSpPr>
          <p:spPr>
            <a:xfrm>
              <a:off x="932600" y="3079475"/>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29"/>
            <p:cNvGrpSpPr/>
            <p:nvPr/>
          </p:nvGrpSpPr>
          <p:grpSpPr>
            <a:xfrm>
              <a:off x="496002" y="1476800"/>
              <a:ext cx="2580720" cy="2109874"/>
              <a:chOff x="496002" y="1476800"/>
              <a:chExt cx="2580720" cy="2109874"/>
            </a:xfrm>
          </p:grpSpPr>
          <p:sp>
            <p:nvSpPr>
              <p:cNvPr id="379" name="Google Shape;379;p29"/>
              <p:cNvSpPr txBox="1"/>
              <p:nvPr/>
            </p:nvSpPr>
            <p:spPr>
              <a:xfrm>
                <a:off x="496002" y="3215274"/>
                <a:ext cx="1031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Early</a:t>
                </a:r>
                <a:r>
                  <a:rPr b="1" lang="en" sz="1200">
                    <a:latin typeface="Roboto"/>
                    <a:ea typeface="Roboto"/>
                    <a:cs typeface="Roboto"/>
                    <a:sym typeface="Roboto"/>
                  </a:rPr>
                  <a:t> 2022</a:t>
                </a:r>
                <a:endParaRPr b="1" sz="1200">
                  <a:latin typeface="Roboto"/>
                  <a:ea typeface="Roboto"/>
                  <a:cs typeface="Roboto"/>
                  <a:sym typeface="Roboto"/>
                </a:endParaRPr>
              </a:p>
            </p:txBody>
          </p:sp>
          <p:grpSp>
            <p:nvGrpSpPr>
              <p:cNvPr id="380" name="Google Shape;380;p29"/>
              <p:cNvGrpSpPr/>
              <p:nvPr/>
            </p:nvGrpSpPr>
            <p:grpSpPr>
              <a:xfrm>
                <a:off x="881025" y="2800065"/>
                <a:ext cx="92400" cy="411825"/>
                <a:chOff x="845575" y="2563700"/>
                <a:chExt cx="92400" cy="411825"/>
              </a:xfrm>
            </p:grpSpPr>
            <p:cxnSp>
              <p:nvCxnSpPr>
                <p:cNvPr id="381" name="Google Shape;381;p29"/>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82" name="Google Shape;382;p29"/>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29"/>
              <p:cNvSpPr txBox="1"/>
              <p:nvPr/>
            </p:nvSpPr>
            <p:spPr>
              <a:xfrm>
                <a:off x="823122"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Stock, Development &amp; Test Servers</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Latest Moodle Update is posted. A new stock, dev and test server are created. </a:t>
                </a:r>
                <a:endParaRPr b="1" sz="1200">
                  <a:latin typeface="Roboto"/>
                  <a:ea typeface="Roboto"/>
                  <a:cs typeface="Roboto"/>
                  <a:sym typeface="Roboto"/>
                </a:endParaRPr>
              </a:p>
            </p:txBody>
          </p:sp>
        </p:grpSp>
      </p:grpSp>
      <p:grpSp>
        <p:nvGrpSpPr>
          <p:cNvPr id="384" name="Google Shape;384;p29"/>
          <p:cNvGrpSpPr/>
          <p:nvPr/>
        </p:nvGrpSpPr>
        <p:grpSpPr>
          <a:xfrm>
            <a:off x="2512650" y="2176325"/>
            <a:ext cx="2501351" cy="1735651"/>
            <a:chOff x="2525600" y="2702599"/>
            <a:chExt cx="2501351" cy="1735651"/>
          </a:xfrm>
        </p:grpSpPr>
        <p:sp>
          <p:nvSpPr>
            <p:cNvPr id="385" name="Google Shape;385;p29"/>
            <p:cNvSpPr/>
            <p:nvPr/>
          </p:nvSpPr>
          <p:spPr>
            <a:xfrm>
              <a:off x="2890952" y="3079475"/>
              <a:ext cx="19584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 name="Google Shape;386;p29"/>
            <p:cNvGrpSpPr/>
            <p:nvPr/>
          </p:nvGrpSpPr>
          <p:grpSpPr>
            <a:xfrm>
              <a:off x="2525600" y="2702599"/>
              <a:ext cx="2501351" cy="1735651"/>
              <a:chOff x="2525600" y="2702599"/>
              <a:chExt cx="2501351" cy="1735651"/>
            </a:xfrm>
          </p:grpSpPr>
          <p:sp>
            <p:nvSpPr>
              <p:cNvPr id="387" name="Google Shape;387;p29"/>
              <p:cNvSpPr txBox="1"/>
              <p:nvPr/>
            </p:nvSpPr>
            <p:spPr>
              <a:xfrm>
                <a:off x="2525600" y="2702599"/>
                <a:ext cx="12210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February</a:t>
                </a:r>
                <a:r>
                  <a:rPr b="1" lang="en" sz="1200">
                    <a:latin typeface="Roboto"/>
                    <a:ea typeface="Roboto"/>
                    <a:cs typeface="Roboto"/>
                    <a:sym typeface="Roboto"/>
                  </a:rPr>
                  <a:t> 2022</a:t>
                </a:r>
                <a:endParaRPr b="1" sz="1200">
                  <a:latin typeface="Roboto"/>
                  <a:ea typeface="Roboto"/>
                  <a:cs typeface="Roboto"/>
                  <a:sym typeface="Roboto"/>
                </a:endParaRPr>
              </a:p>
            </p:txBody>
          </p:sp>
          <p:grpSp>
            <p:nvGrpSpPr>
              <p:cNvPr id="388" name="Google Shape;388;p29"/>
              <p:cNvGrpSpPr/>
              <p:nvPr/>
            </p:nvGrpSpPr>
            <p:grpSpPr>
              <a:xfrm rot="10800000">
                <a:off x="2849073" y="3079467"/>
                <a:ext cx="92400" cy="411825"/>
                <a:chOff x="2070100" y="2563700"/>
                <a:chExt cx="92400" cy="411825"/>
              </a:xfrm>
            </p:grpSpPr>
            <p:cxnSp>
              <p:nvCxnSpPr>
                <p:cNvPr id="389" name="Google Shape;389;p2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90" name="Google Shape;390;p2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29"/>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Preview Server</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Preview server is created, at first for training and support team to provide feedback, but will eventually be released to NC State </a:t>
                </a:r>
                <a:endParaRPr b="1" sz="1200">
                  <a:latin typeface="Roboto"/>
                  <a:ea typeface="Roboto"/>
                  <a:cs typeface="Roboto"/>
                  <a:sym typeface="Roboto"/>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395" name="Shape 395"/>
        <p:cNvGrpSpPr/>
        <p:nvPr/>
      </p:nvGrpSpPr>
      <p:grpSpPr>
        <a:xfrm>
          <a:off x="0" y="0"/>
          <a:ext cx="0" cy="0"/>
          <a:chOff x="0" y="0"/>
          <a:chExt cx="0" cy="0"/>
        </a:xfrm>
      </p:grpSpPr>
      <p:sp>
        <p:nvSpPr>
          <p:cNvPr id="396" name="Google Shape;396;p3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Strategy</a:t>
            </a:r>
            <a:endParaRPr/>
          </a:p>
        </p:txBody>
      </p:sp>
      <p:sp>
        <p:nvSpPr>
          <p:cNvPr id="397" name="Google Shape;397;p30"/>
          <p:cNvSpPr/>
          <p:nvPr/>
        </p:nvSpPr>
        <p:spPr>
          <a:xfrm>
            <a:off x="4836352" y="2553201"/>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8" name="Google Shape;398;p30"/>
          <p:cNvGrpSpPr/>
          <p:nvPr/>
        </p:nvGrpSpPr>
        <p:grpSpPr>
          <a:xfrm>
            <a:off x="4513725" y="979101"/>
            <a:ext cx="2535247" cy="2081274"/>
            <a:chOff x="4526675" y="1505375"/>
            <a:chExt cx="2535247" cy="2081274"/>
          </a:xfrm>
        </p:grpSpPr>
        <p:grpSp>
          <p:nvGrpSpPr>
            <p:cNvPr id="399" name="Google Shape;399;p30"/>
            <p:cNvGrpSpPr/>
            <p:nvPr/>
          </p:nvGrpSpPr>
          <p:grpSpPr>
            <a:xfrm>
              <a:off x="4808316" y="2800065"/>
              <a:ext cx="92400" cy="411825"/>
              <a:chOff x="845575" y="2563700"/>
              <a:chExt cx="92400" cy="411825"/>
            </a:xfrm>
          </p:grpSpPr>
          <p:cxnSp>
            <p:nvCxnSpPr>
              <p:cNvPr id="400" name="Google Shape;400;p3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01" name="Google Shape;401;p3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 name="Google Shape;402;p30"/>
            <p:cNvSpPr txBox="1"/>
            <p:nvPr/>
          </p:nvSpPr>
          <p:spPr>
            <a:xfrm>
              <a:off x="4526675" y="3215249"/>
              <a:ext cx="1420200" cy="3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latin typeface="Roboto"/>
                  <a:ea typeface="Roboto"/>
                  <a:cs typeface="Roboto"/>
                  <a:sym typeface="Roboto"/>
                </a:rPr>
                <a:t>January 2022</a:t>
              </a:r>
              <a:endParaRPr b="1" sz="1200">
                <a:latin typeface="Roboto"/>
                <a:ea typeface="Roboto"/>
                <a:cs typeface="Roboto"/>
                <a:sym typeface="Roboto"/>
              </a:endParaRPr>
            </a:p>
          </p:txBody>
        </p:sp>
        <p:sp>
          <p:nvSpPr>
            <p:cNvPr id="403" name="Google Shape;403;p30"/>
            <p:cNvSpPr txBox="1"/>
            <p:nvPr/>
          </p:nvSpPr>
          <p:spPr>
            <a:xfrm>
              <a:off x="4808323" y="1505375"/>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DELTA Connections &amp; Email</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184150" lvl="0" marL="114300" rtl="0" algn="l">
                <a:spcBef>
                  <a:spcPts val="0"/>
                </a:spcBef>
                <a:spcAft>
                  <a:spcPts val="0"/>
                </a:spcAft>
                <a:buClr>
                  <a:schemeClr val="dk1"/>
                </a:buClr>
                <a:buSzPts val="1100"/>
                <a:buChar char="●"/>
              </a:pPr>
              <a:r>
                <a:rPr lang="en" sz="1100">
                  <a:solidFill>
                    <a:schemeClr val="dk1"/>
                  </a:solidFill>
                </a:rPr>
                <a:t>A Look Behind the Scenes of Academic Technologies</a:t>
              </a:r>
              <a:endParaRPr sz="1100">
                <a:solidFill>
                  <a:schemeClr val="dk1"/>
                </a:solidFill>
              </a:endParaRPr>
            </a:p>
            <a:p>
              <a:pPr indent="-184150" lvl="0" marL="114300" rtl="0" algn="l">
                <a:spcBef>
                  <a:spcPts val="0"/>
                </a:spcBef>
                <a:spcAft>
                  <a:spcPts val="0"/>
                </a:spcAft>
                <a:buClr>
                  <a:schemeClr val="dk1"/>
                </a:buClr>
                <a:buSzPts val="1100"/>
                <a:buChar char="●"/>
              </a:pPr>
              <a:r>
                <a:rPr lang="en" sz="1100">
                  <a:solidFill>
                    <a:schemeClr val="dk1"/>
                  </a:solidFill>
                </a:rPr>
                <a:t>Moodle 4.0 Upgrade Info</a:t>
              </a:r>
              <a:endParaRPr sz="1100">
                <a:solidFill>
                  <a:schemeClr val="dk1"/>
                </a:solidFill>
              </a:endParaRPr>
            </a:p>
            <a:p>
              <a:pPr indent="-184150" lvl="0" marL="114300" rtl="0" algn="l">
                <a:spcBef>
                  <a:spcPts val="0"/>
                </a:spcBef>
                <a:spcAft>
                  <a:spcPts val="0"/>
                </a:spcAft>
                <a:buClr>
                  <a:schemeClr val="dk1"/>
                </a:buClr>
                <a:buSzPts val="1100"/>
                <a:buChar char="●"/>
              </a:pPr>
              <a:r>
                <a:rPr lang="en" sz="1100">
                  <a:solidFill>
                    <a:schemeClr val="dk1"/>
                  </a:solidFill>
                </a:rPr>
                <a:t>Moodle 4 Preview Now Available</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grpSp>
      <p:grpSp>
        <p:nvGrpSpPr>
          <p:cNvPr id="404" name="Google Shape;404;p30"/>
          <p:cNvGrpSpPr/>
          <p:nvPr/>
        </p:nvGrpSpPr>
        <p:grpSpPr>
          <a:xfrm>
            <a:off x="6422845" y="2176325"/>
            <a:ext cx="2721154" cy="1735651"/>
            <a:chOff x="6435795" y="2702599"/>
            <a:chExt cx="2721154" cy="1735651"/>
          </a:xfrm>
        </p:grpSpPr>
        <p:sp>
          <p:nvSpPr>
            <p:cNvPr id="405" name="Google Shape;405;p30"/>
            <p:cNvSpPr/>
            <p:nvPr/>
          </p:nvSpPr>
          <p:spPr>
            <a:xfrm>
              <a:off x="6807650" y="3079475"/>
              <a:ext cx="23493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6" name="Google Shape;406;p30"/>
            <p:cNvGrpSpPr/>
            <p:nvPr/>
          </p:nvGrpSpPr>
          <p:grpSpPr>
            <a:xfrm>
              <a:off x="6435795" y="2702599"/>
              <a:ext cx="2494577" cy="1735651"/>
              <a:chOff x="6435795" y="2702599"/>
              <a:chExt cx="2494577" cy="1735651"/>
            </a:xfrm>
          </p:grpSpPr>
          <p:grpSp>
            <p:nvGrpSpPr>
              <p:cNvPr id="407" name="Google Shape;407;p30"/>
              <p:cNvGrpSpPr/>
              <p:nvPr/>
            </p:nvGrpSpPr>
            <p:grpSpPr>
              <a:xfrm rot="10800000">
                <a:off x="6760035" y="3079467"/>
                <a:ext cx="92400" cy="411825"/>
                <a:chOff x="2070100" y="2563700"/>
                <a:chExt cx="92400" cy="411825"/>
              </a:xfrm>
            </p:grpSpPr>
            <p:cxnSp>
              <p:nvCxnSpPr>
                <p:cNvPr id="408" name="Google Shape;408;p3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09" name="Google Shape;409;p3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 name="Google Shape;410;p30"/>
              <p:cNvSpPr txBox="1"/>
              <p:nvPr/>
            </p:nvSpPr>
            <p:spPr>
              <a:xfrm>
                <a:off x="6435795" y="2702599"/>
                <a:ext cx="1101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March 2022</a:t>
                </a:r>
                <a:endParaRPr b="1" sz="1200">
                  <a:latin typeface="Roboto"/>
                  <a:ea typeface="Roboto"/>
                  <a:cs typeface="Roboto"/>
                  <a:sym typeface="Roboto"/>
                </a:endParaRPr>
              </a:p>
            </p:txBody>
          </p:sp>
          <p:sp>
            <p:nvSpPr>
              <p:cNvPr id="411" name="Google Shape;411;p30"/>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Building a Path to Moodle 4 Article series</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u="sng">
                    <a:solidFill>
                      <a:schemeClr val="hlink"/>
                    </a:solidFill>
                    <a:latin typeface="Roboto"/>
                    <a:ea typeface="Roboto"/>
                    <a:cs typeface="Roboto"/>
                    <a:sym typeface="Roboto"/>
                    <a:hlinkClick r:id="rId3"/>
                  </a:rPr>
                  <a:t>Series of five articles to build anticipation for Moodle 4</a:t>
                </a:r>
                <a:r>
                  <a:rPr lang="en" sz="1200">
                    <a:latin typeface="Roboto"/>
                    <a:ea typeface="Roboto"/>
                    <a:cs typeface="Roboto"/>
                    <a:sym typeface="Roboto"/>
                  </a:rPr>
                  <a:t>.</a:t>
                </a:r>
                <a:endParaRPr b="1" sz="1200">
                  <a:latin typeface="Roboto"/>
                  <a:ea typeface="Roboto"/>
                  <a:cs typeface="Roboto"/>
                  <a:sym typeface="Roboto"/>
                </a:endParaRPr>
              </a:p>
            </p:txBody>
          </p:sp>
        </p:grpSp>
      </p:grpSp>
      <p:grpSp>
        <p:nvGrpSpPr>
          <p:cNvPr id="412" name="Google Shape;412;p30"/>
          <p:cNvGrpSpPr/>
          <p:nvPr/>
        </p:nvGrpSpPr>
        <p:grpSpPr>
          <a:xfrm>
            <a:off x="483054" y="950526"/>
            <a:ext cx="2580718" cy="2109874"/>
            <a:chOff x="496004" y="1476800"/>
            <a:chExt cx="2580718" cy="2109874"/>
          </a:xfrm>
        </p:grpSpPr>
        <p:sp>
          <p:nvSpPr>
            <p:cNvPr id="413" name="Google Shape;413;p30"/>
            <p:cNvSpPr/>
            <p:nvPr/>
          </p:nvSpPr>
          <p:spPr>
            <a:xfrm>
              <a:off x="932600" y="3079475"/>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4" name="Google Shape;414;p30"/>
            <p:cNvGrpSpPr/>
            <p:nvPr/>
          </p:nvGrpSpPr>
          <p:grpSpPr>
            <a:xfrm>
              <a:off x="496004" y="1476800"/>
              <a:ext cx="2580718" cy="2109874"/>
              <a:chOff x="496004" y="1476800"/>
              <a:chExt cx="2580718" cy="2109874"/>
            </a:xfrm>
          </p:grpSpPr>
          <p:sp>
            <p:nvSpPr>
              <p:cNvPr id="415" name="Google Shape;415;p30"/>
              <p:cNvSpPr txBox="1"/>
              <p:nvPr/>
            </p:nvSpPr>
            <p:spPr>
              <a:xfrm>
                <a:off x="496004" y="3215274"/>
                <a:ext cx="1269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August </a:t>
                </a:r>
                <a:r>
                  <a:rPr b="1" lang="en" sz="1200">
                    <a:latin typeface="Roboto"/>
                    <a:ea typeface="Roboto"/>
                    <a:cs typeface="Roboto"/>
                    <a:sym typeface="Roboto"/>
                  </a:rPr>
                  <a:t> 2021</a:t>
                </a:r>
                <a:endParaRPr b="1" sz="1200">
                  <a:latin typeface="Roboto"/>
                  <a:ea typeface="Roboto"/>
                  <a:cs typeface="Roboto"/>
                  <a:sym typeface="Roboto"/>
                </a:endParaRPr>
              </a:p>
            </p:txBody>
          </p:sp>
          <p:grpSp>
            <p:nvGrpSpPr>
              <p:cNvPr id="416" name="Google Shape;416;p30"/>
              <p:cNvGrpSpPr/>
              <p:nvPr/>
            </p:nvGrpSpPr>
            <p:grpSpPr>
              <a:xfrm>
                <a:off x="881025" y="2800065"/>
                <a:ext cx="92400" cy="411825"/>
                <a:chOff x="845575" y="2563700"/>
                <a:chExt cx="92400" cy="411825"/>
              </a:xfrm>
            </p:grpSpPr>
            <p:cxnSp>
              <p:nvCxnSpPr>
                <p:cNvPr id="417" name="Google Shape;417;p3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18" name="Google Shape;418;p3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30"/>
              <p:cNvSpPr txBox="1"/>
              <p:nvPr/>
            </p:nvSpPr>
            <p:spPr>
              <a:xfrm>
                <a:off x="823122"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Moodle 4 Coming next year</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First official announcement of our upgrade plans.</a:t>
                </a:r>
                <a:endParaRPr b="1" sz="1200">
                  <a:latin typeface="Roboto"/>
                  <a:ea typeface="Roboto"/>
                  <a:cs typeface="Roboto"/>
                  <a:sym typeface="Roboto"/>
                </a:endParaRPr>
              </a:p>
            </p:txBody>
          </p:sp>
        </p:grpSp>
      </p:grpSp>
      <p:grpSp>
        <p:nvGrpSpPr>
          <p:cNvPr id="420" name="Google Shape;420;p30"/>
          <p:cNvGrpSpPr/>
          <p:nvPr/>
        </p:nvGrpSpPr>
        <p:grpSpPr>
          <a:xfrm>
            <a:off x="2512650" y="1907300"/>
            <a:ext cx="2501350" cy="2004676"/>
            <a:chOff x="2525600" y="2433574"/>
            <a:chExt cx="2501350" cy="2004676"/>
          </a:xfrm>
        </p:grpSpPr>
        <p:sp>
          <p:nvSpPr>
            <p:cNvPr id="421" name="Google Shape;421;p30"/>
            <p:cNvSpPr/>
            <p:nvPr/>
          </p:nvSpPr>
          <p:spPr>
            <a:xfrm>
              <a:off x="2890952" y="3079475"/>
              <a:ext cx="19584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30"/>
            <p:cNvGrpSpPr/>
            <p:nvPr/>
          </p:nvGrpSpPr>
          <p:grpSpPr>
            <a:xfrm>
              <a:off x="2525600" y="2433574"/>
              <a:ext cx="2501350" cy="2004676"/>
              <a:chOff x="2525600" y="2433574"/>
              <a:chExt cx="2501350" cy="2004676"/>
            </a:xfrm>
          </p:grpSpPr>
          <p:sp>
            <p:nvSpPr>
              <p:cNvPr id="423" name="Google Shape;423;p30"/>
              <p:cNvSpPr txBox="1"/>
              <p:nvPr/>
            </p:nvSpPr>
            <p:spPr>
              <a:xfrm>
                <a:off x="2525600" y="2433574"/>
                <a:ext cx="2323800" cy="64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latin typeface="Roboto"/>
                    <a:ea typeface="Roboto"/>
                    <a:cs typeface="Roboto"/>
                    <a:sym typeface="Roboto"/>
                  </a:rPr>
                  <a:t>November &amp; </a:t>
                </a:r>
                <a:br>
                  <a:rPr b="1" lang="en" sz="1200">
                    <a:latin typeface="Roboto"/>
                    <a:ea typeface="Roboto"/>
                    <a:cs typeface="Roboto"/>
                    <a:sym typeface="Roboto"/>
                  </a:rPr>
                </a:br>
                <a:r>
                  <a:rPr b="1" lang="en" sz="1200">
                    <a:latin typeface="Roboto"/>
                    <a:ea typeface="Roboto"/>
                    <a:cs typeface="Roboto"/>
                    <a:sym typeface="Roboto"/>
                  </a:rPr>
                  <a:t>December 2021</a:t>
                </a:r>
                <a:endParaRPr b="1" sz="1200">
                  <a:latin typeface="Roboto"/>
                  <a:ea typeface="Roboto"/>
                  <a:cs typeface="Roboto"/>
                  <a:sym typeface="Roboto"/>
                </a:endParaRPr>
              </a:p>
            </p:txBody>
          </p:sp>
          <p:grpSp>
            <p:nvGrpSpPr>
              <p:cNvPr id="424" name="Google Shape;424;p30"/>
              <p:cNvGrpSpPr/>
              <p:nvPr/>
            </p:nvGrpSpPr>
            <p:grpSpPr>
              <a:xfrm rot="10800000">
                <a:off x="2849073" y="3079467"/>
                <a:ext cx="92400" cy="411825"/>
                <a:chOff x="2070100" y="2563700"/>
                <a:chExt cx="92400" cy="411825"/>
              </a:xfrm>
            </p:grpSpPr>
            <p:cxnSp>
              <p:nvCxnSpPr>
                <p:cNvPr id="425" name="Google Shape;425;p3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26" name="Google Shape;426;p3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 name="Google Shape;427;p30"/>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DELTA Connections Newsletter</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rPr lang="en" sz="1200" u="sng">
                    <a:solidFill>
                      <a:schemeClr val="hlink"/>
                    </a:solidFill>
                    <a:latin typeface="Roboto"/>
                    <a:ea typeface="Roboto"/>
                    <a:cs typeface="Roboto"/>
                    <a:sym typeface="Roboto"/>
                    <a:hlinkClick r:id="rId4"/>
                  </a:rPr>
                  <a:t>Moodle will be upgraded to version 4.0 for Summer I 2022</a:t>
                </a:r>
                <a:endParaRPr sz="1200">
                  <a:latin typeface="Roboto"/>
                  <a:ea typeface="Roboto"/>
                  <a:cs typeface="Roboto"/>
                  <a:sym typeface="Roboto"/>
                </a:endParaRPr>
              </a:p>
              <a:p>
                <a:pPr indent="0" lvl="0" marL="0" rtl="0" algn="l">
                  <a:spcBef>
                    <a:spcPts val="1600"/>
                  </a:spcBef>
                  <a:spcAft>
                    <a:spcPts val="1600"/>
                  </a:spcAft>
                  <a:buNone/>
                </a:pPr>
                <a:r>
                  <a:rPr lang="en" sz="1200" u="sng">
                    <a:solidFill>
                      <a:schemeClr val="hlink"/>
                    </a:solidFill>
                    <a:latin typeface="Roboto"/>
                    <a:ea typeface="Roboto"/>
                    <a:cs typeface="Roboto"/>
                    <a:sym typeface="Roboto"/>
                    <a:hlinkClick r:id="rId5"/>
                  </a:rPr>
                  <a:t>Exciting Changes Coming to Moodle this Summer</a:t>
                </a:r>
                <a:endParaRPr b="1" sz="1200">
                  <a:latin typeface="Roboto"/>
                  <a:ea typeface="Roboto"/>
                  <a:cs typeface="Roboto"/>
                  <a:sym typeface="Roboto"/>
                </a:endParaRPr>
              </a:p>
            </p:txBody>
          </p:sp>
        </p:grpSp>
      </p:grpSp>
      <p:pic>
        <p:nvPicPr>
          <p:cNvPr id="428" name="Google Shape;428;p30" title="email icon"/>
          <p:cNvPicPr preferRelativeResize="0"/>
          <p:nvPr/>
        </p:nvPicPr>
        <p:blipFill rotWithShape="1">
          <a:blip r:embed="rId6">
            <a:alphaModFix/>
          </a:blip>
          <a:srcRect b="16839" l="0" r="0" t="0"/>
          <a:stretch/>
        </p:blipFill>
        <p:spPr>
          <a:xfrm>
            <a:off x="142875" y="1047750"/>
            <a:ext cx="688656" cy="572700"/>
          </a:xfrm>
          <a:prstGeom prst="rect">
            <a:avLst/>
          </a:prstGeom>
          <a:noFill/>
          <a:ln>
            <a:noFill/>
          </a:ln>
        </p:spPr>
      </p:pic>
      <p:pic>
        <p:nvPicPr>
          <p:cNvPr id="429" name="Google Shape;429;p30" title="newsletter icon"/>
          <p:cNvPicPr preferRelativeResize="0"/>
          <p:nvPr/>
        </p:nvPicPr>
        <p:blipFill rotWithShape="1">
          <a:blip r:embed="rId7">
            <a:alphaModFix/>
          </a:blip>
          <a:srcRect b="14258" l="0" r="0" t="0"/>
          <a:stretch/>
        </p:blipFill>
        <p:spPr>
          <a:xfrm>
            <a:off x="1962150" y="3060375"/>
            <a:ext cx="746924" cy="640425"/>
          </a:xfrm>
          <a:prstGeom prst="rect">
            <a:avLst/>
          </a:prstGeom>
          <a:noFill/>
          <a:ln>
            <a:noFill/>
          </a:ln>
        </p:spPr>
      </p:pic>
      <p:pic>
        <p:nvPicPr>
          <p:cNvPr id="430" name="Google Shape;430;p30" title="newsletter icon"/>
          <p:cNvPicPr preferRelativeResize="0"/>
          <p:nvPr/>
        </p:nvPicPr>
        <p:blipFill rotWithShape="1">
          <a:blip r:embed="rId7">
            <a:alphaModFix/>
          </a:blip>
          <a:srcRect b="14258" l="0" r="0" t="0"/>
          <a:stretch/>
        </p:blipFill>
        <p:spPr>
          <a:xfrm>
            <a:off x="3962400" y="1066100"/>
            <a:ext cx="746924" cy="640425"/>
          </a:xfrm>
          <a:prstGeom prst="rect">
            <a:avLst/>
          </a:prstGeom>
          <a:noFill/>
          <a:ln>
            <a:noFill/>
          </a:ln>
        </p:spPr>
      </p:pic>
      <p:pic>
        <p:nvPicPr>
          <p:cNvPr id="431" name="Google Shape;431;p30" title="email icon"/>
          <p:cNvPicPr preferRelativeResize="0"/>
          <p:nvPr/>
        </p:nvPicPr>
        <p:blipFill rotWithShape="1">
          <a:blip r:embed="rId6">
            <a:alphaModFix/>
          </a:blip>
          <a:srcRect b="16839" l="0" r="0" t="0"/>
          <a:stretch/>
        </p:blipFill>
        <p:spPr>
          <a:xfrm>
            <a:off x="6962775" y="1047750"/>
            <a:ext cx="688657" cy="572700"/>
          </a:xfrm>
          <a:prstGeom prst="rect">
            <a:avLst/>
          </a:prstGeom>
          <a:noFill/>
          <a:ln>
            <a:noFill/>
          </a:ln>
        </p:spPr>
      </p:pic>
      <p:pic>
        <p:nvPicPr>
          <p:cNvPr id="432" name="Google Shape;432;p30" title="Assorted spring foliage"/>
          <p:cNvPicPr preferRelativeResize="0"/>
          <p:nvPr/>
        </p:nvPicPr>
        <p:blipFill>
          <a:blip r:embed="rId8">
            <a:alphaModFix/>
          </a:blip>
          <a:stretch>
            <a:fillRect/>
          </a:stretch>
        </p:blipFill>
        <p:spPr>
          <a:xfrm>
            <a:off x="-118050" y="3554575"/>
            <a:ext cx="2630700" cy="1741317"/>
          </a:xfrm>
          <a:prstGeom prst="rect">
            <a:avLst/>
          </a:prstGeom>
          <a:noFill/>
          <a:ln>
            <a:noFill/>
          </a:ln>
        </p:spPr>
      </p:pic>
      <p:pic>
        <p:nvPicPr>
          <p:cNvPr id="433" name="Google Shape;433;p30" title="Assorted spring foliage"/>
          <p:cNvPicPr preferRelativeResize="0"/>
          <p:nvPr/>
        </p:nvPicPr>
        <p:blipFill>
          <a:blip r:embed="rId9">
            <a:alphaModFix/>
          </a:blip>
          <a:stretch>
            <a:fillRect/>
          </a:stretch>
        </p:blipFill>
        <p:spPr>
          <a:xfrm flipH="1" rot="10800000">
            <a:off x="7133350" y="-224050"/>
            <a:ext cx="2012250" cy="169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437" name="Shape 437"/>
        <p:cNvGrpSpPr/>
        <p:nvPr/>
      </p:nvGrpSpPr>
      <p:grpSpPr>
        <a:xfrm>
          <a:off x="0" y="0"/>
          <a:ext cx="0" cy="0"/>
          <a:chOff x="0" y="0"/>
          <a:chExt cx="0" cy="0"/>
        </a:xfrm>
      </p:grpSpPr>
      <p:sp>
        <p:nvSpPr>
          <p:cNvPr id="438" name="Google Shape;438;p3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Strategy</a:t>
            </a:r>
            <a:endParaRPr/>
          </a:p>
        </p:txBody>
      </p:sp>
      <p:sp>
        <p:nvSpPr>
          <p:cNvPr id="439" name="Google Shape;439;p31"/>
          <p:cNvSpPr/>
          <p:nvPr/>
        </p:nvSpPr>
        <p:spPr>
          <a:xfrm>
            <a:off x="4836352" y="2553201"/>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 name="Google Shape;440;p31"/>
          <p:cNvGrpSpPr/>
          <p:nvPr/>
        </p:nvGrpSpPr>
        <p:grpSpPr>
          <a:xfrm>
            <a:off x="4513725" y="979101"/>
            <a:ext cx="2535247" cy="2081274"/>
            <a:chOff x="4526675" y="1505375"/>
            <a:chExt cx="2535247" cy="2081274"/>
          </a:xfrm>
        </p:grpSpPr>
        <p:grpSp>
          <p:nvGrpSpPr>
            <p:cNvPr id="441" name="Google Shape;441;p31"/>
            <p:cNvGrpSpPr/>
            <p:nvPr/>
          </p:nvGrpSpPr>
          <p:grpSpPr>
            <a:xfrm>
              <a:off x="4808316" y="2800065"/>
              <a:ext cx="92400" cy="411825"/>
              <a:chOff x="845575" y="2563700"/>
              <a:chExt cx="92400" cy="411825"/>
            </a:xfrm>
          </p:grpSpPr>
          <p:cxnSp>
            <p:nvCxnSpPr>
              <p:cNvPr id="442" name="Google Shape;442;p31"/>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43" name="Google Shape;443;p31"/>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31"/>
            <p:cNvSpPr txBox="1"/>
            <p:nvPr/>
          </p:nvSpPr>
          <p:spPr>
            <a:xfrm>
              <a:off x="4526675" y="3215249"/>
              <a:ext cx="1420200" cy="3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latin typeface="Roboto"/>
                  <a:ea typeface="Roboto"/>
                  <a:cs typeface="Roboto"/>
                  <a:sym typeface="Roboto"/>
                </a:rPr>
                <a:t>June</a:t>
              </a:r>
              <a:r>
                <a:rPr b="1" lang="en" sz="1200">
                  <a:latin typeface="Roboto"/>
                  <a:ea typeface="Roboto"/>
                  <a:cs typeface="Roboto"/>
                  <a:sym typeface="Roboto"/>
                </a:rPr>
                <a:t> 2022</a:t>
              </a:r>
              <a:endParaRPr b="1" sz="1200">
                <a:latin typeface="Roboto"/>
                <a:ea typeface="Roboto"/>
                <a:cs typeface="Roboto"/>
                <a:sym typeface="Roboto"/>
              </a:endParaRPr>
            </a:p>
          </p:txBody>
        </p:sp>
        <p:sp>
          <p:nvSpPr>
            <p:cNvPr id="445" name="Google Shape;445;p31"/>
            <p:cNvSpPr txBox="1"/>
            <p:nvPr/>
          </p:nvSpPr>
          <p:spPr>
            <a:xfrm>
              <a:off x="4808323" y="1505375"/>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hlink"/>
                  </a:solidFill>
                  <a:latin typeface="Roboto"/>
                  <a:ea typeface="Roboto"/>
                  <a:cs typeface="Roboto"/>
                  <a:sym typeface="Roboto"/>
                  <a:hlinkClick r:id="rId3"/>
                </a:rPr>
                <a:t>Provost Newsletter</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190500" lvl="0" marL="114300" rtl="0" algn="l">
                <a:spcBef>
                  <a:spcPts val="0"/>
                </a:spcBef>
                <a:spcAft>
                  <a:spcPts val="0"/>
                </a:spcAft>
                <a:buClr>
                  <a:schemeClr val="dk1"/>
                </a:buClr>
                <a:buSzPts val="1200"/>
                <a:buChar char="●"/>
              </a:pPr>
              <a:r>
                <a:rPr lang="en" sz="1200">
                  <a:solidFill>
                    <a:schemeClr val="dk1"/>
                  </a:solidFill>
                </a:rPr>
                <a:t>Summer Workshops</a:t>
              </a:r>
              <a:endParaRPr sz="1200">
                <a:solidFill>
                  <a:schemeClr val="dk1"/>
                </a:solidFill>
              </a:endParaRPr>
            </a:p>
            <a:p>
              <a:pPr indent="-190500" lvl="0" marL="114300" rtl="0" algn="l">
                <a:spcBef>
                  <a:spcPts val="0"/>
                </a:spcBef>
                <a:spcAft>
                  <a:spcPts val="0"/>
                </a:spcAft>
                <a:buClr>
                  <a:schemeClr val="dk1"/>
                </a:buClr>
                <a:buSzPts val="1200"/>
                <a:buChar char="●"/>
              </a:pPr>
              <a:r>
                <a:rPr lang="en" sz="1200">
                  <a:solidFill>
                    <a:schemeClr val="dk1"/>
                  </a:solidFill>
                </a:rPr>
                <a:t>Moodle 4 Playlist on YouTube</a:t>
              </a:r>
              <a:endParaRPr sz="1200">
                <a:solidFill>
                  <a:schemeClr val="dk1"/>
                </a:solidFill>
              </a:endParaRPr>
            </a:p>
            <a:p>
              <a:pPr indent="0" lvl="0" marL="45720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grpSp>
      <p:grpSp>
        <p:nvGrpSpPr>
          <p:cNvPr id="446" name="Google Shape;446;p31"/>
          <p:cNvGrpSpPr/>
          <p:nvPr/>
        </p:nvGrpSpPr>
        <p:grpSpPr>
          <a:xfrm>
            <a:off x="6422845" y="2176325"/>
            <a:ext cx="2721154" cy="1735651"/>
            <a:chOff x="6435795" y="2702599"/>
            <a:chExt cx="2721154" cy="1735651"/>
          </a:xfrm>
        </p:grpSpPr>
        <p:sp>
          <p:nvSpPr>
            <p:cNvPr id="447" name="Google Shape;447;p31"/>
            <p:cNvSpPr/>
            <p:nvPr/>
          </p:nvSpPr>
          <p:spPr>
            <a:xfrm>
              <a:off x="6807650" y="3079475"/>
              <a:ext cx="23493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8" name="Google Shape;448;p31"/>
            <p:cNvGrpSpPr/>
            <p:nvPr/>
          </p:nvGrpSpPr>
          <p:grpSpPr>
            <a:xfrm>
              <a:off x="6435795" y="2702599"/>
              <a:ext cx="2494577" cy="1735651"/>
              <a:chOff x="6435795" y="2702599"/>
              <a:chExt cx="2494577" cy="1735651"/>
            </a:xfrm>
          </p:grpSpPr>
          <p:grpSp>
            <p:nvGrpSpPr>
              <p:cNvPr id="449" name="Google Shape;449;p31"/>
              <p:cNvGrpSpPr/>
              <p:nvPr/>
            </p:nvGrpSpPr>
            <p:grpSpPr>
              <a:xfrm rot="10800000">
                <a:off x="6760035" y="3079467"/>
                <a:ext cx="92400" cy="411825"/>
                <a:chOff x="2070100" y="2563700"/>
                <a:chExt cx="92400" cy="411825"/>
              </a:xfrm>
            </p:grpSpPr>
            <p:cxnSp>
              <p:nvCxnSpPr>
                <p:cNvPr id="450" name="Google Shape;450;p31"/>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51" name="Google Shape;451;p31"/>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31"/>
              <p:cNvSpPr txBox="1"/>
              <p:nvPr/>
            </p:nvSpPr>
            <p:spPr>
              <a:xfrm>
                <a:off x="6435795" y="2702599"/>
                <a:ext cx="1101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August 2022</a:t>
                </a:r>
                <a:endParaRPr b="1" sz="1200">
                  <a:latin typeface="Roboto"/>
                  <a:ea typeface="Roboto"/>
                  <a:cs typeface="Roboto"/>
                  <a:sym typeface="Roboto"/>
                </a:endParaRPr>
              </a:p>
            </p:txBody>
          </p:sp>
          <p:sp>
            <p:nvSpPr>
              <p:cNvPr id="453" name="Google Shape;453;p31"/>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hlink"/>
                    </a:solidFill>
                    <a:latin typeface="Roboto"/>
                    <a:ea typeface="Roboto"/>
                    <a:cs typeface="Roboto"/>
                    <a:sym typeface="Roboto"/>
                    <a:hlinkClick r:id="rId4"/>
                  </a:rPr>
                  <a:t>Office of Information Technology News</a:t>
                </a:r>
                <a:endParaRPr b="1" sz="1200">
                  <a:latin typeface="Roboto"/>
                  <a:ea typeface="Roboto"/>
                  <a:cs typeface="Roboto"/>
                  <a:sym typeface="Roboto"/>
                </a:endParaRPr>
              </a:p>
              <a:p>
                <a:pPr indent="0" lvl="0" marL="0" rtl="0" algn="l">
                  <a:spcBef>
                    <a:spcPts val="0"/>
                  </a:spcBef>
                  <a:spcAft>
                    <a:spcPts val="1600"/>
                  </a:spcAft>
                  <a:buNone/>
                </a:pPr>
                <a:br>
                  <a:rPr b="1" lang="en" sz="1200">
                    <a:latin typeface="Roboto"/>
                    <a:ea typeface="Roboto"/>
                    <a:cs typeface="Roboto"/>
                    <a:sym typeface="Roboto"/>
                  </a:rPr>
                </a:br>
                <a:r>
                  <a:rPr lang="en" sz="1200">
                    <a:latin typeface="Roboto"/>
                    <a:ea typeface="Roboto"/>
                    <a:cs typeface="Roboto"/>
                    <a:sym typeface="Roboto"/>
                  </a:rPr>
                  <a:t>Moodle Upgrade News for Students</a:t>
                </a:r>
                <a:endParaRPr sz="1200">
                  <a:latin typeface="Roboto"/>
                  <a:ea typeface="Roboto"/>
                  <a:cs typeface="Roboto"/>
                  <a:sym typeface="Roboto"/>
                </a:endParaRPr>
              </a:p>
            </p:txBody>
          </p:sp>
        </p:grpSp>
      </p:grpSp>
      <p:grpSp>
        <p:nvGrpSpPr>
          <p:cNvPr id="454" name="Google Shape;454;p31"/>
          <p:cNvGrpSpPr/>
          <p:nvPr/>
        </p:nvGrpSpPr>
        <p:grpSpPr>
          <a:xfrm>
            <a:off x="483054" y="950525"/>
            <a:ext cx="2394996" cy="2109875"/>
            <a:chOff x="496004" y="1476799"/>
            <a:chExt cx="2394996" cy="2109875"/>
          </a:xfrm>
        </p:grpSpPr>
        <p:sp>
          <p:nvSpPr>
            <p:cNvPr id="455" name="Google Shape;455;p31"/>
            <p:cNvSpPr/>
            <p:nvPr/>
          </p:nvSpPr>
          <p:spPr>
            <a:xfrm>
              <a:off x="932600" y="3079475"/>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 name="Google Shape;456;p31"/>
            <p:cNvGrpSpPr/>
            <p:nvPr/>
          </p:nvGrpSpPr>
          <p:grpSpPr>
            <a:xfrm>
              <a:off x="496004" y="1476799"/>
              <a:ext cx="2212621" cy="2109875"/>
              <a:chOff x="496004" y="1476799"/>
              <a:chExt cx="2212621" cy="2109875"/>
            </a:xfrm>
          </p:grpSpPr>
          <p:sp>
            <p:nvSpPr>
              <p:cNvPr id="457" name="Google Shape;457;p31"/>
              <p:cNvSpPr txBox="1"/>
              <p:nvPr/>
            </p:nvSpPr>
            <p:spPr>
              <a:xfrm>
                <a:off x="496004" y="3215274"/>
                <a:ext cx="1269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April</a:t>
                </a:r>
                <a:r>
                  <a:rPr b="1" lang="en" sz="1200">
                    <a:latin typeface="Roboto"/>
                    <a:ea typeface="Roboto"/>
                    <a:cs typeface="Roboto"/>
                    <a:sym typeface="Roboto"/>
                  </a:rPr>
                  <a:t>  2022</a:t>
                </a:r>
                <a:endParaRPr b="1" sz="1200">
                  <a:latin typeface="Roboto"/>
                  <a:ea typeface="Roboto"/>
                  <a:cs typeface="Roboto"/>
                  <a:sym typeface="Roboto"/>
                </a:endParaRPr>
              </a:p>
            </p:txBody>
          </p:sp>
          <p:grpSp>
            <p:nvGrpSpPr>
              <p:cNvPr id="458" name="Google Shape;458;p31"/>
              <p:cNvGrpSpPr/>
              <p:nvPr/>
            </p:nvGrpSpPr>
            <p:grpSpPr>
              <a:xfrm>
                <a:off x="881025" y="2800065"/>
                <a:ext cx="92400" cy="411825"/>
                <a:chOff x="845575" y="2563700"/>
                <a:chExt cx="92400" cy="411825"/>
              </a:xfrm>
            </p:grpSpPr>
            <p:cxnSp>
              <p:nvCxnSpPr>
                <p:cNvPr id="459" name="Google Shape;459;p31"/>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60" name="Google Shape;460;p31"/>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 name="Google Shape;461;p31"/>
              <p:cNvSpPr txBox="1"/>
              <p:nvPr/>
            </p:nvSpPr>
            <p:spPr>
              <a:xfrm>
                <a:off x="823125" y="1476799"/>
                <a:ext cx="18855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College Dissemination</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Sent emails to college and program representatives about update. </a:t>
                </a:r>
                <a:endParaRPr b="1" sz="1200">
                  <a:latin typeface="Roboto"/>
                  <a:ea typeface="Roboto"/>
                  <a:cs typeface="Roboto"/>
                  <a:sym typeface="Roboto"/>
                </a:endParaRPr>
              </a:p>
            </p:txBody>
          </p:sp>
        </p:grpSp>
      </p:grpSp>
      <p:grpSp>
        <p:nvGrpSpPr>
          <p:cNvPr id="462" name="Google Shape;462;p31"/>
          <p:cNvGrpSpPr/>
          <p:nvPr/>
        </p:nvGrpSpPr>
        <p:grpSpPr>
          <a:xfrm>
            <a:off x="2512650" y="2228975"/>
            <a:ext cx="2323800" cy="1683000"/>
            <a:chOff x="2525600" y="2755249"/>
            <a:chExt cx="2323800" cy="1683000"/>
          </a:xfrm>
        </p:grpSpPr>
        <p:sp>
          <p:nvSpPr>
            <p:cNvPr id="463" name="Google Shape;463;p31"/>
            <p:cNvSpPr/>
            <p:nvPr/>
          </p:nvSpPr>
          <p:spPr>
            <a:xfrm>
              <a:off x="2890952" y="3079475"/>
              <a:ext cx="19584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31"/>
            <p:cNvGrpSpPr/>
            <p:nvPr/>
          </p:nvGrpSpPr>
          <p:grpSpPr>
            <a:xfrm>
              <a:off x="2525600" y="2755249"/>
              <a:ext cx="2323800" cy="1683000"/>
              <a:chOff x="2525600" y="2755249"/>
              <a:chExt cx="2323800" cy="1683000"/>
            </a:xfrm>
          </p:grpSpPr>
          <p:sp>
            <p:nvSpPr>
              <p:cNvPr id="465" name="Google Shape;465;p31"/>
              <p:cNvSpPr txBox="1"/>
              <p:nvPr/>
            </p:nvSpPr>
            <p:spPr>
              <a:xfrm>
                <a:off x="2525600" y="2755249"/>
                <a:ext cx="2323800" cy="64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latin typeface="Roboto"/>
                    <a:ea typeface="Roboto"/>
                    <a:cs typeface="Roboto"/>
                    <a:sym typeface="Roboto"/>
                  </a:rPr>
                  <a:t>May 2022</a:t>
                </a:r>
                <a:endParaRPr b="1" sz="1200">
                  <a:latin typeface="Roboto"/>
                  <a:ea typeface="Roboto"/>
                  <a:cs typeface="Roboto"/>
                  <a:sym typeface="Roboto"/>
                </a:endParaRPr>
              </a:p>
            </p:txBody>
          </p:sp>
          <p:grpSp>
            <p:nvGrpSpPr>
              <p:cNvPr id="466" name="Google Shape;466;p31"/>
              <p:cNvGrpSpPr/>
              <p:nvPr/>
            </p:nvGrpSpPr>
            <p:grpSpPr>
              <a:xfrm rot="10800000">
                <a:off x="2849073" y="3079467"/>
                <a:ext cx="92400" cy="411825"/>
                <a:chOff x="2070100" y="2563700"/>
                <a:chExt cx="92400" cy="411825"/>
              </a:xfrm>
            </p:grpSpPr>
            <p:cxnSp>
              <p:nvCxnSpPr>
                <p:cNvPr id="467" name="Google Shape;467;p31"/>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68" name="Google Shape;468;p31"/>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31"/>
              <p:cNvSpPr txBox="1"/>
              <p:nvPr/>
            </p:nvSpPr>
            <p:spPr>
              <a:xfrm>
                <a:off x="2773350" y="3494449"/>
                <a:ext cx="18783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WolfWare Announcement</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Announcement posted on our internal portal that Fall 2022 courses can be requested</a:t>
                </a:r>
                <a:endParaRPr b="1" sz="1200">
                  <a:latin typeface="Roboto"/>
                  <a:ea typeface="Roboto"/>
                  <a:cs typeface="Roboto"/>
                  <a:sym typeface="Roboto"/>
                </a:endParaRPr>
              </a:p>
            </p:txBody>
          </p:sp>
        </p:grpSp>
      </p:grpSp>
      <p:pic>
        <p:nvPicPr>
          <p:cNvPr id="470" name="Google Shape;470;p31" title="email icon"/>
          <p:cNvPicPr preferRelativeResize="0"/>
          <p:nvPr/>
        </p:nvPicPr>
        <p:blipFill rotWithShape="1">
          <a:blip r:embed="rId5">
            <a:alphaModFix/>
          </a:blip>
          <a:srcRect b="16839" l="0" r="0" t="0"/>
          <a:stretch/>
        </p:blipFill>
        <p:spPr>
          <a:xfrm>
            <a:off x="142875" y="1047750"/>
            <a:ext cx="688656" cy="572700"/>
          </a:xfrm>
          <a:prstGeom prst="rect">
            <a:avLst/>
          </a:prstGeom>
          <a:noFill/>
          <a:ln>
            <a:noFill/>
          </a:ln>
        </p:spPr>
      </p:pic>
      <p:pic>
        <p:nvPicPr>
          <p:cNvPr id="471" name="Google Shape;471;p31" title="newsletter icon"/>
          <p:cNvPicPr preferRelativeResize="0"/>
          <p:nvPr/>
        </p:nvPicPr>
        <p:blipFill rotWithShape="1">
          <a:blip r:embed="rId6">
            <a:alphaModFix/>
          </a:blip>
          <a:srcRect b="14258" l="0" r="0" t="0"/>
          <a:stretch/>
        </p:blipFill>
        <p:spPr>
          <a:xfrm>
            <a:off x="3962400" y="1066100"/>
            <a:ext cx="746924" cy="640425"/>
          </a:xfrm>
          <a:prstGeom prst="rect">
            <a:avLst/>
          </a:prstGeom>
          <a:noFill/>
          <a:ln>
            <a:noFill/>
          </a:ln>
        </p:spPr>
      </p:pic>
      <p:pic>
        <p:nvPicPr>
          <p:cNvPr id="472" name="Google Shape;472;p31" title="web page icon"/>
          <p:cNvPicPr preferRelativeResize="0"/>
          <p:nvPr/>
        </p:nvPicPr>
        <p:blipFill rotWithShape="1">
          <a:blip r:embed="rId7">
            <a:alphaModFix/>
          </a:blip>
          <a:srcRect b="15504" l="0" r="0" t="0"/>
          <a:stretch/>
        </p:blipFill>
        <p:spPr>
          <a:xfrm>
            <a:off x="1988080" y="3060400"/>
            <a:ext cx="757971" cy="640425"/>
          </a:xfrm>
          <a:prstGeom prst="rect">
            <a:avLst/>
          </a:prstGeom>
          <a:noFill/>
          <a:ln>
            <a:noFill/>
          </a:ln>
        </p:spPr>
      </p:pic>
      <p:pic>
        <p:nvPicPr>
          <p:cNvPr id="473" name="Google Shape;473;p31" title="newsletter icon"/>
          <p:cNvPicPr preferRelativeResize="0"/>
          <p:nvPr/>
        </p:nvPicPr>
        <p:blipFill rotWithShape="1">
          <a:blip r:embed="rId6">
            <a:alphaModFix/>
          </a:blip>
          <a:srcRect b="14258" l="0" r="0" t="0"/>
          <a:stretch/>
        </p:blipFill>
        <p:spPr>
          <a:xfrm>
            <a:off x="5876925" y="3104450"/>
            <a:ext cx="746924" cy="640425"/>
          </a:xfrm>
          <a:prstGeom prst="rect">
            <a:avLst/>
          </a:prstGeom>
          <a:noFill/>
          <a:ln>
            <a:noFill/>
          </a:ln>
        </p:spPr>
      </p:pic>
      <p:pic>
        <p:nvPicPr>
          <p:cNvPr id="474" name="Google Shape;474;p31" title="Assorted spring foliage"/>
          <p:cNvPicPr preferRelativeResize="0"/>
          <p:nvPr/>
        </p:nvPicPr>
        <p:blipFill>
          <a:blip r:embed="rId8">
            <a:alphaModFix/>
          </a:blip>
          <a:stretch>
            <a:fillRect/>
          </a:stretch>
        </p:blipFill>
        <p:spPr>
          <a:xfrm>
            <a:off x="-118050" y="3554575"/>
            <a:ext cx="2630700" cy="1741317"/>
          </a:xfrm>
          <a:prstGeom prst="rect">
            <a:avLst/>
          </a:prstGeom>
          <a:noFill/>
          <a:ln>
            <a:noFill/>
          </a:ln>
        </p:spPr>
      </p:pic>
      <p:pic>
        <p:nvPicPr>
          <p:cNvPr id="475" name="Google Shape;475;p31" title="Assorted spring foliage"/>
          <p:cNvPicPr preferRelativeResize="0"/>
          <p:nvPr/>
        </p:nvPicPr>
        <p:blipFill>
          <a:blip r:embed="rId9">
            <a:alphaModFix/>
          </a:blip>
          <a:stretch>
            <a:fillRect/>
          </a:stretch>
        </p:blipFill>
        <p:spPr>
          <a:xfrm flipH="1" rot="10800000">
            <a:off x="7133350" y="-224050"/>
            <a:ext cx="2012250" cy="169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61" name="Shape 61"/>
        <p:cNvGrpSpPr/>
        <p:nvPr/>
      </p:nvGrpSpPr>
      <p:grpSpPr>
        <a:xfrm>
          <a:off x="0" y="0"/>
          <a:ext cx="0" cy="0"/>
          <a:chOff x="0" y="0"/>
          <a:chExt cx="0" cy="0"/>
        </a:xfrm>
      </p:grpSpPr>
      <p:pic>
        <p:nvPicPr>
          <p:cNvPr id="62" name="Google Shape;62;p14" title="trees and brick wall"/>
          <p:cNvPicPr preferRelativeResize="0"/>
          <p:nvPr/>
        </p:nvPicPr>
        <p:blipFill>
          <a:blip r:embed="rId3">
            <a:alphaModFix/>
          </a:blip>
          <a:stretch>
            <a:fillRect/>
          </a:stretch>
        </p:blipFill>
        <p:spPr>
          <a:xfrm>
            <a:off x="7326088" y="3694237"/>
            <a:ext cx="1894687" cy="1607889"/>
          </a:xfrm>
          <a:prstGeom prst="rect">
            <a:avLst/>
          </a:prstGeom>
          <a:noFill/>
          <a:ln>
            <a:noFill/>
          </a:ln>
        </p:spPr>
      </p:pic>
      <p:pic>
        <p:nvPicPr>
          <p:cNvPr id="63" name="Google Shape;63;p14" title="drawing of NC State bell tower behind wall and trees"/>
          <p:cNvPicPr preferRelativeResize="0"/>
          <p:nvPr/>
        </p:nvPicPr>
        <p:blipFill>
          <a:blip r:embed="rId4">
            <a:alphaModFix/>
          </a:blip>
          <a:stretch>
            <a:fillRect/>
          </a:stretch>
        </p:blipFill>
        <p:spPr>
          <a:xfrm>
            <a:off x="-120450" y="3624825"/>
            <a:ext cx="2038641" cy="1677300"/>
          </a:xfrm>
          <a:prstGeom prst="rect">
            <a:avLst/>
          </a:prstGeom>
          <a:noFill/>
          <a:ln>
            <a:noFill/>
          </a:ln>
        </p:spPr>
      </p:pic>
      <p:sp>
        <p:nvSpPr>
          <p:cNvPr id="64" name="Google Shape;64;p1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Presenters</a:t>
            </a:r>
            <a:endParaRPr/>
          </a:p>
        </p:txBody>
      </p:sp>
      <p:pic>
        <p:nvPicPr>
          <p:cNvPr id="65" name="Google Shape;65;p14" title="Headshot Jeff Webster"/>
          <p:cNvPicPr preferRelativeResize="0"/>
          <p:nvPr/>
        </p:nvPicPr>
        <p:blipFill>
          <a:blip r:embed="rId5">
            <a:alphaModFix/>
          </a:blip>
          <a:stretch>
            <a:fillRect/>
          </a:stretch>
        </p:blipFill>
        <p:spPr>
          <a:xfrm>
            <a:off x="3626848" y="1001638"/>
            <a:ext cx="1905000" cy="1905000"/>
          </a:xfrm>
          <a:prstGeom prst="rect">
            <a:avLst/>
          </a:prstGeom>
          <a:noFill/>
          <a:ln>
            <a:noFill/>
          </a:ln>
        </p:spPr>
      </p:pic>
      <p:pic>
        <p:nvPicPr>
          <p:cNvPr id="66" name="Google Shape;66;p14" title="Headshot Martin Dulberg"/>
          <p:cNvPicPr preferRelativeResize="0"/>
          <p:nvPr/>
        </p:nvPicPr>
        <p:blipFill>
          <a:blip r:embed="rId6">
            <a:alphaModFix/>
          </a:blip>
          <a:stretch>
            <a:fillRect/>
          </a:stretch>
        </p:blipFill>
        <p:spPr>
          <a:xfrm>
            <a:off x="6400576" y="1001651"/>
            <a:ext cx="1894800" cy="1894800"/>
          </a:xfrm>
          <a:prstGeom prst="rect">
            <a:avLst/>
          </a:prstGeom>
          <a:noFill/>
          <a:ln>
            <a:noFill/>
          </a:ln>
        </p:spPr>
      </p:pic>
      <p:sp>
        <p:nvSpPr>
          <p:cNvPr id="67" name="Google Shape;67;p14"/>
          <p:cNvSpPr txBox="1"/>
          <p:nvPr/>
        </p:nvSpPr>
        <p:spPr>
          <a:xfrm>
            <a:off x="863450" y="3021650"/>
            <a:ext cx="1894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Roboto"/>
                <a:ea typeface="Roboto"/>
                <a:cs typeface="Roboto"/>
                <a:sym typeface="Roboto"/>
              </a:rPr>
              <a:t>Bethany Smith</a:t>
            </a:r>
            <a:endParaRPr b="1">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Director, Instructional Support &amp; Training</a:t>
            </a:r>
            <a:endParaRPr>
              <a:latin typeface="Roboto"/>
              <a:ea typeface="Roboto"/>
              <a:cs typeface="Roboto"/>
              <a:sym typeface="Roboto"/>
            </a:endParaRPr>
          </a:p>
        </p:txBody>
      </p:sp>
      <p:sp>
        <p:nvSpPr>
          <p:cNvPr id="68" name="Google Shape;68;p14"/>
          <p:cNvSpPr txBox="1"/>
          <p:nvPr/>
        </p:nvSpPr>
        <p:spPr>
          <a:xfrm>
            <a:off x="3632013" y="3021650"/>
            <a:ext cx="1894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Roboto"/>
                <a:ea typeface="Roboto"/>
                <a:cs typeface="Roboto"/>
                <a:sym typeface="Roboto"/>
              </a:rPr>
              <a:t>Jeff Webster</a:t>
            </a:r>
            <a:endParaRPr b="1">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Director, </a:t>
            </a:r>
            <a:r>
              <a:rPr lang="en">
                <a:latin typeface="Roboto"/>
                <a:ea typeface="Roboto"/>
                <a:cs typeface="Roboto"/>
                <a:sym typeface="Roboto"/>
              </a:rPr>
              <a:t>Educational Technology Services</a:t>
            </a:r>
            <a:endParaRPr>
              <a:latin typeface="Roboto"/>
              <a:ea typeface="Roboto"/>
              <a:cs typeface="Roboto"/>
              <a:sym typeface="Roboto"/>
            </a:endParaRPr>
          </a:p>
        </p:txBody>
      </p:sp>
      <p:sp>
        <p:nvSpPr>
          <p:cNvPr id="69" name="Google Shape;69;p14"/>
          <p:cNvSpPr txBox="1"/>
          <p:nvPr/>
        </p:nvSpPr>
        <p:spPr>
          <a:xfrm>
            <a:off x="6285050" y="3021650"/>
            <a:ext cx="2154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Roboto"/>
                <a:ea typeface="Roboto"/>
                <a:cs typeface="Roboto"/>
                <a:sym typeface="Roboto"/>
              </a:rPr>
              <a:t>Martin Dulberg</a:t>
            </a:r>
            <a:endParaRPr b="1">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Learning Technologies Coordinator</a:t>
            </a:r>
            <a:endParaRPr>
              <a:latin typeface="Roboto"/>
              <a:ea typeface="Roboto"/>
              <a:cs typeface="Roboto"/>
              <a:sym typeface="Roboto"/>
            </a:endParaRPr>
          </a:p>
        </p:txBody>
      </p:sp>
      <p:pic>
        <p:nvPicPr>
          <p:cNvPr id="70" name="Google Shape;70;p14" title="Headshot Bethany Smith"/>
          <p:cNvPicPr preferRelativeResize="0"/>
          <p:nvPr/>
        </p:nvPicPr>
        <p:blipFill rotWithShape="1">
          <a:blip r:embed="rId7">
            <a:alphaModFix/>
          </a:blip>
          <a:srcRect b="0" l="17883" r="14553" t="0"/>
          <a:stretch/>
        </p:blipFill>
        <p:spPr>
          <a:xfrm>
            <a:off x="863450" y="1001653"/>
            <a:ext cx="1931172" cy="1905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479" name="Shape 479"/>
        <p:cNvGrpSpPr/>
        <p:nvPr/>
      </p:nvGrpSpPr>
      <p:grpSpPr>
        <a:xfrm>
          <a:off x="0" y="0"/>
          <a:ext cx="0" cy="0"/>
          <a:chOff x="0" y="0"/>
          <a:chExt cx="0" cy="0"/>
        </a:xfrm>
      </p:grpSpPr>
      <p:pic>
        <p:nvPicPr>
          <p:cNvPr id="480" name="Google Shape;480;p32" title="NC State Belltower surrounded by trees"/>
          <p:cNvPicPr preferRelativeResize="0"/>
          <p:nvPr/>
        </p:nvPicPr>
        <p:blipFill>
          <a:blip r:embed="rId3">
            <a:alphaModFix/>
          </a:blip>
          <a:stretch>
            <a:fillRect/>
          </a:stretch>
        </p:blipFill>
        <p:spPr>
          <a:xfrm>
            <a:off x="312225" y="808600"/>
            <a:ext cx="3440226" cy="3526323"/>
          </a:xfrm>
          <a:prstGeom prst="rect">
            <a:avLst/>
          </a:prstGeom>
          <a:noFill/>
          <a:ln>
            <a:noFill/>
          </a:ln>
        </p:spPr>
      </p:pic>
      <p:sp>
        <p:nvSpPr>
          <p:cNvPr id="481" name="Google Shape;481;p32"/>
          <p:cNvSpPr txBox="1"/>
          <p:nvPr>
            <p:ph type="title"/>
          </p:nvPr>
        </p:nvSpPr>
        <p:spPr>
          <a:xfrm>
            <a:off x="4078700" y="1340100"/>
            <a:ext cx="4397700" cy="23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300"/>
              <a:t>What do we need ready for the May vs August date?</a:t>
            </a:r>
            <a:endParaRPr sz="4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485" name="Shape 485"/>
        <p:cNvGrpSpPr/>
        <p:nvPr/>
      </p:nvGrpSpPr>
      <p:grpSpPr>
        <a:xfrm>
          <a:off x="0" y="0"/>
          <a:ext cx="0" cy="0"/>
          <a:chOff x="0" y="0"/>
          <a:chExt cx="0" cy="0"/>
        </a:xfrm>
      </p:grpSpPr>
      <p:sp>
        <p:nvSpPr>
          <p:cNvPr id="486" name="Google Shape;486;p33"/>
          <p:cNvSpPr txBox="1"/>
          <p:nvPr/>
        </p:nvSpPr>
        <p:spPr>
          <a:xfrm>
            <a:off x="304775" y="1073400"/>
            <a:ext cx="8342100" cy="4214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200">
              <a:solidFill>
                <a:srgbClr val="FFFFFF"/>
              </a:solidFill>
            </a:endParaRPr>
          </a:p>
        </p:txBody>
      </p:sp>
      <p:sp>
        <p:nvSpPr>
          <p:cNvPr id="487" name="Google Shape;487;p33"/>
          <p:cNvSpPr txBox="1"/>
          <p:nvPr>
            <p:ph type="title"/>
          </p:nvPr>
        </p:nvSpPr>
        <p:spPr>
          <a:xfrm>
            <a:off x="311700" y="44502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a:t>
            </a:r>
            <a:endParaRPr/>
          </a:p>
        </p:txBody>
      </p:sp>
      <p:sp>
        <p:nvSpPr>
          <p:cNvPr id="488" name="Google Shape;488;p3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Course / Content creation plugins</a:t>
            </a:r>
            <a:endParaRPr/>
          </a:p>
          <a:p>
            <a:pPr indent="-317500" lvl="0" marL="457200" rtl="0" algn="l">
              <a:spcBef>
                <a:spcPts val="0"/>
              </a:spcBef>
              <a:spcAft>
                <a:spcPts val="0"/>
              </a:spcAft>
              <a:buSzPts val="1400"/>
              <a:buChar char="●"/>
            </a:pPr>
            <a:r>
              <a:rPr lang="en"/>
              <a:t>NC State Theme</a:t>
            </a:r>
            <a:endParaRPr/>
          </a:p>
          <a:p>
            <a:pPr indent="-317500" lvl="0" marL="457200" rtl="0" algn="l">
              <a:spcBef>
                <a:spcPts val="0"/>
              </a:spcBef>
              <a:spcAft>
                <a:spcPts val="0"/>
              </a:spcAft>
              <a:buSzPts val="1400"/>
              <a:buChar char="●"/>
            </a:pPr>
            <a:r>
              <a:rPr lang="en"/>
              <a:t>Basic support resources</a:t>
            </a:r>
            <a:endParaRPr/>
          </a:p>
          <a:p>
            <a:pPr indent="-317500" lvl="0" marL="457200" rtl="0" algn="l">
              <a:spcBef>
                <a:spcPts val="0"/>
              </a:spcBef>
              <a:spcAft>
                <a:spcPts val="0"/>
              </a:spcAft>
              <a:buSzPts val="1400"/>
              <a:buChar char="●"/>
            </a:pPr>
            <a:r>
              <a:rPr lang="en"/>
              <a:t>Support staff familiarity</a:t>
            </a:r>
            <a:endParaRPr/>
          </a:p>
          <a:p>
            <a:pPr indent="-317500" lvl="0" marL="457200" rtl="0" algn="l">
              <a:spcBef>
                <a:spcPts val="0"/>
              </a:spcBef>
              <a:spcAft>
                <a:spcPts val="0"/>
              </a:spcAft>
              <a:buSzPts val="1400"/>
              <a:buChar char="●"/>
            </a:pPr>
            <a:r>
              <a:rPr lang="en"/>
              <a:t>User and enrollment management integrations</a:t>
            </a:r>
            <a:endParaRPr/>
          </a:p>
        </p:txBody>
      </p:sp>
      <p:sp>
        <p:nvSpPr>
          <p:cNvPr id="489" name="Google Shape;489;p3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Course delivery plugins</a:t>
            </a:r>
            <a:endParaRPr/>
          </a:p>
          <a:p>
            <a:pPr indent="-317500" lvl="0" marL="457200" rtl="0" algn="l">
              <a:spcBef>
                <a:spcPts val="0"/>
              </a:spcBef>
              <a:spcAft>
                <a:spcPts val="0"/>
              </a:spcAft>
              <a:buSzPts val="1400"/>
              <a:buChar char="●"/>
            </a:pPr>
            <a:r>
              <a:rPr lang="en"/>
              <a:t>Updated icons</a:t>
            </a:r>
            <a:endParaRPr/>
          </a:p>
          <a:p>
            <a:pPr indent="-317500" lvl="0" marL="457200" rtl="0" algn="l">
              <a:spcBef>
                <a:spcPts val="0"/>
              </a:spcBef>
              <a:spcAft>
                <a:spcPts val="0"/>
              </a:spcAft>
              <a:buSzPts val="1400"/>
              <a:buChar char="●"/>
            </a:pPr>
            <a:r>
              <a:rPr lang="en"/>
              <a:t>Standard support resources</a:t>
            </a:r>
            <a:endParaRPr/>
          </a:p>
          <a:p>
            <a:pPr indent="-317500" lvl="0" marL="457200" rtl="0" algn="l">
              <a:spcBef>
                <a:spcPts val="0"/>
              </a:spcBef>
              <a:spcAft>
                <a:spcPts val="0"/>
              </a:spcAft>
              <a:buSzPts val="1400"/>
              <a:buChar char="●"/>
            </a:pPr>
            <a:r>
              <a:rPr lang="en"/>
              <a:t>Support staff comfortable</a:t>
            </a:r>
            <a:endParaRPr/>
          </a:p>
          <a:p>
            <a:pPr indent="-317500" lvl="0" marL="457200" rtl="0" algn="l">
              <a:spcBef>
                <a:spcPts val="0"/>
              </a:spcBef>
              <a:spcAft>
                <a:spcPts val="0"/>
              </a:spcAft>
              <a:buSzPts val="1400"/>
              <a:buChar char="●"/>
            </a:pPr>
            <a:r>
              <a:rPr lang="en"/>
              <a:t>Course outcome (grade, completion) integrations</a:t>
            </a:r>
            <a:endParaRPr/>
          </a:p>
        </p:txBody>
      </p:sp>
      <p:sp>
        <p:nvSpPr>
          <p:cNvPr id="490" name="Google Shape;490;p33"/>
          <p:cNvSpPr txBox="1"/>
          <p:nvPr>
            <p:ph type="title"/>
          </p:nvPr>
        </p:nvSpPr>
        <p:spPr>
          <a:xfrm>
            <a:off x="4832400" y="44502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August</a:t>
            </a:r>
            <a:endParaRPr/>
          </a:p>
        </p:txBody>
      </p:sp>
      <p:pic>
        <p:nvPicPr>
          <p:cNvPr id="491" name="Google Shape;491;p33" title="Drawing of Red brick building on NC State's campus"/>
          <p:cNvPicPr preferRelativeResize="0"/>
          <p:nvPr/>
        </p:nvPicPr>
        <p:blipFill>
          <a:blip r:embed="rId3">
            <a:alphaModFix/>
          </a:blip>
          <a:stretch>
            <a:fillRect/>
          </a:stretch>
        </p:blipFill>
        <p:spPr>
          <a:xfrm>
            <a:off x="198625" y="2682871"/>
            <a:ext cx="8905974" cy="24606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495" name="Shape 495"/>
        <p:cNvGrpSpPr/>
        <p:nvPr/>
      </p:nvGrpSpPr>
      <p:grpSpPr>
        <a:xfrm>
          <a:off x="0" y="0"/>
          <a:ext cx="0" cy="0"/>
          <a:chOff x="0" y="0"/>
          <a:chExt cx="0" cy="0"/>
        </a:xfrm>
      </p:grpSpPr>
      <p:sp>
        <p:nvSpPr>
          <p:cNvPr id="496" name="Google Shape;496;p3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Preview Server</a:t>
            </a:r>
            <a:endParaRPr/>
          </a:p>
        </p:txBody>
      </p:sp>
      <p:sp>
        <p:nvSpPr>
          <p:cNvPr id="497" name="Google Shape;497;p34"/>
          <p:cNvSpPr txBox="1"/>
          <p:nvPr>
            <p:ph idx="1" type="body"/>
          </p:nvPr>
        </p:nvSpPr>
        <p:spPr>
          <a:xfrm>
            <a:off x="2095100" y="4104700"/>
            <a:ext cx="1798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Utilized for workshops</a:t>
            </a:r>
            <a:endParaRPr/>
          </a:p>
        </p:txBody>
      </p:sp>
      <p:pic>
        <p:nvPicPr>
          <p:cNvPr id="498" name="Google Shape;498;p34" title="Server icon"/>
          <p:cNvPicPr preferRelativeResize="0"/>
          <p:nvPr/>
        </p:nvPicPr>
        <p:blipFill rotWithShape="1">
          <a:blip r:embed="rId3">
            <a:alphaModFix/>
          </a:blip>
          <a:srcRect b="20350" l="35460" r="35437" t="0"/>
          <a:stretch/>
        </p:blipFill>
        <p:spPr>
          <a:xfrm>
            <a:off x="7634025" y="924350"/>
            <a:ext cx="941551" cy="2576926"/>
          </a:xfrm>
          <a:prstGeom prst="rect">
            <a:avLst/>
          </a:prstGeom>
          <a:noFill/>
          <a:ln>
            <a:noFill/>
          </a:ln>
        </p:spPr>
      </p:pic>
      <p:pic>
        <p:nvPicPr>
          <p:cNvPr id="499" name="Google Shape;499;p34"/>
          <p:cNvPicPr preferRelativeResize="0"/>
          <p:nvPr/>
        </p:nvPicPr>
        <p:blipFill>
          <a:blip r:embed="rId4">
            <a:alphaModFix/>
          </a:blip>
          <a:stretch>
            <a:fillRect/>
          </a:stretch>
        </p:blipFill>
        <p:spPr>
          <a:xfrm>
            <a:off x="5816575" y="2252900"/>
            <a:ext cx="2558424" cy="2622449"/>
          </a:xfrm>
          <a:prstGeom prst="rect">
            <a:avLst/>
          </a:prstGeom>
          <a:noFill/>
          <a:ln>
            <a:noFill/>
          </a:ln>
        </p:spPr>
      </p:pic>
      <p:pic>
        <p:nvPicPr>
          <p:cNvPr id="500" name="Google Shape;500;p34" title="Icon of computer screen with people in multiple windows"/>
          <p:cNvPicPr preferRelativeResize="0"/>
          <p:nvPr/>
        </p:nvPicPr>
        <p:blipFill rotWithShape="1">
          <a:blip r:embed="rId5">
            <a:alphaModFix/>
          </a:blip>
          <a:srcRect b="21826" l="0" r="0" t="0"/>
          <a:stretch/>
        </p:blipFill>
        <p:spPr>
          <a:xfrm>
            <a:off x="2095103" y="2743963"/>
            <a:ext cx="1678600" cy="1312262"/>
          </a:xfrm>
          <a:prstGeom prst="rect">
            <a:avLst/>
          </a:prstGeom>
          <a:noFill/>
          <a:ln>
            <a:noFill/>
          </a:ln>
        </p:spPr>
      </p:pic>
      <p:grpSp>
        <p:nvGrpSpPr>
          <p:cNvPr id="501" name="Google Shape;501;p34"/>
          <p:cNvGrpSpPr/>
          <p:nvPr/>
        </p:nvGrpSpPr>
        <p:grpSpPr>
          <a:xfrm>
            <a:off x="4493125" y="924350"/>
            <a:ext cx="2033700" cy="2366975"/>
            <a:chOff x="3735850" y="158125"/>
            <a:chExt cx="2033700" cy="2366975"/>
          </a:xfrm>
        </p:grpSpPr>
        <p:pic>
          <p:nvPicPr>
            <p:cNvPr id="502" name="Google Shape;502;p34" title="Lightbulb"/>
            <p:cNvPicPr preferRelativeResize="0"/>
            <p:nvPr/>
          </p:nvPicPr>
          <p:blipFill rotWithShape="1">
            <a:blip r:embed="rId6">
              <a:alphaModFix/>
            </a:blip>
            <a:srcRect b="18995" l="0" r="0" t="0"/>
            <a:stretch/>
          </p:blipFill>
          <p:spPr>
            <a:xfrm>
              <a:off x="3921075" y="158125"/>
              <a:ext cx="1619977" cy="1312250"/>
            </a:xfrm>
            <a:prstGeom prst="rect">
              <a:avLst/>
            </a:prstGeom>
            <a:noFill/>
            <a:ln>
              <a:noFill/>
            </a:ln>
          </p:spPr>
        </p:pic>
        <p:sp>
          <p:nvSpPr>
            <p:cNvPr id="503" name="Google Shape;503;p34"/>
            <p:cNvSpPr txBox="1"/>
            <p:nvPr/>
          </p:nvSpPr>
          <p:spPr>
            <a:xfrm>
              <a:off x="3735850" y="1426200"/>
              <a:ext cx="20337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1800">
                  <a:solidFill>
                    <a:srgbClr val="1D4B61"/>
                  </a:solidFill>
                  <a:latin typeface="Roboto"/>
                  <a:ea typeface="Roboto"/>
                  <a:cs typeface="Roboto"/>
                  <a:sym typeface="Roboto"/>
                </a:rPr>
                <a:t>Crucial for internal support resource creation</a:t>
              </a:r>
              <a:endParaRPr sz="1800">
                <a:solidFill>
                  <a:srgbClr val="1D4B61"/>
                </a:solidFill>
                <a:latin typeface="Roboto"/>
                <a:ea typeface="Roboto"/>
                <a:cs typeface="Roboto"/>
                <a:sym typeface="Roboto"/>
              </a:endParaRPr>
            </a:p>
          </p:txBody>
        </p:sp>
      </p:grpSp>
      <p:grpSp>
        <p:nvGrpSpPr>
          <p:cNvPr id="504" name="Google Shape;504;p34"/>
          <p:cNvGrpSpPr/>
          <p:nvPr/>
        </p:nvGrpSpPr>
        <p:grpSpPr>
          <a:xfrm>
            <a:off x="118800" y="924338"/>
            <a:ext cx="1678600" cy="2327525"/>
            <a:chOff x="586875" y="1255800"/>
            <a:chExt cx="1678600" cy="2327525"/>
          </a:xfrm>
        </p:grpSpPr>
        <p:pic>
          <p:nvPicPr>
            <p:cNvPr id="505" name="Google Shape;505;p34" title="Rotating arrows inside a talking bubble"/>
            <p:cNvPicPr preferRelativeResize="0"/>
            <p:nvPr/>
          </p:nvPicPr>
          <p:blipFill rotWithShape="1">
            <a:blip r:embed="rId7">
              <a:alphaModFix/>
            </a:blip>
            <a:srcRect b="19923" l="0" r="0" t="0"/>
            <a:stretch/>
          </p:blipFill>
          <p:spPr>
            <a:xfrm>
              <a:off x="586875" y="1255800"/>
              <a:ext cx="1678600" cy="1344124"/>
            </a:xfrm>
            <a:prstGeom prst="rect">
              <a:avLst/>
            </a:prstGeom>
            <a:noFill/>
            <a:ln>
              <a:noFill/>
            </a:ln>
          </p:spPr>
        </p:pic>
        <p:sp>
          <p:nvSpPr>
            <p:cNvPr id="506" name="Google Shape;506;p34"/>
            <p:cNvSpPr txBox="1"/>
            <p:nvPr/>
          </p:nvSpPr>
          <p:spPr>
            <a:xfrm>
              <a:off x="624750" y="2484425"/>
              <a:ext cx="15462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1800">
                  <a:solidFill>
                    <a:srgbClr val="1D4B61"/>
                  </a:solidFill>
                  <a:latin typeface="Roboto"/>
                  <a:ea typeface="Roboto"/>
                  <a:cs typeface="Roboto"/>
                  <a:sym typeface="Roboto"/>
                </a:rPr>
                <a:t>Used to give feedback to developers</a:t>
              </a:r>
              <a:endParaRPr sz="1800">
                <a:solidFill>
                  <a:srgbClr val="1D4B61"/>
                </a:solidFill>
                <a:latin typeface="Roboto"/>
                <a:ea typeface="Roboto"/>
                <a:cs typeface="Roboto"/>
                <a:sym typeface="Roboto"/>
              </a:endParaRPr>
            </a:p>
          </p:txBody>
        </p:sp>
      </p:grpSp>
      <p:grpSp>
        <p:nvGrpSpPr>
          <p:cNvPr id="507" name="Google Shape;507;p34"/>
          <p:cNvGrpSpPr/>
          <p:nvPr/>
        </p:nvGrpSpPr>
        <p:grpSpPr>
          <a:xfrm>
            <a:off x="1969275" y="714850"/>
            <a:ext cx="2202400" cy="1980650"/>
            <a:chOff x="2979825" y="2368200"/>
            <a:chExt cx="2202400" cy="1980650"/>
          </a:xfrm>
        </p:grpSpPr>
        <p:pic>
          <p:nvPicPr>
            <p:cNvPr id="508" name="Google Shape;508;p34" title="Bell curve highlighting the start of the curve for early adopters"/>
            <p:cNvPicPr preferRelativeResize="0"/>
            <p:nvPr/>
          </p:nvPicPr>
          <p:blipFill rotWithShape="1">
            <a:blip r:embed="rId8">
              <a:alphaModFix/>
            </a:blip>
            <a:srcRect b="40012" l="11575" r="11613" t="26971"/>
            <a:stretch/>
          </p:blipFill>
          <p:spPr>
            <a:xfrm>
              <a:off x="2979825" y="2368200"/>
              <a:ext cx="2202400" cy="946575"/>
            </a:xfrm>
            <a:prstGeom prst="rect">
              <a:avLst/>
            </a:prstGeom>
            <a:noFill/>
            <a:ln>
              <a:noFill/>
            </a:ln>
          </p:spPr>
        </p:pic>
        <p:sp>
          <p:nvSpPr>
            <p:cNvPr id="509" name="Google Shape;509;p34"/>
            <p:cNvSpPr txBox="1"/>
            <p:nvPr/>
          </p:nvSpPr>
          <p:spPr>
            <a:xfrm>
              <a:off x="3071825" y="3249950"/>
              <a:ext cx="19767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1800">
                  <a:solidFill>
                    <a:srgbClr val="1D4B61"/>
                  </a:solidFill>
                  <a:latin typeface="Roboto"/>
                  <a:ea typeface="Roboto"/>
                  <a:cs typeface="Roboto"/>
                  <a:sym typeface="Roboto"/>
                </a:rPr>
                <a:t>Allowed early adopters to have access</a:t>
              </a:r>
              <a:endParaRPr sz="1800">
                <a:solidFill>
                  <a:srgbClr val="1D4B61"/>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513" name="Shape 513"/>
        <p:cNvGrpSpPr/>
        <p:nvPr/>
      </p:nvGrpSpPr>
      <p:grpSpPr>
        <a:xfrm>
          <a:off x="0" y="0"/>
          <a:ext cx="0" cy="0"/>
          <a:chOff x="0" y="0"/>
          <a:chExt cx="0" cy="0"/>
        </a:xfrm>
      </p:grpSpPr>
      <p:pic>
        <p:nvPicPr>
          <p:cNvPr id="514" name="Google Shape;514;p35" title="wolf on bicycle"/>
          <p:cNvPicPr preferRelativeResize="0"/>
          <p:nvPr/>
        </p:nvPicPr>
        <p:blipFill>
          <a:blip r:embed="rId3">
            <a:alphaModFix/>
          </a:blip>
          <a:stretch>
            <a:fillRect/>
          </a:stretch>
        </p:blipFill>
        <p:spPr>
          <a:xfrm>
            <a:off x="3862025" y="3470923"/>
            <a:ext cx="1451350" cy="1372901"/>
          </a:xfrm>
          <a:prstGeom prst="rect">
            <a:avLst/>
          </a:prstGeom>
          <a:noFill/>
          <a:ln>
            <a:noFill/>
          </a:ln>
        </p:spPr>
      </p:pic>
      <p:sp>
        <p:nvSpPr>
          <p:cNvPr id="515" name="Google Shape;51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Plan</a:t>
            </a:r>
            <a:endParaRPr/>
          </a:p>
        </p:txBody>
      </p:sp>
      <p:sp>
        <p:nvSpPr>
          <p:cNvPr id="516" name="Google Shape;516;p35"/>
          <p:cNvSpPr txBox="1"/>
          <p:nvPr/>
        </p:nvSpPr>
        <p:spPr>
          <a:xfrm>
            <a:off x="6238350" y="1174575"/>
            <a:ext cx="2310900" cy="400200"/>
          </a:xfrm>
          <a:prstGeom prst="rect">
            <a:avLst/>
          </a:prstGeom>
          <a:solidFill>
            <a:srgbClr val="1D4B6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Moving to Moodle 4</a:t>
            </a:r>
            <a:endParaRPr b="1">
              <a:solidFill>
                <a:schemeClr val="lt1"/>
              </a:solidFill>
              <a:latin typeface="Roboto"/>
              <a:ea typeface="Roboto"/>
              <a:cs typeface="Roboto"/>
              <a:sym typeface="Roboto"/>
            </a:endParaRPr>
          </a:p>
        </p:txBody>
      </p:sp>
      <p:sp>
        <p:nvSpPr>
          <p:cNvPr id="517" name="Google Shape;517;p35"/>
          <p:cNvSpPr txBox="1"/>
          <p:nvPr/>
        </p:nvSpPr>
        <p:spPr>
          <a:xfrm>
            <a:off x="3519513" y="1174575"/>
            <a:ext cx="2135400" cy="400200"/>
          </a:xfrm>
          <a:prstGeom prst="rect">
            <a:avLst/>
          </a:prstGeom>
          <a:solidFill>
            <a:srgbClr val="1D4B6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Navigating Moodle 4</a:t>
            </a:r>
            <a:endParaRPr b="1">
              <a:solidFill>
                <a:schemeClr val="lt1"/>
              </a:solidFill>
              <a:latin typeface="Roboto"/>
              <a:ea typeface="Roboto"/>
              <a:cs typeface="Roboto"/>
              <a:sym typeface="Roboto"/>
            </a:endParaRPr>
          </a:p>
        </p:txBody>
      </p:sp>
      <p:sp>
        <p:nvSpPr>
          <p:cNvPr id="518" name="Google Shape;518;p35"/>
          <p:cNvSpPr txBox="1"/>
          <p:nvPr/>
        </p:nvSpPr>
        <p:spPr>
          <a:xfrm>
            <a:off x="594575" y="1174575"/>
            <a:ext cx="2341500" cy="615600"/>
          </a:xfrm>
          <a:prstGeom prst="rect">
            <a:avLst/>
          </a:prstGeom>
          <a:solidFill>
            <a:srgbClr val="1D4B6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Train-the-Trainer on Moodle 4</a:t>
            </a:r>
            <a:endParaRPr b="1">
              <a:solidFill>
                <a:schemeClr val="lt1"/>
              </a:solidFill>
              <a:latin typeface="Roboto"/>
              <a:ea typeface="Roboto"/>
              <a:cs typeface="Roboto"/>
              <a:sym typeface="Roboto"/>
            </a:endParaRPr>
          </a:p>
        </p:txBody>
      </p:sp>
      <p:sp>
        <p:nvSpPr>
          <p:cNvPr id="519" name="Google Shape;519;p35"/>
          <p:cNvSpPr txBox="1"/>
          <p:nvPr/>
        </p:nvSpPr>
        <p:spPr>
          <a:xfrm>
            <a:off x="594575" y="1944850"/>
            <a:ext cx="2341500" cy="2555100"/>
          </a:xfrm>
          <a:prstGeom prst="rect">
            <a:avLst/>
          </a:prstGeom>
          <a:noFill/>
          <a:ln cap="flat" cmpd="sng" w="28575">
            <a:solidFill>
              <a:srgbClr val="1D4B6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Duration:</a:t>
            </a:r>
            <a:r>
              <a:rPr lang="en">
                <a:latin typeface="Roboto"/>
                <a:ea typeface="Roboto"/>
                <a:cs typeface="Roboto"/>
                <a:sym typeface="Roboto"/>
              </a:rPr>
              <a:t> 1 hour</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Audience:</a:t>
            </a:r>
            <a:r>
              <a:rPr lang="en">
                <a:latin typeface="Roboto"/>
                <a:ea typeface="Roboto"/>
                <a:cs typeface="Roboto"/>
                <a:sym typeface="Roboto"/>
              </a:rPr>
              <a:t> Instructional Technologists and Designers on campus that are supporting faculty and instructors.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Covered the key differences between Moodle 3.9 &amp; 4.0 and shared training resources.</a:t>
            </a:r>
            <a:endParaRPr>
              <a:latin typeface="Roboto"/>
              <a:ea typeface="Roboto"/>
              <a:cs typeface="Roboto"/>
              <a:sym typeface="Roboto"/>
            </a:endParaRPr>
          </a:p>
        </p:txBody>
      </p:sp>
      <p:sp>
        <p:nvSpPr>
          <p:cNvPr id="520" name="Google Shape;520;p35"/>
          <p:cNvSpPr txBox="1"/>
          <p:nvPr/>
        </p:nvSpPr>
        <p:spPr>
          <a:xfrm>
            <a:off x="3496713" y="1731800"/>
            <a:ext cx="2181000" cy="1477500"/>
          </a:xfrm>
          <a:prstGeom prst="rect">
            <a:avLst/>
          </a:prstGeom>
          <a:noFill/>
          <a:ln cap="flat" cmpd="sng" w="28575">
            <a:solidFill>
              <a:srgbClr val="1D4B6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Duration:</a:t>
            </a:r>
            <a:r>
              <a:rPr lang="en">
                <a:latin typeface="Roboto"/>
                <a:ea typeface="Roboto"/>
                <a:cs typeface="Roboto"/>
                <a:sym typeface="Roboto"/>
              </a:rPr>
              <a:t> 30 minutes</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Audience: </a:t>
            </a:r>
            <a:r>
              <a:rPr lang="en">
                <a:latin typeface="Roboto"/>
                <a:ea typeface="Roboto"/>
                <a:cs typeface="Roboto"/>
                <a:sym typeface="Roboto"/>
              </a:rPr>
              <a:t>Power users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Quick overview of what the changes are from Moodle 3.9 &amp; 4.0</a:t>
            </a:r>
            <a:endParaRPr>
              <a:latin typeface="Roboto"/>
              <a:ea typeface="Roboto"/>
              <a:cs typeface="Roboto"/>
              <a:sym typeface="Roboto"/>
            </a:endParaRPr>
          </a:p>
        </p:txBody>
      </p:sp>
      <p:sp>
        <p:nvSpPr>
          <p:cNvPr id="521" name="Google Shape;521;p35"/>
          <p:cNvSpPr txBox="1"/>
          <p:nvPr/>
        </p:nvSpPr>
        <p:spPr>
          <a:xfrm>
            <a:off x="6238350" y="1712100"/>
            <a:ext cx="2341500" cy="2555100"/>
          </a:xfrm>
          <a:prstGeom prst="rect">
            <a:avLst/>
          </a:prstGeom>
          <a:noFill/>
          <a:ln cap="flat" cmpd="sng" w="28575">
            <a:solidFill>
              <a:srgbClr val="1D4B6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Duration: </a:t>
            </a:r>
            <a:r>
              <a:rPr lang="en">
                <a:latin typeface="Roboto"/>
                <a:ea typeface="Roboto"/>
                <a:cs typeface="Roboto"/>
                <a:sym typeface="Roboto"/>
              </a:rPr>
              <a:t>2 hours+</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Audience: </a:t>
            </a:r>
            <a:r>
              <a:rPr lang="en">
                <a:latin typeface="Roboto"/>
                <a:ea typeface="Roboto"/>
                <a:cs typeface="Roboto"/>
                <a:sym typeface="Roboto"/>
              </a:rPr>
              <a:t>General audience of instructor</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In-depth overview of Moodle 4 changes. Offers recommendations on how to adapt courses to the new look and feel of Moodle 4. Also include an Open lab time afterwards.</a:t>
            </a:r>
            <a:endParaRPr>
              <a:latin typeface="Roboto"/>
              <a:ea typeface="Roboto"/>
              <a:cs typeface="Roboto"/>
              <a:sym typeface="Roboto"/>
            </a:endParaRPr>
          </a:p>
        </p:txBody>
      </p:sp>
      <p:sp>
        <p:nvSpPr>
          <p:cNvPr id="522" name="Google Shape;522;p35"/>
          <p:cNvSpPr/>
          <p:nvPr/>
        </p:nvSpPr>
        <p:spPr>
          <a:xfrm>
            <a:off x="396650" y="1845575"/>
            <a:ext cx="2669100" cy="615600"/>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Offered Twice</a:t>
            </a:r>
            <a:endParaRPr/>
          </a:p>
        </p:txBody>
      </p:sp>
      <p:sp>
        <p:nvSpPr>
          <p:cNvPr id="523" name="Google Shape;523;p35"/>
          <p:cNvSpPr/>
          <p:nvPr/>
        </p:nvSpPr>
        <p:spPr>
          <a:xfrm>
            <a:off x="3237450" y="1662400"/>
            <a:ext cx="2669100" cy="854400"/>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Offered 10 times with 105 participants</a:t>
            </a:r>
            <a:endParaRPr/>
          </a:p>
        </p:txBody>
      </p:sp>
      <p:sp>
        <p:nvSpPr>
          <p:cNvPr id="524" name="Google Shape;524;p35"/>
          <p:cNvSpPr/>
          <p:nvPr/>
        </p:nvSpPr>
        <p:spPr>
          <a:xfrm>
            <a:off x="6059250" y="1662400"/>
            <a:ext cx="2669100" cy="854400"/>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Offered 5 times with 44 </a:t>
            </a:r>
            <a:r>
              <a:rPr lang="en"/>
              <a:t>participants</a:t>
            </a:r>
            <a:endParaRPr/>
          </a:p>
        </p:txBody>
      </p:sp>
      <p:sp>
        <p:nvSpPr>
          <p:cNvPr id="525" name="Google Shape;525;p35"/>
          <p:cNvSpPr/>
          <p:nvPr/>
        </p:nvSpPr>
        <p:spPr>
          <a:xfrm>
            <a:off x="6177350" y="297425"/>
            <a:ext cx="2550900" cy="789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Custom Workshops!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529" name="Shape 529"/>
        <p:cNvGrpSpPr/>
        <p:nvPr/>
      </p:nvGrpSpPr>
      <p:grpSpPr>
        <a:xfrm>
          <a:off x="0" y="0"/>
          <a:ext cx="0" cy="0"/>
          <a:chOff x="0" y="0"/>
          <a:chExt cx="0" cy="0"/>
        </a:xfrm>
      </p:grpSpPr>
      <p:sp>
        <p:nvSpPr>
          <p:cNvPr id="530" name="Google Shape;530;p3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 Updates</a:t>
            </a:r>
            <a:endParaRPr/>
          </a:p>
        </p:txBody>
      </p:sp>
      <p:pic>
        <p:nvPicPr>
          <p:cNvPr id="531" name="Google Shape;531;p36" title="icon of web page with magnifying glass for search"/>
          <p:cNvPicPr preferRelativeResize="0"/>
          <p:nvPr/>
        </p:nvPicPr>
        <p:blipFill rotWithShape="1">
          <a:blip r:embed="rId3">
            <a:alphaModFix/>
          </a:blip>
          <a:srcRect b="15973" l="0" r="0" t="0"/>
          <a:stretch/>
        </p:blipFill>
        <p:spPr>
          <a:xfrm>
            <a:off x="133350" y="1170125"/>
            <a:ext cx="2686050" cy="2256900"/>
          </a:xfrm>
          <a:prstGeom prst="rect">
            <a:avLst/>
          </a:prstGeom>
          <a:noFill/>
          <a:ln>
            <a:noFill/>
          </a:ln>
        </p:spPr>
      </p:pic>
      <p:pic>
        <p:nvPicPr>
          <p:cNvPr id="532" name="Google Shape;532;p36" title="Webpage with play icon for video"/>
          <p:cNvPicPr preferRelativeResize="0"/>
          <p:nvPr/>
        </p:nvPicPr>
        <p:blipFill rotWithShape="1">
          <a:blip r:embed="rId4">
            <a:alphaModFix/>
          </a:blip>
          <a:srcRect b="18287" l="0" r="0" t="0"/>
          <a:stretch/>
        </p:blipFill>
        <p:spPr>
          <a:xfrm>
            <a:off x="2365057" y="1170125"/>
            <a:ext cx="2210756" cy="1806450"/>
          </a:xfrm>
          <a:prstGeom prst="rect">
            <a:avLst/>
          </a:prstGeom>
          <a:noFill/>
          <a:ln>
            <a:noFill/>
          </a:ln>
        </p:spPr>
      </p:pic>
      <p:pic>
        <p:nvPicPr>
          <p:cNvPr id="533" name="Google Shape;533;p36" title="webpage with folder icon"/>
          <p:cNvPicPr preferRelativeResize="0"/>
          <p:nvPr/>
        </p:nvPicPr>
        <p:blipFill rotWithShape="1">
          <a:blip r:embed="rId5">
            <a:alphaModFix/>
          </a:blip>
          <a:srcRect b="15711" l="0" r="0" t="0"/>
          <a:stretch/>
        </p:blipFill>
        <p:spPr>
          <a:xfrm>
            <a:off x="4350068" y="1170125"/>
            <a:ext cx="2210751" cy="1863474"/>
          </a:xfrm>
          <a:prstGeom prst="rect">
            <a:avLst/>
          </a:prstGeom>
          <a:noFill/>
          <a:ln>
            <a:noFill/>
          </a:ln>
        </p:spPr>
      </p:pic>
      <p:pic>
        <p:nvPicPr>
          <p:cNvPr id="534" name="Google Shape;534;p36" title="icon of webpage"/>
          <p:cNvPicPr preferRelativeResize="0"/>
          <p:nvPr/>
        </p:nvPicPr>
        <p:blipFill rotWithShape="1">
          <a:blip r:embed="rId6">
            <a:alphaModFix/>
          </a:blip>
          <a:srcRect b="15504" l="0" r="0" t="0"/>
          <a:stretch/>
        </p:blipFill>
        <p:spPr>
          <a:xfrm>
            <a:off x="6335075" y="1170125"/>
            <a:ext cx="2210751" cy="1867962"/>
          </a:xfrm>
          <a:prstGeom prst="rect">
            <a:avLst/>
          </a:prstGeom>
          <a:noFill/>
          <a:ln>
            <a:noFill/>
          </a:ln>
        </p:spPr>
      </p:pic>
      <p:sp>
        <p:nvSpPr>
          <p:cNvPr id="535" name="Google Shape;535;p36"/>
          <p:cNvSpPr txBox="1"/>
          <p:nvPr/>
        </p:nvSpPr>
        <p:spPr>
          <a:xfrm>
            <a:off x="504825" y="3000375"/>
            <a:ext cx="158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7"/>
              </a:rPr>
              <a:t>Knowledge Base</a:t>
            </a:r>
            <a:endParaRPr>
              <a:latin typeface="Roboto"/>
              <a:ea typeface="Roboto"/>
              <a:cs typeface="Roboto"/>
              <a:sym typeface="Roboto"/>
            </a:endParaRPr>
          </a:p>
        </p:txBody>
      </p:sp>
      <p:sp>
        <p:nvSpPr>
          <p:cNvPr id="536" name="Google Shape;536;p36"/>
          <p:cNvSpPr txBox="1"/>
          <p:nvPr/>
        </p:nvSpPr>
        <p:spPr>
          <a:xfrm>
            <a:off x="2679775" y="3000375"/>
            <a:ext cx="158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8"/>
              </a:rPr>
              <a:t>YouTube Channel</a:t>
            </a:r>
            <a:endParaRPr>
              <a:latin typeface="Roboto"/>
              <a:ea typeface="Roboto"/>
              <a:cs typeface="Roboto"/>
              <a:sym typeface="Roboto"/>
            </a:endParaRPr>
          </a:p>
        </p:txBody>
      </p:sp>
      <p:sp>
        <p:nvSpPr>
          <p:cNvPr id="537" name="Google Shape;537;p36"/>
          <p:cNvSpPr txBox="1"/>
          <p:nvPr/>
        </p:nvSpPr>
        <p:spPr>
          <a:xfrm>
            <a:off x="4664800" y="3000375"/>
            <a:ext cx="158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User Guides</a:t>
            </a:r>
            <a:endParaRPr>
              <a:latin typeface="Roboto"/>
              <a:ea typeface="Roboto"/>
              <a:cs typeface="Roboto"/>
              <a:sym typeface="Roboto"/>
            </a:endParaRPr>
          </a:p>
        </p:txBody>
      </p:sp>
      <p:sp>
        <p:nvSpPr>
          <p:cNvPr id="538" name="Google Shape;538;p36"/>
          <p:cNvSpPr txBox="1"/>
          <p:nvPr/>
        </p:nvSpPr>
        <p:spPr>
          <a:xfrm>
            <a:off x="6649825" y="3000375"/>
            <a:ext cx="1581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9"/>
              </a:rPr>
              <a:t>Teaching Resources Website</a:t>
            </a:r>
            <a:endParaRPr>
              <a:latin typeface="Roboto"/>
              <a:ea typeface="Roboto"/>
              <a:cs typeface="Roboto"/>
              <a:sym typeface="Roboto"/>
            </a:endParaRPr>
          </a:p>
        </p:txBody>
      </p:sp>
      <p:sp>
        <p:nvSpPr>
          <p:cNvPr id="539" name="Google Shape;539;p36"/>
          <p:cNvSpPr txBox="1"/>
          <p:nvPr/>
        </p:nvSpPr>
        <p:spPr>
          <a:xfrm>
            <a:off x="457575" y="3576750"/>
            <a:ext cx="1784700" cy="1477500"/>
          </a:xfrm>
          <a:prstGeom prst="rect">
            <a:avLst/>
          </a:prstGeom>
          <a:noFill/>
          <a:ln>
            <a:noFill/>
          </a:ln>
        </p:spPr>
        <p:txBody>
          <a:bodyPr anchorCtr="0" anchor="t" bIns="91425" lIns="91425" spcFirstLastPara="1" rIns="91425" wrap="square" tIns="91425">
            <a:spAutoFit/>
          </a:bodyPr>
          <a:lstStyle/>
          <a:p>
            <a:pPr indent="-203200" lvl="0" marL="171450" rtl="0" algn="l">
              <a:spcBef>
                <a:spcPts val="0"/>
              </a:spcBef>
              <a:spcAft>
                <a:spcPts val="0"/>
              </a:spcAft>
              <a:buSzPts val="1400"/>
              <a:buFont typeface="Roboto"/>
              <a:buChar char="●"/>
            </a:pPr>
            <a:r>
              <a:rPr lang="en">
                <a:latin typeface="Roboto"/>
                <a:ea typeface="Roboto"/>
                <a:cs typeface="Roboto"/>
                <a:sym typeface="Roboto"/>
              </a:rPr>
              <a:t>Overview KB</a:t>
            </a:r>
            <a:endParaRPr>
              <a:latin typeface="Roboto"/>
              <a:ea typeface="Roboto"/>
              <a:cs typeface="Roboto"/>
              <a:sym typeface="Roboto"/>
            </a:endParaRPr>
          </a:p>
          <a:p>
            <a:pPr indent="-203200" lvl="0" marL="171450" rtl="0" algn="l">
              <a:spcBef>
                <a:spcPts val="0"/>
              </a:spcBef>
              <a:spcAft>
                <a:spcPts val="0"/>
              </a:spcAft>
              <a:buSzPts val="1400"/>
              <a:buFont typeface="Roboto"/>
              <a:buChar char="●"/>
            </a:pPr>
            <a:r>
              <a:rPr lang="en">
                <a:latin typeface="Roboto"/>
                <a:ea typeface="Roboto"/>
                <a:cs typeface="Roboto"/>
                <a:sym typeface="Roboto"/>
              </a:rPr>
              <a:t>Waiting until Moodle 3.9 in no longer supported for live classes/ Project/ Outreach</a:t>
            </a:r>
            <a:endParaRPr>
              <a:latin typeface="Roboto"/>
              <a:ea typeface="Roboto"/>
              <a:cs typeface="Roboto"/>
              <a:sym typeface="Roboto"/>
            </a:endParaRPr>
          </a:p>
        </p:txBody>
      </p:sp>
      <p:sp>
        <p:nvSpPr>
          <p:cNvPr id="540" name="Google Shape;540;p36"/>
          <p:cNvSpPr txBox="1"/>
          <p:nvPr/>
        </p:nvSpPr>
        <p:spPr>
          <a:xfrm>
            <a:off x="2659375" y="3576750"/>
            <a:ext cx="1690800" cy="1477500"/>
          </a:xfrm>
          <a:prstGeom prst="rect">
            <a:avLst/>
          </a:prstGeom>
          <a:noFill/>
          <a:ln>
            <a:noFill/>
          </a:ln>
        </p:spPr>
        <p:txBody>
          <a:bodyPr anchorCtr="0" anchor="t" bIns="91425" lIns="91425" spcFirstLastPara="1" rIns="91425" wrap="square" tIns="91425">
            <a:spAutoFit/>
          </a:bodyPr>
          <a:lstStyle/>
          <a:p>
            <a:pPr indent="-203200" lvl="0" marL="171450" rtl="0" algn="l">
              <a:spcBef>
                <a:spcPts val="0"/>
              </a:spcBef>
              <a:spcAft>
                <a:spcPts val="0"/>
              </a:spcAft>
              <a:buSzPts val="1400"/>
              <a:buFont typeface="Roboto"/>
              <a:buChar char="●"/>
            </a:pPr>
            <a:r>
              <a:rPr lang="en">
                <a:latin typeface="Roboto"/>
                <a:ea typeface="Roboto"/>
                <a:cs typeface="Roboto"/>
                <a:sym typeface="Roboto"/>
              </a:rPr>
              <a:t>Used Trello board to prioritize videos</a:t>
            </a:r>
            <a:endParaRPr>
              <a:latin typeface="Roboto"/>
              <a:ea typeface="Roboto"/>
              <a:cs typeface="Roboto"/>
              <a:sym typeface="Roboto"/>
            </a:endParaRPr>
          </a:p>
          <a:p>
            <a:pPr indent="-203200" lvl="0" marL="171450" rtl="0" algn="l">
              <a:spcBef>
                <a:spcPts val="0"/>
              </a:spcBef>
              <a:spcAft>
                <a:spcPts val="0"/>
              </a:spcAft>
              <a:buSzPts val="1400"/>
              <a:buFont typeface="Roboto"/>
              <a:buChar char="●"/>
            </a:pPr>
            <a:r>
              <a:rPr lang="en">
                <a:latin typeface="Roboto"/>
                <a:ea typeface="Roboto"/>
                <a:cs typeface="Roboto"/>
                <a:sym typeface="Roboto"/>
              </a:rPr>
              <a:t>Had Moodle 3.9 &amp; 4.0 videos side by side</a:t>
            </a:r>
            <a:endParaRPr>
              <a:latin typeface="Roboto"/>
              <a:ea typeface="Roboto"/>
              <a:cs typeface="Roboto"/>
              <a:sym typeface="Roboto"/>
            </a:endParaRPr>
          </a:p>
        </p:txBody>
      </p:sp>
      <p:sp>
        <p:nvSpPr>
          <p:cNvPr id="541" name="Google Shape;541;p36"/>
          <p:cNvSpPr txBox="1"/>
          <p:nvPr/>
        </p:nvSpPr>
        <p:spPr>
          <a:xfrm>
            <a:off x="4610050" y="3576750"/>
            <a:ext cx="1690800" cy="1046700"/>
          </a:xfrm>
          <a:prstGeom prst="rect">
            <a:avLst/>
          </a:prstGeom>
          <a:noFill/>
          <a:ln>
            <a:noFill/>
          </a:ln>
        </p:spPr>
        <p:txBody>
          <a:bodyPr anchorCtr="0" anchor="t" bIns="91425" lIns="91425" spcFirstLastPara="1" rIns="91425" wrap="square" tIns="91425">
            <a:spAutoFit/>
          </a:bodyPr>
          <a:lstStyle/>
          <a:p>
            <a:pPr indent="-203200" lvl="0" marL="171450" rtl="0" algn="l">
              <a:spcBef>
                <a:spcPts val="0"/>
              </a:spcBef>
              <a:spcAft>
                <a:spcPts val="0"/>
              </a:spcAft>
              <a:buSzPts val="1400"/>
              <a:buFont typeface="Roboto"/>
              <a:buChar char="●"/>
            </a:pPr>
            <a:r>
              <a:rPr lang="en">
                <a:latin typeface="Roboto"/>
                <a:ea typeface="Roboto"/>
                <a:cs typeface="Roboto"/>
                <a:sym typeface="Roboto"/>
              </a:rPr>
              <a:t>Had two versions of user guides available, 3.9 &amp; 4.0</a:t>
            </a:r>
            <a:endParaRPr>
              <a:latin typeface="Roboto"/>
              <a:ea typeface="Roboto"/>
              <a:cs typeface="Roboto"/>
              <a:sym typeface="Roboto"/>
            </a:endParaRPr>
          </a:p>
        </p:txBody>
      </p:sp>
      <p:sp>
        <p:nvSpPr>
          <p:cNvPr id="542" name="Google Shape;542;p36"/>
          <p:cNvSpPr txBox="1"/>
          <p:nvPr/>
        </p:nvSpPr>
        <p:spPr>
          <a:xfrm>
            <a:off x="6649825" y="3927425"/>
            <a:ext cx="1690800" cy="615600"/>
          </a:xfrm>
          <a:prstGeom prst="rect">
            <a:avLst/>
          </a:prstGeom>
          <a:noFill/>
          <a:ln>
            <a:noFill/>
          </a:ln>
        </p:spPr>
        <p:txBody>
          <a:bodyPr anchorCtr="0" anchor="t" bIns="91425" lIns="91425" spcFirstLastPara="1" rIns="91425" wrap="square" tIns="91425">
            <a:spAutoFit/>
          </a:bodyPr>
          <a:lstStyle/>
          <a:p>
            <a:pPr indent="-203200" lvl="0" marL="171450" rtl="0" algn="l">
              <a:spcBef>
                <a:spcPts val="0"/>
              </a:spcBef>
              <a:spcAft>
                <a:spcPts val="0"/>
              </a:spcAft>
              <a:buSzPts val="1400"/>
              <a:buFont typeface="Roboto"/>
              <a:buChar char="●"/>
            </a:pPr>
            <a:r>
              <a:rPr lang="en">
                <a:latin typeface="Roboto"/>
                <a:ea typeface="Roboto"/>
                <a:cs typeface="Roboto"/>
                <a:sym typeface="Roboto"/>
              </a:rPr>
              <a:t>Updates as needed</a:t>
            </a:r>
            <a:endParaRPr>
              <a:latin typeface="Roboto"/>
              <a:ea typeface="Roboto"/>
              <a:cs typeface="Roboto"/>
              <a:sym typeface="Roboto"/>
            </a:endParaRPr>
          </a:p>
        </p:txBody>
      </p:sp>
      <p:pic>
        <p:nvPicPr>
          <p:cNvPr id="543" name="Google Shape;543;p36"/>
          <p:cNvPicPr preferRelativeResize="0"/>
          <p:nvPr/>
        </p:nvPicPr>
        <p:blipFill>
          <a:blip r:embed="rId10">
            <a:alphaModFix/>
          </a:blip>
          <a:stretch>
            <a:fillRect/>
          </a:stretch>
        </p:blipFill>
        <p:spPr>
          <a:xfrm flipH="1" rot="10800000">
            <a:off x="7133350" y="-224050"/>
            <a:ext cx="2012250" cy="1698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547" name="Shape 547"/>
        <p:cNvGrpSpPr/>
        <p:nvPr/>
      </p:nvGrpSpPr>
      <p:grpSpPr>
        <a:xfrm>
          <a:off x="0" y="0"/>
          <a:ext cx="0" cy="0"/>
          <a:chOff x="0" y="0"/>
          <a:chExt cx="0" cy="0"/>
        </a:xfrm>
      </p:grpSpPr>
      <p:pic>
        <p:nvPicPr>
          <p:cNvPr id="548" name="Google Shape;548;p37"/>
          <p:cNvPicPr preferRelativeResize="0"/>
          <p:nvPr/>
        </p:nvPicPr>
        <p:blipFill>
          <a:blip r:embed="rId3">
            <a:alphaModFix/>
          </a:blip>
          <a:stretch>
            <a:fillRect/>
          </a:stretch>
        </p:blipFill>
        <p:spPr>
          <a:xfrm>
            <a:off x="4926150" y="724700"/>
            <a:ext cx="3440226" cy="3526323"/>
          </a:xfrm>
          <a:prstGeom prst="rect">
            <a:avLst/>
          </a:prstGeom>
          <a:noFill/>
          <a:ln>
            <a:noFill/>
          </a:ln>
        </p:spPr>
      </p:pic>
      <p:sp>
        <p:nvSpPr>
          <p:cNvPr id="549" name="Google Shape;549;p37"/>
          <p:cNvSpPr txBox="1"/>
          <p:nvPr>
            <p:ph type="title"/>
          </p:nvPr>
        </p:nvSpPr>
        <p:spPr>
          <a:xfrm>
            <a:off x="837925" y="506025"/>
            <a:ext cx="4126800" cy="21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Moodle Co-Working Day</a:t>
            </a:r>
            <a:endParaRPr sz="4200"/>
          </a:p>
        </p:txBody>
      </p:sp>
      <p:pic>
        <p:nvPicPr>
          <p:cNvPr id="550" name="Google Shape;550;p37" title="icon of calendar"/>
          <p:cNvPicPr preferRelativeResize="0"/>
          <p:nvPr/>
        </p:nvPicPr>
        <p:blipFill rotWithShape="1">
          <a:blip r:embed="rId4">
            <a:alphaModFix/>
          </a:blip>
          <a:srcRect b="15746" l="0" r="0" t="0"/>
          <a:stretch/>
        </p:blipFill>
        <p:spPr>
          <a:xfrm>
            <a:off x="1405737" y="2071000"/>
            <a:ext cx="2991175" cy="2520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descr="Showcases the Course Index in the upper left. The Link to WolfWare and Dashboard on the top menu. The course Menu layout under the header. The user menu in the top right corner and the blocks drawer on the right hand side." id="555" name="Google Shape;555;p38" title="Screenshot of an example course in Moodle"/>
          <p:cNvPicPr preferRelativeResize="0"/>
          <p:nvPr/>
        </p:nvPicPr>
        <p:blipFill>
          <a:blip r:embed="rId3">
            <a:alphaModFix/>
          </a:blip>
          <a:stretch>
            <a:fillRect/>
          </a:stretch>
        </p:blipFill>
        <p:spPr>
          <a:xfrm>
            <a:off x="53250" y="930300"/>
            <a:ext cx="8839204" cy="26414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39" title="Screenshot of Teaching with Moodle course"/>
          <p:cNvPicPr preferRelativeResize="0"/>
          <p:nvPr/>
        </p:nvPicPr>
        <p:blipFill>
          <a:blip r:embed="rId3">
            <a:alphaModFix/>
          </a:blip>
          <a:stretch>
            <a:fillRect/>
          </a:stretch>
        </p:blipFill>
        <p:spPr>
          <a:xfrm>
            <a:off x="152400" y="480350"/>
            <a:ext cx="8839200" cy="43089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40" title="Screenshot of Quick Start Course Shell"/>
          <p:cNvPicPr preferRelativeResize="0"/>
          <p:nvPr/>
        </p:nvPicPr>
        <p:blipFill>
          <a:blip r:embed="rId3">
            <a:alphaModFix/>
          </a:blip>
          <a:stretch>
            <a:fillRect/>
          </a:stretch>
        </p:blipFill>
        <p:spPr>
          <a:xfrm>
            <a:off x="152400" y="152400"/>
            <a:ext cx="8389870" cy="4838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41" title="screentshot of our NC State DELTA LearnTech YouTube channel"/>
          <p:cNvPicPr preferRelativeResize="0"/>
          <p:nvPr/>
        </p:nvPicPr>
        <p:blipFill>
          <a:blip r:embed="rId3">
            <a:alphaModFix/>
          </a:blip>
          <a:stretch>
            <a:fillRect/>
          </a:stretch>
        </p:blipFill>
        <p:spPr>
          <a:xfrm>
            <a:off x="884575" y="152400"/>
            <a:ext cx="6891279"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74" name="Shape 74"/>
        <p:cNvGrpSpPr/>
        <p:nvPr/>
      </p:nvGrpSpPr>
      <p:grpSpPr>
        <a:xfrm>
          <a:off x="0" y="0"/>
          <a:ext cx="0" cy="0"/>
          <a:chOff x="0" y="0"/>
          <a:chExt cx="0" cy="0"/>
        </a:xfrm>
      </p:grpSpPr>
      <p:pic>
        <p:nvPicPr>
          <p:cNvPr id="75" name="Google Shape;75;p15" title="wolf on bicycle"/>
          <p:cNvPicPr preferRelativeResize="0"/>
          <p:nvPr/>
        </p:nvPicPr>
        <p:blipFill>
          <a:blip r:embed="rId3">
            <a:alphaModFix/>
          </a:blip>
          <a:stretch>
            <a:fillRect/>
          </a:stretch>
        </p:blipFill>
        <p:spPr>
          <a:xfrm>
            <a:off x="765850" y="2876225"/>
            <a:ext cx="1901875" cy="1799075"/>
          </a:xfrm>
          <a:prstGeom prst="rect">
            <a:avLst/>
          </a:prstGeom>
          <a:noFill/>
          <a:ln>
            <a:noFill/>
          </a:ln>
        </p:spPr>
      </p:pic>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a:t>
            </a:r>
            <a:endParaRPr/>
          </a:p>
        </p:txBody>
      </p:sp>
      <p:pic>
        <p:nvPicPr>
          <p:cNvPr id="77" name="Google Shape;77;p15"/>
          <p:cNvPicPr preferRelativeResize="0"/>
          <p:nvPr/>
        </p:nvPicPr>
        <p:blipFill>
          <a:blip r:embed="rId4">
            <a:alphaModFix/>
          </a:blip>
          <a:stretch>
            <a:fillRect/>
          </a:stretch>
        </p:blipFill>
        <p:spPr>
          <a:xfrm>
            <a:off x="7051381" y="2674248"/>
            <a:ext cx="1587707" cy="1566225"/>
          </a:xfrm>
          <a:prstGeom prst="rect">
            <a:avLst/>
          </a:prstGeom>
          <a:noFill/>
          <a:ln>
            <a:noFill/>
          </a:ln>
        </p:spPr>
      </p:pic>
      <p:pic>
        <p:nvPicPr>
          <p:cNvPr id="78" name="Google Shape;78;p15"/>
          <p:cNvPicPr preferRelativeResize="0"/>
          <p:nvPr/>
        </p:nvPicPr>
        <p:blipFill>
          <a:blip r:embed="rId5">
            <a:alphaModFix/>
          </a:blip>
          <a:stretch>
            <a:fillRect/>
          </a:stretch>
        </p:blipFill>
        <p:spPr>
          <a:xfrm>
            <a:off x="5277487" y="381384"/>
            <a:ext cx="1579206" cy="1557838"/>
          </a:xfrm>
          <a:prstGeom prst="rect">
            <a:avLst/>
          </a:prstGeom>
          <a:noFill/>
          <a:ln>
            <a:noFill/>
          </a:ln>
        </p:spPr>
      </p:pic>
      <p:sp>
        <p:nvSpPr>
          <p:cNvPr id="79" name="Google Shape;79;p15"/>
          <p:cNvSpPr txBox="1"/>
          <p:nvPr/>
        </p:nvSpPr>
        <p:spPr>
          <a:xfrm>
            <a:off x="3531066" y="4199657"/>
            <a:ext cx="15792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Bethany Smith</a:t>
            </a:r>
            <a:endParaRPr b="1" sz="12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Director, Instructional Support &amp; Training</a:t>
            </a:r>
            <a:endParaRPr sz="1100">
              <a:latin typeface="Roboto"/>
              <a:ea typeface="Roboto"/>
              <a:cs typeface="Roboto"/>
              <a:sym typeface="Roboto"/>
            </a:endParaRPr>
          </a:p>
        </p:txBody>
      </p:sp>
      <p:sp>
        <p:nvSpPr>
          <p:cNvPr id="80" name="Google Shape;80;p15"/>
          <p:cNvSpPr txBox="1"/>
          <p:nvPr/>
        </p:nvSpPr>
        <p:spPr>
          <a:xfrm>
            <a:off x="7110539" y="4199657"/>
            <a:ext cx="15792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Jeff Webster</a:t>
            </a:r>
            <a:endParaRPr b="1" sz="12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Director, Educational Technology Services</a:t>
            </a:r>
            <a:endParaRPr sz="1100">
              <a:latin typeface="Roboto"/>
              <a:ea typeface="Roboto"/>
              <a:cs typeface="Roboto"/>
              <a:sym typeface="Roboto"/>
            </a:endParaRPr>
          </a:p>
        </p:txBody>
      </p:sp>
      <p:sp>
        <p:nvSpPr>
          <p:cNvPr id="81" name="Google Shape;81;p15"/>
          <p:cNvSpPr txBox="1"/>
          <p:nvPr/>
        </p:nvSpPr>
        <p:spPr>
          <a:xfrm>
            <a:off x="5201278" y="1905807"/>
            <a:ext cx="17952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Martin Dulberg</a:t>
            </a:r>
            <a:endParaRPr b="1" sz="12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Learning Technologies Coordinator</a:t>
            </a:r>
            <a:endParaRPr sz="1100">
              <a:latin typeface="Roboto"/>
              <a:ea typeface="Roboto"/>
              <a:cs typeface="Roboto"/>
              <a:sym typeface="Roboto"/>
            </a:endParaRPr>
          </a:p>
        </p:txBody>
      </p:sp>
      <p:sp>
        <p:nvSpPr>
          <p:cNvPr id="82" name="Google Shape;82;p15"/>
          <p:cNvSpPr txBox="1"/>
          <p:nvPr/>
        </p:nvSpPr>
        <p:spPr>
          <a:xfrm>
            <a:off x="1665928" y="1905807"/>
            <a:ext cx="17952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Stephen Bader</a:t>
            </a:r>
            <a:endParaRPr b="1" sz="12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Associate Director, Open Source Applications</a:t>
            </a:r>
            <a:endParaRPr sz="1100">
              <a:latin typeface="Roboto"/>
              <a:ea typeface="Roboto"/>
              <a:cs typeface="Roboto"/>
              <a:sym typeface="Roboto"/>
            </a:endParaRPr>
          </a:p>
        </p:txBody>
      </p:sp>
      <p:sp>
        <p:nvSpPr>
          <p:cNvPr id="83" name="Google Shape;83;p15"/>
          <p:cNvSpPr txBox="1"/>
          <p:nvPr/>
        </p:nvSpPr>
        <p:spPr>
          <a:xfrm>
            <a:off x="3552249" y="1905807"/>
            <a:ext cx="15579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Christine Belledin</a:t>
            </a:r>
            <a:endParaRPr b="1" sz="12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Project Manager</a:t>
            </a:r>
            <a:endParaRPr sz="1100">
              <a:latin typeface="Roboto"/>
              <a:ea typeface="Roboto"/>
              <a:cs typeface="Roboto"/>
              <a:sym typeface="Roboto"/>
            </a:endParaRPr>
          </a:p>
        </p:txBody>
      </p:sp>
      <p:sp>
        <p:nvSpPr>
          <p:cNvPr id="84" name="Google Shape;84;p15"/>
          <p:cNvSpPr txBox="1"/>
          <p:nvPr/>
        </p:nvSpPr>
        <p:spPr>
          <a:xfrm>
            <a:off x="6993287" y="1875057"/>
            <a:ext cx="1795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Roboto"/>
                <a:ea typeface="Roboto"/>
                <a:cs typeface="Roboto"/>
                <a:sym typeface="Roboto"/>
              </a:rPr>
              <a:t>Saras Grandhi</a:t>
            </a:r>
            <a:endParaRPr b="1">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Software and Testing Evaluation Analyst</a:t>
            </a:r>
            <a:endParaRPr sz="1200">
              <a:latin typeface="Roboto"/>
              <a:ea typeface="Roboto"/>
              <a:cs typeface="Roboto"/>
              <a:sym typeface="Roboto"/>
            </a:endParaRPr>
          </a:p>
        </p:txBody>
      </p:sp>
      <p:sp>
        <p:nvSpPr>
          <p:cNvPr id="85" name="Google Shape;85;p15"/>
          <p:cNvSpPr txBox="1"/>
          <p:nvPr/>
        </p:nvSpPr>
        <p:spPr>
          <a:xfrm>
            <a:off x="5212816" y="4199657"/>
            <a:ext cx="17952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Scott Watkins</a:t>
            </a:r>
            <a:endParaRPr b="1" sz="12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Associate Director, Instructional Technology Support</a:t>
            </a:r>
            <a:endParaRPr sz="1100">
              <a:latin typeface="Roboto"/>
              <a:ea typeface="Roboto"/>
              <a:cs typeface="Roboto"/>
              <a:sym typeface="Roboto"/>
            </a:endParaRPr>
          </a:p>
        </p:txBody>
      </p:sp>
      <p:pic>
        <p:nvPicPr>
          <p:cNvPr id="86" name="Google Shape;86;p15"/>
          <p:cNvPicPr preferRelativeResize="0"/>
          <p:nvPr/>
        </p:nvPicPr>
        <p:blipFill>
          <a:blip r:embed="rId6">
            <a:alphaModFix/>
          </a:blip>
          <a:stretch>
            <a:fillRect/>
          </a:stretch>
        </p:blipFill>
        <p:spPr>
          <a:xfrm>
            <a:off x="1763438" y="381384"/>
            <a:ext cx="1579100" cy="1579100"/>
          </a:xfrm>
          <a:prstGeom prst="rect">
            <a:avLst/>
          </a:prstGeom>
          <a:noFill/>
          <a:ln>
            <a:noFill/>
          </a:ln>
        </p:spPr>
      </p:pic>
      <p:pic>
        <p:nvPicPr>
          <p:cNvPr id="87" name="Google Shape;87;p15"/>
          <p:cNvPicPr preferRelativeResize="0"/>
          <p:nvPr/>
        </p:nvPicPr>
        <p:blipFill>
          <a:blip r:embed="rId7">
            <a:alphaModFix/>
          </a:blip>
          <a:stretch>
            <a:fillRect/>
          </a:stretch>
        </p:blipFill>
        <p:spPr>
          <a:xfrm>
            <a:off x="3531137" y="381384"/>
            <a:ext cx="1557750" cy="1557750"/>
          </a:xfrm>
          <a:prstGeom prst="rect">
            <a:avLst/>
          </a:prstGeom>
          <a:noFill/>
          <a:ln>
            <a:noFill/>
          </a:ln>
        </p:spPr>
      </p:pic>
      <p:pic>
        <p:nvPicPr>
          <p:cNvPr id="88" name="Google Shape;88;p15"/>
          <p:cNvPicPr preferRelativeResize="0"/>
          <p:nvPr/>
        </p:nvPicPr>
        <p:blipFill>
          <a:blip r:embed="rId8">
            <a:alphaModFix/>
          </a:blip>
          <a:stretch>
            <a:fillRect/>
          </a:stretch>
        </p:blipFill>
        <p:spPr>
          <a:xfrm>
            <a:off x="5277487" y="2674248"/>
            <a:ext cx="1557750" cy="1557750"/>
          </a:xfrm>
          <a:prstGeom prst="rect">
            <a:avLst/>
          </a:prstGeom>
          <a:noFill/>
          <a:ln>
            <a:noFill/>
          </a:ln>
        </p:spPr>
      </p:pic>
      <p:pic>
        <p:nvPicPr>
          <p:cNvPr id="89" name="Google Shape;89;p15"/>
          <p:cNvPicPr preferRelativeResize="0"/>
          <p:nvPr/>
        </p:nvPicPr>
        <p:blipFill rotWithShape="1">
          <a:blip r:embed="rId9">
            <a:alphaModFix/>
          </a:blip>
          <a:srcRect b="0" l="25848" r="33932" t="18864"/>
          <a:stretch/>
        </p:blipFill>
        <p:spPr>
          <a:xfrm>
            <a:off x="7051381" y="381375"/>
            <a:ext cx="1587727" cy="1557851"/>
          </a:xfrm>
          <a:prstGeom prst="rect">
            <a:avLst/>
          </a:prstGeom>
          <a:noFill/>
          <a:ln>
            <a:noFill/>
          </a:ln>
        </p:spPr>
      </p:pic>
      <p:pic>
        <p:nvPicPr>
          <p:cNvPr id="90" name="Google Shape;90;p15"/>
          <p:cNvPicPr preferRelativeResize="0"/>
          <p:nvPr/>
        </p:nvPicPr>
        <p:blipFill rotWithShape="1">
          <a:blip r:embed="rId10">
            <a:alphaModFix/>
          </a:blip>
          <a:srcRect b="0" l="17883" r="14553" t="0"/>
          <a:stretch/>
        </p:blipFill>
        <p:spPr>
          <a:xfrm>
            <a:off x="3482225" y="2674263"/>
            <a:ext cx="1579100" cy="15577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42" title="Screenshot of our YouTube analytics"/>
          <p:cNvPicPr preferRelativeResize="0"/>
          <p:nvPr/>
        </p:nvPicPr>
        <p:blipFill>
          <a:blip r:embed="rId3">
            <a:alphaModFix/>
          </a:blip>
          <a:stretch>
            <a:fillRect/>
          </a:stretch>
        </p:blipFill>
        <p:spPr>
          <a:xfrm>
            <a:off x="152400" y="152400"/>
            <a:ext cx="8839204" cy="45361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579" name="Shape 579"/>
        <p:cNvGrpSpPr/>
        <p:nvPr/>
      </p:nvGrpSpPr>
      <p:grpSpPr>
        <a:xfrm>
          <a:off x="0" y="0"/>
          <a:ext cx="0" cy="0"/>
          <a:chOff x="0" y="0"/>
          <a:chExt cx="0" cy="0"/>
        </a:xfrm>
      </p:grpSpPr>
      <p:pic>
        <p:nvPicPr>
          <p:cNvPr id="580" name="Google Shape;580;p43" title="NC State Belltower surrounded by trees"/>
          <p:cNvPicPr preferRelativeResize="0"/>
          <p:nvPr/>
        </p:nvPicPr>
        <p:blipFill>
          <a:blip r:embed="rId3">
            <a:alphaModFix/>
          </a:blip>
          <a:stretch>
            <a:fillRect/>
          </a:stretch>
        </p:blipFill>
        <p:spPr>
          <a:xfrm>
            <a:off x="4926150" y="724700"/>
            <a:ext cx="3440226" cy="3526323"/>
          </a:xfrm>
          <a:prstGeom prst="rect">
            <a:avLst/>
          </a:prstGeom>
          <a:noFill/>
          <a:ln>
            <a:noFill/>
          </a:ln>
        </p:spPr>
      </p:pic>
      <p:sp>
        <p:nvSpPr>
          <p:cNvPr id="581" name="Google Shape;581;p43"/>
          <p:cNvSpPr txBox="1"/>
          <p:nvPr>
            <p:ph type="title"/>
          </p:nvPr>
        </p:nvSpPr>
        <p:spPr>
          <a:xfrm>
            <a:off x="837925" y="506025"/>
            <a:ext cx="4126800" cy="21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Feedback Cycle</a:t>
            </a:r>
            <a:endParaRPr sz="4200"/>
          </a:p>
        </p:txBody>
      </p:sp>
      <p:pic>
        <p:nvPicPr>
          <p:cNvPr id="582" name="Google Shape;582;p43" title="icon of arrows moving in a circle clockwise"/>
          <p:cNvPicPr preferRelativeResize="0"/>
          <p:nvPr/>
        </p:nvPicPr>
        <p:blipFill rotWithShape="1">
          <a:blip r:embed="rId4">
            <a:alphaModFix/>
          </a:blip>
          <a:srcRect b="14886" l="0" r="0" t="0"/>
          <a:stretch/>
        </p:blipFill>
        <p:spPr>
          <a:xfrm>
            <a:off x="1202475" y="1526450"/>
            <a:ext cx="3283075" cy="279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p44" title="Screenshot of Moodle Tour pop-up over a course"/>
          <p:cNvPicPr preferRelativeResize="0"/>
          <p:nvPr/>
        </p:nvPicPr>
        <p:blipFill>
          <a:blip r:embed="rId3">
            <a:alphaModFix/>
          </a:blip>
          <a:stretch>
            <a:fillRect/>
          </a:stretch>
        </p:blipFill>
        <p:spPr>
          <a:xfrm>
            <a:off x="152400" y="295050"/>
            <a:ext cx="8839204" cy="45533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591" name="Shape 591"/>
        <p:cNvGrpSpPr/>
        <p:nvPr/>
      </p:nvGrpSpPr>
      <p:grpSpPr>
        <a:xfrm>
          <a:off x="0" y="0"/>
          <a:ext cx="0" cy="0"/>
          <a:chOff x="0" y="0"/>
          <a:chExt cx="0" cy="0"/>
        </a:xfrm>
      </p:grpSpPr>
      <p:pic>
        <p:nvPicPr>
          <p:cNvPr id="592" name="Google Shape;592;p45" title="Drawing of Red brick building on NC State's campus"/>
          <p:cNvPicPr preferRelativeResize="0"/>
          <p:nvPr/>
        </p:nvPicPr>
        <p:blipFill>
          <a:blip r:embed="rId3">
            <a:alphaModFix/>
          </a:blip>
          <a:stretch>
            <a:fillRect/>
          </a:stretch>
        </p:blipFill>
        <p:spPr>
          <a:xfrm>
            <a:off x="4583425" y="3686476"/>
            <a:ext cx="4322550" cy="1194275"/>
          </a:xfrm>
          <a:prstGeom prst="rect">
            <a:avLst/>
          </a:prstGeom>
          <a:noFill/>
          <a:ln>
            <a:noFill/>
          </a:ln>
        </p:spPr>
      </p:pic>
      <p:sp>
        <p:nvSpPr>
          <p:cNvPr id="593" name="Google Shape;593;p45"/>
          <p:cNvSpPr txBox="1"/>
          <p:nvPr>
            <p:ph type="title"/>
          </p:nvPr>
        </p:nvSpPr>
        <p:spPr>
          <a:xfrm>
            <a:off x="234125" y="175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800"/>
              <a:t>Were we successful?</a:t>
            </a:r>
            <a:endParaRPr sz="5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597" name="Shape 597"/>
        <p:cNvGrpSpPr/>
        <p:nvPr/>
      </p:nvGrpSpPr>
      <p:grpSpPr>
        <a:xfrm>
          <a:off x="0" y="0"/>
          <a:ext cx="0" cy="0"/>
          <a:chOff x="0" y="0"/>
          <a:chExt cx="0" cy="0"/>
        </a:xfrm>
      </p:grpSpPr>
      <p:pic>
        <p:nvPicPr>
          <p:cNvPr id="598" name="Google Shape;598;p46" title="Drawing of Red brick building on NC State's campus"/>
          <p:cNvPicPr preferRelativeResize="0"/>
          <p:nvPr/>
        </p:nvPicPr>
        <p:blipFill>
          <a:blip r:embed="rId3">
            <a:alphaModFix/>
          </a:blip>
          <a:stretch>
            <a:fillRect/>
          </a:stretch>
        </p:blipFill>
        <p:spPr>
          <a:xfrm>
            <a:off x="4583425" y="3686476"/>
            <a:ext cx="4322550" cy="1194275"/>
          </a:xfrm>
          <a:prstGeom prst="rect">
            <a:avLst/>
          </a:prstGeom>
          <a:noFill/>
          <a:ln>
            <a:noFill/>
          </a:ln>
        </p:spPr>
      </p:pic>
      <p:sp>
        <p:nvSpPr>
          <p:cNvPr id="599" name="Google Shape;599;p46"/>
          <p:cNvSpPr txBox="1"/>
          <p:nvPr>
            <p:ph type="title"/>
          </p:nvPr>
        </p:nvSpPr>
        <p:spPr>
          <a:xfrm>
            <a:off x="385375" y="964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800"/>
              <a:t>What would we have done differently?</a:t>
            </a:r>
            <a:endParaRPr sz="5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603" name="Shape 603"/>
        <p:cNvGrpSpPr/>
        <p:nvPr/>
      </p:nvGrpSpPr>
      <p:grpSpPr>
        <a:xfrm>
          <a:off x="0" y="0"/>
          <a:ext cx="0" cy="0"/>
          <a:chOff x="0" y="0"/>
          <a:chExt cx="0" cy="0"/>
        </a:xfrm>
      </p:grpSpPr>
      <p:pic>
        <p:nvPicPr>
          <p:cNvPr id="604" name="Google Shape;604;p47"/>
          <p:cNvPicPr preferRelativeResize="0"/>
          <p:nvPr/>
        </p:nvPicPr>
        <p:blipFill>
          <a:blip r:embed="rId3">
            <a:alphaModFix/>
          </a:blip>
          <a:stretch>
            <a:fillRect/>
          </a:stretch>
        </p:blipFill>
        <p:spPr>
          <a:xfrm>
            <a:off x="0" y="0"/>
            <a:ext cx="9144003" cy="427250"/>
          </a:xfrm>
          <a:prstGeom prst="rect">
            <a:avLst/>
          </a:prstGeom>
          <a:noFill/>
          <a:ln>
            <a:noFill/>
          </a:ln>
        </p:spPr>
      </p:pic>
      <p:pic>
        <p:nvPicPr>
          <p:cNvPr id="605" name="Google Shape;605;p47"/>
          <p:cNvPicPr preferRelativeResize="0"/>
          <p:nvPr/>
        </p:nvPicPr>
        <p:blipFill>
          <a:blip r:embed="rId4">
            <a:alphaModFix/>
          </a:blip>
          <a:stretch>
            <a:fillRect/>
          </a:stretch>
        </p:blipFill>
        <p:spPr>
          <a:xfrm>
            <a:off x="201775" y="792912"/>
            <a:ext cx="5540874" cy="660149"/>
          </a:xfrm>
          <a:prstGeom prst="rect">
            <a:avLst/>
          </a:prstGeom>
          <a:noFill/>
          <a:ln>
            <a:noFill/>
          </a:ln>
        </p:spPr>
      </p:pic>
      <p:pic>
        <p:nvPicPr>
          <p:cNvPr id="606" name="Google Shape;606;p47" title="NC State Belltower surrounded by trees"/>
          <p:cNvPicPr preferRelativeResize="0"/>
          <p:nvPr/>
        </p:nvPicPr>
        <p:blipFill>
          <a:blip r:embed="rId5">
            <a:alphaModFix/>
          </a:blip>
          <a:stretch>
            <a:fillRect/>
          </a:stretch>
        </p:blipFill>
        <p:spPr>
          <a:xfrm>
            <a:off x="5573775" y="1453062"/>
            <a:ext cx="3440226" cy="3526323"/>
          </a:xfrm>
          <a:prstGeom prst="rect">
            <a:avLst/>
          </a:prstGeom>
          <a:noFill/>
          <a:ln>
            <a:noFill/>
          </a:ln>
        </p:spPr>
      </p:pic>
      <p:sp>
        <p:nvSpPr>
          <p:cNvPr id="607" name="Google Shape;607;p47" title="Global Moodle Moot"/>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611" name="Shape 611"/>
        <p:cNvGrpSpPr/>
        <p:nvPr/>
      </p:nvGrpSpPr>
      <p:grpSpPr>
        <a:xfrm>
          <a:off x="0" y="0"/>
          <a:ext cx="0" cy="0"/>
          <a:chOff x="0" y="0"/>
          <a:chExt cx="0" cy="0"/>
        </a:xfrm>
      </p:grpSpPr>
      <p:pic>
        <p:nvPicPr>
          <p:cNvPr id="612" name="Google Shape;612;p48" title="drawing of NC State bell tower behind wall and trees"/>
          <p:cNvPicPr preferRelativeResize="0"/>
          <p:nvPr/>
        </p:nvPicPr>
        <p:blipFill>
          <a:blip r:embed="rId3">
            <a:alphaModFix/>
          </a:blip>
          <a:stretch>
            <a:fillRect/>
          </a:stretch>
        </p:blipFill>
        <p:spPr>
          <a:xfrm>
            <a:off x="7326088" y="3694237"/>
            <a:ext cx="1894687" cy="1607889"/>
          </a:xfrm>
          <a:prstGeom prst="rect">
            <a:avLst/>
          </a:prstGeom>
          <a:noFill/>
          <a:ln>
            <a:noFill/>
          </a:ln>
        </p:spPr>
      </p:pic>
      <p:pic>
        <p:nvPicPr>
          <p:cNvPr id="613" name="Google Shape;613;p48" title="drawing of NC State bell tower behind wall and trees"/>
          <p:cNvPicPr preferRelativeResize="0"/>
          <p:nvPr/>
        </p:nvPicPr>
        <p:blipFill>
          <a:blip r:embed="rId4">
            <a:alphaModFix/>
          </a:blip>
          <a:stretch>
            <a:fillRect/>
          </a:stretch>
        </p:blipFill>
        <p:spPr>
          <a:xfrm>
            <a:off x="-120450" y="3624825"/>
            <a:ext cx="2038641" cy="1677300"/>
          </a:xfrm>
          <a:prstGeom prst="rect">
            <a:avLst/>
          </a:prstGeom>
          <a:noFill/>
          <a:ln>
            <a:noFill/>
          </a:ln>
        </p:spPr>
      </p:pic>
      <p:sp>
        <p:nvSpPr>
          <p:cNvPr id="614" name="Google Shape;614;p4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Presenters</a:t>
            </a:r>
            <a:endParaRPr/>
          </a:p>
        </p:txBody>
      </p:sp>
      <p:pic>
        <p:nvPicPr>
          <p:cNvPr id="615" name="Google Shape;615;p48" title="Jeff Webster Headshot"/>
          <p:cNvPicPr preferRelativeResize="0"/>
          <p:nvPr/>
        </p:nvPicPr>
        <p:blipFill>
          <a:blip r:embed="rId5">
            <a:alphaModFix/>
          </a:blip>
          <a:stretch>
            <a:fillRect/>
          </a:stretch>
        </p:blipFill>
        <p:spPr>
          <a:xfrm>
            <a:off x="3626848" y="1001638"/>
            <a:ext cx="1905000" cy="1905000"/>
          </a:xfrm>
          <a:prstGeom prst="rect">
            <a:avLst/>
          </a:prstGeom>
          <a:noFill/>
          <a:ln>
            <a:noFill/>
          </a:ln>
        </p:spPr>
      </p:pic>
      <p:pic>
        <p:nvPicPr>
          <p:cNvPr id="616" name="Google Shape;616;p48" title="Marty Dulberg headshot"/>
          <p:cNvPicPr preferRelativeResize="0"/>
          <p:nvPr/>
        </p:nvPicPr>
        <p:blipFill>
          <a:blip r:embed="rId6">
            <a:alphaModFix/>
          </a:blip>
          <a:stretch>
            <a:fillRect/>
          </a:stretch>
        </p:blipFill>
        <p:spPr>
          <a:xfrm>
            <a:off x="6400576" y="1001651"/>
            <a:ext cx="1894800" cy="1894800"/>
          </a:xfrm>
          <a:prstGeom prst="rect">
            <a:avLst/>
          </a:prstGeom>
          <a:noFill/>
          <a:ln>
            <a:noFill/>
          </a:ln>
        </p:spPr>
      </p:pic>
      <p:sp>
        <p:nvSpPr>
          <p:cNvPr id="617" name="Google Shape;617;p48"/>
          <p:cNvSpPr txBox="1"/>
          <p:nvPr/>
        </p:nvSpPr>
        <p:spPr>
          <a:xfrm>
            <a:off x="640625" y="3021650"/>
            <a:ext cx="225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Roboto"/>
                <a:ea typeface="Roboto"/>
                <a:cs typeface="Roboto"/>
                <a:sym typeface="Roboto"/>
              </a:rPr>
              <a:t>Bethany Smith</a:t>
            </a:r>
            <a:endParaRPr b="1">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bethany_smith@ncsu.edu</a:t>
            </a:r>
            <a:endParaRPr>
              <a:latin typeface="Roboto"/>
              <a:ea typeface="Roboto"/>
              <a:cs typeface="Roboto"/>
              <a:sym typeface="Roboto"/>
            </a:endParaRPr>
          </a:p>
        </p:txBody>
      </p:sp>
      <p:sp>
        <p:nvSpPr>
          <p:cNvPr id="618" name="Google Shape;618;p48"/>
          <p:cNvSpPr txBox="1"/>
          <p:nvPr/>
        </p:nvSpPr>
        <p:spPr>
          <a:xfrm>
            <a:off x="3548150" y="3021650"/>
            <a:ext cx="2038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Roboto"/>
                <a:ea typeface="Roboto"/>
                <a:cs typeface="Roboto"/>
                <a:sym typeface="Roboto"/>
              </a:rPr>
              <a:t>Jeff Webster</a:t>
            </a:r>
            <a:endParaRPr b="1">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jeff_webster@ncsu.edu</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619" name="Google Shape;619;p48"/>
          <p:cNvSpPr txBox="1"/>
          <p:nvPr/>
        </p:nvSpPr>
        <p:spPr>
          <a:xfrm>
            <a:off x="6285050" y="3021650"/>
            <a:ext cx="225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Roboto"/>
                <a:ea typeface="Roboto"/>
                <a:cs typeface="Roboto"/>
                <a:sym typeface="Roboto"/>
              </a:rPr>
              <a:t>Martin Dulberg</a:t>
            </a:r>
            <a:endParaRPr b="1">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martin_dulberg@ncsu.edu</a:t>
            </a:r>
            <a:endParaRPr>
              <a:latin typeface="Roboto"/>
              <a:ea typeface="Roboto"/>
              <a:cs typeface="Roboto"/>
              <a:sym typeface="Roboto"/>
            </a:endParaRPr>
          </a:p>
        </p:txBody>
      </p:sp>
      <p:pic>
        <p:nvPicPr>
          <p:cNvPr id="620" name="Google Shape;620;p48" title="Bethany Smith headshot"/>
          <p:cNvPicPr preferRelativeResize="0"/>
          <p:nvPr/>
        </p:nvPicPr>
        <p:blipFill rotWithShape="1">
          <a:blip r:embed="rId7">
            <a:alphaModFix/>
          </a:blip>
          <a:srcRect b="0" l="17883" r="14553" t="0"/>
          <a:stretch/>
        </p:blipFill>
        <p:spPr>
          <a:xfrm>
            <a:off x="853125" y="1014550"/>
            <a:ext cx="1904998" cy="18792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624" name="Shape 624"/>
        <p:cNvGrpSpPr/>
        <p:nvPr/>
      </p:nvGrpSpPr>
      <p:grpSpPr>
        <a:xfrm>
          <a:off x="0" y="0"/>
          <a:ext cx="0" cy="0"/>
          <a:chOff x="0" y="0"/>
          <a:chExt cx="0" cy="0"/>
        </a:xfrm>
      </p:grpSpPr>
      <p:pic>
        <p:nvPicPr>
          <p:cNvPr id="625" name="Google Shape;625;p49" title="Drawing of Red brick building on NC State's campus"/>
          <p:cNvPicPr preferRelativeResize="0"/>
          <p:nvPr/>
        </p:nvPicPr>
        <p:blipFill>
          <a:blip r:embed="rId3">
            <a:alphaModFix/>
          </a:blip>
          <a:stretch>
            <a:fillRect/>
          </a:stretch>
        </p:blipFill>
        <p:spPr>
          <a:xfrm>
            <a:off x="4621550" y="986751"/>
            <a:ext cx="4322550" cy="1194275"/>
          </a:xfrm>
          <a:prstGeom prst="rect">
            <a:avLst/>
          </a:prstGeom>
          <a:noFill/>
          <a:ln>
            <a:noFill/>
          </a:ln>
        </p:spPr>
      </p:pic>
      <p:sp>
        <p:nvSpPr>
          <p:cNvPr id="626" name="Google Shape;626;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Creative Commons images from </a:t>
            </a:r>
            <a:r>
              <a:rPr lang="en" u="sng">
                <a:solidFill>
                  <a:schemeClr val="hlink"/>
                </a:solidFill>
                <a:hlinkClick r:id="rId4"/>
              </a:rPr>
              <a:t>Noun Project</a:t>
            </a:r>
            <a:endParaRPr/>
          </a:p>
        </p:txBody>
      </p:sp>
      <p:sp>
        <p:nvSpPr>
          <p:cNvPr id="627" name="Google Shape;627;p49"/>
          <p:cNvSpPr txBox="1"/>
          <p:nvPr>
            <p:ph idx="1" type="body"/>
          </p:nvPr>
        </p:nvSpPr>
        <p:spPr>
          <a:xfrm>
            <a:off x="311700" y="1000075"/>
            <a:ext cx="4322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rgbClr val="1D4B61"/>
                </a:solidFill>
                <a:hlinkClick r:id="rId5">
                  <a:extLst>
                    <a:ext uri="{A12FA001-AC4F-418D-AE19-62706E023703}">
                      <ahyp:hlinkClr val="tx"/>
                    </a:ext>
                  </a:extLst>
                </a:hlinkClick>
              </a:rPr>
              <a:t>Server by Juan Pablo Bravo</a:t>
            </a:r>
            <a:r>
              <a:rPr lang="en"/>
              <a:t> </a:t>
            </a:r>
            <a:endParaRPr/>
          </a:p>
          <a:p>
            <a:pPr indent="-342900" lvl="0" marL="457200" rtl="0" algn="l">
              <a:spcBef>
                <a:spcPts val="0"/>
              </a:spcBef>
              <a:spcAft>
                <a:spcPts val="0"/>
              </a:spcAft>
              <a:buSzPts val="1800"/>
              <a:buChar char="●"/>
            </a:pPr>
            <a:r>
              <a:rPr lang="en" u="sng">
                <a:solidFill>
                  <a:schemeClr val="hlink"/>
                </a:solidFill>
                <a:hlinkClick r:id="rId6"/>
              </a:rPr>
              <a:t>search web page by SBTS</a:t>
            </a:r>
            <a:r>
              <a:rPr lang="en"/>
              <a:t> </a:t>
            </a:r>
            <a:endParaRPr/>
          </a:p>
          <a:p>
            <a:pPr indent="-342900" lvl="0" marL="457200" rtl="0" algn="l">
              <a:spcBef>
                <a:spcPts val="0"/>
              </a:spcBef>
              <a:spcAft>
                <a:spcPts val="0"/>
              </a:spcAft>
              <a:buSzPts val="1800"/>
              <a:buChar char="●"/>
            </a:pPr>
            <a:r>
              <a:rPr lang="en" u="sng">
                <a:solidFill>
                  <a:schemeClr val="hlink"/>
                </a:solidFill>
                <a:hlinkClick r:id="rId7"/>
              </a:rPr>
              <a:t>Video Browser by SBTS</a:t>
            </a:r>
            <a:r>
              <a:rPr lang="en"/>
              <a:t> </a:t>
            </a:r>
            <a:endParaRPr/>
          </a:p>
          <a:p>
            <a:pPr indent="-342900" lvl="0" marL="457200" rtl="0" algn="l">
              <a:spcBef>
                <a:spcPts val="0"/>
              </a:spcBef>
              <a:spcAft>
                <a:spcPts val="0"/>
              </a:spcAft>
              <a:buSzPts val="1800"/>
              <a:buChar char="●"/>
            </a:pPr>
            <a:r>
              <a:rPr lang="en" u="sng">
                <a:solidFill>
                  <a:schemeClr val="hlink"/>
                </a:solidFill>
                <a:hlinkClick r:id="rId8"/>
              </a:rPr>
              <a:t>Add Archive by SBTS</a:t>
            </a:r>
            <a:r>
              <a:rPr lang="en"/>
              <a:t> </a:t>
            </a:r>
            <a:endParaRPr/>
          </a:p>
          <a:p>
            <a:pPr indent="-342900" lvl="0" marL="457200" rtl="0" algn="l">
              <a:spcBef>
                <a:spcPts val="0"/>
              </a:spcBef>
              <a:spcAft>
                <a:spcPts val="0"/>
              </a:spcAft>
              <a:buSzPts val="1800"/>
              <a:buChar char="●"/>
            </a:pPr>
            <a:r>
              <a:rPr lang="en" u="sng">
                <a:solidFill>
                  <a:schemeClr val="hlink"/>
                </a:solidFill>
                <a:hlinkClick r:id="rId9"/>
              </a:rPr>
              <a:t>content browser by SBTS </a:t>
            </a:r>
            <a:endParaRPr/>
          </a:p>
          <a:p>
            <a:pPr indent="-342900" lvl="0" marL="457200" rtl="0" algn="l">
              <a:spcBef>
                <a:spcPts val="0"/>
              </a:spcBef>
              <a:spcAft>
                <a:spcPts val="0"/>
              </a:spcAft>
              <a:buSzPts val="1800"/>
              <a:buChar char="●"/>
            </a:pPr>
            <a:r>
              <a:rPr lang="en" u="sng">
                <a:solidFill>
                  <a:schemeClr val="hlink"/>
                </a:solidFill>
                <a:hlinkClick r:id="rId10"/>
              </a:rPr>
              <a:t>Email by Creative Stall</a:t>
            </a:r>
            <a:r>
              <a:rPr lang="en"/>
              <a:t> </a:t>
            </a:r>
            <a:endParaRPr/>
          </a:p>
          <a:p>
            <a:pPr indent="-342900" lvl="0" marL="457200" rtl="0" algn="l">
              <a:spcBef>
                <a:spcPts val="0"/>
              </a:spcBef>
              <a:spcAft>
                <a:spcPts val="0"/>
              </a:spcAft>
              <a:buSzPts val="1800"/>
              <a:buChar char="●"/>
            </a:pPr>
            <a:r>
              <a:rPr lang="en" u="sng">
                <a:solidFill>
                  <a:schemeClr val="hlink"/>
                </a:solidFill>
                <a:hlinkClick r:id="rId11"/>
              </a:rPr>
              <a:t>newsletter by CAMB</a:t>
            </a:r>
            <a:r>
              <a:rPr lang="en"/>
              <a:t> </a:t>
            </a:r>
            <a:endParaRPr/>
          </a:p>
          <a:p>
            <a:pPr indent="-342900" lvl="0" marL="457200" rtl="0" algn="l">
              <a:spcBef>
                <a:spcPts val="0"/>
              </a:spcBef>
              <a:spcAft>
                <a:spcPts val="0"/>
              </a:spcAft>
              <a:buSzPts val="1800"/>
              <a:buChar char="●"/>
            </a:pPr>
            <a:r>
              <a:rPr lang="en" u="sng">
                <a:solidFill>
                  <a:schemeClr val="hlink"/>
                </a:solidFill>
                <a:hlinkClick r:id="rId12"/>
              </a:rPr>
              <a:t>Revision by Aysegul Donmez</a:t>
            </a:r>
            <a:r>
              <a:rPr lang="en"/>
              <a:t> </a:t>
            </a:r>
            <a:endParaRPr/>
          </a:p>
          <a:p>
            <a:pPr indent="-342900" lvl="0" marL="457200" rtl="0" algn="l">
              <a:spcBef>
                <a:spcPts val="0"/>
              </a:spcBef>
              <a:spcAft>
                <a:spcPts val="0"/>
              </a:spcAft>
              <a:buSzPts val="1800"/>
              <a:buChar char="●"/>
            </a:pPr>
            <a:r>
              <a:rPr lang="en" u="sng">
                <a:solidFill>
                  <a:schemeClr val="hlink"/>
                </a:solidFill>
                <a:hlinkClick r:id="rId13"/>
              </a:rPr>
              <a:t>priorities by Eko Purnomo</a:t>
            </a:r>
            <a:r>
              <a:rPr lang="en"/>
              <a:t> </a:t>
            </a:r>
            <a:endParaRPr/>
          </a:p>
          <a:p>
            <a:pPr indent="-342900" lvl="0" marL="457200" rtl="0" algn="l">
              <a:spcBef>
                <a:spcPts val="0"/>
              </a:spcBef>
              <a:spcAft>
                <a:spcPts val="0"/>
              </a:spcAft>
              <a:buSzPts val="1800"/>
              <a:buChar char="●"/>
            </a:pPr>
            <a:r>
              <a:rPr lang="en" u="sng">
                <a:solidFill>
                  <a:schemeClr val="hlink"/>
                </a:solidFill>
                <a:hlinkClick r:id="rId14"/>
              </a:rPr>
              <a:t>paper edit by Assia Benkerroum</a:t>
            </a:r>
            <a:r>
              <a:rPr lang="en"/>
              <a:t> </a:t>
            </a:r>
            <a:endParaRPr/>
          </a:p>
          <a:p>
            <a:pPr indent="-342900" lvl="0" marL="457200" rtl="0" algn="l">
              <a:spcBef>
                <a:spcPts val="0"/>
              </a:spcBef>
              <a:spcAft>
                <a:spcPts val="0"/>
              </a:spcAft>
              <a:buSzPts val="1800"/>
              <a:buChar char="●"/>
            </a:pPr>
            <a:r>
              <a:rPr lang="en" u="sng">
                <a:solidFill>
                  <a:schemeClr val="hlink"/>
                </a:solidFill>
                <a:hlinkClick r:id="rId15"/>
              </a:rPr>
              <a:t>prioritization by Annette Spithoven</a:t>
            </a:r>
            <a:r>
              <a:rPr lang="en"/>
              <a:t> </a:t>
            </a:r>
            <a:endParaRPr/>
          </a:p>
          <a:p>
            <a:pPr indent="-342900" lvl="0" marL="457200" rtl="0" algn="l">
              <a:spcBef>
                <a:spcPts val="0"/>
              </a:spcBef>
              <a:spcAft>
                <a:spcPts val="0"/>
              </a:spcAft>
              <a:buSzPts val="1800"/>
              <a:buChar char="●"/>
            </a:pPr>
            <a:r>
              <a:rPr lang="en" u="sng">
                <a:solidFill>
                  <a:schemeClr val="hlink"/>
                </a:solidFill>
                <a:hlinkClick r:id="rId16"/>
              </a:rPr>
              <a:t>Assign Task by Pedro </a:t>
            </a:r>
            <a:endParaRPr/>
          </a:p>
        </p:txBody>
      </p:sp>
      <p:sp>
        <p:nvSpPr>
          <p:cNvPr id="628" name="Google Shape;628;p49"/>
          <p:cNvSpPr txBox="1"/>
          <p:nvPr/>
        </p:nvSpPr>
        <p:spPr>
          <a:xfrm>
            <a:off x="4862475" y="2411350"/>
            <a:ext cx="38916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boto"/>
              <a:buChar char="●"/>
            </a:pPr>
            <a:r>
              <a:rPr lang="en" sz="1800" u="sng">
                <a:solidFill>
                  <a:schemeClr val="hlink"/>
                </a:solidFill>
                <a:latin typeface="Roboto"/>
                <a:ea typeface="Roboto"/>
                <a:cs typeface="Roboto"/>
                <a:sym typeface="Roboto"/>
                <a:hlinkClick r:id="rId17"/>
              </a:rPr>
              <a:t>creation by Nithinan Tatah</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u="sng">
                <a:solidFill>
                  <a:schemeClr val="hlink"/>
                </a:solidFill>
                <a:latin typeface="Roboto"/>
                <a:ea typeface="Roboto"/>
                <a:cs typeface="Roboto"/>
                <a:sym typeface="Roboto"/>
                <a:hlinkClick r:id="rId18"/>
              </a:rPr>
              <a:t>feedback by Amethyst Studio</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u="sng">
                <a:solidFill>
                  <a:schemeClr val="hlink"/>
                </a:solidFill>
                <a:latin typeface="Roboto"/>
                <a:ea typeface="Roboto"/>
                <a:cs typeface="Roboto"/>
                <a:sym typeface="Roboto"/>
                <a:hlinkClick r:id="rId19"/>
              </a:rPr>
              <a:t>early adopters by Dominik Mann</a:t>
            </a:r>
            <a:r>
              <a:rPr lang="en" sz="1800">
                <a:latin typeface="Roboto"/>
                <a:ea typeface="Roboto"/>
                <a:cs typeface="Roboto"/>
                <a:sym typeface="Roboto"/>
              </a:rPr>
              <a:t>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u="sng">
                <a:solidFill>
                  <a:schemeClr val="hlink"/>
                </a:solidFill>
                <a:latin typeface="Roboto"/>
                <a:ea typeface="Roboto"/>
                <a:cs typeface="Roboto"/>
                <a:sym typeface="Roboto"/>
                <a:hlinkClick r:id="rId20"/>
              </a:rPr>
              <a:t>online workshop by Andi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u="sng">
                <a:solidFill>
                  <a:schemeClr val="hlink"/>
                </a:solidFill>
                <a:latin typeface="Roboto"/>
                <a:ea typeface="Roboto"/>
                <a:cs typeface="Roboto"/>
                <a:sym typeface="Roboto"/>
                <a:hlinkClick r:id="rId21"/>
              </a:rPr>
              <a:t>cycle by Alice Design</a:t>
            </a:r>
            <a:r>
              <a:rPr lang="en" sz="1800">
                <a:latin typeface="Roboto"/>
                <a:ea typeface="Roboto"/>
                <a:cs typeface="Roboto"/>
                <a:sym typeface="Roboto"/>
              </a:rPr>
              <a:t> </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94" name="Shape 94"/>
        <p:cNvGrpSpPr/>
        <p:nvPr/>
      </p:nvGrpSpPr>
      <p:grpSpPr>
        <a:xfrm>
          <a:off x="0" y="0"/>
          <a:ext cx="0" cy="0"/>
          <a:chOff x="0" y="0"/>
          <a:chExt cx="0" cy="0"/>
        </a:xfrm>
      </p:grpSpPr>
      <p:pic>
        <p:nvPicPr>
          <p:cNvPr id="95" name="Google Shape;95;p16" title="NC State Belltower surrounded by trees"/>
          <p:cNvPicPr preferRelativeResize="0"/>
          <p:nvPr/>
        </p:nvPicPr>
        <p:blipFill>
          <a:blip r:embed="rId3">
            <a:alphaModFix/>
          </a:blip>
          <a:stretch>
            <a:fillRect/>
          </a:stretch>
        </p:blipFill>
        <p:spPr>
          <a:xfrm>
            <a:off x="312225" y="808600"/>
            <a:ext cx="3440226" cy="3526323"/>
          </a:xfrm>
          <a:prstGeom prst="rect">
            <a:avLst/>
          </a:prstGeom>
          <a:noFill/>
          <a:ln>
            <a:noFill/>
          </a:ln>
        </p:spPr>
      </p:pic>
      <p:sp>
        <p:nvSpPr>
          <p:cNvPr id="96" name="Google Shape;96;p16"/>
          <p:cNvSpPr txBox="1"/>
          <p:nvPr>
            <p:ph type="title"/>
          </p:nvPr>
        </p:nvSpPr>
        <p:spPr>
          <a:xfrm>
            <a:off x="4320000" y="1899700"/>
            <a:ext cx="4512300" cy="19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t>Current Version </a:t>
            </a:r>
            <a:endParaRPr sz="4600"/>
          </a:p>
          <a:p>
            <a:pPr indent="0" lvl="0" marL="0" rtl="0" algn="l">
              <a:spcBef>
                <a:spcPts val="0"/>
              </a:spcBef>
              <a:spcAft>
                <a:spcPts val="0"/>
              </a:spcAft>
              <a:buNone/>
            </a:pPr>
            <a:r>
              <a:rPr lang="en" sz="4600"/>
              <a:t>Moodle 3.9</a:t>
            </a:r>
            <a:endParaRPr sz="4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100" name="Shape 100"/>
        <p:cNvGrpSpPr/>
        <p:nvPr/>
      </p:nvGrpSpPr>
      <p:grpSpPr>
        <a:xfrm>
          <a:off x="0" y="0"/>
          <a:ext cx="0" cy="0"/>
          <a:chOff x="0" y="0"/>
          <a:chExt cx="0" cy="0"/>
        </a:xfrm>
      </p:grpSpPr>
      <p:pic>
        <p:nvPicPr>
          <p:cNvPr id="101" name="Google Shape;101;p17" title="NC State Belltower surrounded by trees"/>
          <p:cNvPicPr preferRelativeResize="0"/>
          <p:nvPr/>
        </p:nvPicPr>
        <p:blipFill>
          <a:blip r:embed="rId3">
            <a:alphaModFix/>
          </a:blip>
          <a:stretch>
            <a:fillRect/>
          </a:stretch>
        </p:blipFill>
        <p:spPr>
          <a:xfrm>
            <a:off x="5025325" y="732350"/>
            <a:ext cx="3440226" cy="3526323"/>
          </a:xfrm>
          <a:prstGeom prst="rect">
            <a:avLst/>
          </a:prstGeom>
          <a:noFill/>
          <a:ln>
            <a:noFill/>
          </a:ln>
        </p:spPr>
      </p:pic>
      <p:sp>
        <p:nvSpPr>
          <p:cNvPr id="102" name="Google Shape;102;p17"/>
          <p:cNvSpPr txBox="1"/>
          <p:nvPr>
            <p:ph type="title"/>
          </p:nvPr>
        </p:nvSpPr>
        <p:spPr>
          <a:xfrm>
            <a:off x="583075" y="1619100"/>
            <a:ext cx="4512300" cy="190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600"/>
              <a:t>New Instance each Academic Year</a:t>
            </a:r>
            <a:endParaRPr sz="4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106" name="Shape 106"/>
        <p:cNvGrpSpPr/>
        <p:nvPr/>
      </p:nvGrpSpPr>
      <p:grpSpPr>
        <a:xfrm>
          <a:off x="0" y="0"/>
          <a:ext cx="0" cy="0"/>
          <a:chOff x="0" y="0"/>
          <a:chExt cx="0" cy="0"/>
        </a:xfrm>
      </p:grpSpPr>
      <p:pic>
        <p:nvPicPr>
          <p:cNvPr id="107" name="Google Shape;107;p18" title="drawing of NC State bell tower behind wall and trees"/>
          <p:cNvPicPr preferRelativeResize="0"/>
          <p:nvPr/>
        </p:nvPicPr>
        <p:blipFill>
          <a:blip r:embed="rId3">
            <a:alphaModFix/>
          </a:blip>
          <a:stretch>
            <a:fillRect/>
          </a:stretch>
        </p:blipFill>
        <p:spPr>
          <a:xfrm>
            <a:off x="-120450" y="3396225"/>
            <a:ext cx="2038641" cy="1677300"/>
          </a:xfrm>
          <a:prstGeom prst="rect">
            <a:avLst/>
          </a:prstGeom>
          <a:noFill/>
          <a:ln>
            <a:noFill/>
          </a:ln>
        </p:spPr>
      </p:pic>
      <p:sp>
        <p:nvSpPr>
          <p:cNvPr id="108" name="Google Shape;10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Spaces</a:t>
            </a:r>
            <a:endParaRPr/>
          </a:p>
        </p:txBody>
      </p:sp>
      <p:pic>
        <p:nvPicPr>
          <p:cNvPr id="109" name="Google Shape;109;p18" title="Icon of server"/>
          <p:cNvPicPr preferRelativeResize="0"/>
          <p:nvPr/>
        </p:nvPicPr>
        <p:blipFill rotWithShape="1">
          <a:blip r:embed="rId4">
            <a:alphaModFix/>
          </a:blip>
          <a:srcRect b="20350" l="35460" r="35437" t="0"/>
          <a:stretch/>
        </p:blipFill>
        <p:spPr>
          <a:xfrm>
            <a:off x="2182150" y="1197800"/>
            <a:ext cx="941551" cy="2576926"/>
          </a:xfrm>
          <a:prstGeom prst="rect">
            <a:avLst/>
          </a:prstGeom>
          <a:noFill/>
          <a:ln>
            <a:noFill/>
          </a:ln>
        </p:spPr>
      </p:pic>
      <p:pic>
        <p:nvPicPr>
          <p:cNvPr id="110" name="Google Shape;110;p18" title="Icon of server"/>
          <p:cNvPicPr preferRelativeResize="0"/>
          <p:nvPr/>
        </p:nvPicPr>
        <p:blipFill rotWithShape="1">
          <a:blip r:embed="rId4">
            <a:alphaModFix/>
          </a:blip>
          <a:srcRect b="20350" l="35460" r="35437" t="0"/>
          <a:stretch/>
        </p:blipFill>
        <p:spPr>
          <a:xfrm>
            <a:off x="3406250" y="1197800"/>
            <a:ext cx="941551" cy="2576926"/>
          </a:xfrm>
          <a:prstGeom prst="rect">
            <a:avLst/>
          </a:prstGeom>
          <a:noFill/>
          <a:ln>
            <a:noFill/>
          </a:ln>
        </p:spPr>
      </p:pic>
      <p:pic>
        <p:nvPicPr>
          <p:cNvPr id="111" name="Google Shape;111;p18" title="Icon of server"/>
          <p:cNvPicPr preferRelativeResize="0"/>
          <p:nvPr/>
        </p:nvPicPr>
        <p:blipFill rotWithShape="1">
          <a:blip r:embed="rId4">
            <a:alphaModFix/>
          </a:blip>
          <a:srcRect b="20350" l="35460" r="35437" t="0"/>
          <a:stretch/>
        </p:blipFill>
        <p:spPr>
          <a:xfrm>
            <a:off x="4630350" y="1197800"/>
            <a:ext cx="941551" cy="2576926"/>
          </a:xfrm>
          <a:prstGeom prst="rect">
            <a:avLst/>
          </a:prstGeom>
          <a:noFill/>
          <a:ln>
            <a:noFill/>
          </a:ln>
        </p:spPr>
      </p:pic>
      <p:pic>
        <p:nvPicPr>
          <p:cNvPr id="112" name="Google Shape;112;p18" title="Icon of server"/>
          <p:cNvPicPr preferRelativeResize="0"/>
          <p:nvPr/>
        </p:nvPicPr>
        <p:blipFill rotWithShape="1">
          <a:blip r:embed="rId4">
            <a:alphaModFix/>
          </a:blip>
          <a:srcRect b="20350" l="35460" r="35437" t="0"/>
          <a:stretch/>
        </p:blipFill>
        <p:spPr>
          <a:xfrm>
            <a:off x="6233825" y="397775"/>
            <a:ext cx="517550" cy="1416475"/>
          </a:xfrm>
          <a:prstGeom prst="rect">
            <a:avLst/>
          </a:prstGeom>
          <a:noFill/>
          <a:ln>
            <a:noFill/>
          </a:ln>
        </p:spPr>
      </p:pic>
      <p:pic>
        <p:nvPicPr>
          <p:cNvPr id="113" name="Google Shape;113;p18" title="Icon of server"/>
          <p:cNvPicPr preferRelativeResize="0"/>
          <p:nvPr/>
        </p:nvPicPr>
        <p:blipFill rotWithShape="1">
          <a:blip r:embed="rId4">
            <a:alphaModFix/>
          </a:blip>
          <a:srcRect b="20350" l="35460" r="35437" t="0"/>
          <a:stretch/>
        </p:blipFill>
        <p:spPr>
          <a:xfrm>
            <a:off x="6233825" y="3363725"/>
            <a:ext cx="517550" cy="1416475"/>
          </a:xfrm>
          <a:prstGeom prst="rect">
            <a:avLst/>
          </a:prstGeom>
          <a:noFill/>
          <a:ln>
            <a:noFill/>
          </a:ln>
        </p:spPr>
      </p:pic>
      <p:pic>
        <p:nvPicPr>
          <p:cNvPr id="114" name="Google Shape;114;p18" title="Icon of server"/>
          <p:cNvPicPr preferRelativeResize="0"/>
          <p:nvPr/>
        </p:nvPicPr>
        <p:blipFill rotWithShape="1">
          <a:blip r:embed="rId4">
            <a:alphaModFix/>
          </a:blip>
          <a:srcRect b="20350" l="35460" r="35437" t="0"/>
          <a:stretch/>
        </p:blipFill>
        <p:spPr>
          <a:xfrm>
            <a:off x="6233825" y="1880750"/>
            <a:ext cx="517550" cy="1416475"/>
          </a:xfrm>
          <a:prstGeom prst="rect">
            <a:avLst/>
          </a:prstGeom>
          <a:noFill/>
          <a:ln>
            <a:noFill/>
          </a:ln>
        </p:spPr>
      </p:pic>
      <p:sp>
        <p:nvSpPr>
          <p:cNvPr id="115" name="Google Shape;115;p18"/>
          <p:cNvSpPr txBox="1"/>
          <p:nvPr/>
        </p:nvSpPr>
        <p:spPr>
          <a:xfrm>
            <a:off x="2191375" y="3694150"/>
            <a:ext cx="94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Projects</a:t>
            </a:r>
            <a:endParaRPr>
              <a:latin typeface="Roboto"/>
              <a:ea typeface="Roboto"/>
              <a:cs typeface="Roboto"/>
              <a:sym typeface="Roboto"/>
            </a:endParaRPr>
          </a:p>
        </p:txBody>
      </p:sp>
      <p:sp>
        <p:nvSpPr>
          <p:cNvPr id="116" name="Google Shape;116;p18"/>
          <p:cNvSpPr txBox="1"/>
          <p:nvPr/>
        </p:nvSpPr>
        <p:spPr>
          <a:xfrm>
            <a:off x="3406250" y="3694150"/>
            <a:ext cx="94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Outreach</a:t>
            </a:r>
            <a:endParaRPr>
              <a:latin typeface="Roboto"/>
              <a:ea typeface="Roboto"/>
              <a:cs typeface="Roboto"/>
              <a:sym typeface="Roboto"/>
            </a:endParaRPr>
          </a:p>
        </p:txBody>
      </p:sp>
      <p:sp>
        <p:nvSpPr>
          <p:cNvPr id="117" name="Google Shape;117;p18"/>
          <p:cNvSpPr txBox="1"/>
          <p:nvPr/>
        </p:nvSpPr>
        <p:spPr>
          <a:xfrm>
            <a:off x="4630275" y="3694150"/>
            <a:ext cx="100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Academic</a:t>
            </a:r>
            <a:endParaRPr>
              <a:latin typeface="Roboto"/>
              <a:ea typeface="Roboto"/>
              <a:cs typeface="Roboto"/>
              <a:sym typeface="Roboto"/>
            </a:endParaRPr>
          </a:p>
        </p:txBody>
      </p:sp>
      <p:sp>
        <p:nvSpPr>
          <p:cNvPr id="118" name="Google Shape;118;p18"/>
          <p:cNvSpPr txBox="1"/>
          <p:nvPr/>
        </p:nvSpPr>
        <p:spPr>
          <a:xfrm>
            <a:off x="6970375" y="836650"/>
            <a:ext cx="155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Academic 22-23</a:t>
            </a:r>
            <a:endParaRPr>
              <a:latin typeface="Roboto"/>
              <a:ea typeface="Roboto"/>
              <a:cs typeface="Roboto"/>
              <a:sym typeface="Roboto"/>
            </a:endParaRPr>
          </a:p>
        </p:txBody>
      </p:sp>
      <p:sp>
        <p:nvSpPr>
          <p:cNvPr id="119" name="Google Shape;119;p18"/>
          <p:cNvSpPr txBox="1"/>
          <p:nvPr/>
        </p:nvSpPr>
        <p:spPr>
          <a:xfrm>
            <a:off x="6970375" y="2371650"/>
            <a:ext cx="155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Academic 21-22</a:t>
            </a:r>
            <a:endParaRPr>
              <a:latin typeface="Roboto"/>
              <a:ea typeface="Roboto"/>
              <a:cs typeface="Roboto"/>
              <a:sym typeface="Roboto"/>
            </a:endParaRPr>
          </a:p>
        </p:txBody>
      </p:sp>
      <p:sp>
        <p:nvSpPr>
          <p:cNvPr id="120" name="Google Shape;120;p18"/>
          <p:cNvSpPr txBox="1"/>
          <p:nvPr/>
        </p:nvSpPr>
        <p:spPr>
          <a:xfrm>
            <a:off x="6970375" y="3814525"/>
            <a:ext cx="155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Academic 20-21</a:t>
            </a:r>
            <a:endParaRPr>
              <a:latin typeface="Roboto"/>
              <a:ea typeface="Roboto"/>
              <a:cs typeface="Roboto"/>
              <a:sym typeface="Roboto"/>
            </a:endParaRPr>
          </a:p>
        </p:txBody>
      </p:sp>
      <p:cxnSp>
        <p:nvCxnSpPr>
          <p:cNvPr id="121" name="Google Shape;121;p18"/>
          <p:cNvCxnSpPr>
            <a:stCxn id="111" idx="3"/>
          </p:cNvCxnSpPr>
          <p:nvPr/>
        </p:nvCxnSpPr>
        <p:spPr>
          <a:xfrm>
            <a:off x="5571901" y="2486263"/>
            <a:ext cx="256200" cy="0"/>
          </a:xfrm>
          <a:prstGeom prst="straightConnector1">
            <a:avLst/>
          </a:prstGeom>
          <a:noFill/>
          <a:ln cap="flat" cmpd="sng" w="9525">
            <a:solidFill>
              <a:schemeClr val="dk2"/>
            </a:solidFill>
            <a:prstDash val="solid"/>
            <a:round/>
            <a:headEnd len="med" w="med" type="none"/>
            <a:tailEnd len="med" w="med" type="none"/>
          </a:ln>
        </p:spPr>
      </p:cxnSp>
      <p:cxnSp>
        <p:nvCxnSpPr>
          <p:cNvPr id="122" name="Google Shape;122;p18"/>
          <p:cNvCxnSpPr/>
          <p:nvPr/>
        </p:nvCxnSpPr>
        <p:spPr>
          <a:xfrm>
            <a:off x="5826700" y="1103000"/>
            <a:ext cx="0" cy="2973300"/>
          </a:xfrm>
          <a:prstGeom prst="straightConnector1">
            <a:avLst/>
          </a:prstGeom>
          <a:noFill/>
          <a:ln cap="flat" cmpd="sng" w="9525">
            <a:solidFill>
              <a:schemeClr val="dk2"/>
            </a:solidFill>
            <a:prstDash val="solid"/>
            <a:round/>
            <a:headEnd len="med" w="med" type="none"/>
            <a:tailEnd len="med" w="med" type="none"/>
          </a:ln>
        </p:spPr>
      </p:cxnSp>
      <p:cxnSp>
        <p:nvCxnSpPr>
          <p:cNvPr id="123" name="Google Shape;123;p18"/>
          <p:cNvCxnSpPr>
            <a:stCxn id="112" idx="1"/>
          </p:cNvCxnSpPr>
          <p:nvPr/>
        </p:nvCxnSpPr>
        <p:spPr>
          <a:xfrm flipH="1">
            <a:off x="5829425" y="1106012"/>
            <a:ext cx="404400" cy="900"/>
          </a:xfrm>
          <a:prstGeom prst="straightConnector1">
            <a:avLst/>
          </a:prstGeom>
          <a:noFill/>
          <a:ln cap="flat" cmpd="sng" w="9525">
            <a:solidFill>
              <a:schemeClr val="dk2"/>
            </a:solidFill>
            <a:prstDash val="solid"/>
            <a:round/>
            <a:headEnd len="med" w="med" type="none"/>
            <a:tailEnd len="med" w="med" type="none"/>
          </a:ln>
        </p:spPr>
      </p:cxnSp>
      <p:cxnSp>
        <p:nvCxnSpPr>
          <p:cNvPr id="124" name="Google Shape;124;p18"/>
          <p:cNvCxnSpPr>
            <a:stCxn id="114" idx="1"/>
          </p:cNvCxnSpPr>
          <p:nvPr/>
        </p:nvCxnSpPr>
        <p:spPr>
          <a:xfrm rot="10800000">
            <a:off x="5827925" y="2588987"/>
            <a:ext cx="405900" cy="0"/>
          </a:xfrm>
          <a:prstGeom prst="straightConnector1">
            <a:avLst/>
          </a:prstGeom>
          <a:noFill/>
          <a:ln cap="flat" cmpd="sng" w="9525">
            <a:solidFill>
              <a:schemeClr val="dk2"/>
            </a:solidFill>
            <a:prstDash val="solid"/>
            <a:round/>
            <a:headEnd len="med" w="med" type="none"/>
            <a:tailEnd len="med" w="med" type="none"/>
          </a:ln>
        </p:spPr>
      </p:cxnSp>
      <p:cxnSp>
        <p:nvCxnSpPr>
          <p:cNvPr id="125" name="Google Shape;125;p18"/>
          <p:cNvCxnSpPr>
            <a:stCxn id="113" idx="1"/>
          </p:cNvCxnSpPr>
          <p:nvPr/>
        </p:nvCxnSpPr>
        <p:spPr>
          <a:xfrm rot="10800000">
            <a:off x="5832125" y="4071962"/>
            <a:ext cx="401700" cy="0"/>
          </a:xfrm>
          <a:prstGeom prst="straightConnector1">
            <a:avLst/>
          </a:prstGeom>
          <a:noFill/>
          <a:ln cap="flat" cmpd="sng" w="9525">
            <a:solidFill>
              <a:schemeClr val="dk2"/>
            </a:solidFill>
            <a:prstDash val="solid"/>
            <a:round/>
            <a:headEnd len="med" w="med" type="none"/>
            <a:tailEnd len="med" w="med" type="none"/>
          </a:ln>
        </p:spPr>
      </p:cxnSp>
      <p:sp>
        <p:nvSpPr>
          <p:cNvPr id="126" name="Google Shape;126;p18"/>
          <p:cNvSpPr/>
          <p:nvPr/>
        </p:nvSpPr>
        <p:spPr>
          <a:xfrm rot="-865612">
            <a:off x="1705308" y="1495953"/>
            <a:ext cx="1718284" cy="536551"/>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Update</a:t>
            </a:r>
            <a:endParaRPr/>
          </a:p>
          <a:p>
            <a:pPr indent="0" lvl="0" marL="0" rtl="0" algn="l">
              <a:spcBef>
                <a:spcPts val="0"/>
              </a:spcBef>
              <a:spcAft>
                <a:spcPts val="0"/>
              </a:spcAft>
              <a:buNone/>
            </a:pPr>
            <a:r>
              <a:rPr lang="en"/>
              <a:t>In Place</a:t>
            </a:r>
            <a:endParaRPr/>
          </a:p>
        </p:txBody>
      </p:sp>
      <p:sp>
        <p:nvSpPr>
          <p:cNvPr id="127" name="Google Shape;127;p18"/>
          <p:cNvSpPr/>
          <p:nvPr/>
        </p:nvSpPr>
        <p:spPr>
          <a:xfrm rot="-865612">
            <a:off x="2924933" y="2087665"/>
            <a:ext cx="1718284" cy="536551"/>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Update</a:t>
            </a:r>
            <a:endParaRPr/>
          </a:p>
          <a:p>
            <a:pPr indent="0" lvl="0" marL="0" rtl="0" algn="l">
              <a:spcBef>
                <a:spcPts val="0"/>
              </a:spcBef>
              <a:spcAft>
                <a:spcPts val="0"/>
              </a:spcAft>
              <a:buNone/>
            </a:pPr>
            <a:r>
              <a:rPr lang="en"/>
              <a:t>In Place</a:t>
            </a:r>
            <a:endParaRPr/>
          </a:p>
        </p:txBody>
      </p:sp>
      <p:sp>
        <p:nvSpPr>
          <p:cNvPr id="128" name="Google Shape;128;p18"/>
          <p:cNvSpPr/>
          <p:nvPr/>
        </p:nvSpPr>
        <p:spPr>
          <a:xfrm rot="-865612">
            <a:off x="6954008" y="163615"/>
            <a:ext cx="1718284" cy="536551"/>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New Instance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132" name="Shape 132"/>
        <p:cNvGrpSpPr/>
        <p:nvPr/>
      </p:nvGrpSpPr>
      <p:grpSpPr>
        <a:xfrm>
          <a:off x="0" y="0"/>
          <a:ext cx="0" cy="0"/>
          <a:chOff x="0" y="0"/>
          <a:chExt cx="0" cy="0"/>
        </a:xfrm>
      </p:grpSpPr>
      <p:sp>
        <p:nvSpPr>
          <p:cNvPr id="133" name="Google Shape;13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Upgrade Servers</a:t>
            </a:r>
            <a:endParaRPr/>
          </a:p>
        </p:txBody>
      </p:sp>
      <p:pic>
        <p:nvPicPr>
          <p:cNvPr id="134" name="Google Shape;134;p19" title="Icon of server"/>
          <p:cNvPicPr preferRelativeResize="0"/>
          <p:nvPr/>
        </p:nvPicPr>
        <p:blipFill rotWithShape="1">
          <a:blip r:embed="rId3">
            <a:alphaModFix/>
          </a:blip>
          <a:srcRect b="20350" l="35460" r="35437" t="0"/>
          <a:stretch/>
        </p:blipFill>
        <p:spPr>
          <a:xfrm>
            <a:off x="2197200" y="1228300"/>
            <a:ext cx="941551" cy="2576926"/>
          </a:xfrm>
          <a:prstGeom prst="rect">
            <a:avLst/>
          </a:prstGeom>
          <a:noFill/>
          <a:ln>
            <a:noFill/>
          </a:ln>
        </p:spPr>
      </p:pic>
      <p:pic>
        <p:nvPicPr>
          <p:cNvPr id="135" name="Google Shape;135;p19" title="Icon of server"/>
          <p:cNvPicPr preferRelativeResize="0"/>
          <p:nvPr/>
        </p:nvPicPr>
        <p:blipFill rotWithShape="1">
          <a:blip r:embed="rId3">
            <a:alphaModFix/>
          </a:blip>
          <a:srcRect b="20350" l="35460" r="35437" t="0"/>
          <a:stretch/>
        </p:blipFill>
        <p:spPr>
          <a:xfrm>
            <a:off x="3460308" y="1228300"/>
            <a:ext cx="941551" cy="2576926"/>
          </a:xfrm>
          <a:prstGeom prst="rect">
            <a:avLst/>
          </a:prstGeom>
          <a:noFill/>
          <a:ln>
            <a:noFill/>
          </a:ln>
        </p:spPr>
      </p:pic>
      <p:pic>
        <p:nvPicPr>
          <p:cNvPr id="136" name="Google Shape;136;p19" title="Icon of server"/>
          <p:cNvPicPr preferRelativeResize="0"/>
          <p:nvPr/>
        </p:nvPicPr>
        <p:blipFill rotWithShape="1">
          <a:blip r:embed="rId3">
            <a:alphaModFix/>
          </a:blip>
          <a:srcRect b="20350" l="35460" r="35437" t="0"/>
          <a:stretch/>
        </p:blipFill>
        <p:spPr>
          <a:xfrm>
            <a:off x="4723417" y="1228300"/>
            <a:ext cx="941551" cy="2576926"/>
          </a:xfrm>
          <a:prstGeom prst="rect">
            <a:avLst/>
          </a:prstGeom>
          <a:noFill/>
          <a:ln>
            <a:noFill/>
          </a:ln>
        </p:spPr>
      </p:pic>
      <p:sp>
        <p:nvSpPr>
          <p:cNvPr id="137" name="Google Shape;137;p19"/>
          <p:cNvSpPr txBox="1"/>
          <p:nvPr/>
        </p:nvSpPr>
        <p:spPr>
          <a:xfrm>
            <a:off x="2197125" y="3724650"/>
            <a:ext cx="941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OTB Stock Moodle 4.0</a:t>
            </a:r>
            <a:endParaRPr>
              <a:latin typeface="Roboto"/>
              <a:ea typeface="Roboto"/>
              <a:cs typeface="Roboto"/>
              <a:sym typeface="Roboto"/>
            </a:endParaRPr>
          </a:p>
        </p:txBody>
      </p:sp>
      <p:sp>
        <p:nvSpPr>
          <p:cNvPr id="138" name="Google Shape;138;p19"/>
          <p:cNvSpPr txBox="1"/>
          <p:nvPr/>
        </p:nvSpPr>
        <p:spPr>
          <a:xfrm>
            <a:off x="3460238" y="3724650"/>
            <a:ext cx="94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Dev</a:t>
            </a:r>
            <a:endParaRPr>
              <a:latin typeface="Roboto"/>
              <a:ea typeface="Roboto"/>
              <a:cs typeface="Roboto"/>
              <a:sym typeface="Roboto"/>
            </a:endParaRPr>
          </a:p>
        </p:txBody>
      </p:sp>
      <p:sp>
        <p:nvSpPr>
          <p:cNvPr id="139" name="Google Shape;139;p19"/>
          <p:cNvSpPr txBox="1"/>
          <p:nvPr/>
        </p:nvSpPr>
        <p:spPr>
          <a:xfrm>
            <a:off x="4683888" y="3724650"/>
            <a:ext cx="100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Test</a:t>
            </a:r>
            <a:endParaRPr>
              <a:latin typeface="Roboto"/>
              <a:ea typeface="Roboto"/>
              <a:cs typeface="Roboto"/>
              <a:sym typeface="Roboto"/>
            </a:endParaRPr>
          </a:p>
        </p:txBody>
      </p:sp>
      <p:pic>
        <p:nvPicPr>
          <p:cNvPr id="140" name="Google Shape;140;p19" title="Icon of server"/>
          <p:cNvPicPr preferRelativeResize="0"/>
          <p:nvPr/>
        </p:nvPicPr>
        <p:blipFill rotWithShape="1">
          <a:blip r:embed="rId3">
            <a:alphaModFix/>
          </a:blip>
          <a:srcRect b="20350" l="35460" r="35437" t="0"/>
          <a:stretch/>
        </p:blipFill>
        <p:spPr>
          <a:xfrm>
            <a:off x="5986525" y="1228300"/>
            <a:ext cx="941551" cy="2576926"/>
          </a:xfrm>
          <a:prstGeom prst="rect">
            <a:avLst/>
          </a:prstGeom>
          <a:noFill/>
          <a:ln>
            <a:noFill/>
          </a:ln>
        </p:spPr>
      </p:pic>
      <p:sp>
        <p:nvSpPr>
          <p:cNvPr id="141" name="Google Shape;141;p19"/>
          <p:cNvSpPr txBox="1"/>
          <p:nvPr/>
        </p:nvSpPr>
        <p:spPr>
          <a:xfrm>
            <a:off x="5960350" y="3805225"/>
            <a:ext cx="100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Preview</a:t>
            </a:r>
            <a:endParaRPr>
              <a:latin typeface="Roboto"/>
              <a:ea typeface="Roboto"/>
              <a:cs typeface="Roboto"/>
              <a:sym typeface="Roboto"/>
            </a:endParaRPr>
          </a:p>
        </p:txBody>
      </p:sp>
      <p:sp>
        <p:nvSpPr>
          <p:cNvPr id="142" name="Google Shape;142;p19"/>
          <p:cNvSpPr/>
          <p:nvPr/>
        </p:nvSpPr>
        <p:spPr>
          <a:xfrm>
            <a:off x="1820650" y="1739275"/>
            <a:ext cx="1637700" cy="752700"/>
          </a:xfrm>
          <a:prstGeom prst="ellipseRibbon2">
            <a:avLst>
              <a:gd fmla="val 25000" name="adj1"/>
              <a:gd fmla="val 50000" name="adj2"/>
              <a:gd fmla="val 125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Internal Staff</a:t>
            </a:r>
            <a:endParaRPr/>
          </a:p>
        </p:txBody>
      </p:sp>
      <p:sp>
        <p:nvSpPr>
          <p:cNvPr id="143" name="Google Shape;143;p19"/>
          <p:cNvSpPr/>
          <p:nvPr/>
        </p:nvSpPr>
        <p:spPr>
          <a:xfrm>
            <a:off x="3509638" y="2491975"/>
            <a:ext cx="2106000" cy="752700"/>
          </a:xfrm>
          <a:prstGeom prst="ellipseRibbon2">
            <a:avLst>
              <a:gd fmla="val 25000" name="adj1"/>
              <a:gd fmla="val 50000" name="adj2"/>
              <a:gd fmla="val 125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Dev</a:t>
            </a:r>
            <a:r>
              <a:rPr lang="en"/>
              <a:t> Staff</a:t>
            </a:r>
            <a:endParaRPr/>
          </a:p>
        </p:txBody>
      </p:sp>
      <p:sp>
        <p:nvSpPr>
          <p:cNvPr id="144" name="Google Shape;144;p19"/>
          <p:cNvSpPr/>
          <p:nvPr/>
        </p:nvSpPr>
        <p:spPr>
          <a:xfrm>
            <a:off x="5408500" y="1393750"/>
            <a:ext cx="2106000" cy="752700"/>
          </a:xfrm>
          <a:prstGeom prst="ellipseRibbon2">
            <a:avLst>
              <a:gd fmla="val 25000" name="adj1"/>
              <a:gd fmla="val 50000" name="adj2"/>
              <a:gd fmla="val 125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Request Access</a:t>
            </a:r>
            <a:endParaRPr/>
          </a:p>
        </p:txBody>
      </p:sp>
      <p:pic>
        <p:nvPicPr>
          <p:cNvPr id="145" name="Google Shape;145;p19"/>
          <p:cNvPicPr preferRelativeResize="0"/>
          <p:nvPr/>
        </p:nvPicPr>
        <p:blipFill>
          <a:blip r:embed="rId4">
            <a:alphaModFix/>
          </a:blip>
          <a:stretch>
            <a:fillRect/>
          </a:stretch>
        </p:blipFill>
        <p:spPr>
          <a:xfrm>
            <a:off x="-118050" y="3554575"/>
            <a:ext cx="2630700" cy="1741317"/>
          </a:xfrm>
          <a:prstGeom prst="rect">
            <a:avLst/>
          </a:prstGeom>
          <a:noFill/>
          <a:ln>
            <a:noFill/>
          </a:ln>
        </p:spPr>
      </p:pic>
      <p:pic>
        <p:nvPicPr>
          <p:cNvPr id="146" name="Google Shape;146;p19"/>
          <p:cNvPicPr preferRelativeResize="0"/>
          <p:nvPr/>
        </p:nvPicPr>
        <p:blipFill>
          <a:blip r:embed="rId5">
            <a:alphaModFix/>
          </a:blip>
          <a:stretch>
            <a:fillRect/>
          </a:stretch>
        </p:blipFill>
        <p:spPr>
          <a:xfrm flipH="1" rot="10800000">
            <a:off x="7133350" y="-224050"/>
            <a:ext cx="2012250" cy="169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150" name="Shape 150"/>
        <p:cNvGrpSpPr/>
        <p:nvPr/>
      </p:nvGrpSpPr>
      <p:grpSpPr>
        <a:xfrm>
          <a:off x="0" y="0"/>
          <a:ext cx="0" cy="0"/>
          <a:chOff x="0" y="0"/>
          <a:chExt cx="0" cy="0"/>
        </a:xfrm>
      </p:grpSpPr>
      <p:pic>
        <p:nvPicPr>
          <p:cNvPr id="151" name="Google Shape;151;p20" title="drawing of NC State bell tower behind wall and trees"/>
          <p:cNvPicPr preferRelativeResize="0"/>
          <p:nvPr/>
        </p:nvPicPr>
        <p:blipFill>
          <a:blip r:embed="rId3">
            <a:alphaModFix/>
          </a:blip>
          <a:stretch>
            <a:fillRect/>
          </a:stretch>
        </p:blipFill>
        <p:spPr>
          <a:xfrm>
            <a:off x="0" y="3586725"/>
            <a:ext cx="2038641" cy="1677300"/>
          </a:xfrm>
          <a:prstGeom prst="rect">
            <a:avLst/>
          </a:prstGeom>
          <a:noFill/>
          <a:ln>
            <a:noFill/>
          </a:ln>
        </p:spPr>
      </p:pic>
      <p:sp>
        <p:nvSpPr>
          <p:cNvPr id="152" name="Google Shape;152;p2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Timeline</a:t>
            </a:r>
            <a:endParaRPr/>
          </a:p>
        </p:txBody>
      </p:sp>
      <p:grpSp>
        <p:nvGrpSpPr>
          <p:cNvPr id="153" name="Google Shape;153;p20"/>
          <p:cNvGrpSpPr/>
          <p:nvPr/>
        </p:nvGrpSpPr>
        <p:grpSpPr>
          <a:xfrm>
            <a:off x="4513725" y="950526"/>
            <a:ext cx="2480148" cy="2109849"/>
            <a:chOff x="4526675" y="1476800"/>
            <a:chExt cx="2480148" cy="2109849"/>
          </a:xfrm>
        </p:grpSpPr>
        <p:sp>
          <p:nvSpPr>
            <p:cNvPr id="154" name="Google Shape;154;p20"/>
            <p:cNvSpPr/>
            <p:nvPr/>
          </p:nvSpPr>
          <p:spPr>
            <a:xfrm>
              <a:off x="4849302" y="3079475"/>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20"/>
            <p:cNvGrpSpPr/>
            <p:nvPr/>
          </p:nvGrpSpPr>
          <p:grpSpPr>
            <a:xfrm>
              <a:off x="4526675" y="1476800"/>
              <a:ext cx="2480148" cy="2109849"/>
              <a:chOff x="4526675" y="1476800"/>
              <a:chExt cx="2480148" cy="2109849"/>
            </a:xfrm>
          </p:grpSpPr>
          <p:grpSp>
            <p:nvGrpSpPr>
              <p:cNvPr id="156" name="Google Shape;156;p20"/>
              <p:cNvGrpSpPr/>
              <p:nvPr/>
            </p:nvGrpSpPr>
            <p:grpSpPr>
              <a:xfrm>
                <a:off x="4808316" y="2800065"/>
                <a:ext cx="92400" cy="411825"/>
                <a:chOff x="845575" y="2563700"/>
                <a:chExt cx="92400" cy="411825"/>
              </a:xfrm>
            </p:grpSpPr>
            <p:cxnSp>
              <p:nvCxnSpPr>
                <p:cNvPr id="157" name="Google Shape;157;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58" name="Google Shape;158;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0"/>
              <p:cNvSpPr txBox="1"/>
              <p:nvPr/>
            </p:nvSpPr>
            <p:spPr>
              <a:xfrm>
                <a:off x="4526675" y="3215249"/>
                <a:ext cx="1086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March 2022</a:t>
                </a:r>
                <a:endParaRPr b="1" sz="1200">
                  <a:latin typeface="Roboto"/>
                  <a:ea typeface="Roboto"/>
                  <a:cs typeface="Roboto"/>
                  <a:sym typeface="Roboto"/>
                </a:endParaRPr>
              </a:p>
            </p:txBody>
          </p:sp>
          <p:sp>
            <p:nvSpPr>
              <p:cNvPr id="160" name="Google Shape;160;p20"/>
              <p:cNvSpPr txBox="1"/>
              <p:nvPr/>
            </p:nvSpPr>
            <p:spPr>
              <a:xfrm>
                <a:off x="4753223"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Academic 22-23 Server Goes Live</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The Academic Server goes live for requests for Summer 2022</a:t>
                </a:r>
                <a:endParaRPr b="1" sz="1200">
                  <a:latin typeface="Roboto"/>
                  <a:ea typeface="Roboto"/>
                  <a:cs typeface="Roboto"/>
                  <a:sym typeface="Roboto"/>
                </a:endParaRPr>
              </a:p>
            </p:txBody>
          </p:sp>
        </p:grpSp>
      </p:grpSp>
      <p:grpSp>
        <p:nvGrpSpPr>
          <p:cNvPr id="161" name="Google Shape;161;p20"/>
          <p:cNvGrpSpPr/>
          <p:nvPr/>
        </p:nvGrpSpPr>
        <p:grpSpPr>
          <a:xfrm>
            <a:off x="6422845" y="2176325"/>
            <a:ext cx="2721154" cy="1735651"/>
            <a:chOff x="6435795" y="2702599"/>
            <a:chExt cx="2721154" cy="1735651"/>
          </a:xfrm>
        </p:grpSpPr>
        <p:sp>
          <p:nvSpPr>
            <p:cNvPr id="162" name="Google Shape;162;p20"/>
            <p:cNvSpPr/>
            <p:nvPr/>
          </p:nvSpPr>
          <p:spPr>
            <a:xfrm>
              <a:off x="6807650" y="3079475"/>
              <a:ext cx="23493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20"/>
            <p:cNvGrpSpPr/>
            <p:nvPr/>
          </p:nvGrpSpPr>
          <p:grpSpPr>
            <a:xfrm>
              <a:off x="6435795" y="2702599"/>
              <a:ext cx="2494577" cy="1735651"/>
              <a:chOff x="6435795" y="2702599"/>
              <a:chExt cx="2494577" cy="1735651"/>
            </a:xfrm>
          </p:grpSpPr>
          <p:grpSp>
            <p:nvGrpSpPr>
              <p:cNvPr id="164" name="Google Shape;164;p20"/>
              <p:cNvGrpSpPr/>
              <p:nvPr/>
            </p:nvGrpSpPr>
            <p:grpSpPr>
              <a:xfrm rot="10800000">
                <a:off x="6760035" y="3079467"/>
                <a:ext cx="92400" cy="411825"/>
                <a:chOff x="2070100" y="2563700"/>
                <a:chExt cx="92400" cy="411825"/>
              </a:xfrm>
            </p:grpSpPr>
            <p:cxnSp>
              <p:nvCxnSpPr>
                <p:cNvPr id="165" name="Google Shape;165;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66" name="Google Shape;166;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20"/>
              <p:cNvSpPr txBox="1"/>
              <p:nvPr/>
            </p:nvSpPr>
            <p:spPr>
              <a:xfrm>
                <a:off x="6435795" y="2702599"/>
                <a:ext cx="11019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May 2022</a:t>
                </a:r>
                <a:endParaRPr b="1" sz="1200">
                  <a:latin typeface="Roboto"/>
                  <a:ea typeface="Roboto"/>
                  <a:cs typeface="Roboto"/>
                  <a:sym typeface="Roboto"/>
                </a:endParaRPr>
              </a:p>
            </p:txBody>
          </p:sp>
          <p:sp>
            <p:nvSpPr>
              <p:cNvPr id="168" name="Google Shape;168;p20"/>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Project &amp; Outreach Servers Upgraded</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The Project and Outreach servers are upgraded in place</a:t>
                </a:r>
                <a:endParaRPr b="1" sz="1200">
                  <a:latin typeface="Roboto"/>
                  <a:ea typeface="Roboto"/>
                  <a:cs typeface="Roboto"/>
                  <a:sym typeface="Roboto"/>
                </a:endParaRPr>
              </a:p>
            </p:txBody>
          </p:sp>
        </p:grpSp>
      </p:grpSp>
      <p:grpSp>
        <p:nvGrpSpPr>
          <p:cNvPr id="169" name="Google Shape;169;p20"/>
          <p:cNvGrpSpPr/>
          <p:nvPr/>
        </p:nvGrpSpPr>
        <p:grpSpPr>
          <a:xfrm>
            <a:off x="483041" y="950526"/>
            <a:ext cx="2580731" cy="2109863"/>
            <a:chOff x="495991" y="1476800"/>
            <a:chExt cx="2580731" cy="2109863"/>
          </a:xfrm>
        </p:grpSpPr>
        <p:sp>
          <p:nvSpPr>
            <p:cNvPr id="170" name="Google Shape;170;p20"/>
            <p:cNvSpPr/>
            <p:nvPr/>
          </p:nvSpPr>
          <p:spPr>
            <a:xfrm>
              <a:off x="932600" y="3079475"/>
              <a:ext cx="1958400" cy="1335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20"/>
            <p:cNvGrpSpPr/>
            <p:nvPr/>
          </p:nvGrpSpPr>
          <p:grpSpPr>
            <a:xfrm>
              <a:off x="495991" y="1476800"/>
              <a:ext cx="2580731" cy="2109863"/>
              <a:chOff x="495991" y="1476800"/>
              <a:chExt cx="2580731" cy="2109863"/>
            </a:xfrm>
          </p:grpSpPr>
          <p:sp>
            <p:nvSpPr>
              <p:cNvPr id="172" name="Google Shape;172;p20"/>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Late 2021</a:t>
                </a:r>
                <a:endParaRPr b="1" sz="1200">
                  <a:latin typeface="Roboto"/>
                  <a:ea typeface="Roboto"/>
                  <a:cs typeface="Roboto"/>
                  <a:sym typeface="Roboto"/>
                </a:endParaRPr>
              </a:p>
            </p:txBody>
          </p:sp>
          <p:grpSp>
            <p:nvGrpSpPr>
              <p:cNvPr id="173" name="Google Shape;173;p20"/>
              <p:cNvGrpSpPr/>
              <p:nvPr/>
            </p:nvGrpSpPr>
            <p:grpSpPr>
              <a:xfrm>
                <a:off x="881025" y="2800065"/>
                <a:ext cx="92400" cy="411825"/>
                <a:chOff x="845575" y="2563700"/>
                <a:chExt cx="92400" cy="411825"/>
              </a:xfrm>
            </p:grpSpPr>
            <p:cxnSp>
              <p:nvCxnSpPr>
                <p:cNvPr id="174" name="Google Shape;174;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75" name="Google Shape;175;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0"/>
              <p:cNvSpPr txBox="1"/>
              <p:nvPr/>
            </p:nvSpPr>
            <p:spPr>
              <a:xfrm>
                <a:off x="823122" y="1476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Stock, Development &amp; Test Servers</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Latest Moodle Update is posted. A new stock, dev and test server are created. </a:t>
                </a:r>
                <a:endParaRPr b="1" sz="1200">
                  <a:latin typeface="Roboto"/>
                  <a:ea typeface="Roboto"/>
                  <a:cs typeface="Roboto"/>
                  <a:sym typeface="Roboto"/>
                </a:endParaRPr>
              </a:p>
            </p:txBody>
          </p:sp>
        </p:grpSp>
      </p:grpSp>
      <p:grpSp>
        <p:nvGrpSpPr>
          <p:cNvPr id="177" name="Google Shape;177;p20"/>
          <p:cNvGrpSpPr/>
          <p:nvPr/>
        </p:nvGrpSpPr>
        <p:grpSpPr>
          <a:xfrm>
            <a:off x="2512652" y="2176325"/>
            <a:ext cx="2501348" cy="1735651"/>
            <a:chOff x="2525602" y="2702599"/>
            <a:chExt cx="2501348" cy="1735651"/>
          </a:xfrm>
        </p:grpSpPr>
        <p:sp>
          <p:nvSpPr>
            <p:cNvPr id="178" name="Google Shape;178;p20"/>
            <p:cNvSpPr/>
            <p:nvPr/>
          </p:nvSpPr>
          <p:spPr>
            <a:xfrm>
              <a:off x="2890952" y="3079475"/>
              <a:ext cx="1958400" cy="133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20"/>
            <p:cNvGrpSpPr/>
            <p:nvPr/>
          </p:nvGrpSpPr>
          <p:grpSpPr>
            <a:xfrm>
              <a:off x="2525602" y="2702599"/>
              <a:ext cx="2501348" cy="1735651"/>
              <a:chOff x="2525602" y="2702599"/>
              <a:chExt cx="2501348" cy="1735651"/>
            </a:xfrm>
          </p:grpSpPr>
          <p:sp>
            <p:nvSpPr>
              <p:cNvPr id="180" name="Google Shape;180;p20"/>
              <p:cNvSpPr txBox="1"/>
              <p:nvPr/>
            </p:nvSpPr>
            <p:spPr>
              <a:xfrm>
                <a:off x="2525602" y="2702599"/>
                <a:ext cx="102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Early 2022</a:t>
                </a:r>
                <a:endParaRPr b="1" sz="1200">
                  <a:latin typeface="Roboto"/>
                  <a:ea typeface="Roboto"/>
                  <a:cs typeface="Roboto"/>
                  <a:sym typeface="Roboto"/>
                </a:endParaRPr>
              </a:p>
            </p:txBody>
          </p:sp>
          <p:grpSp>
            <p:nvGrpSpPr>
              <p:cNvPr id="181" name="Google Shape;181;p20"/>
              <p:cNvGrpSpPr/>
              <p:nvPr/>
            </p:nvGrpSpPr>
            <p:grpSpPr>
              <a:xfrm rot="10800000">
                <a:off x="2849073" y="3079467"/>
                <a:ext cx="92400" cy="411825"/>
                <a:chOff x="2070100" y="2563700"/>
                <a:chExt cx="92400" cy="411825"/>
              </a:xfrm>
            </p:grpSpPr>
            <p:cxnSp>
              <p:nvCxnSpPr>
                <p:cNvPr id="182" name="Google Shape;182;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83" name="Google Shape;183;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0"/>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Preview Server</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Preview server is created, at first for training and support team to provide feedback, but will eventually be </a:t>
                </a:r>
                <a:r>
                  <a:rPr lang="en" sz="1200">
                    <a:latin typeface="Roboto"/>
                    <a:ea typeface="Roboto"/>
                    <a:cs typeface="Roboto"/>
                    <a:sym typeface="Roboto"/>
                  </a:rPr>
                  <a:t>released</a:t>
                </a:r>
                <a:r>
                  <a:rPr lang="en" sz="1200">
                    <a:latin typeface="Roboto"/>
                    <a:ea typeface="Roboto"/>
                    <a:cs typeface="Roboto"/>
                    <a:sym typeface="Roboto"/>
                  </a:rPr>
                  <a:t> to NC State </a:t>
                </a:r>
                <a:endParaRPr b="1" sz="1200">
                  <a:latin typeface="Roboto"/>
                  <a:ea typeface="Roboto"/>
                  <a:cs typeface="Roboto"/>
                  <a:sym typeface="Roboto"/>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C3D4"/>
        </a:solidFill>
      </p:bgPr>
    </p:bg>
    <p:spTree>
      <p:nvGrpSpPr>
        <p:cNvPr id="188" name="Shape 188"/>
        <p:cNvGrpSpPr/>
        <p:nvPr/>
      </p:nvGrpSpPr>
      <p:grpSpPr>
        <a:xfrm>
          <a:off x="0" y="0"/>
          <a:ext cx="0" cy="0"/>
          <a:chOff x="0" y="0"/>
          <a:chExt cx="0" cy="0"/>
        </a:xfrm>
      </p:grpSpPr>
      <p:pic>
        <p:nvPicPr>
          <p:cNvPr id="189" name="Google Shape;189;p21" title="NC State Belltower surrounded by trees"/>
          <p:cNvPicPr preferRelativeResize="0"/>
          <p:nvPr/>
        </p:nvPicPr>
        <p:blipFill>
          <a:blip r:embed="rId3">
            <a:alphaModFix/>
          </a:blip>
          <a:stretch>
            <a:fillRect/>
          </a:stretch>
        </p:blipFill>
        <p:spPr>
          <a:xfrm>
            <a:off x="5027100" y="694300"/>
            <a:ext cx="3440226" cy="3526323"/>
          </a:xfrm>
          <a:prstGeom prst="rect">
            <a:avLst/>
          </a:prstGeom>
          <a:noFill/>
          <a:ln>
            <a:noFill/>
          </a:ln>
        </p:spPr>
      </p:pic>
      <p:sp>
        <p:nvSpPr>
          <p:cNvPr id="190" name="Google Shape;190;p21"/>
          <p:cNvSpPr txBox="1"/>
          <p:nvPr>
            <p:ph type="title"/>
          </p:nvPr>
        </p:nvSpPr>
        <p:spPr>
          <a:xfrm>
            <a:off x="443325" y="1404400"/>
            <a:ext cx="4512300" cy="190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600"/>
              <a:t>But we knew Moodle 4 was a BIG Update</a:t>
            </a:r>
            <a:endParaRPr sz="4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1D4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