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ontserrat SemiBold"/>
      <p:regular r:id="rId37"/>
      <p:bold r:id="rId38"/>
      <p:italic r:id="rId39"/>
      <p:boldItalic r:id="rId40"/>
    </p:embeddedFont>
    <p:embeddedFont>
      <p:font typeface="Poppins"/>
      <p:regular r:id="rId41"/>
      <p:bold r:id="rId42"/>
      <p:italic r:id="rId43"/>
      <p:boldItalic r:id="rId44"/>
    </p:embeddedFont>
    <p:embeddedFont>
      <p:font typeface="Arvo"/>
      <p:regular r:id="rId45"/>
      <p:bold r:id="rId46"/>
      <p:italic r:id="rId47"/>
      <p:boldItalic r:id="rId48"/>
    </p:embeddedFont>
    <p:embeddedFont>
      <p:font typeface="Poppins Medium"/>
      <p:regular r:id="rId49"/>
      <p:bold r:id="rId50"/>
      <p:italic r:id="rId51"/>
      <p:boldItalic r:id="rId52"/>
    </p:embeddedFont>
    <p:embeddedFont>
      <p:font typeface="Zilla Slab"/>
      <p:regular r:id="rId53"/>
      <p:bold r:id="rId54"/>
      <p:italic r:id="rId55"/>
    </p:embeddedFont>
    <p:embeddedFont>
      <p:font typeface="Quicksand Medium"/>
      <p:regular r:id="rId56"/>
      <p:bold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0B3C34-00DF-4E0A-8B47-C55BC3C1987B}">
  <a:tblStyle styleId="{8F0B3C34-00DF-4E0A-8B47-C55BC3C198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boldItalic.fntdata"/><Relationship Id="rId42" Type="http://schemas.openxmlformats.org/officeDocument/2006/relationships/font" Target="fonts/Poppins-bold.fntdata"/><Relationship Id="rId41" Type="http://schemas.openxmlformats.org/officeDocument/2006/relationships/font" Target="fonts/Poppins-regular.fntdata"/><Relationship Id="rId44" Type="http://schemas.openxmlformats.org/officeDocument/2006/relationships/font" Target="fonts/Poppins-boldItalic.fntdata"/><Relationship Id="rId43" Type="http://schemas.openxmlformats.org/officeDocument/2006/relationships/font" Target="fonts/Poppins-italic.fntdata"/><Relationship Id="rId46" Type="http://schemas.openxmlformats.org/officeDocument/2006/relationships/font" Target="fonts/Arvo-bold.fntdata"/><Relationship Id="rId45" Type="http://schemas.openxmlformats.org/officeDocument/2006/relationships/font" Target="fonts/Arv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rvo-boldItalic.fntdata"/><Relationship Id="rId47" Type="http://schemas.openxmlformats.org/officeDocument/2006/relationships/font" Target="fonts/Arvo-italic.fntdata"/><Relationship Id="rId49" Type="http://schemas.openxmlformats.org/officeDocument/2006/relationships/font" Target="fonts/Poppins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ontserratSemiBold-regular.fntdata"/><Relationship Id="rId36" Type="http://schemas.openxmlformats.org/officeDocument/2006/relationships/slide" Target="slides/slide31.xml"/><Relationship Id="rId39" Type="http://schemas.openxmlformats.org/officeDocument/2006/relationships/font" Target="fonts/MontserratSemiBold-italic.fntdata"/><Relationship Id="rId38" Type="http://schemas.openxmlformats.org/officeDocument/2006/relationships/font" Target="fonts/MontserratSemiBold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oppinsMedium-italic.fntdata"/><Relationship Id="rId50" Type="http://schemas.openxmlformats.org/officeDocument/2006/relationships/font" Target="fonts/PoppinsMedium-bold.fntdata"/><Relationship Id="rId53" Type="http://schemas.openxmlformats.org/officeDocument/2006/relationships/font" Target="fonts/ZillaSlab-regular.fntdata"/><Relationship Id="rId52" Type="http://schemas.openxmlformats.org/officeDocument/2006/relationships/font" Target="fonts/PoppinsMedium-boldItalic.fntdata"/><Relationship Id="rId11" Type="http://schemas.openxmlformats.org/officeDocument/2006/relationships/slide" Target="slides/slide6.xml"/><Relationship Id="rId55" Type="http://schemas.openxmlformats.org/officeDocument/2006/relationships/font" Target="fonts/ZillaSlab-italic.fntdata"/><Relationship Id="rId10" Type="http://schemas.openxmlformats.org/officeDocument/2006/relationships/slide" Target="slides/slide5.xml"/><Relationship Id="rId54" Type="http://schemas.openxmlformats.org/officeDocument/2006/relationships/font" Target="fonts/ZillaSlab-bold.fntdata"/><Relationship Id="rId13" Type="http://schemas.openxmlformats.org/officeDocument/2006/relationships/slide" Target="slides/slide8.xml"/><Relationship Id="rId57" Type="http://schemas.openxmlformats.org/officeDocument/2006/relationships/font" Target="fonts/QuicksandMedium-bold.fntdata"/><Relationship Id="rId12" Type="http://schemas.openxmlformats.org/officeDocument/2006/relationships/slide" Target="slides/slide7.xml"/><Relationship Id="rId56" Type="http://schemas.openxmlformats.org/officeDocument/2006/relationships/font" Target="fonts/QuicksandMedium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5d2f2a7f2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5d2f2a7f2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55d2f2a7f2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55d2f2a7f2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55d2f2a7f2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55d2f2a7f2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55d2f2a7f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55d2f2a7f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55d2f2a7f2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55d2f2a7f2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55e591c2e7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55e591c2e7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55d2f2a7f2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55d2f2a7f2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55e591c2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55e591c2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55e591c2e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55e591c2e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55e591c2e7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55e591c2e7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30632ad9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30632ad9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55e591c2e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55e591c2e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55e591c2e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55e591c2e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55e591c2e7_0_1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55e591c2e7_0_1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55e591c2e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55e591c2e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b30632ad9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b30632ad9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55e591c2e7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55e591c2e7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155e591c2e7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155e591c2e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55e591c2e7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155e591c2e7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55e591c2e7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55e591c2e7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55e591c2e7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155e591c2e7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93bbc0197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93bbc0197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55d2f2a7f2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155d2f2a7f2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55e591c2e7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155e591c2e7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5d2f2a7f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5d2f2a7f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5d2f2a7f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5d2f2a7f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5d2f2a7f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5d2f2a7f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5d2f2a7f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5d2f2a7f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5d2f2a7f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55d2f2a7f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5d2f2a7f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55d2f2a7f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286050" y="444775"/>
            <a:ext cx="4572000" cy="152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62875" y="2863925"/>
            <a:ext cx="2818200" cy="4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1194900" y="1398475"/>
            <a:ext cx="4047300" cy="12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9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subTitle"/>
          </p:nvPr>
        </p:nvSpPr>
        <p:spPr>
          <a:xfrm>
            <a:off x="1121900" y="3004925"/>
            <a:ext cx="3914400" cy="5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5508150" y="3379350"/>
            <a:ext cx="1918500" cy="8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" type="subTitle"/>
          </p:nvPr>
        </p:nvSpPr>
        <p:spPr>
          <a:xfrm>
            <a:off x="4953300" y="1151575"/>
            <a:ext cx="3028200" cy="203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ctrTitle"/>
          </p:nvPr>
        </p:nvSpPr>
        <p:spPr>
          <a:xfrm>
            <a:off x="2443325" y="444775"/>
            <a:ext cx="42570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" name="Google Shape;52;p14"/>
          <p:cNvSpPr txBox="1"/>
          <p:nvPr>
            <p:ph idx="2" type="title"/>
          </p:nvPr>
        </p:nvSpPr>
        <p:spPr>
          <a:xfrm>
            <a:off x="787750" y="1906717"/>
            <a:ext cx="208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subTitle"/>
          </p:nvPr>
        </p:nvSpPr>
        <p:spPr>
          <a:xfrm>
            <a:off x="787809" y="2266817"/>
            <a:ext cx="20832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3" type="title"/>
          </p:nvPr>
        </p:nvSpPr>
        <p:spPr>
          <a:xfrm>
            <a:off x="3530400" y="1906717"/>
            <a:ext cx="208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4" type="subTitle"/>
          </p:nvPr>
        </p:nvSpPr>
        <p:spPr>
          <a:xfrm>
            <a:off x="3530458" y="2266817"/>
            <a:ext cx="20832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5" type="title"/>
          </p:nvPr>
        </p:nvSpPr>
        <p:spPr>
          <a:xfrm>
            <a:off x="6273075" y="1906717"/>
            <a:ext cx="208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6" type="subTitle"/>
          </p:nvPr>
        </p:nvSpPr>
        <p:spPr>
          <a:xfrm>
            <a:off x="6273133" y="2266817"/>
            <a:ext cx="20832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7" type="title"/>
          </p:nvPr>
        </p:nvSpPr>
        <p:spPr>
          <a:xfrm>
            <a:off x="787750" y="3283042"/>
            <a:ext cx="208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8" type="subTitle"/>
          </p:nvPr>
        </p:nvSpPr>
        <p:spPr>
          <a:xfrm>
            <a:off x="787809" y="3643142"/>
            <a:ext cx="20832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9" type="title"/>
          </p:nvPr>
        </p:nvSpPr>
        <p:spPr>
          <a:xfrm>
            <a:off x="3530400" y="3283042"/>
            <a:ext cx="208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3" type="subTitle"/>
          </p:nvPr>
        </p:nvSpPr>
        <p:spPr>
          <a:xfrm>
            <a:off x="3530458" y="3643142"/>
            <a:ext cx="20832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4" type="title"/>
          </p:nvPr>
        </p:nvSpPr>
        <p:spPr>
          <a:xfrm>
            <a:off x="6273075" y="3283042"/>
            <a:ext cx="208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5" type="subTitle"/>
          </p:nvPr>
        </p:nvSpPr>
        <p:spPr>
          <a:xfrm>
            <a:off x="6273133" y="3643142"/>
            <a:ext cx="20832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700800" y="2695250"/>
            <a:ext cx="2171700" cy="82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700877" y="3404725"/>
            <a:ext cx="21717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2" type="ctrTitle"/>
          </p:nvPr>
        </p:nvSpPr>
        <p:spPr>
          <a:xfrm>
            <a:off x="2349475" y="444775"/>
            <a:ext cx="44445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5"/>
          <p:cNvSpPr txBox="1"/>
          <p:nvPr>
            <p:ph idx="3" type="title"/>
          </p:nvPr>
        </p:nvSpPr>
        <p:spPr>
          <a:xfrm>
            <a:off x="3486125" y="2695125"/>
            <a:ext cx="2171700" cy="82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4" type="subTitle"/>
          </p:nvPr>
        </p:nvSpPr>
        <p:spPr>
          <a:xfrm>
            <a:off x="3486204" y="3404725"/>
            <a:ext cx="21717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5" type="title"/>
          </p:nvPr>
        </p:nvSpPr>
        <p:spPr>
          <a:xfrm>
            <a:off x="6271500" y="2695125"/>
            <a:ext cx="2171700" cy="82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6" type="subTitle"/>
          </p:nvPr>
        </p:nvSpPr>
        <p:spPr>
          <a:xfrm>
            <a:off x="6271580" y="3404725"/>
            <a:ext cx="21717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text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hasCustomPrompt="1" type="title"/>
          </p:nvPr>
        </p:nvSpPr>
        <p:spPr>
          <a:xfrm>
            <a:off x="2546100" y="887025"/>
            <a:ext cx="4051800" cy="9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65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648900" y="2033250"/>
            <a:ext cx="38460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16"/>
          <p:cNvSpPr txBox="1"/>
          <p:nvPr>
            <p:ph hasCustomPrompt="1" idx="2" type="title"/>
          </p:nvPr>
        </p:nvSpPr>
        <p:spPr>
          <a:xfrm>
            <a:off x="2546100" y="2829050"/>
            <a:ext cx="4051500" cy="9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65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" name="Google Shape;76;p16"/>
          <p:cNvSpPr txBox="1"/>
          <p:nvPr>
            <p:ph idx="3" type="subTitle"/>
          </p:nvPr>
        </p:nvSpPr>
        <p:spPr>
          <a:xfrm>
            <a:off x="2648900" y="3915550"/>
            <a:ext cx="38460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2084400" y="444775"/>
            <a:ext cx="49752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79" name="Google Shape;79;p17"/>
          <p:cNvGrpSpPr/>
          <p:nvPr/>
        </p:nvGrpSpPr>
        <p:grpSpPr>
          <a:xfrm rot="10800000">
            <a:off x="426824" y="1394396"/>
            <a:ext cx="8290784" cy="3497815"/>
            <a:chOff x="505099" y="1394400"/>
            <a:chExt cx="8133801" cy="3497815"/>
          </a:xfrm>
        </p:grpSpPr>
        <p:sp>
          <p:nvSpPr>
            <p:cNvPr id="80" name="Google Shape;80;p17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7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787740" y="1769563"/>
            <a:ext cx="26613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787815" y="2129663"/>
            <a:ext cx="26613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hasCustomPrompt="1" idx="2" type="title"/>
          </p:nvPr>
        </p:nvSpPr>
        <p:spPr>
          <a:xfrm>
            <a:off x="3574975" y="19496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35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" name="Google Shape;86;p18"/>
          <p:cNvSpPr txBox="1"/>
          <p:nvPr>
            <p:ph idx="3" type="ctrTitle"/>
          </p:nvPr>
        </p:nvSpPr>
        <p:spPr>
          <a:xfrm>
            <a:off x="2934775" y="444775"/>
            <a:ext cx="32742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7" name="Google Shape;87;p18"/>
          <p:cNvSpPr txBox="1"/>
          <p:nvPr>
            <p:ph idx="4" type="title"/>
          </p:nvPr>
        </p:nvSpPr>
        <p:spPr>
          <a:xfrm>
            <a:off x="787740" y="3236788"/>
            <a:ext cx="26613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5" type="subTitle"/>
          </p:nvPr>
        </p:nvSpPr>
        <p:spPr>
          <a:xfrm>
            <a:off x="787815" y="3596888"/>
            <a:ext cx="26613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hasCustomPrompt="1" idx="6" type="title"/>
          </p:nvPr>
        </p:nvSpPr>
        <p:spPr>
          <a:xfrm>
            <a:off x="3574975" y="3416825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35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8"/>
          <p:cNvSpPr txBox="1"/>
          <p:nvPr>
            <p:ph idx="7" type="title"/>
          </p:nvPr>
        </p:nvSpPr>
        <p:spPr>
          <a:xfrm>
            <a:off x="4789528" y="1769563"/>
            <a:ext cx="26613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8" type="subTitle"/>
          </p:nvPr>
        </p:nvSpPr>
        <p:spPr>
          <a:xfrm>
            <a:off x="4789603" y="2129663"/>
            <a:ext cx="26613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hasCustomPrompt="1" idx="9" type="title"/>
          </p:nvPr>
        </p:nvSpPr>
        <p:spPr>
          <a:xfrm>
            <a:off x="7576764" y="19496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35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18"/>
          <p:cNvSpPr txBox="1"/>
          <p:nvPr>
            <p:ph idx="13" type="title"/>
          </p:nvPr>
        </p:nvSpPr>
        <p:spPr>
          <a:xfrm>
            <a:off x="4789528" y="3236788"/>
            <a:ext cx="26613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4" type="subTitle"/>
          </p:nvPr>
        </p:nvSpPr>
        <p:spPr>
          <a:xfrm>
            <a:off x="4789603" y="3596888"/>
            <a:ext cx="26613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hasCustomPrompt="1" idx="15" type="title"/>
          </p:nvPr>
        </p:nvSpPr>
        <p:spPr>
          <a:xfrm>
            <a:off x="7576764" y="3416825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35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ctrTitle"/>
          </p:nvPr>
        </p:nvSpPr>
        <p:spPr>
          <a:xfrm>
            <a:off x="2093175" y="929600"/>
            <a:ext cx="4957800" cy="12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8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3031825" y="2540075"/>
            <a:ext cx="3080700" cy="104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" type="subTitle"/>
          </p:nvPr>
        </p:nvSpPr>
        <p:spPr>
          <a:xfrm>
            <a:off x="992925" y="2256450"/>
            <a:ext cx="2730600" cy="16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type="ctrTitle"/>
          </p:nvPr>
        </p:nvSpPr>
        <p:spPr>
          <a:xfrm>
            <a:off x="2374250" y="444775"/>
            <a:ext cx="43950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hasCustomPrompt="1" type="title"/>
          </p:nvPr>
        </p:nvSpPr>
        <p:spPr>
          <a:xfrm>
            <a:off x="2032352" y="941050"/>
            <a:ext cx="1200300" cy="59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4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/>
          <p:nvPr>
            <p:ph idx="2" type="ctrTitle"/>
          </p:nvPr>
        </p:nvSpPr>
        <p:spPr>
          <a:xfrm>
            <a:off x="1143377" y="1698525"/>
            <a:ext cx="2978400" cy="15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109630" y="3507468"/>
            <a:ext cx="3046200" cy="59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ctrTitle"/>
          </p:nvPr>
        </p:nvSpPr>
        <p:spPr>
          <a:xfrm>
            <a:off x="1559900" y="444775"/>
            <a:ext cx="6024600" cy="12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8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" name="Google Shape;104;p21"/>
          <p:cNvSpPr txBox="1"/>
          <p:nvPr>
            <p:ph idx="1" type="subTitle"/>
          </p:nvPr>
        </p:nvSpPr>
        <p:spPr>
          <a:xfrm>
            <a:off x="3227225" y="1966392"/>
            <a:ext cx="2712900" cy="104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05" name="Google Shape;105;p21"/>
          <p:cNvGrpSpPr/>
          <p:nvPr/>
        </p:nvGrpSpPr>
        <p:grpSpPr>
          <a:xfrm flipH="1">
            <a:off x="2494483" y="3167946"/>
            <a:ext cx="4154746" cy="934966"/>
            <a:chOff x="505099" y="1394400"/>
            <a:chExt cx="8133801" cy="3497815"/>
          </a:xfrm>
        </p:grpSpPr>
        <p:sp>
          <p:nvSpPr>
            <p:cNvPr id="106" name="Google Shape;106;p21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21"/>
          <p:cNvSpPr txBox="1"/>
          <p:nvPr/>
        </p:nvSpPr>
        <p:spPr>
          <a:xfrm>
            <a:off x="2658025" y="3282450"/>
            <a:ext cx="38283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CRÉDITOS: Esta plantilla para presentaciones es una creación de </a:t>
            </a:r>
            <a:r>
              <a:rPr b="1" lang="es-419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Slidesgo</a:t>
            </a:r>
            <a:r>
              <a:rPr lang="es-419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e incluye iconos de </a:t>
            </a:r>
            <a:r>
              <a:rPr b="1" lang="es-419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Flaticon</a:t>
            </a:r>
            <a:r>
              <a:rPr lang="es-419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e infografías e imágenes de </a:t>
            </a:r>
            <a:r>
              <a:rPr b="1" lang="es-419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Freepik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"/>
          <p:cNvGrpSpPr/>
          <p:nvPr/>
        </p:nvGrpSpPr>
        <p:grpSpPr>
          <a:xfrm flipH="1">
            <a:off x="426824" y="1394396"/>
            <a:ext cx="8290784" cy="3497815"/>
            <a:chOff x="505099" y="1394400"/>
            <a:chExt cx="8133801" cy="3497815"/>
          </a:xfrm>
        </p:grpSpPr>
        <p:sp>
          <p:nvSpPr>
            <p:cNvPr id="17" name="Google Shape;17;p4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4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218675" y="1672000"/>
            <a:ext cx="6706800" cy="30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/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30394B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30394B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30394B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30394B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30394B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30394B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30394B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type="ctrTitle"/>
          </p:nvPr>
        </p:nvSpPr>
        <p:spPr>
          <a:xfrm>
            <a:off x="2084400" y="444775"/>
            <a:ext cx="49752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447040" y="2821313"/>
            <a:ext cx="26613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1587225" y="3181425"/>
            <a:ext cx="23811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ctrTitle"/>
          </p:nvPr>
        </p:nvSpPr>
        <p:spPr>
          <a:xfrm>
            <a:off x="2956150" y="444775"/>
            <a:ext cx="32313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5"/>
          <p:cNvSpPr txBox="1"/>
          <p:nvPr>
            <p:ph idx="3" type="title"/>
          </p:nvPr>
        </p:nvSpPr>
        <p:spPr>
          <a:xfrm>
            <a:off x="5034928" y="2821313"/>
            <a:ext cx="26613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1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4" type="subTitle"/>
          </p:nvPr>
        </p:nvSpPr>
        <p:spPr>
          <a:xfrm>
            <a:off x="5175100" y="3181425"/>
            <a:ext cx="23811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ctrTitle"/>
          </p:nvPr>
        </p:nvSpPr>
        <p:spPr>
          <a:xfrm>
            <a:off x="2084400" y="444775"/>
            <a:ext cx="49752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29" name="Google Shape;29;p6"/>
          <p:cNvGrpSpPr/>
          <p:nvPr/>
        </p:nvGrpSpPr>
        <p:grpSpPr>
          <a:xfrm>
            <a:off x="426824" y="1394396"/>
            <a:ext cx="8290784" cy="3497815"/>
            <a:chOff x="505099" y="1394400"/>
            <a:chExt cx="8133801" cy="3497815"/>
          </a:xfrm>
        </p:grpSpPr>
        <p:sp>
          <p:nvSpPr>
            <p:cNvPr id="30" name="Google Shape;30;p6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6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4706662" y="1673703"/>
            <a:ext cx="3405300" cy="29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type="ctrTitle"/>
          </p:nvPr>
        </p:nvSpPr>
        <p:spPr>
          <a:xfrm>
            <a:off x="2357300" y="444775"/>
            <a:ext cx="44292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ctrTitle"/>
          </p:nvPr>
        </p:nvSpPr>
        <p:spPr>
          <a:xfrm>
            <a:off x="1351375" y="1734094"/>
            <a:ext cx="6404700" cy="146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4042750" y="2414327"/>
            <a:ext cx="4602000" cy="7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3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4760100" y="3058909"/>
            <a:ext cx="34482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hasCustomPrompt="1" idx="2" type="title"/>
          </p:nvPr>
        </p:nvSpPr>
        <p:spPr>
          <a:xfrm>
            <a:off x="4630300" y="1239235"/>
            <a:ext cx="3426900" cy="12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ctrTitle"/>
          </p:nvPr>
        </p:nvSpPr>
        <p:spPr>
          <a:xfrm>
            <a:off x="2143100" y="1999050"/>
            <a:ext cx="4857900" cy="10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b="1" sz="2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ctrTitle"/>
          </p:nvPr>
        </p:nvSpPr>
        <p:spPr>
          <a:xfrm>
            <a:off x="2286050" y="444775"/>
            <a:ext cx="4572000" cy="158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200"/>
              <a:t>BIG SCALE,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200">
                <a:solidFill>
                  <a:schemeClr val="dk2"/>
                </a:solidFill>
              </a:rPr>
              <a:t>TINY BUDGET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116" name="Google Shape;116;p24"/>
          <p:cNvSpPr txBox="1"/>
          <p:nvPr>
            <p:ph type="ctrTitle"/>
          </p:nvPr>
        </p:nvSpPr>
        <p:spPr>
          <a:xfrm>
            <a:off x="2860825" y="1889550"/>
            <a:ext cx="4071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the road to 1,000,000 students</a:t>
            </a:r>
            <a:endParaRPr b="0" sz="2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flipH="1" rot="10567624">
            <a:off x="1191116" y="1648906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3"/>
          <p:cNvSpPr/>
          <p:nvPr/>
        </p:nvSpPr>
        <p:spPr>
          <a:xfrm rot="232376">
            <a:off x="3916252" y="1641229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3"/>
          <p:cNvSpPr/>
          <p:nvPr/>
        </p:nvSpPr>
        <p:spPr>
          <a:xfrm flipH="1" rot="10567624">
            <a:off x="6706741" y="1648906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33"/>
          <p:cNvGrpSpPr/>
          <p:nvPr/>
        </p:nvGrpSpPr>
        <p:grpSpPr>
          <a:xfrm>
            <a:off x="6025941" y="2495502"/>
            <a:ext cx="2662841" cy="946415"/>
            <a:chOff x="3065411" y="2718963"/>
            <a:chExt cx="3183313" cy="849260"/>
          </a:xfrm>
        </p:grpSpPr>
        <p:sp>
          <p:nvSpPr>
            <p:cNvPr id="250" name="Google Shape;250;p33"/>
            <p:cNvSpPr/>
            <p:nvPr/>
          </p:nvSpPr>
          <p:spPr>
            <a:xfrm rot="-18378">
              <a:off x="3287403" y="2841726"/>
              <a:ext cx="2918142" cy="721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 rot="59094">
              <a:off x="3071189" y="2744711"/>
              <a:ext cx="3001944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33"/>
          <p:cNvGrpSpPr/>
          <p:nvPr/>
        </p:nvGrpSpPr>
        <p:grpSpPr>
          <a:xfrm rot="10800000">
            <a:off x="3240796" y="2495495"/>
            <a:ext cx="2652089" cy="1303589"/>
            <a:chOff x="3200726" y="2719750"/>
            <a:chExt cx="3039644" cy="844403"/>
          </a:xfrm>
        </p:grpSpPr>
        <p:sp>
          <p:nvSpPr>
            <p:cNvPr id="253" name="Google Shape;253;p33"/>
            <p:cNvSpPr/>
            <p:nvPr/>
          </p:nvSpPr>
          <p:spPr>
            <a:xfrm rot="-54765">
              <a:off x="3286385" y="2842240"/>
              <a:ext cx="2919070" cy="7004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3"/>
            <p:cNvSpPr/>
            <p:nvPr/>
          </p:nvSpPr>
          <p:spPr>
            <a:xfrm rot="59180">
              <a:off x="3206511" y="2744748"/>
              <a:ext cx="2910431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" name="Google Shape;255;p33"/>
          <p:cNvGrpSpPr/>
          <p:nvPr/>
        </p:nvGrpSpPr>
        <p:grpSpPr>
          <a:xfrm>
            <a:off x="515790" y="2495451"/>
            <a:ext cx="2652089" cy="1025443"/>
            <a:chOff x="3200726" y="2719750"/>
            <a:chExt cx="3039644" cy="844403"/>
          </a:xfrm>
        </p:grpSpPr>
        <p:sp>
          <p:nvSpPr>
            <p:cNvPr id="256" name="Google Shape;256;p33"/>
            <p:cNvSpPr/>
            <p:nvPr/>
          </p:nvSpPr>
          <p:spPr>
            <a:xfrm rot="-54765">
              <a:off x="3286385" y="2842240"/>
              <a:ext cx="2919070" cy="7004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 rot="59180">
              <a:off x="3206511" y="2744748"/>
              <a:ext cx="2910431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33"/>
          <p:cNvSpPr txBox="1"/>
          <p:nvPr>
            <p:ph type="title"/>
          </p:nvPr>
        </p:nvSpPr>
        <p:spPr>
          <a:xfrm>
            <a:off x="700800" y="2695250"/>
            <a:ext cx="21717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15 000 - 20 000</a:t>
            </a:r>
            <a:endParaRPr b="1"/>
          </a:p>
        </p:txBody>
      </p:sp>
      <p:sp>
        <p:nvSpPr>
          <p:cNvPr id="259" name="Google Shape;259;p33"/>
          <p:cNvSpPr txBox="1"/>
          <p:nvPr>
            <p:ph idx="1" type="subTitle"/>
          </p:nvPr>
        </p:nvSpPr>
        <p:spPr>
          <a:xfrm>
            <a:off x="700875" y="3023725"/>
            <a:ext cx="21717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-419"/>
              <a:t>sessions</a:t>
            </a:r>
            <a:r>
              <a:rPr lang="es-419"/>
              <a:t> per day</a:t>
            </a:r>
            <a:endParaRPr/>
          </a:p>
        </p:txBody>
      </p:sp>
      <p:sp>
        <p:nvSpPr>
          <p:cNvPr id="260" name="Google Shape;260;p33"/>
          <p:cNvSpPr txBox="1"/>
          <p:nvPr>
            <p:ph idx="2" type="ctrTitle"/>
          </p:nvPr>
        </p:nvSpPr>
        <p:spPr>
          <a:xfrm>
            <a:off x="2349475" y="444775"/>
            <a:ext cx="44445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SOME MORE </a:t>
            </a:r>
            <a:r>
              <a:rPr lang="es-419" sz="3800">
                <a:solidFill>
                  <a:schemeClr val="dk2"/>
                </a:solidFill>
              </a:rPr>
              <a:t>NUMBERS</a:t>
            </a:r>
            <a:endParaRPr/>
          </a:p>
        </p:txBody>
      </p:sp>
      <p:sp>
        <p:nvSpPr>
          <p:cNvPr id="261" name="Google Shape;261;p33"/>
          <p:cNvSpPr txBox="1"/>
          <p:nvPr>
            <p:ph idx="3" type="title"/>
          </p:nvPr>
        </p:nvSpPr>
        <p:spPr>
          <a:xfrm>
            <a:off x="3486125" y="2695125"/>
            <a:ext cx="21717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104</a:t>
            </a:r>
            <a:endParaRPr b="1"/>
          </a:p>
        </p:txBody>
      </p:sp>
      <p:sp>
        <p:nvSpPr>
          <p:cNvPr id="262" name="Google Shape;262;p33"/>
          <p:cNvSpPr txBox="1"/>
          <p:nvPr>
            <p:ph idx="4" type="subTitle"/>
          </p:nvPr>
        </p:nvSpPr>
        <p:spPr>
          <a:xfrm>
            <a:off x="3486200" y="3023725"/>
            <a:ext cx="2171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-419"/>
              <a:t>course completions per day</a:t>
            </a:r>
            <a:endParaRPr/>
          </a:p>
        </p:txBody>
      </p:sp>
      <p:sp>
        <p:nvSpPr>
          <p:cNvPr id="263" name="Google Shape;263;p33"/>
          <p:cNvSpPr txBox="1"/>
          <p:nvPr>
            <p:ph idx="5" type="title"/>
          </p:nvPr>
        </p:nvSpPr>
        <p:spPr>
          <a:xfrm>
            <a:off x="6271500" y="2695125"/>
            <a:ext cx="2171700" cy="5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100 - 400</a:t>
            </a:r>
            <a:endParaRPr b="1"/>
          </a:p>
        </p:txBody>
      </p:sp>
      <p:sp>
        <p:nvSpPr>
          <p:cNvPr id="264" name="Google Shape;264;p33"/>
          <p:cNvSpPr txBox="1"/>
          <p:nvPr>
            <p:ph idx="6" type="subTitle"/>
          </p:nvPr>
        </p:nvSpPr>
        <p:spPr>
          <a:xfrm>
            <a:off x="6271575" y="3023725"/>
            <a:ext cx="21717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-419"/>
              <a:t>concurrent users</a:t>
            </a:r>
            <a:endParaRPr/>
          </a:p>
        </p:txBody>
      </p:sp>
      <p:grpSp>
        <p:nvGrpSpPr>
          <p:cNvPr id="265" name="Google Shape;265;p33"/>
          <p:cNvGrpSpPr/>
          <p:nvPr/>
        </p:nvGrpSpPr>
        <p:grpSpPr>
          <a:xfrm>
            <a:off x="1582760" y="1853106"/>
            <a:ext cx="541442" cy="528307"/>
            <a:chOff x="4876780" y="2418064"/>
            <a:chExt cx="407774" cy="356627"/>
          </a:xfrm>
        </p:grpSpPr>
        <p:sp>
          <p:nvSpPr>
            <p:cNvPr id="266" name="Google Shape;266;p33"/>
            <p:cNvSpPr/>
            <p:nvPr/>
          </p:nvSpPr>
          <p:spPr>
            <a:xfrm>
              <a:off x="4876780" y="2455589"/>
              <a:ext cx="407774" cy="319103"/>
            </a:xfrm>
            <a:custGeom>
              <a:rect b="b" l="l" r="r" t="t"/>
              <a:pathLst>
                <a:path extrusionOk="0" h="10026" w="12812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5017012" y="2666287"/>
              <a:ext cx="25016" cy="12158"/>
            </a:xfrm>
            <a:custGeom>
              <a:rect b="b" l="l" r="r" t="t"/>
              <a:pathLst>
                <a:path extrusionOk="0" h="382" w="786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5068159" y="2418064"/>
              <a:ext cx="203155" cy="198222"/>
            </a:xfrm>
            <a:custGeom>
              <a:rect b="b" l="l" r="r" t="t"/>
              <a:pathLst>
                <a:path extrusionOk="0" h="6228" w="6383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5106415" y="2456353"/>
              <a:ext cx="31509" cy="12158"/>
            </a:xfrm>
            <a:custGeom>
              <a:rect b="b" l="l" r="r" t="t"/>
              <a:pathLst>
                <a:path extrusionOk="0" h="382" w="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5151133" y="2456353"/>
              <a:ext cx="82274" cy="12158"/>
            </a:xfrm>
            <a:custGeom>
              <a:rect b="b" l="l" r="r" t="t"/>
              <a:pathLst>
                <a:path extrusionOk="0" h="382" w="2585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5106415" y="2488180"/>
              <a:ext cx="126992" cy="12158"/>
            </a:xfrm>
            <a:custGeom>
              <a:rect b="b" l="l" r="r" t="t"/>
              <a:pathLst>
                <a:path extrusionOk="0" h="382" w="3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5106415" y="2519626"/>
              <a:ext cx="82656" cy="12540"/>
            </a:xfrm>
            <a:custGeom>
              <a:rect b="b" l="l" r="r" t="t"/>
              <a:pathLst>
                <a:path extrusionOk="0" h="394" w="2597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5202312" y="2519626"/>
              <a:ext cx="31095" cy="12540"/>
            </a:xfrm>
            <a:custGeom>
              <a:rect b="b" l="l" r="r" t="t"/>
              <a:pathLst>
                <a:path extrusionOk="0" h="394" w="977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74" name="Google Shape;274;p33"/>
          <p:cNvGrpSpPr/>
          <p:nvPr/>
        </p:nvGrpSpPr>
        <p:grpSpPr>
          <a:xfrm>
            <a:off x="4296115" y="1839449"/>
            <a:ext cx="541434" cy="540104"/>
            <a:chOff x="5352728" y="1990239"/>
            <a:chExt cx="327091" cy="322508"/>
          </a:xfrm>
        </p:grpSpPr>
        <p:sp>
          <p:nvSpPr>
            <p:cNvPr id="275" name="Google Shape;275;p33"/>
            <p:cNvSpPr/>
            <p:nvPr/>
          </p:nvSpPr>
          <p:spPr>
            <a:xfrm>
              <a:off x="5575935" y="2093297"/>
              <a:ext cx="103885" cy="217923"/>
            </a:xfrm>
            <a:custGeom>
              <a:rect b="b" l="l" r="r" t="t"/>
              <a:pathLst>
                <a:path extrusionOk="0" h="6847" w="3264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5426250" y="1990239"/>
              <a:ext cx="191029" cy="322508"/>
            </a:xfrm>
            <a:custGeom>
              <a:rect b="b" l="l" r="r" t="t"/>
              <a:pathLst>
                <a:path extrusionOk="0" h="10133" w="6002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5352728" y="2121719"/>
              <a:ext cx="103503" cy="189501"/>
            </a:xfrm>
            <a:custGeom>
              <a:rect b="b" l="l" r="r" t="t"/>
              <a:pathLst>
                <a:path extrusionOk="0" h="5954" w="3252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" name="Google Shape;278;p33"/>
          <p:cNvGrpSpPr/>
          <p:nvPr/>
        </p:nvGrpSpPr>
        <p:grpSpPr>
          <a:xfrm>
            <a:off x="7055847" y="1824808"/>
            <a:ext cx="602990" cy="569394"/>
            <a:chOff x="7521454" y="2906139"/>
            <a:chExt cx="359651" cy="371013"/>
          </a:xfrm>
        </p:grpSpPr>
        <p:sp>
          <p:nvSpPr>
            <p:cNvPr id="279" name="Google Shape;279;p33"/>
            <p:cNvSpPr/>
            <p:nvPr/>
          </p:nvSpPr>
          <p:spPr>
            <a:xfrm>
              <a:off x="7614677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7707518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7800740" y="3138830"/>
              <a:ext cx="80364" cy="138322"/>
            </a:xfrm>
            <a:custGeom>
              <a:rect b="b" l="l" r="r" t="t"/>
              <a:pathLst>
                <a:path extrusionOk="0" h="4346" w="2525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7521454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7555923" y="2906139"/>
              <a:ext cx="289949" cy="219833"/>
            </a:xfrm>
            <a:custGeom>
              <a:rect b="b" l="l" r="r" t="t"/>
              <a:pathLst>
                <a:path extrusionOk="0" h="6907" w="911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Google Shape;284;p33"/>
          <p:cNvGrpSpPr/>
          <p:nvPr/>
        </p:nvGrpSpPr>
        <p:grpSpPr>
          <a:xfrm flipH="1" rot="10800000">
            <a:off x="693271" y="3914991"/>
            <a:ext cx="7575445" cy="664325"/>
            <a:chOff x="2825794" y="2382120"/>
            <a:chExt cx="3707456" cy="1562751"/>
          </a:xfrm>
        </p:grpSpPr>
        <p:sp>
          <p:nvSpPr>
            <p:cNvPr id="285" name="Google Shape;285;p33"/>
            <p:cNvSpPr/>
            <p:nvPr/>
          </p:nvSpPr>
          <p:spPr>
            <a:xfrm rot="59052">
              <a:off x="2836330" y="2412777"/>
              <a:ext cx="3580428" cy="12505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 rot="4035">
              <a:off x="2936849" y="2690903"/>
              <a:ext cx="3578102" cy="1252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7" name="Google Shape;287;p33"/>
          <p:cNvSpPr txBox="1"/>
          <p:nvPr/>
        </p:nvSpPr>
        <p:spPr>
          <a:xfrm>
            <a:off x="700875" y="4064850"/>
            <a:ext cx="75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Large student count, large number of course enrollments, moderate traffic load.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4"/>
          <p:cNvGrpSpPr/>
          <p:nvPr/>
        </p:nvGrpSpPr>
        <p:grpSpPr>
          <a:xfrm flipH="1" rot="10800000">
            <a:off x="1000798" y="952069"/>
            <a:ext cx="7142414" cy="3876657"/>
            <a:chOff x="2825794" y="2438202"/>
            <a:chExt cx="3707456" cy="1506668"/>
          </a:xfrm>
        </p:grpSpPr>
        <p:sp>
          <p:nvSpPr>
            <p:cNvPr id="293" name="Google Shape;293;p34"/>
            <p:cNvSpPr/>
            <p:nvPr/>
          </p:nvSpPr>
          <p:spPr>
            <a:xfrm rot="59052">
              <a:off x="2836330" y="2468859"/>
              <a:ext cx="3580428" cy="12505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 rot="4035">
              <a:off x="2936849" y="2690903"/>
              <a:ext cx="3578102" cy="1252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34"/>
          <p:cNvSpPr txBox="1"/>
          <p:nvPr>
            <p:ph type="ctrTitle"/>
          </p:nvPr>
        </p:nvSpPr>
        <p:spPr>
          <a:xfrm>
            <a:off x="2084400" y="63775"/>
            <a:ext cx="49752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>
                <a:solidFill>
                  <a:schemeClr val="dk1"/>
                </a:solidFill>
              </a:rPr>
              <a:t>THE</a:t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 </a:t>
            </a:r>
            <a:r>
              <a:rPr lang="es-419" sz="3400"/>
              <a:t>INFRASTRUCTURE</a:t>
            </a:r>
            <a:endParaRPr sz="3400">
              <a:solidFill>
                <a:schemeClr val="dk2"/>
              </a:solidFill>
            </a:endParaRPr>
          </a:p>
        </p:txBody>
      </p:sp>
      <p:grpSp>
        <p:nvGrpSpPr>
          <p:cNvPr id="296" name="Google Shape;296;p34"/>
          <p:cNvGrpSpPr/>
          <p:nvPr/>
        </p:nvGrpSpPr>
        <p:grpSpPr>
          <a:xfrm>
            <a:off x="3767554" y="1919704"/>
            <a:ext cx="1724858" cy="503070"/>
            <a:chOff x="4203029" y="1314805"/>
            <a:chExt cx="1149905" cy="335425"/>
          </a:xfrm>
        </p:grpSpPr>
        <p:grpSp>
          <p:nvGrpSpPr>
            <p:cNvPr id="297" name="Google Shape;297;p34"/>
            <p:cNvGrpSpPr/>
            <p:nvPr/>
          </p:nvGrpSpPr>
          <p:grpSpPr>
            <a:xfrm>
              <a:off x="4203029" y="1314805"/>
              <a:ext cx="356655" cy="335425"/>
              <a:chOff x="849016" y="2903255"/>
              <a:chExt cx="356655" cy="335425"/>
            </a:xfrm>
          </p:grpSpPr>
          <p:sp>
            <p:nvSpPr>
              <p:cNvPr id="298" name="Google Shape;298;p34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34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34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4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34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34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4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34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34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4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4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9" name="Google Shape;309;p34"/>
            <p:cNvGrpSpPr/>
            <p:nvPr/>
          </p:nvGrpSpPr>
          <p:grpSpPr>
            <a:xfrm>
              <a:off x="4599654" y="1314805"/>
              <a:ext cx="356655" cy="335425"/>
              <a:chOff x="849016" y="2903255"/>
              <a:chExt cx="356655" cy="335425"/>
            </a:xfrm>
          </p:grpSpPr>
          <p:sp>
            <p:nvSpPr>
              <p:cNvPr id="310" name="Google Shape;310;p34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4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34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34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34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34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34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34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34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4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4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1" name="Google Shape;321;p34"/>
            <p:cNvGrpSpPr/>
            <p:nvPr/>
          </p:nvGrpSpPr>
          <p:grpSpPr>
            <a:xfrm>
              <a:off x="4996279" y="1314805"/>
              <a:ext cx="356655" cy="335425"/>
              <a:chOff x="849016" y="2903255"/>
              <a:chExt cx="356655" cy="335425"/>
            </a:xfrm>
          </p:grpSpPr>
          <p:sp>
            <p:nvSpPr>
              <p:cNvPr id="322" name="Google Shape;322;p34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34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4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4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4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4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4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4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4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4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4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3" name="Google Shape;333;p34"/>
          <p:cNvSpPr/>
          <p:nvPr/>
        </p:nvSpPr>
        <p:spPr>
          <a:xfrm>
            <a:off x="3767597" y="2452390"/>
            <a:ext cx="1724858" cy="200349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Moodle Web Tier</a:t>
            </a:r>
            <a:endParaRPr/>
          </a:p>
        </p:txBody>
      </p:sp>
      <p:grpSp>
        <p:nvGrpSpPr>
          <p:cNvPr id="334" name="Google Shape;334;p34"/>
          <p:cNvGrpSpPr/>
          <p:nvPr/>
        </p:nvGrpSpPr>
        <p:grpSpPr>
          <a:xfrm>
            <a:off x="2909359" y="3535547"/>
            <a:ext cx="1724862" cy="741967"/>
            <a:chOff x="1547709" y="2259997"/>
            <a:chExt cx="1724862" cy="741967"/>
          </a:xfrm>
        </p:grpSpPr>
        <p:grpSp>
          <p:nvGrpSpPr>
            <p:cNvPr id="335" name="Google Shape;335;p34"/>
            <p:cNvGrpSpPr/>
            <p:nvPr/>
          </p:nvGrpSpPr>
          <p:grpSpPr>
            <a:xfrm>
              <a:off x="1603589" y="2259997"/>
              <a:ext cx="1613089" cy="501840"/>
              <a:chOff x="1603589" y="2260068"/>
              <a:chExt cx="1075393" cy="331993"/>
            </a:xfrm>
          </p:grpSpPr>
          <p:grpSp>
            <p:nvGrpSpPr>
              <p:cNvPr id="336" name="Google Shape;336;p34"/>
              <p:cNvGrpSpPr/>
              <p:nvPr/>
            </p:nvGrpSpPr>
            <p:grpSpPr>
              <a:xfrm>
                <a:off x="16035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337" name="Google Shape;337;p34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" name="Google Shape;338;p34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" name="Google Shape;339;p34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" name="Google Shape;340;p34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" name="Google Shape;341;p34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" name="Google Shape;342;p34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" name="Google Shape;343;p34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" name="Google Shape;344;p34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Google Shape;345;p34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" name="Google Shape;346;p34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" name="Google Shape;347;p34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" name="Google Shape;348;p34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" name="Google Shape;349;p34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" name="Google Shape;350;p34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" name="Google Shape;351;p34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" name="Google Shape;352;p34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3" name="Google Shape;353;p34"/>
              <p:cNvGrpSpPr/>
              <p:nvPr/>
            </p:nvGrpSpPr>
            <p:grpSpPr>
              <a:xfrm>
                <a:off x="19752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354" name="Google Shape;354;p34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" name="Google Shape;355;p34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" name="Google Shape;356;p34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34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" name="Google Shape;358;p34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" name="Google Shape;359;p34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34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1" name="Google Shape;361;p34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" name="Google Shape;362;p34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" name="Google Shape;363;p34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" name="Google Shape;364;p34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" name="Google Shape;365;p34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" name="Google Shape;366;p34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" name="Google Shape;367;p34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" name="Google Shape;368;p34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" name="Google Shape;369;p34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0" name="Google Shape;370;p34"/>
              <p:cNvGrpSpPr/>
              <p:nvPr/>
            </p:nvGrpSpPr>
            <p:grpSpPr>
              <a:xfrm>
                <a:off x="23469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371" name="Google Shape;371;p34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34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34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34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34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Google Shape;376;p34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34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34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9" name="Google Shape;379;p34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0" name="Google Shape;380;p34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1" name="Google Shape;381;p34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2" name="Google Shape;382;p34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" name="Google Shape;383;p34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4" name="Google Shape;384;p34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34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6" name="Google Shape;386;p34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87" name="Google Shape;387;p34"/>
            <p:cNvSpPr/>
            <p:nvPr/>
          </p:nvSpPr>
          <p:spPr>
            <a:xfrm>
              <a:off x="1547709" y="2801615"/>
              <a:ext cx="1724862" cy="200349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/>
                <a:t>GlusterFS</a:t>
              </a: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53579" y="3331566"/>
            <a:ext cx="845665" cy="945958"/>
            <a:chOff x="5085579" y="2774491"/>
            <a:chExt cx="845665" cy="945958"/>
          </a:xfrm>
        </p:grpSpPr>
        <p:grpSp>
          <p:nvGrpSpPr>
            <p:cNvPr id="389" name="Google Shape;389;p34"/>
            <p:cNvGrpSpPr/>
            <p:nvPr/>
          </p:nvGrpSpPr>
          <p:grpSpPr>
            <a:xfrm>
              <a:off x="5085599" y="2774491"/>
              <a:ext cx="845645" cy="711911"/>
              <a:chOff x="951975" y="315800"/>
              <a:chExt cx="5860325" cy="4933550"/>
            </a:xfrm>
          </p:grpSpPr>
          <p:sp>
            <p:nvSpPr>
              <p:cNvPr id="390" name="Google Shape;390;p34"/>
              <p:cNvSpPr/>
              <p:nvPr/>
            </p:nvSpPr>
            <p:spPr>
              <a:xfrm>
                <a:off x="6501500" y="3684025"/>
                <a:ext cx="310800" cy="261200"/>
              </a:xfrm>
              <a:custGeom>
                <a:rect b="b" l="l" r="r" t="t"/>
                <a:pathLst>
                  <a:path extrusionOk="0" h="10448" w="12432">
                    <a:moveTo>
                      <a:pt x="4963" y="0"/>
                    </a:moveTo>
                    <a:cubicBezTo>
                      <a:pt x="2239" y="0"/>
                      <a:pt x="0" y="2356"/>
                      <a:pt x="0" y="5120"/>
                    </a:cubicBezTo>
                    <a:cubicBezTo>
                      <a:pt x="0" y="8227"/>
                      <a:pt x="2220" y="10447"/>
                      <a:pt x="5328" y="10447"/>
                    </a:cubicBezTo>
                    <a:cubicBezTo>
                      <a:pt x="9989" y="10447"/>
                      <a:pt x="12431" y="4898"/>
                      <a:pt x="8879" y="1568"/>
                    </a:cubicBezTo>
                    <a:cubicBezTo>
                      <a:pt x="7991" y="458"/>
                      <a:pt x="6660" y="14"/>
                      <a:pt x="5328" y="14"/>
                    </a:cubicBezTo>
                    <a:cubicBezTo>
                      <a:pt x="5205" y="5"/>
                      <a:pt x="5084" y="0"/>
                      <a:pt x="4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34"/>
              <p:cNvSpPr/>
              <p:nvPr/>
            </p:nvSpPr>
            <p:spPr>
              <a:xfrm>
                <a:off x="6501500" y="2945200"/>
                <a:ext cx="310800" cy="261925"/>
              </a:xfrm>
              <a:custGeom>
                <a:rect b="b" l="l" r="r" t="t"/>
                <a:pathLst>
                  <a:path extrusionOk="0" h="10477" w="12432">
                    <a:moveTo>
                      <a:pt x="5852" y="1"/>
                    </a:moveTo>
                    <a:cubicBezTo>
                      <a:pt x="5678" y="1"/>
                      <a:pt x="5503" y="15"/>
                      <a:pt x="5328" y="44"/>
                    </a:cubicBezTo>
                    <a:cubicBezTo>
                      <a:pt x="5205" y="34"/>
                      <a:pt x="5084" y="30"/>
                      <a:pt x="4963" y="30"/>
                    </a:cubicBezTo>
                    <a:cubicBezTo>
                      <a:pt x="2239" y="30"/>
                      <a:pt x="0" y="2386"/>
                      <a:pt x="0" y="5149"/>
                    </a:cubicBezTo>
                    <a:cubicBezTo>
                      <a:pt x="0" y="8035"/>
                      <a:pt x="2220" y="10477"/>
                      <a:pt x="5328" y="10477"/>
                    </a:cubicBezTo>
                    <a:cubicBezTo>
                      <a:pt x="9989" y="10477"/>
                      <a:pt x="12431" y="4705"/>
                      <a:pt x="8879" y="1376"/>
                    </a:cubicBezTo>
                    <a:cubicBezTo>
                      <a:pt x="8108" y="604"/>
                      <a:pt x="7002" y="1"/>
                      <a:pt x="58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34"/>
              <p:cNvSpPr/>
              <p:nvPr/>
            </p:nvSpPr>
            <p:spPr>
              <a:xfrm>
                <a:off x="6501500" y="2202650"/>
                <a:ext cx="310800" cy="266400"/>
              </a:xfrm>
              <a:custGeom>
                <a:rect b="b" l="l" r="r" t="t"/>
                <a:pathLst>
                  <a:path extrusionOk="0" h="10656" w="12432">
                    <a:moveTo>
                      <a:pt x="5328" y="0"/>
                    </a:moveTo>
                    <a:cubicBezTo>
                      <a:pt x="2442" y="0"/>
                      <a:pt x="0" y="2442"/>
                      <a:pt x="0" y="5328"/>
                    </a:cubicBezTo>
                    <a:cubicBezTo>
                      <a:pt x="0" y="8214"/>
                      <a:pt x="2220" y="10655"/>
                      <a:pt x="5328" y="10655"/>
                    </a:cubicBezTo>
                    <a:cubicBezTo>
                      <a:pt x="9989" y="10655"/>
                      <a:pt x="12431" y="4884"/>
                      <a:pt x="8879" y="1554"/>
                    </a:cubicBezTo>
                    <a:cubicBezTo>
                      <a:pt x="7991" y="444"/>
                      <a:pt x="6660" y="0"/>
                      <a:pt x="5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34"/>
              <p:cNvSpPr/>
              <p:nvPr/>
            </p:nvSpPr>
            <p:spPr>
              <a:xfrm>
                <a:off x="951975" y="3495675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29746" y="1"/>
                    </a:moveTo>
                    <a:lnTo>
                      <a:pt x="0" y="14430"/>
                    </a:lnTo>
                    <a:lnTo>
                      <a:pt x="109215" y="70147"/>
                    </a:lnTo>
                    <a:lnTo>
                      <a:pt x="218429" y="14430"/>
                    </a:lnTo>
                    <a:lnTo>
                      <a:pt x="188684" y="1"/>
                    </a:lnTo>
                    <a:lnTo>
                      <a:pt x="109215" y="40623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435D74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34"/>
              <p:cNvSpPr/>
              <p:nvPr/>
            </p:nvSpPr>
            <p:spPr>
              <a:xfrm>
                <a:off x="951975" y="2757600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188684" y="0"/>
                    </a:moveTo>
                    <a:lnTo>
                      <a:pt x="158939" y="15095"/>
                    </a:lnTo>
                    <a:lnTo>
                      <a:pt x="109215" y="40623"/>
                    </a:lnTo>
                    <a:lnTo>
                      <a:pt x="59491" y="15095"/>
                    </a:lnTo>
                    <a:lnTo>
                      <a:pt x="29746" y="0"/>
                    </a:lnTo>
                    <a:lnTo>
                      <a:pt x="0" y="14429"/>
                    </a:lnTo>
                    <a:lnTo>
                      <a:pt x="29746" y="29524"/>
                    </a:lnTo>
                    <a:lnTo>
                      <a:pt x="109215" y="70146"/>
                    </a:lnTo>
                    <a:lnTo>
                      <a:pt x="188684" y="29524"/>
                    </a:lnTo>
                    <a:lnTo>
                      <a:pt x="218429" y="14429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869FB2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34"/>
              <p:cNvSpPr/>
              <p:nvPr/>
            </p:nvSpPr>
            <p:spPr>
              <a:xfrm>
                <a:off x="951975" y="2019500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188684" y="1"/>
                    </a:moveTo>
                    <a:lnTo>
                      <a:pt x="158939" y="15096"/>
                    </a:lnTo>
                    <a:lnTo>
                      <a:pt x="129193" y="30190"/>
                    </a:lnTo>
                    <a:lnTo>
                      <a:pt x="109215" y="40623"/>
                    </a:lnTo>
                    <a:lnTo>
                      <a:pt x="89237" y="30190"/>
                    </a:lnTo>
                    <a:lnTo>
                      <a:pt x="59491" y="15096"/>
                    </a:lnTo>
                    <a:lnTo>
                      <a:pt x="29746" y="1"/>
                    </a:lnTo>
                    <a:lnTo>
                      <a:pt x="0" y="14208"/>
                    </a:lnTo>
                    <a:lnTo>
                      <a:pt x="29746" y="29524"/>
                    </a:lnTo>
                    <a:lnTo>
                      <a:pt x="59491" y="44619"/>
                    </a:lnTo>
                    <a:lnTo>
                      <a:pt x="109215" y="70147"/>
                    </a:lnTo>
                    <a:lnTo>
                      <a:pt x="158939" y="44619"/>
                    </a:lnTo>
                    <a:lnTo>
                      <a:pt x="188684" y="29524"/>
                    </a:lnTo>
                    <a:lnTo>
                      <a:pt x="218429" y="14208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BAC8D3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34"/>
              <p:cNvSpPr/>
              <p:nvPr/>
            </p:nvSpPr>
            <p:spPr>
              <a:xfrm>
                <a:off x="951975" y="315800"/>
                <a:ext cx="5460750" cy="2719300"/>
              </a:xfrm>
              <a:custGeom>
                <a:rect b="b" l="l" r="r" t="t"/>
                <a:pathLst>
                  <a:path extrusionOk="0" fill="none" h="108772" w="218430">
                    <a:moveTo>
                      <a:pt x="109215" y="1"/>
                    </a:moveTo>
                    <a:lnTo>
                      <a:pt x="0" y="52832"/>
                    </a:lnTo>
                    <a:lnTo>
                      <a:pt x="109215" y="108771"/>
                    </a:lnTo>
                    <a:lnTo>
                      <a:pt x="218429" y="52832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E3E9ED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34"/>
              <p:cNvSpPr/>
              <p:nvPr/>
            </p:nvSpPr>
            <p:spPr>
              <a:xfrm>
                <a:off x="6501500" y="1464200"/>
                <a:ext cx="310800" cy="261550"/>
              </a:xfrm>
              <a:custGeom>
                <a:rect b="b" l="l" r="r" t="t"/>
                <a:pathLst>
                  <a:path extrusionOk="0" h="10462" w="12432">
                    <a:moveTo>
                      <a:pt x="4963" y="1"/>
                    </a:moveTo>
                    <a:cubicBezTo>
                      <a:pt x="2239" y="1"/>
                      <a:pt x="0" y="2357"/>
                      <a:pt x="0" y="5120"/>
                    </a:cubicBezTo>
                    <a:cubicBezTo>
                      <a:pt x="0" y="8097"/>
                      <a:pt x="2036" y="10462"/>
                      <a:pt x="4938" y="10462"/>
                    </a:cubicBezTo>
                    <a:cubicBezTo>
                      <a:pt x="5066" y="10462"/>
                      <a:pt x="5196" y="10457"/>
                      <a:pt x="5328" y="10448"/>
                    </a:cubicBezTo>
                    <a:cubicBezTo>
                      <a:pt x="9989" y="10448"/>
                      <a:pt x="12431" y="4898"/>
                      <a:pt x="8879" y="1569"/>
                    </a:cubicBezTo>
                    <a:cubicBezTo>
                      <a:pt x="7991" y="459"/>
                      <a:pt x="6660" y="15"/>
                      <a:pt x="5328" y="15"/>
                    </a:cubicBezTo>
                    <a:cubicBezTo>
                      <a:pt x="5205" y="5"/>
                      <a:pt x="5084" y="1"/>
                      <a:pt x="4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8" name="Google Shape;398;p34"/>
            <p:cNvSpPr/>
            <p:nvPr/>
          </p:nvSpPr>
          <p:spPr>
            <a:xfrm>
              <a:off x="5085579" y="3520100"/>
              <a:ext cx="845653" cy="200350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/>
                <a:t>RDS</a:t>
              </a:r>
              <a:endParaRPr/>
            </a:p>
          </p:txBody>
        </p:sp>
      </p:grpSp>
      <p:grpSp>
        <p:nvGrpSpPr>
          <p:cNvPr id="399" name="Google Shape;399;p34"/>
          <p:cNvGrpSpPr/>
          <p:nvPr/>
        </p:nvGrpSpPr>
        <p:grpSpPr>
          <a:xfrm rot="5400000">
            <a:off x="3466608" y="2989754"/>
            <a:ext cx="810664" cy="208784"/>
            <a:chOff x="6336019" y="3733725"/>
            <a:chExt cx="2566206" cy="351310"/>
          </a:xfrm>
        </p:grpSpPr>
        <p:sp>
          <p:nvSpPr>
            <p:cNvPr id="400" name="Google Shape;400;p34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34"/>
          <p:cNvGrpSpPr/>
          <p:nvPr/>
        </p:nvGrpSpPr>
        <p:grpSpPr>
          <a:xfrm rot="5400000">
            <a:off x="4990608" y="2989754"/>
            <a:ext cx="810664" cy="208784"/>
            <a:chOff x="6336019" y="3733725"/>
            <a:chExt cx="2566206" cy="351310"/>
          </a:xfrm>
        </p:grpSpPr>
        <p:sp>
          <p:nvSpPr>
            <p:cNvPr id="405" name="Google Shape;405;p34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34"/>
          <p:cNvGrpSpPr/>
          <p:nvPr/>
        </p:nvGrpSpPr>
        <p:grpSpPr>
          <a:xfrm>
            <a:off x="5590601" y="2051702"/>
            <a:ext cx="960158" cy="289172"/>
            <a:chOff x="4411970" y="2726085"/>
            <a:chExt cx="643107" cy="193659"/>
          </a:xfrm>
        </p:grpSpPr>
        <p:sp>
          <p:nvSpPr>
            <p:cNvPr id="410" name="Google Shape;410;p34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4"/>
          <p:cNvGrpSpPr/>
          <p:nvPr/>
        </p:nvGrpSpPr>
        <p:grpSpPr>
          <a:xfrm>
            <a:off x="6548750" y="1942331"/>
            <a:ext cx="1009779" cy="680793"/>
            <a:chOff x="6548750" y="1942331"/>
            <a:chExt cx="1009779" cy="680793"/>
          </a:xfrm>
        </p:grpSpPr>
        <p:grpSp>
          <p:nvGrpSpPr>
            <p:cNvPr id="414" name="Google Shape;414;p34"/>
            <p:cNvGrpSpPr/>
            <p:nvPr/>
          </p:nvGrpSpPr>
          <p:grpSpPr>
            <a:xfrm>
              <a:off x="6736689" y="1942331"/>
              <a:ext cx="633894" cy="457804"/>
              <a:chOff x="2278533" y="2937377"/>
              <a:chExt cx="346788" cy="254704"/>
            </a:xfrm>
          </p:grpSpPr>
          <p:sp>
            <p:nvSpPr>
              <p:cNvPr id="415" name="Google Shape;415;p34"/>
              <p:cNvSpPr/>
              <p:nvPr/>
            </p:nvSpPr>
            <p:spPr>
              <a:xfrm>
                <a:off x="2317557" y="2958607"/>
                <a:ext cx="270619" cy="184200"/>
              </a:xfrm>
              <a:custGeom>
                <a:rect b="b" l="l" r="r" t="t"/>
                <a:pathLst>
                  <a:path extrusionOk="0" h="5787" w="8502">
                    <a:moveTo>
                      <a:pt x="2691" y="1179"/>
                    </a:moveTo>
                    <a:cubicBezTo>
                      <a:pt x="2882" y="1179"/>
                      <a:pt x="3049" y="1346"/>
                      <a:pt x="3049" y="1536"/>
                    </a:cubicBezTo>
                    <a:lnTo>
                      <a:pt x="3049" y="1881"/>
                    </a:lnTo>
                    <a:cubicBezTo>
                      <a:pt x="3049" y="2167"/>
                      <a:pt x="2810" y="2405"/>
                      <a:pt x="2525" y="2405"/>
                    </a:cubicBezTo>
                    <a:cubicBezTo>
                      <a:pt x="2227" y="2405"/>
                      <a:pt x="1989" y="2167"/>
                      <a:pt x="1989" y="1881"/>
                    </a:cubicBezTo>
                    <a:lnTo>
                      <a:pt x="1989" y="1536"/>
                    </a:lnTo>
                    <a:cubicBezTo>
                      <a:pt x="1989" y="1346"/>
                      <a:pt x="2156" y="1179"/>
                      <a:pt x="2346" y="1179"/>
                    </a:cubicBezTo>
                    <a:close/>
                    <a:moveTo>
                      <a:pt x="6787" y="1036"/>
                    </a:moveTo>
                    <a:cubicBezTo>
                      <a:pt x="6894" y="1036"/>
                      <a:pt x="6966" y="1108"/>
                      <a:pt x="6966" y="1215"/>
                    </a:cubicBezTo>
                    <a:lnTo>
                      <a:pt x="6966" y="1715"/>
                    </a:lnTo>
                    <a:cubicBezTo>
                      <a:pt x="6966" y="1774"/>
                      <a:pt x="6930" y="1834"/>
                      <a:pt x="6871" y="1870"/>
                    </a:cubicBezTo>
                    <a:cubicBezTo>
                      <a:pt x="6835" y="1893"/>
                      <a:pt x="6799" y="1941"/>
                      <a:pt x="6799" y="2000"/>
                    </a:cubicBezTo>
                    <a:lnTo>
                      <a:pt x="6799" y="2251"/>
                    </a:lnTo>
                    <a:cubicBezTo>
                      <a:pt x="6799" y="2334"/>
                      <a:pt x="6847" y="2381"/>
                      <a:pt x="6918" y="2405"/>
                    </a:cubicBezTo>
                    <a:lnTo>
                      <a:pt x="7335" y="2512"/>
                    </a:lnTo>
                    <a:cubicBezTo>
                      <a:pt x="7406" y="2524"/>
                      <a:pt x="7466" y="2596"/>
                      <a:pt x="7466" y="2691"/>
                    </a:cubicBezTo>
                    <a:lnTo>
                      <a:pt x="7466" y="2727"/>
                    </a:lnTo>
                    <a:lnTo>
                      <a:pt x="5739" y="2727"/>
                    </a:lnTo>
                    <a:lnTo>
                      <a:pt x="5739" y="2691"/>
                    </a:lnTo>
                    <a:cubicBezTo>
                      <a:pt x="5739" y="2596"/>
                      <a:pt x="5799" y="2536"/>
                      <a:pt x="5870" y="2512"/>
                    </a:cubicBezTo>
                    <a:lnTo>
                      <a:pt x="6287" y="2405"/>
                    </a:lnTo>
                    <a:cubicBezTo>
                      <a:pt x="6370" y="2381"/>
                      <a:pt x="6406" y="2334"/>
                      <a:pt x="6406" y="2251"/>
                    </a:cubicBezTo>
                    <a:lnTo>
                      <a:pt x="6406" y="2000"/>
                    </a:lnTo>
                    <a:cubicBezTo>
                      <a:pt x="6430" y="1941"/>
                      <a:pt x="6394" y="1893"/>
                      <a:pt x="6359" y="1870"/>
                    </a:cubicBezTo>
                    <a:cubicBezTo>
                      <a:pt x="6299" y="1834"/>
                      <a:pt x="6263" y="1774"/>
                      <a:pt x="6263" y="1715"/>
                    </a:cubicBezTo>
                    <a:lnTo>
                      <a:pt x="6263" y="1215"/>
                    </a:lnTo>
                    <a:cubicBezTo>
                      <a:pt x="6263" y="1108"/>
                      <a:pt x="6335" y="1036"/>
                      <a:pt x="6442" y="1036"/>
                    </a:cubicBezTo>
                    <a:close/>
                    <a:moveTo>
                      <a:pt x="8144" y="334"/>
                    </a:moveTo>
                    <a:lnTo>
                      <a:pt x="8144" y="2751"/>
                    </a:lnTo>
                    <a:lnTo>
                      <a:pt x="7787" y="2751"/>
                    </a:lnTo>
                    <a:lnTo>
                      <a:pt x="7787" y="2703"/>
                    </a:lnTo>
                    <a:cubicBezTo>
                      <a:pt x="7787" y="2477"/>
                      <a:pt x="7633" y="2274"/>
                      <a:pt x="7406" y="2215"/>
                    </a:cubicBezTo>
                    <a:lnTo>
                      <a:pt x="7109" y="2131"/>
                    </a:lnTo>
                    <a:lnTo>
                      <a:pt x="7109" y="2096"/>
                    </a:lnTo>
                    <a:cubicBezTo>
                      <a:pt x="7216" y="2000"/>
                      <a:pt x="7275" y="1870"/>
                      <a:pt x="7275" y="1715"/>
                    </a:cubicBezTo>
                    <a:lnTo>
                      <a:pt x="7275" y="1215"/>
                    </a:lnTo>
                    <a:cubicBezTo>
                      <a:pt x="7275" y="929"/>
                      <a:pt x="7049" y="703"/>
                      <a:pt x="6775" y="703"/>
                    </a:cubicBezTo>
                    <a:lnTo>
                      <a:pt x="6430" y="703"/>
                    </a:lnTo>
                    <a:cubicBezTo>
                      <a:pt x="6144" y="703"/>
                      <a:pt x="5918" y="929"/>
                      <a:pt x="5918" y="1215"/>
                    </a:cubicBezTo>
                    <a:lnTo>
                      <a:pt x="5918" y="1715"/>
                    </a:lnTo>
                    <a:cubicBezTo>
                      <a:pt x="5918" y="1870"/>
                      <a:pt x="5978" y="2000"/>
                      <a:pt x="6085" y="2096"/>
                    </a:cubicBezTo>
                    <a:lnTo>
                      <a:pt x="6085" y="2131"/>
                    </a:lnTo>
                    <a:lnTo>
                      <a:pt x="5787" y="2215"/>
                    </a:lnTo>
                    <a:cubicBezTo>
                      <a:pt x="5561" y="2274"/>
                      <a:pt x="5418" y="2465"/>
                      <a:pt x="5418" y="2703"/>
                    </a:cubicBezTo>
                    <a:lnTo>
                      <a:pt x="5418" y="2751"/>
                    </a:lnTo>
                    <a:lnTo>
                      <a:pt x="5061" y="2751"/>
                    </a:lnTo>
                    <a:lnTo>
                      <a:pt x="5061" y="334"/>
                    </a:lnTo>
                    <a:close/>
                    <a:moveTo>
                      <a:pt x="2691" y="2715"/>
                    </a:moveTo>
                    <a:lnTo>
                      <a:pt x="2691" y="2786"/>
                    </a:lnTo>
                    <a:cubicBezTo>
                      <a:pt x="2703" y="2846"/>
                      <a:pt x="2727" y="2905"/>
                      <a:pt x="2751" y="2965"/>
                    </a:cubicBezTo>
                    <a:lnTo>
                      <a:pt x="2525" y="3191"/>
                    </a:lnTo>
                    <a:lnTo>
                      <a:pt x="2513" y="3191"/>
                    </a:lnTo>
                    <a:lnTo>
                      <a:pt x="2287" y="2965"/>
                    </a:lnTo>
                    <a:cubicBezTo>
                      <a:pt x="2322" y="2929"/>
                      <a:pt x="2334" y="2870"/>
                      <a:pt x="2334" y="2810"/>
                    </a:cubicBezTo>
                    <a:lnTo>
                      <a:pt x="2334" y="2715"/>
                    </a:lnTo>
                    <a:close/>
                    <a:moveTo>
                      <a:pt x="3037" y="3143"/>
                    </a:moveTo>
                    <a:lnTo>
                      <a:pt x="3346" y="3263"/>
                    </a:lnTo>
                    <a:cubicBezTo>
                      <a:pt x="3477" y="3310"/>
                      <a:pt x="3572" y="3441"/>
                      <a:pt x="3572" y="3596"/>
                    </a:cubicBezTo>
                    <a:lnTo>
                      <a:pt x="3572" y="4608"/>
                    </a:lnTo>
                    <a:cubicBezTo>
                      <a:pt x="3572" y="4715"/>
                      <a:pt x="3501" y="4787"/>
                      <a:pt x="3394" y="4787"/>
                    </a:cubicBezTo>
                    <a:lnTo>
                      <a:pt x="2691" y="4787"/>
                    </a:lnTo>
                    <a:lnTo>
                      <a:pt x="2691" y="4596"/>
                    </a:lnTo>
                    <a:lnTo>
                      <a:pt x="3049" y="4596"/>
                    </a:lnTo>
                    <a:cubicBezTo>
                      <a:pt x="3144" y="4596"/>
                      <a:pt x="3215" y="4513"/>
                      <a:pt x="3215" y="4429"/>
                    </a:cubicBezTo>
                    <a:lnTo>
                      <a:pt x="3215" y="3917"/>
                    </a:lnTo>
                    <a:cubicBezTo>
                      <a:pt x="3215" y="3834"/>
                      <a:pt x="3144" y="3763"/>
                      <a:pt x="3049" y="3763"/>
                    </a:cubicBezTo>
                    <a:cubicBezTo>
                      <a:pt x="2965" y="3763"/>
                      <a:pt x="2882" y="3834"/>
                      <a:pt x="2882" y="3917"/>
                    </a:cubicBezTo>
                    <a:lnTo>
                      <a:pt x="2882" y="4275"/>
                    </a:lnTo>
                    <a:lnTo>
                      <a:pt x="2191" y="4275"/>
                    </a:lnTo>
                    <a:lnTo>
                      <a:pt x="2191" y="3917"/>
                    </a:lnTo>
                    <a:cubicBezTo>
                      <a:pt x="2191" y="3834"/>
                      <a:pt x="2108" y="3763"/>
                      <a:pt x="2025" y="3763"/>
                    </a:cubicBezTo>
                    <a:cubicBezTo>
                      <a:pt x="1929" y="3763"/>
                      <a:pt x="1858" y="3834"/>
                      <a:pt x="1858" y="3917"/>
                    </a:cubicBezTo>
                    <a:lnTo>
                      <a:pt x="1858" y="4429"/>
                    </a:lnTo>
                    <a:cubicBezTo>
                      <a:pt x="1858" y="4513"/>
                      <a:pt x="1929" y="4596"/>
                      <a:pt x="2025" y="4596"/>
                    </a:cubicBezTo>
                    <a:lnTo>
                      <a:pt x="2382" y="4596"/>
                    </a:lnTo>
                    <a:lnTo>
                      <a:pt x="2382" y="4787"/>
                    </a:lnTo>
                    <a:lnTo>
                      <a:pt x="1679" y="4787"/>
                    </a:lnTo>
                    <a:cubicBezTo>
                      <a:pt x="1572" y="4787"/>
                      <a:pt x="1501" y="4715"/>
                      <a:pt x="1501" y="4608"/>
                    </a:cubicBezTo>
                    <a:lnTo>
                      <a:pt x="1501" y="3596"/>
                    </a:lnTo>
                    <a:lnTo>
                      <a:pt x="1489" y="3596"/>
                    </a:lnTo>
                    <a:cubicBezTo>
                      <a:pt x="1489" y="3441"/>
                      <a:pt x="1572" y="3310"/>
                      <a:pt x="1715" y="3263"/>
                    </a:cubicBezTo>
                    <a:lnTo>
                      <a:pt x="2025" y="3143"/>
                    </a:lnTo>
                    <a:lnTo>
                      <a:pt x="2287" y="3417"/>
                    </a:lnTo>
                    <a:cubicBezTo>
                      <a:pt x="2346" y="3477"/>
                      <a:pt x="2441" y="3501"/>
                      <a:pt x="2525" y="3501"/>
                    </a:cubicBezTo>
                    <a:cubicBezTo>
                      <a:pt x="2620" y="3501"/>
                      <a:pt x="2691" y="3477"/>
                      <a:pt x="2763" y="3417"/>
                    </a:cubicBezTo>
                    <a:lnTo>
                      <a:pt x="3037" y="3143"/>
                    </a:lnTo>
                    <a:close/>
                    <a:moveTo>
                      <a:pt x="4727" y="4763"/>
                    </a:moveTo>
                    <a:lnTo>
                      <a:pt x="4727" y="5465"/>
                    </a:lnTo>
                    <a:lnTo>
                      <a:pt x="298" y="5465"/>
                    </a:lnTo>
                    <a:lnTo>
                      <a:pt x="298" y="4763"/>
                    </a:lnTo>
                    <a:lnTo>
                      <a:pt x="1191" y="4763"/>
                    </a:lnTo>
                    <a:cubicBezTo>
                      <a:pt x="1251" y="4965"/>
                      <a:pt x="1441" y="5108"/>
                      <a:pt x="1667" y="5108"/>
                    </a:cubicBezTo>
                    <a:lnTo>
                      <a:pt x="3358" y="5108"/>
                    </a:lnTo>
                    <a:cubicBezTo>
                      <a:pt x="3584" y="5108"/>
                      <a:pt x="3763" y="4965"/>
                      <a:pt x="3834" y="4763"/>
                    </a:cubicBezTo>
                    <a:close/>
                    <a:moveTo>
                      <a:pt x="6763" y="3775"/>
                    </a:moveTo>
                    <a:cubicBezTo>
                      <a:pt x="6871" y="3775"/>
                      <a:pt x="6942" y="3846"/>
                      <a:pt x="6942" y="3953"/>
                    </a:cubicBezTo>
                    <a:lnTo>
                      <a:pt x="6942" y="4453"/>
                    </a:lnTo>
                    <a:cubicBezTo>
                      <a:pt x="6942" y="4513"/>
                      <a:pt x="6918" y="4572"/>
                      <a:pt x="6859" y="4608"/>
                    </a:cubicBezTo>
                    <a:cubicBezTo>
                      <a:pt x="6811" y="4632"/>
                      <a:pt x="6787" y="4679"/>
                      <a:pt x="6787" y="4739"/>
                    </a:cubicBezTo>
                    <a:lnTo>
                      <a:pt x="6787" y="4989"/>
                    </a:lnTo>
                    <a:cubicBezTo>
                      <a:pt x="6787" y="5060"/>
                      <a:pt x="6823" y="5120"/>
                      <a:pt x="6906" y="5144"/>
                    </a:cubicBezTo>
                    <a:lnTo>
                      <a:pt x="7323" y="5251"/>
                    </a:lnTo>
                    <a:cubicBezTo>
                      <a:pt x="7394" y="5263"/>
                      <a:pt x="7454" y="5334"/>
                      <a:pt x="7454" y="5429"/>
                    </a:cubicBezTo>
                    <a:lnTo>
                      <a:pt x="7454" y="5465"/>
                    </a:lnTo>
                    <a:lnTo>
                      <a:pt x="5739" y="5465"/>
                    </a:lnTo>
                    <a:lnTo>
                      <a:pt x="5739" y="5429"/>
                    </a:lnTo>
                    <a:cubicBezTo>
                      <a:pt x="5739" y="5334"/>
                      <a:pt x="5799" y="5275"/>
                      <a:pt x="5882" y="5251"/>
                    </a:cubicBezTo>
                    <a:lnTo>
                      <a:pt x="6287" y="5144"/>
                    </a:lnTo>
                    <a:cubicBezTo>
                      <a:pt x="6370" y="5120"/>
                      <a:pt x="6406" y="5060"/>
                      <a:pt x="6406" y="4989"/>
                    </a:cubicBezTo>
                    <a:lnTo>
                      <a:pt x="6406" y="4739"/>
                    </a:lnTo>
                    <a:cubicBezTo>
                      <a:pt x="6406" y="4679"/>
                      <a:pt x="6382" y="4632"/>
                      <a:pt x="6335" y="4608"/>
                    </a:cubicBezTo>
                    <a:cubicBezTo>
                      <a:pt x="6275" y="4572"/>
                      <a:pt x="6251" y="4513"/>
                      <a:pt x="6251" y="4453"/>
                    </a:cubicBezTo>
                    <a:lnTo>
                      <a:pt x="6251" y="3953"/>
                    </a:lnTo>
                    <a:cubicBezTo>
                      <a:pt x="6251" y="3846"/>
                      <a:pt x="6323" y="3775"/>
                      <a:pt x="6430" y="3775"/>
                    </a:cubicBezTo>
                    <a:close/>
                    <a:moveTo>
                      <a:pt x="8156" y="3060"/>
                    </a:moveTo>
                    <a:lnTo>
                      <a:pt x="8156" y="5465"/>
                    </a:lnTo>
                    <a:lnTo>
                      <a:pt x="7799" y="5465"/>
                    </a:lnTo>
                    <a:lnTo>
                      <a:pt x="7799" y="5429"/>
                    </a:lnTo>
                    <a:cubicBezTo>
                      <a:pt x="7799" y="5203"/>
                      <a:pt x="7644" y="4989"/>
                      <a:pt x="7430" y="4929"/>
                    </a:cubicBezTo>
                    <a:lnTo>
                      <a:pt x="7132" y="4858"/>
                    </a:lnTo>
                    <a:lnTo>
                      <a:pt x="7132" y="4810"/>
                    </a:lnTo>
                    <a:cubicBezTo>
                      <a:pt x="7228" y="4727"/>
                      <a:pt x="7287" y="4596"/>
                      <a:pt x="7287" y="4441"/>
                    </a:cubicBezTo>
                    <a:lnTo>
                      <a:pt x="7287" y="3941"/>
                    </a:lnTo>
                    <a:cubicBezTo>
                      <a:pt x="7287" y="3655"/>
                      <a:pt x="7073" y="3429"/>
                      <a:pt x="6787" y="3429"/>
                    </a:cubicBezTo>
                    <a:lnTo>
                      <a:pt x="6442" y="3429"/>
                    </a:lnTo>
                    <a:cubicBezTo>
                      <a:pt x="6156" y="3429"/>
                      <a:pt x="5942" y="3655"/>
                      <a:pt x="5942" y="3941"/>
                    </a:cubicBezTo>
                    <a:lnTo>
                      <a:pt x="5942" y="4441"/>
                    </a:lnTo>
                    <a:cubicBezTo>
                      <a:pt x="5942" y="4596"/>
                      <a:pt x="6001" y="4727"/>
                      <a:pt x="6097" y="4810"/>
                    </a:cubicBezTo>
                    <a:lnTo>
                      <a:pt x="6097" y="4858"/>
                    </a:lnTo>
                    <a:lnTo>
                      <a:pt x="5799" y="4929"/>
                    </a:lnTo>
                    <a:cubicBezTo>
                      <a:pt x="5585" y="4989"/>
                      <a:pt x="5430" y="5191"/>
                      <a:pt x="5430" y="5429"/>
                    </a:cubicBezTo>
                    <a:lnTo>
                      <a:pt x="5430" y="5465"/>
                    </a:lnTo>
                    <a:lnTo>
                      <a:pt x="5073" y="5465"/>
                    </a:lnTo>
                    <a:lnTo>
                      <a:pt x="5073" y="3060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lnTo>
                      <a:pt x="1" y="5620"/>
                    </a:lnTo>
                    <a:cubicBezTo>
                      <a:pt x="1" y="5703"/>
                      <a:pt x="72" y="5787"/>
                      <a:pt x="167" y="5787"/>
                    </a:cubicBezTo>
                    <a:lnTo>
                      <a:pt x="8335" y="5787"/>
                    </a:lnTo>
                    <a:cubicBezTo>
                      <a:pt x="8418" y="5787"/>
                      <a:pt x="8502" y="5703"/>
                      <a:pt x="8502" y="5620"/>
                    </a:cubicBezTo>
                    <a:lnTo>
                      <a:pt x="8502" y="167"/>
                    </a:lnTo>
                    <a:cubicBezTo>
                      <a:pt x="8466" y="84"/>
                      <a:pt x="8395" y="24"/>
                      <a:pt x="8311" y="24"/>
                    </a:cubicBezTo>
                    <a:lnTo>
                      <a:pt x="1334" y="24"/>
                    </a:lnTo>
                    <a:cubicBezTo>
                      <a:pt x="1251" y="24"/>
                      <a:pt x="1167" y="95"/>
                      <a:pt x="1167" y="191"/>
                    </a:cubicBezTo>
                    <a:cubicBezTo>
                      <a:pt x="1167" y="274"/>
                      <a:pt x="1251" y="346"/>
                      <a:pt x="1334" y="346"/>
                    </a:cubicBezTo>
                    <a:lnTo>
                      <a:pt x="4763" y="346"/>
                    </a:lnTo>
                    <a:lnTo>
                      <a:pt x="4763" y="4453"/>
                    </a:lnTo>
                    <a:lnTo>
                      <a:pt x="3882" y="4453"/>
                    </a:lnTo>
                    <a:lnTo>
                      <a:pt x="3882" y="3608"/>
                    </a:lnTo>
                    <a:cubicBezTo>
                      <a:pt x="3882" y="3346"/>
                      <a:pt x="3703" y="3084"/>
                      <a:pt x="3453" y="2977"/>
                    </a:cubicBezTo>
                    <a:lnTo>
                      <a:pt x="3037" y="2822"/>
                    </a:lnTo>
                    <a:lnTo>
                      <a:pt x="3037" y="2798"/>
                    </a:lnTo>
                    <a:lnTo>
                      <a:pt x="3037" y="2572"/>
                    </a:lnTo>
                    <a:cubicBezTo>
                      <a:pt x="3239" y="2417"/>
                      <a:pt x="3382" y="2167"/>
                      <a:pt x="3382" y="1893"/>
                    </a:cubicBezTo>
                    <a:lnTo>
                      <a:pt x="3382" y="1560"/>
                    </a:lnTo>
                    <a:cubicBezTo>
                      <a:pt x="3382" y="1179"/>
                      <a:pt x="3084" y="881"/>
                      <a:pt x="2703" y="881"/>
                    </a:cubicBezTo>
                    <a:lnTo>
                      <a:pt x="2370" y="881"/>
                    </a:lnTo>
                    <a:cubicBezTo>
                      <a:pt x="1989" y="881"/>
                      <a:pt x="1691" y="1179"/>
                      <a:pt x="1691" y="1560"/>
                    </a:cubicBezTo>
                    <a:lnTo>
                      <a:pt x="1691" y="1893"/>
                    </a:lnTo>
                    <a:cubicBezTo>
                      <a:pt x="1691" y="2179"/>
                      <a:pt x="1834" y="2417"/>
                      <a:pt x="2037" y="2572"/>
                    </a:cubicBezTo>
                    <a:lnTo>
                      <a:pt x="2037" y="2810"/>
                    </a:lnTo>
                    <a:lnTo>
                      <a:pt x="2037" y="2822"/>
                    </a:lnTo>
                    <a:lnTo>
                      <a:pt x="1620" y="2989"/>
                    </a:lnTo>
                    <a:cubicBezTo>
                      <a:pt x="1370" y="3084"/>
                      <a:pt x="1191" y="3346"/>
                      <a:pt x="1191" y="3608"/>
                    </a:cubicBezTo>
                    <a:lnTo>
                      <a:pt x="1191" y="4453"/>
                    </a:lnTo>
                    <a:lnTo>
                      <a:pt x="310" y="4453"/>
                    </a:lnTo>
                    <a:lnTo>
                      <a:pt x="310" y="334"/>
                    </a:lnTo>
                    <a:lnTo>
                      <a:pt x="667" y="334"/>
                    </a:lnTo>
                    <a:cubicBezTo>
                      <a:pt x="763" y="334"/>
                      <a:pt x="834" y="262"/>
                      <a:pt x="834" y="167"/>
                    </a:cubicBezTo>
                    <a:cubicBezTo>
                      <a:pt x="834" y="84"/>
                      <a:pt x="763" y="0"/>
                      <a:pt x="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34"/>
              <p:cNvSpPr/>
              <p:nvPr/>
            </p:nvSpPr>
            <p:spPr>
              <a:xfrm>
                <a:off x="2278533" y="2937377"/>
                <a:ext cx="346788" cy="254704"/>
              </a:xfrm>
              <a:custGeom>
                <a:rect b="b" l="l" r="r" t="t"/>
                <a:pathLst>
                  <a:path extrusionOk="0" h="8002" w="10895">
                    <a:moveTo>
                      <a:pt x="9871" y="310"/>
                    </a:moveTo>
                    <a:cubicBezTo>
                      <a:pt x="9978" y="310"/>
                      <a:pt x="10049" y="393"/>
                      <a:pt x="10049" y="489"/>
                    </a:cubicBezTo>
                    <a:lnTo>
                      <a:pt x="10049" y="6799"/>
                    </a:lnTo>
                    <a:lnTo>
                      <a:pt x="9692" y="6799"/>
                    </a:lnTo>
                    <a:cubicBezTo>
                      <a:pt x="9609" y="6799"/>
                      <a:pt x="9525" y="6882"/>
                      <a:pt x="9525" y="6966"/>
                    </a:cubicBezTo>
                    <a:cubicBezTo>
                      <a:pt x="9525" y="7061"/>
                      <a:pt x="9609" y="7132"/>
                      <a:pt x="9692" y="7132"/>
                    </a:cubicBezTo>
                    <a:lnTo>
                      <a:pt x="10537" y="7132"/>
                    </a:lnTo>
                    <a:cubicBezTo>
                      <a:pt x="10537" y="7132"/>
                      <a:pt x="10561" y="7132"/>
                      <a:pt x="10561" y="7144"/>
                    </a:cubicBezTo>
                    <a:lnTo>
                      <a:pt x="10561" y="7490"/>
                    </a:lnTo>
                    <a:cubicBezTo>
                      <a:pt x="10573" y="7585"/>
                      <a:pt x="10478" y="7668"/>
                      <a:pt x="10394" y="7668"/>
                    </a:cubicBezTo>
                    <a:lnTo>
                      <a:pt x="512" y="7668"/>
                    </a:lnTo>
                    <a:cubicBezTo>
                      <a:pt x="405" y="7668"/>
                      <a:pt x="334" y="7597"/>
                      <a:pt x="334" y="7490"/>
                    </a:cubicBezTo>
                    <a:lnTo>
                      <a:pt x="334" y="7144"/>
                    </a:lnTo>
                    <a:cubicBezTo>
                      <a:pt x="334" y="7144"/>
                      <a:pt x="334" y="7132"/>
                      <a:pt x="346" y="7132"/>
                    </a:cubicBezTo>
                    <a:lnTo>
                      <a:pt x="9037" y="7132"/>
                    </a:lnTo>
                    <a:cubicBezTo>
                      <a:pt x="9132" y="7132"/>
                      <a:pt x="9204" y="7061"/>
                      <a:pt x="9204" y="6966"/>
                    </a:cubicBezTo>
                    <a:cubicBezTo>
                      <a:pt x="9204" y="6882"/>
                      <a:pt x="9132" y="6799"/>
                      <a:pt x="9037" y="6799"/>
                    </a:cubicBezTo>
                    <a:lnTo>
                      <a:pt x="858" y="6799"/>
                    </a:lnTo>
                    <a:lnTo>
                      <a:pt x="858" y="489"/>
                    </a:lnTo>
                    <a:cubicBezTo>
                      <a:pt x="858" y="393"/>
                      <a:pt x="929" y="310"/>
                      <a:pt x="1036" y="310"/>
                    </a:cubicBezTo>
                    <a:close/>
                    <a:moveTo>
                      <a:pt x="1012" y="0"/>
                    </a:moveTo>
                    <a:cubicBezTo>
                      <a:pt x="738" y="0"/>
                      <a:pt x="512" y="227"/>
                      <a:pt x="512" y="512"/>
                    </a:cubicBezTo>
                    <a:lnTo>
                      <a:pt x="512" y="6823"/>
                    </a:lnTo>
                    <a:lnTo>
                      <a:pt x="334" y="6823"/>
                    </a:lnTo>
                    <a:cubicBezTo>
                      <a:pt x="155" y="6823"/>
                      <a:pt x="0" y="6966"/>
                      <a:pt x="0" y="7144"/>
                    </a:cubicBezTo>
                    <a:lnTo>
                      <a:pt x="0" y="7490"/>
                    </a:lnTo>
                    <a:cubicBezTo>
                      <a:pt x="0" y="7775"/>
                      <a:pt x="226" y="8001"/>
                      <a:pt x="512" y="8001"/>
                    </a:cubicBezTo>
                    <a:lnTo>
                      <a:pt x="10394" y="8001"/>
                    </a:lnTo>
                    <a:cubicBezTo>
                      <a:pt x="10680" y="8001"/>
                      <a:pt x="10894" y="7775"/>
                      <a:pt x="10894" y="7490"/>
                    </a:cubicBezTo>
                    <a:lnTo>
                      <a:pt x="10894" y="7144"/>
                    </a:lnTo>
                    <a:cubicBezTo>
                      <a:pt x="10883" y="6966"/>
                      <a:pt x="10728" y="6823"/>
                      <a:pt x="10561" y="6823"/>
                    </a:cubicBezTo>
                    <a:lnTo>
                      <a:pt x="10383" y="6823"/>
                    </a:lnTo>
                    <a:lnTo>
                      <a:pt x="10383" y="512"/>
                    </a:lnTo>
                    <a:cubicBezTo>
                      <a:pt x="10383" y="227"/>
                      <a:pt x="10156" y="0"/>
                      <a:pt x="9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7" name="Google Shape;417;p34"/>
            <p:cNvSpPr/>
            <p:nvPr/>
          </p:nvSpPr>
          <p:spPr>
            <a:xfrm>
              <a:off x="6548750" y="2422775"/>
              <a:ext cx="1009779" cy="200349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/>
                <a:t>Discourse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/>
          <p:nvPr/>
        </p:nvSpPr>
        <p:spPr>
          <a:xfrm flipH="1" rot="10567624">
            <a:off x="2127004" y="1754841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35"/>
          <p:cNvGrpSpPr/>
          <p:nvPr/>
        </p:nvGrpSpPr>
        <p:grpSpPr>
          <a:xfrm flipH="1" rot="10800000">
            <a:off x="160425" y="2579461"/>
            <a:ext cx="4131158" cy="2488346"/>
            <a:chOff x="505099" y="1394400"/>
            <a:chExt cx="8133801" cy="3497815"/>
          </a:xfrm>
        </p:grpSpPr>
        <p:sp>
          <p:nvSpPr>
            <p:cNvPr id="424" name="Google Shape;424;p35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" name="Google Shape;426;p35"/>
          <p:cNvSpPr txBox="1"/>
          <p:nvPr>
            <p:ph type="title"/>
          </p:nvPr>
        </p:nvSpPr>
        <p:spPr>
          <a:xfrm>
            <a:off x="255230" y="2821325"/>
            <a:ext cx="385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</a:t>
            </a:r>
            <a:endParaRPr b="1"/>
          </a:p>
        </p:txBody>
      </p:sp>
      <p:sp>
        <p:nvSpPr>
          <p:cNvPr id="427" name="Google Shape;427;p35"/>
          <p:cNvSpPr txBox="1"/>
          <p:nvPr>
            <p:ph idx="1" type="subTitle"/>
          </p:nvPr>
        </p:nvSpPr>
        <p:spPr>
          <a:xfrm>
            <a:off x="187425" y="3181425"/>
            <a:ext cx="4056600" cy="17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Had to schedule long down times (2 hours)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Upgrade process could take a long time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Led to longer time between updating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Between testing and upgrading, plugin inconsistencies could develop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“This plugin requires Moodle version X”</a:t>
            </a:r>
            <a:endParaRPr sz="1200"/>
          </a:p>
        </p:txBody>
      </p:sp>
      <p:sp>
        <p:nvSpPr>
          <p:cNvPr id="428" name="Google Shape;428;p35"/>
          <p:cNvSpPr txBox="1"/>
          <p:nvPr>
            <p:ph idx="2" type="ctrTitle"/>
          </p:nvPr>
        </p:nvSpPr>
        <p:spPr>
          <a:xfrm>
            <a:off x="2956150" y="444775"/>
            <a:ext cx="32313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THE FIRST </a:t>
            </a:r>
            <a:r>
              <a:rPr lang="es-419" sz="3800">
                <a:solidFill>
                  <a:schemeClr val="dk2"/>
                </a:solidFill>
              </a:rPr>
              <a:t>PROBLEM</a:t>
            </a:r>
            <a:endParaRPr/>
          </a:p>
        </p:txBody>
      </p:sp>
      <p:grpSp>
        <p:nvGrpSpPr>
          <p:cNvPr id="429" name="Google Shape;429;p35"/>
          <p:cNvGrpSpPr/>
          <p:nvPr/>
        </p:nvGrpSpPr>
        <p:grpSpPr>
          <a:xfrm>
            <a:off x="2505365" y="1894042"/>
            <a:ext cx="544653" cy="557208"/>
            <a:chOff x="6630539" y="2917502"/>
            <a:chExt cx="371777" cy="349434"/>
          </a:xfrm>
        </p:grpSpPr>
        <p:sp>
          <p:nvSpPr>
            <p:cNvPr id="430" name="Google Shape;430;p35"/>
            <p:cNvSpPr/>
            <p:nvPr/>
          </p:nvSpPr>
          <p:spPr>
            <a:xfrm>
              <a:off x="6689292" y="3043093"/>
              <a:ext cx="92109" cy="30586"/>
            </a:xfrm>
            <a:custGeom>
              <a:rect b="b" l="l" r="r" t="t"/>
              <a:pathLst>
                <a:path extrusionOk="0" h="961" w="2894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6630539" y="2993315"/>
              <a:ext cx="208852" cy="273621"/>
            </a:xfrm>
            <a:custGeom>
              <a:rect b="b" l="l" r="r" t="t"/>
              <a:pathLst>
                <a:path extrusionOk="0" h="8597" w="6562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6665804" y="3232053"/>
              <a:ext cx="10630" cy="33737"/>
            </a:xfrm>
            <a:custGeom>
              <a:rect b="b" l="l" r="r" t="t"/>
              <a:pathLst>
                <a:path extrusionOk="0" h="1060" w="334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6793877" y="3232053"/>
              <a:ext cx="10248" cy="33737"/>
            </a:xfrm>
            <a:custGeom>
              <a:rect b="b" l="l" r="r" t="t"/>
              <a:pathLst>
                <a:path extrusionOk="0" h="1060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6828347" y="2952766"/>
              <a:ext cx="173969" cy="181162"/>
            </a:xfrm>
            <a:custGeom>
              <a:rect b="b" l="l" r="r" t="t"/>
              <a:pathLst>
                <a:path extrusionOk="0" h="5692" w="5466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6898463" y="2917502"/>
              <a:ext cx="34151" cy="104999"/>
            </a:xfrm>
            <a:custGeom>
              <a:rect b="b" l="l" r="r" t="t"/>
              <a:pathLst>
                <a:path extrusionOk="0" h="3299" w="1073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6898081" y="3028548"/>
              <a:ext cx="34151" cy="34119"/>
            </a:xfrm>
            <a:custGeom>
              <a:rect b="b" l="l" r="r" t="t"/>
              <a:pathLst>
                <a:path extrusionOk="0" h="1072" w="1073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6"/>
          <p:cNvSpPr/>
          <p:nvPr/>
        </p:nvSpPr>
        <p:spPr>
          <a:xfrm flipH="1" rot="10567624">
            <a:off x="2127004" y="1754841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6"/>
          <p:cNvSpPr/>
          <p:nvPr/>
        </p:nvSpPr>
        <p:spPr>
          <a:xfrm rot="232376">
            <a:off x="5714889" y="1747164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3" name="Google Shape;443;p36"/>
          <p:cNvGrpSpPr/>
          <p:nvPr/>
        </p:nvGrpSpPr>
        <p:grpSpPr>
          <a:xfrm>
            <a:off x="4851950" y="2579341"/>
            <a:ext cx="4131170" cy="2488243"/>
            <a:chOff x="505090" y="1394375"/>
            <a:chExt cx="8133825" cy="4344000"/>
          </a:xfrm>
        </p:grpSpPr>
        <p:sp>
          <p:nvSpPr>
            <p:cNvPr id="444" name="Google Shape;444;p36"/>
            <p:cNvSpPr/>
            <p:nvPr/>
          </p:nvSpPr>
          <p:spPr>
            <a:xfrm flipH="1" rot="-59100">
              <a:off x="540655" y="1462164"/>
              <a:ext cx="7922971" cy="42084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 rot="59100">
              <a:off x="682180" y="1646231"/>
              <a:ext cx="7922971" cy="3994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36"/>
          <p:cNvGrpSpPr/>
          <p:nvPr/>
        </p:nvGrpSpPr>
        <p:grpSpPr>
          <a:xfrm flipH="1" rot="10800000">
            <a:off x="160425" y="2579461"/>
            <a:ext cx="4131158" cy="2488346"/>
            <a:chOff x="505099" y="1394400"/>
            <a:chExt cx="8133801" cy="3497815"/>
          </a:xfrm>
        </p:grpSpPr>
        <p:sp>
          <p:nvSpPr>
            <p:cNvPr id="447" name="Google Shape;447;p36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9" name="Google Shape;449;p36"/>
          <p:cNvSpPr txBox="1"/>
          <p:nvPr>
            <p:ph type="title"/>
          </p:nvPr>
        </p:nvSpPr>
        <p:spPr>
          <a:xfrm>
            <a:off x="255230" y="2821325"/>
            <a:ext cx="385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</a:t>
            </a:r>
            <a:endParaRPr b="1"/>
          </a:p>
        </p:txBody>
      </p:sp>
      <p:sp>
        <p:nvSpPr>
          <p:cNvPr id="450" name="Google Shape;450;p36"/>
          <p:cNvSpPr txBox="1"/>
          <p:nvPr>
            <p:ph idx="1" type="subTitle"/>
          </p:nvPr>
        </p:nvSpPr>
        <p:spPr>
          <a:xfrm>
            <a:off x="187425" y="3181425"/>
            <a:ext cx="4056600" cy="17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Had to schedule long down times (2 hours)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Upgrade process could take a long time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Led to longer time between updating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Between testing and upgrading, plugin inconsistencies could develop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“This plugin requires Moodle version X”</a:t>
            </a:r>
            <a:endParaRPr sz="1200"/>
          </a:p>
        </p:txBody>
      </p:sp>
      <p:sp>
        <p:nvSpPr>
          <p:cNvPr id="451" name="Google Shape;451;p36"/>
          <p:cNvSpPr txBox="1"/>
          <p:nvPr>
            <p:ph idx="2" type="ctrTitle"/>
          </p:nvPr>
        </p:nvSpPr>
        <p:spPr>
          <a:xfrm>
            <a:off x="2956150" y="444775"/>
            <a:ext cx="32313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THE FIRST </a:t>
            </a:r>
            <a:r>
              <a:rPr lang="es-419" sz="3800">
                <a:solidFill>
                  <a:schemeClr val="dk2"/>
                </a:solidFill>
              </a:rPr>
              <a:t>PROBLEM</a:t>
            </a:r>
            <a:endParaRPr/>
          </a:p>
        </p:txBody>
      </p:sp>
      <p:sp>
        <p:nvSpPr>
          <p:cNvPr id="452" name="Google Shape;452;p36"/>
          <p:cNvSpPr txBox="1"/>
          <p:nvPr>
            <p:ph idx="3" type="title"/>
          </p:nvPr>
        </p:nvSpPr>
        <p:spPr>
          <a:xfrm>
            <a:off x="5034924" y="2821325"/>
            <a:ext cx="37809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SOLUTION</a:t>
            </a:r>
            <a:endParaRPr b="1"/>
          </a:p>
        </p:txBody>
      </p:sp>
      <p:sp>
        <p:nvSpPr>
          <p:cNvPr id="453" name="Google Shape;453;p36"/>
          <p:cNvSpPr txBox="1"/>
          <p:nvPr>
            <p:ph idx="4" type="subTitle"/>
          </p:nvPr>
        </p:nvSpPr>
        <p:spPr>
          <a:xfrm>
            <a:off x="4851950" y="3181425"/>
            <a:ext cx="4056600" cy="17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Implemented a semi-automated build and deploy system using Jenkins!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Plugins and major versions/branches saved in version controlled code.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Prod database copied, latest (minor) version of Moodle and plugins pulled, and tested.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If successful, the build artifact was added to version control and later deployed.</a:t>
            </a:r>
            <a:endParaRPr sz="1200"/>
          </a:p>
        </p:txBody>
      </p:sp>
      <p:grpSp>
        <p:nvGrpSpPr>
          <p:cNvPr id="454" name="Google Shape;454;p36"/>
          <p:cNvGrpSpPr/>
          <p:nvPr/>
        </p:nvGrpSpPr>
        <p:grpSpPr>
          <a:xfrm>
            <a:off x="2505365" y="1894042"/>
            <a:ext cx="544653" cy="557208"/>
            <a:chOff x="6630539" y="2917502"/>
            <a:chExt cx="371777" cy="349434"/>
          </a:xfrm>
        </p:grpSpPr>
        <p:sp>
          <p:nvSpPr>
            <p:cNvPr id="455" name="Google Shape;455;p36"/>
            <p:cNvSpPr/>
            <p:nvPr/>
          </p:nvSpPr>
          <p:spPr>
            <a:xfrm>
              <a:off x="6689292" y="3043093"/>
              <a:ext cx="92109" cy="30586"/>
            </a:xfrm>
            <a:custGeom>
              <a:rect b="b" l="l" r="r" t="t"/>
              <a:pathLst>
                <a:path extrusionOk="0" h="961" w="2894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6630539" y="2993315"/>
              <a:ext cx="208852" cy="273621"/>
            </a:xfrm>
            <a:custGeom>
              <a:rect b="b" l="l" r="r" t="t"/>
              <a:pathLst>
                <a:path extrusionOk="0" h="8597" w="6562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6665804" y="3232053"/>
              <a:ext cx="10630" cy="33737"/>
            </a:xfrm>
            <a:custGeom>
              <a:rect b="b" l="l" r="r" t="t"/>
              <a:pathLst>
                <a:path extrusionOk="0" h="1060" w="334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6793877" y="3232053"/>
              <a:ext cx="10248" cy="33737"/>
            </a:xfrm>
            <a:custGeom>
              <a:rect b="b" l="l" r="r" t="t"/>
              <a:pathLst>
                <a:path extrusionOk="0" h="1060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6828347" y="2952766"/>
              <a:ext cx="173969" cy="181162"/>
            </a:xfrm>
            <a:custGeom>
              <a:rect b="b" l="l" r="r" t="t"/>
              <a:pathLst>
                <a:path extrusionOk="0" h="5692" w="5466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6898463" y="2917502"/>
              <a:ext cx="34151" cy="104999"/>
            </a:xfrm>
            <a:custGeom>
              <a:rect b="b" l="l" r="r" t="t"/>
              <a:pathLst>
                <a:path extrusionOk="0" h="3299" w="1073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6898081" y="3028548"/>
              <a:ext cx="34151" cy="34119"/>
            </a:xfrm>
            <a:custGeom>
              <a:rect b="b" l="l" r="r" t="t"/>
              <a:pathLst>
                <a:path extrusionOk="0" h="1072" w="1073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36"/>
          <p:cNvGrpSpPr/>
          <p:nvPr/>
        </p:nvGrpSpPr>
        <p:grpSpPr>
          <a:xfrm>
            <a:off x="6093249" y="1934451"/>
            <a:ext cx="544663" cy="476410"/>
            <a:chOff x="4880567" y="1535870"/>
            <a:chExt cx="356245" cy="317607"/>
          </a:xfrm>
        </p:grpSpPr>
        <p:sp>
          <p:nvSpPr>
            <p:cNvPr id="463" name="Google Shape;463;p36"/>
            <p:cNvSpPr/>
            <p:nvPr/>
          </p:nvSpPr>
          <p:spPr>
            <a:xfrm>
              <a:off x="5103774" y="1535870"/>
              <a:ext cx="100448" cy="128138"/>
            </a:xfrm>
            <a:custGeom>
              <a:rect b="b" l="l" r="r" t="t"/>
              <a:pathLst>
                <a:path extrusionOk="0" h="4026" w="3156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880567" y="1552929"/>
              <a:ext cx="200895" cy="300547"/>
            </a:xfrm>
            <a:custGeom>
              <a:rect b="b" l="l" r="r" t="t"/>
              <a:pathLst>
                <a:path extrusionOk="0" h="9443" w="6312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919620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5031398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5070418" y="1552547"/>
              <a:ext cx="166394" cy="173969"/>
            </a:xfrm>
            <a:custGeom>
              <a:rect b="b" l="l" r="r" t="t"/>
              <a:pathLst>
                <a:path extrusionOk="0" h="5466" w="5228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"/>
          <p:cNvSpPr/>
          <p:nvPr/>
        </p:nvSpPr>
        <p:spPr>
          <a:xfrm rot="190654">
            <a:off x="2787201" y="1189356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37"/>
          <p:cNvGrpSpPr/>
          <p:nvPr/>
        </p:nvGrpSpPr>
        <p:grpSpPr>
          <a:xfrm>
            <a:off x="638862" y="874981"/>
            <a:ext cx="2959077" cy="1338964"/>
            <a:chOff x="505099" y="1394400"/>
            <a:chExt cx="8133801" cy="3497815"/>
          </a:xfrm>
        </p:grpSpPr>
        <p:sp>
          <p:nvSpPr>
            <p:cNvPr id="474" name="Google Shape;474;p37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37"/>
          <p:cNvSpPr txBox="1"/>
          <p:nvPr>
            <p:ph type="title"/>
          </p:nvPr>
        </p:nvSpPr>
        <p:spPr>
          <a:xfrm>
            <a:off x="787750" y="1083788"/>
            <a:ext cx="2661300" cy="9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USE A CI/CD SYSTEM</a:t>
            </a:r>
            <a:endParaRPr b="1"/>
          </a:p>
        </p:txBody>
      </p:sp>
      <p:sp>
        <p:nvSpPr>
          <p:cNvPr id="477" name="Google Shape;477;p37"/>
          <p:cNvSpPr txBox="1"/>
          <p:nvPr>
            <p:ph idx="2" type="title"/>
          </p:nvPr>
        </p:nvSpPr>
        <p:spPr>
          <a:xfrm>
            <a:off x="3574975" y="12638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01</a:t>
            </a:r>
            <a:endParaRPr/>
          </a:p>
        </p:txBody>
      </p:sp>
      <p:sp>
        <p:nvSpPr>
          <p:cNvPr id="478" name="Google Shape;478;p37"/>
          <p:cNvSpPr txBox="1"/>
          <p:nvPr>
            <p:ph idx="3" type="ctrTitle"/>
          </p:nvPr>
        </p:nvSpPr>
        <p:spPr>
          <a:xfrm>
            <a:off x="787750" y="63775"/>
            <a:ext cx="66633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THE </a:t>
            </a:r>
            <a:br>
              <a:rPr b="0" lang="es-419" sz="2000"/>
            </a:br>
            <a:r>
              <a:rPr lang="es-419" sz="3800">
                <a:solidFill>
                  <a:schemeClr val="dk2"/>
                </a:solidFill>
              </a:rPr>
              <a:t>RECOMMENDATIONS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8"/>
          <p:cNvGrpSpPr/>
          <p:nvPr/>
        </p:nvGrpSpPr>
        <p:grpSpPr>
          <a:xfrm flipH="1" rot="10800000">
            <a:off x="1000811" y="951916"/>
            <a:ext cx="7142414" cy="3668436"/>
            <a:chOff x="2825794" y="2438202"/>
            <a:chExt cx="3707456" cy="1506668"/>
          </a:xfrm>
        </p:grpSpPr>
        <p:sp>
          <p:nvSpPr>
            <p:cNvPr id="484" name="Google Shape;484;p38"/>
            <p:cNvSpPr/>
            <p:nvPr/>
          </p:nvSpPr>
          <p:spPr>
            <a:xfrm rot="59052">
              <a:off x="2836330" y="2468859"/>
              <a:ext cx="3580428" cy="12505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 rot="4035">
              <a:off x="2936849" y="2690903"/>
              <a:ext cx="3578102" cy="1252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6" name="Google Shape;486;p38"/>
          <p:cNvSpPr txBox="1"/>
          <p:nvPr>
            <p:ph type="ctrTitle"/>
          </p:nvPr>
        </p:nvSpPr>
        <p:spPr>
          <a:xfrm>
            <a:off x="2084400" y="63775"/>
            <a:ext cx="49752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>
                <a:solidFill>
                  <a:schemeClr val="dk1"/>
                </a:solidFill>
              </a:rPr>
              <a:t>THE</a:t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 </a:t>
            </a:r>
            <a:r>
              <a:rPr lang="es-419" sz="3400"/>
              <a:t>INFRASTRUCTURE</a:t>
            </a:r>
            <a:endParaRPr sz="3400">
              <a:solidFill>
                <a:schemeClr val="dk2"/>
              </a:solidFill>
            </a:endParaRPr>
          </a:p>
        </p:txBody>
      </p:sp>
      <p:grpSp>
        <p:nvGrpSpPr>
          <p:cNvPr id="487" name="Google Shape;487;p38"/>
          <p:cNvGrpSpPr/>
          <p:nvPr/>
        </p:nvGrpSpPr>
        <p:grpSpPr>
          <a:xfrm>
            <a:off x="3767554" y="1919704"/>
            <a:ext cx="1724858" cy="503070"/>
            <a:chOff x="4203029" y="1314805"/>
            <a:chExt cx="1149905" cy="335425"/>
          </a:xfrm>
        </p:grpSpPr>
        <p:grpSp>
          <p:nvGrpSpPr>
            <p:cNvPr id="488" name="Google Shape;488;p38"/>
            <p:cNvGrpSpPr/>
            <p:nvPr/>
          </p:nvGrpSpPr>
          <p:grpSpPr>
            <a:xfrm>
              <a:off x="4203029" y="1314805"/>
              <a:ext cx="356655" cy="335425"/>
              <a:chOff x="849016" y="2903255"/>
              <a:chExt cx="356655" cy="335425"/>
            </a:xfrm>
          </p:grpSpPr>
          <p:sp>
            <p:nvSpPr>
              <p:cNvPr id="489" name="Google Shape;489;p38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0" name="Google Shape;500;p38"/>
            <p:cNvGrpSpPr/>
            <p:nvPr/>
          </p:nvGrpSpPr>
          <p:grpSpPr>
            <a:xfrm>
              <a:off x="4599654" y="1314805"/>
              <a:ext cx="356655" cy="335425"/>
              <a:chOff x="849016" y="2903255"/>
              <a:chExt cx="356655" cy="335425"/>
            </a:xfrm>
          </p:grpSpPr>
          <p:sp>
            <p:nvSpPr>
              <p:cNvPr id="501" name="Google Shape;501;p38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8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8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8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8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2" name="Google Shape;512;p38"/>
            <p:cNvGrpSpPr/>
            <p:nvPr/>
          </p:nvGrpSpPr>
          <p:grpSpPr>
            <a:xfrm>
              <a:off x="4996279" y="1314805"/>
              <a:ext cx="356655" cy="335425"/>
              <a:chOff x="849016" y="2903255"/>
              <a:chExt cx="356655" cy="335425"/>
            </a:xfrm>
          </p:grpSpPr>
          <p:sp>
            <p:nvSpPr>
              <p:cNvPr id="513" name="Google Shape;513;p38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24" name="Google Shape;524;p38"/>
          <p:cNvSpPr/>
          <p:nvPr/>
        </p:nvSpPr>
        <p:spPr>
          <a:xfrm>
            <a:off x="3767597" y="2452390"/>
            <a:ext cx="1724862" cy="200349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Moodle Web Tier</a:t>
            </a:r>
            <a:endParaRPr/>
          </a:p>
        </p:txBody>
      </p:sp>
      <p:grpSp>
        <p:nvGrpSpPr>
          <p:cNvPr id="525" name="Google Shape;525;p38"/>
          <p:cNvGrpSpPr/>
          <p:nvPr/>
        </p:nvGrpSpPr>
        <p:grpSpPr>
          <a:xfrm>
            <a:off x="2909359" y="3535547"/>
            <a:ext cx="1724862" cy="741967"/>
            <a:chOff x="1547709" y="2259997"/>
            <a:chExt cx="1724862" cy="741967"/>
          </a:xfrm>
        </p:grpSpPr>
        <p:grpSp>
          <p:nvGrpSpPr>
            <p:cNvPr id="526" name="Google Shape;526;p38"/>
            <p:cNvGrpSpPr/>
            <p:nvPr/>
          </p:nvGrpSpPr>
          <p:grpSpPr>
            <a:xfrm>
              <a:off x="1603589" y="2259997"/>
              <a:ext cx="1613089" cy="501840"/>
              <a:chOff x="1603589" y="2260068"/>
              <a:chExt cx="1075393" cy="331993"/>
            </a:xfrm>
          </p:grpSpPr>
          <p:grpSp>
            <p:nvGrpSpPr>
              <p:cNvPr id="527" name="Google Shape;527;p38"/>
              <p:cNvGrpSpPr/>
              <p:nvPr/>
            </p:nvGrpSpPr>
            <p:grpSpPr>
              <a:xfrm>
                <a:off x="16035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528" name="Google Shape;528;p38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" name="Google Shape;529;p38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" name="Google Shape;530;p38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" name="Google Shape;531;p38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" name="Google Shape;532;p38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" name="Google Shape;533;p38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38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" name="Google Shape;535;p38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" name="Google Shape;536;p38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" name="Google Shape;537;p38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" name="Google Shape;538;p38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" name="Google Shape;539;p38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" name="Google Shape;540;p38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" name="Google Shape;541;p38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" name="Google Shape;542;p38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" name="Google Shape;543;p38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44" name="Google Shape;544;p38"/>
              <p:cNvGrpSpPr/>
              <p:nvPr/>
            </p:nvGrpSpPr>
            <p:grpSpPr>
              <a:xfrm>
                <a:off x="19752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545" name="Google Shape;545;p38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" name="Google Shape;546;p38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" name="Google Shape;547;p38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" name="Google Shape;548;p38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" name="Google Shape;549;p38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" name="Google Shape;550;p38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" name="Google Shape;551;p38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" name="Google Shape;552;p38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" name="Google Shape;553;p38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" name="Google Shape;554;p38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" name="Google Shape;555;p38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" name="Google Shape;556;p38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" name="Google Shape;557;p38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" name="Google Shape;558;p38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" name="Google Shape;559;p38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" name="Google Shape;560;p38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61" name="Google Shape;561;p38"/>
              <p:cNvGrpSpPr/>
              <p:nvPr/>
            </p:nvGrpSpPr>
            <p:grpSpPr>
              <a:xfrm>
                <a:off x="23469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562" name="Google Shape;562;p38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" name="Google Shape;563;p38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" name="Google Shape;564;p38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" name="Google Shape;565;p38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" name="Google Shape;566;p38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" name="Google Shape;567;p38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" name="Google Shape;568;p38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" name="Google Shape;569;p38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" name="Google Shape;571;p38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" name="Google Shape;572;p38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" name="Google Shape;573;p38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" name="Google Shape;574;p38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" name="Google Shape;575;p38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" name="Google Shape;576;p38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78" name="Google Shape;578;p38"/>
            <p:cNvSpPr/>
            <p:nvPr/>
          </p:nvSpPr>
          <p:spPr>
            <a:xfrm>
              <a:off x="1547709" y="2801615"/>
              <a:ext cx="1724862" cy="200349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/>
                <a:t>GlusterFS</a:t>
              </a:r>
              <a:endParaRPr/>
            </a:p>
          </p:txBody>
        </p:sp>
      </p:grpSp>
      <p:grpSp>
        <p:nvGrpSpPr>
          <p:cNvPr id="579" name="Google Shape;579;p38"/>
          <p:cNvGrpSpPr/>
          <p:nvPr/>
        </p:nvGrpSpPr>
        <p:grpSpPr>
          <a:xfrm>
            <a:off x="4953579" y="3331566"/>
            <a:ext cx="845665" cy="945958"/>
            <a:chOff x="5085579" y="2774491"/>
            <a:chExt cx="845665" cy="945958"/>
          </a:xfrm>
        </p:grpSpPr>
        <p:grpSp>
          <p:nvGrpSpPr>
            <p:cNvPr id="580" name="Google Shape;580;p38"/>
            <p:cNvGrpSpPr/>
            <p:nvPr/>
          </p:nvGrpSpPr>
          <p:grpSpPr>
            <a:xfrm>
              <a:off x="5085599" y="2774491"/>
              <a:ext cx="845645" cy="711911"/>
              <a:chOff x="951975" y="315800"/>
              <a:chExt cx="5860325" cy="4933550"/>
            </a:xfrm>
          </p:grpSpPr>
          <p:sp>
            <p:nvSpPr>
              <p:cNvPr id="581" name="Google Shape;581;p38"/>
              <p:cNvSpPr/>
              <p:nvPr/>
            </p:nvSpPr>
            <p:spPr>
              <a:xfrm>
                <a:off x="6501500" y="3684025"/>
                <a:ext cx="310800" cy="261200"/>
              </a:xfrm>
              <a:custGeom>
                <a:rect b="b" l="l" r="r" t="t"/>
                <a:pathLst>
                  <a:path extrusionOk="0" h="10448" w="12432">
                    <a:moveTo>
                      <a:pt x="4963" y="0"/>
                    </a:moveTo>
                    <a:cubicBezTo>
                      <a:pt x="2239" y="0"/>
                      <a:pt x="0" y="2356"/>
                      <a:pt x="0" y="5120"/>
                    </a:cubicBezTo>
                    <a:cubicBezTo>
                      <a:pt x="0" y="8227"/>
                      <a:pt x="2220" y="10447"/>
                      <a:pt x="5328" y="10447"/>
                    </a:cubicBezTo>
                    <a:cubicBezTo>
                      <a:pt x="9989" y="10447"/>
                      <a:pt x="12431" y="4898"/>
                      <a:pt x="8879" y="1568"/>
                    </a:cubicBezTo>
                    <a:cubicBezTo>
                      <a:pt x="7991" y="458"/>
                      <a:pt x="6660" y="14"/>
                      <a:pt x="5328" y="14"/>
                    </a:cubicBezTo>
                    <a:cubicBezTo>
                      <a:pt x="5205" y="5"/>
                      <a:pt x="5084" y="0"/>
                      <a:pt x="4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>
                <a:off x="6501500" y="2945200"/>
                <a:ext cx="310800" cy="261925"/>
              </a:xfrm>
              <a:custGeom>
                <a:rect b="b" l="l" r="r" t="t"/>
                <a:pathLst>
                  <a:path extrusionOk="0" h="10477" w="12432">
                    <a:moveTo>
                      <a:pt x="5852" y="1"/>
                    </a:moveTo>
                    <a:cubicBezTo>
                      <a:pt x="5678" y="1"/>
                      <a:pt x="5503" y="15"/>
                      <a:pt x="5328" y="44"/>
                    </a:cubicBezTo>
                    <a:cubicBezTo>
                      <a:pt x="5205" y="34"/>
                      <a:pt x="5084" y="30"/>
                      <a:pt x="4963" y="30"/>
                    </a:cubicBezTo>
                    <a:cubicBezTo>
                      <a:pt x="2239" y="30"/>
                      <a:pt x="0" y="2386"/>
                      <a:pt x="0" y="5149"/>
                    </a:cubicBezTo>
                    <a:cubicBezTo>
                      <a:pt x="0" y="8035"/>
                      <a:pt x="2220" y="10477"/>
                      <a:pt x="5328" y="10477"/>
                    </a:cubicBezTo>
                    <a:cubicBezTo>
                      <a:pt x="9989" y="10477"/>
                      <a:pt x="12431" y="4705"/>
                      <a:pt x="8879" y="1376"/>
                    </a:cubicBezTo>
                    <a:cubicBezTo>
                      <a:pt x="8108" y="604"/>
                      <a:pt x="7002" y="1"/>
                      <a:pt x="58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6501500" y="2202650"/>
                <a:ext cx="310800" cy="266400"/>
              </a:xfrm>
              <a:custGeom>
                <a:rect b="b" l="l" r="r" t="t"/>
                <a:pathLst>
                  <a:path extrusionOk="0" h="10656" w="12432">
                    <a:moveTo>
                      <a:pt x="5328" y="0"/>
                    </a:moveTo>
                    <a:cubicBezTo>
                      <a:pt x="2442" y="0"/>
                      <a:pt x="0" y="2442"/>
                      <a:pt x="0" y="5328"/>
                    </a:cubicBezTo>
                    <a:cubicBezTo>
                      <a:pt x="0" y="8214"/>
                      <a:pt x="2220" y="10655"/>
                      <a:pt x="5328" y="10655"/>
                    </a:cubicBezTo>
                    <a:cubicBezTo>
                      <a:pt x="9989" y="10655"/>
                      <a:pt x="12431" y="4884"/>
                      <a:pt x="8879" y="1554"/>
                    </a:cubicBezTo>
                    <a:cubicBezTo>
                      <a:pt x="7991" y="444"/>
                      <a:pt x="6660" y="0"/>
                      <a:pt x="5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951975" y="3495675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29746" y="1"/>
                    </a:moveTo>
                    <a:lnTo>
                      <a:pt x="0" y="14430"/>
                    </a:lnTo>
                    <a:lnTo>
                      <a:pt x="109215" y="70147"/>
                    </a:lnTo>
                    <a:lnTo>
                      <a:pt x="218429" y="14430"/>
                    </a:lnTo>
                    <a:lnTo>
                      <a:pt x="188684" y="1"/>
                    </a:lnTo>
                    <a:lnTo>
                      <a:pt x="109215" y="40623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435D74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951975" y="2757600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188684" y="0"/>
                    </a:moveTo>
                    <a:lnTo>
                      <a:pt x="158939" y="15095"/>
                    </a:lnTo>
                    <a:lnTo>
                      <a:pt x="109215" y="40623"/>
                    </a:lnTo>
                    <a:lnTo>
                      <a:pt x="59491" y="15095"/>
                    </a:lnTo>
                    <a:lnTo>
                      <a:pt x="29746" y="0"/>
                    </a:lnTo>
                    <a:lnTo>
                      <a:pt x="0" y="14429"/>
                    </a:lnTo>
                    <a:lnTo>
                      <a:pt x="29746" y="29524"/>
                    </a:lnTo>
                    <a:lnTo>
                      <a:pt x="109215" y="70146"/>
                    </a:lnTo>
                    <a:lnTo>
                      <a:pt x="188684" y="29524"/>
                    </a:lnTo>
                    <a:lnTo>
                      <a:pt x="218429" y="14429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869FB2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951975" y="2019500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188684" y="1"/>
                    </a:moveTo>
                    <a:lnTo>
                      <a:pt x="158939" y="15096"/>
                    </a:lnTo>
                    <a:lnTo>
                      <a:pt x="129193" y="30190"/>
                    </a:lnTo>
                    <a:lnTo>
                      <a:pt x="109215" y="40623"/>
                    </a:lnTo>
                    <a:lnTo>
                      <a:pt x="89237" y="30190"/>
                    </a:lnTo>
                    <a:lnTo>
                      <a:pt x="59491" y="15096"/>
                    </a:lnTo>
                    <a:lnTo>
                      <a:pt x="29746" y="1"/>
                    </a:lnTo>
                    <a:lnTo>
                      <a:pt x="0" y="14208"/>
                    </a:lnTo>
                    <a:lnTo>
                      <a:pt x="29746" y="29524"/>
                    </a:lnTo>
                    <a:lnTo>
                      <a:pt x="59491" y="44619"/>
                    </a:lnTo>
                    <a:lnTo>
                      <a:pt x="109215" y="70147"/>
                    </a:lnTo>
                    <a:lnTo>
                      <a:pt x="158939" y="44619"/>
                    </a:lnTo>
                    <a:lnTo>
                      <a:pt x="188684" y="29524"/>
                    </a:lnTo>
                    <a:lnTo>
                      <a:pt x="218429" y="14208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BAC8D3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951975" y="315800"/>
                <a:ext cx="5460750" cy="2719300"/>
              </a:xfrm>
              <a:custGeom>
                <a:rect b="b" l="l" r="r" t="t"/>
                <a:pathLst>
                  <a:path extrusionOk="0" fill="none" h="108772" w="218430">
                    <a:moveTo>
                      <a:pt x="109215" y="1"/>
                    </a:moveTo>
                    <a:lnTo>
                      <a:pt x="0" y="52832"/>
                    </a:lnTo>
                    <a:lnTo>
                      <a:pt x="109215" y="108771"/>
                    </a:lnTo>
                    <a:lnTo>
                      <a:pt x="218429" y="52832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E3E9ED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6501500" y="1464200"/>
                <a:ext cx="310800" cy="261550"/>
              </a:xfrm>
              <a:custGeom>
                <a:rect b="b" l="l" r="r" t="t"/>
                <a:pathLst>
                  <a:path extrusionOk="0" h="10462" w="12432">
                    <a:moveTo>
                      <a:pt x="4963" y="1"/>
                    </a:moveTo>
                    <a:cubicBezTo>
                      <a:pt x="2239" y="1"/>
                      <a:pt x="0" y="2357"/>
                      <a:pt x="0" y="5120"/>
                    </a:cubicBezTo>
                    <a:cubicBezTo>
                      <a:pt x="0" y="8097"/>
                      <a:pt x="2036" y="10462"/>
                      <a:pt x="4938" y="10462"/>
                    </a:cubicBezTo>
                    <a:cubicBezTo>
                      <a:pt x="5066" y="10462"/>
                      <a:pt x="5196" y="10457"/>
                      <a:pt x="5328" y="10448"/>
                    </a:cubicBezTo>
                    <a:cubicBezTo>
                      <a:pt x="9989" y="10448"/>
                      <a:pt x="12431" y="4898"/>
                      <a:pt x="8879" y="1569"/>
                    </a:cubicBezTo>
                    <a:cubicBezTo>
                      <a:pt x="7991" y="459"/>
                      <a:pt x="6660" y="15"/>
                      <a:pt x="5328" y="15"/>
                    </a:cubicBezTo>
                    <a:cubicBezTo>
                      <a:pt x="5205" y="5"/>
                      <a:pt x="5084" y="1"/>
                      <a:pt x="4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9" name="Google Shape;589;p38"/>
            <p:cNvSpPr/>
            <p:nvPr/>
          </p:nvSpPr>
          <p:spPr>
            <a:xfrm>
              <a:off x="5085579" y="3520100"/>
              <a:ext cx="845653" cy="200350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/>
                <a:t>RDS</a:t>
              </a:r>
              <a:endParaRPr/>
            </a:p>
          </p:txBody>
        </p:sp>
      </p:grpSp>
      <p:grpSp>
        <p:nvGrpSpPr>
          <p:cNvPr id="590" name="Google Shape;590;p38"/>
          <p:cNvGrpSpPr/>
          <p:nvPr/>
        </p:nvGrpSpPr>
        <p:grpSpPr>
          <a:xfrm rot="5400000">
            <a:off x="3466608" y="2989754"/>
            <a:ext cx="810664" cy="208784"/>
            <a:chOff x="6336019" y="3733725"/>
            <a:chExt cx="2566206" cy="351310"/>
          </a:xfrm>
        </p:grpSpPr>
        <p:sp>
          <p:nvSpPr>
            <p:cNvPr id="591" name="Google Shape;591;p38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38"/>
          <p:cNvGrpSpPr/>
          <p:nvPr/>
        </p:nvGrpSpPr>
        <p:grpSpPr>
          <a:xfrm rot="5400000">
            <a:off x="4990608" y="2989754"/>
            <a:ext cx="810664" cy="208784"/>
            <a:chOff x="6336019" y="3733725"/>
            <a:chExt cx="2566206" cy="351310"/>
          </a:xfrm>
        </p:grpSpPr>
        <p:sp>
          <p:nvSpPr>
            <p:cNvPr id="596" name="Google Shape;596;p38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Google Shape;600;p38"/>
          <p:cNvGrpSpPr/>
          <p:nvPr/>
        </p:nvGrpSpPr>
        <p:grpSpPr>
          <a:xfrm>
            <a:off x="5590601" y="2051702"/>
            <a:ext cx="960158" cy="289172"/>
            <a:chOff x="4411970" y="2726085"/>
            <a:chExt cx="643107" cy="193659"/>
          </a:xfrm>
        </p:grpSpPr>
        <p:sp>
          <p:nvSpPr>
            <p:cNvPr id="601" name="Google Shape;601;p38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38"/>
          <p:cNvGrpSpPr/>
          <p:nvPr/>
        </p:nvGrpSpPr>
        <p:grpSpPr>
          <a:xfrm>
            <a:off x="6736689" y="1942331"/>
            <a:ext cx="633894" cy="457804"/>
            <a:chOff x="2278533" y="2937377"/>
            <a:chExt cx="346788" cy="254704"/>
          </a:xfrm>
        </p:grpSpPr>
        <p:sp>
          <p:nvSpPr>
            <p:cNvPr id="605" name="Google Shape;605;p38"/>
            <p:cNvSpPr/>
            <p:nvPr/>
          </p:nvSpPr>
          <p:spPr>
            <a:xfrm>
              <a:off x="2317557" y="2958607"/>
              <a:ext cx="270619" cy="184200"/>
            </a:xfrm>
            <a:custGeom>
              <a:rect b="b" l="l" r="r" t="t"/>
              <a:pathLst>
                <a:path extrusionOk="0" h="5787" w="8502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278533" y="2937377"/>
              <a:ext cx="346788" cy="254704"/>
            </a:xfrm>
            <a:custGeom>
              <a:rect b="b" l="l" r="r" t="t"/>
              <a:pathLst>
                <a:path extrusionOk="0" h="8002" w="10895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7" name="Google Shape;607;p38"/>
          <p:cNvSpPr/>
          <p:nvPr/>
        </p:nvSpPr>
        <p:spPr>
          <a:xfrm>
            <a:off x="6548750" y="2422775"/>
            <a:ext cx="1009779" cy="200349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Discourse</a:t>
            </a:r>
            <a:endParaRPr/>
          </a:p>
        </p:txBody>
      </p:sp>
      <p:grpSp>
        <p:nvGrpSpPr>
          <p:cNvPr id="608" name="Google Shape;608;p38"/>
          <p:cNvGrpSpPr/>
          <p:nvPr/>
        </p:nvGrpSpPr>
        <p:grpSpPr>
          <a:xfrm>
            <a:off x="6781898" y="2748651"/>
            <a:ext cx="543481" cy="543469"/>
            <a:chOff x="6069423" y="2891892"/>
            <a:chExt cx="362321" cy="364231"/>
          </a:xfrm>
        </p:grpSpPr>
        <p:sp>
          <p:nvSpPr>
            <p:cNvPr id="609" name="Google Shape;609;p38"/>
            <p:cNvSpPr/>
            <p:nvPr/>
          </p:nvSpPr>
          <p:spPr>
            <a:xfrm>
              <a:off x="6069423" y="2891892"/>
              <a:ext cx="278958" cy="278958"/>
            </a:xfrm>
            <a:custGeom>
              <a:rect b="b" l="l" r="r" t="t"/>
              <a:pathLst>
                <a:path extrusionOk="0" h="8764" w="8764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6161507" y="2967679"/>
              <a:ext cx="111851" cy="97432"/>
            </a:xfrm>
            <a:custGeom>
              <a:rect b="b" l="l" r="r" t="t"/>
              <a:pathLst>
                <a:path extrusionOk="0" h="3061" w="3514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6144828" y="3007848"/>
              <a:ext cx="105389" cy="88742"/>
            </a:xfrm>
            <a:custGeom>
              <a:rect b="b" l="l" r="r" t="t"/>
              <a:pathLst>
                <a:path extrusionOk="0" h="2788" w="3311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6245633" y="3069248"/>
              <a:ext cx="186110" cy="186874"/>
            </a:xfrm>
            <a:custGeom>
              <a:rect b="b" l="l" r="r" t="t"/>
              <a:pathLst>
                <a:path extrusionOk="0" h="5871" w="5847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6305888" y="3129884"/>
              <a:ext cx="64488" cy="64456"/>
            </a:xfrm>
            <a:custGeom>
              <a:rect b="b" l="l" r="r" t="t"/>
              <a:pathLst>
                <a:path extrusionOk="0" h="2025" w="2026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6173634" y="2997631"/>
              <a:ext cx="70153" cy="70153"/>
            </a:xfrm>
            <a:custGeom>
              <a:rect b="b" l="l" r="r" t="t"/>
              <a:pathLst>
                <a:path extrusionOk="0" h="2204" w="2204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5" name="Google Shape;615;p38"/>
          <p:cNvSpPr/>
          <p:nvPr/>
        </p:nvSpPr>
        <p:spPr>
          <a:xfrm>
            <a:off x="6548750" y="3335200"/>
            <a:ext cx="1009779" cy="200350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Jenkins</a:t>
            </a:r>
            <a:endParaRPr/>
          </a:p>
        </p:txBody>
      </p:sp>
      <p:grpSp>
        <p:nvGrpSpPr>
          <p:cNvPr id="616" name="Google Shape;616;p38"/>
          <p:cNvGrpSpPr/>
          <p:nvPr/>
        </p:nvGrpSpPr>
        <p:grpSpPr>
          <a:xfrm flipH="1">
            <a:off x="5590601" y="2889902"/>
            <a:ext cx="960158" cy="289172"/>
            <a:chOff x="4411970" y="2726085"/>
            <a:chExt cx="643107" cy="193659"/>
          </a:xfrm>
        </p:grpSpPr>
        <p:sp>
          <p:nvSpPr>
            <p:cNvPr id="617" name="Google Shape;617;p38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9"/>
          <p:cNvSpPr/>
          <p:nvPr/>
        </p:nvSpPr>
        <p:spPr>
          <a:xfrm flipH="1" rot="10567624">
            <a:off x="2127004" y="1754841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5" name="Google Shape;625;p39"/>
          <p:cNvGrpSpPr/>
          <p:nvPr/>
        </p:nvGrpSpPr>
        <p:grpSpPr>
          <a:xfrm flipH="1" rot="10800000">
            <a:off x="160425" y="2579461"/>
            <a:ext cx="4131158" cy="2488346"/>
            <a:chOff x="505099" y="1394400"/>
            <a:chExt cx="8133801" cy="3497815"/>
          </a:xfrm>
        </p:grpSpPr>
        <p:sp>
          <p:nvSpPr>
            <p:cNvPr id="626" name="Google Shape;626;p39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39"/>
          <p:cNvSpPr txBox="1"/>
          <p:nvPr>
            <p:ph type="title"/>
          </p:nvPr>
        </p:nvSpPr>
        <p:spPr>
          <a:xfrm>
            <a:off x="255230" y="2821325"/>
            <a:ext cx="385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</a:t>
            </a:r>
            <a:endParaRPr b="1"/>
          </a:p>
        </p:txBody>
      </p:sp>
      <p:sp>
        <p:nvSpPr>
          <p:cNvPr id="629" name="Google Shape;629;p39"/>
          <p:cNvSpPr txBox="1"/>
          <p:nvPr>
            <p:ph idx="1" type="subTitle"/>
          </p:nvPr>
        </p:nvSpPr>
        <p:spPr>
          <a:xfrm>
            <a:off x="187425" y="3181425"/>
            <a:ext cx="4056600" cy="17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General slowness on occasion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Especially during session creation - it would take a long time to log in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0" name="Google Shape;630;p39"/>
          <p:cNvSpPr txBox="1"/>
          <p:nvPr>
            <p:ph idx="2" type="ctrTitle"/>
          </p:nvPr>
        </p:nvSpPr>
        <p:spPr>
          <a:xfrm>
            <a:off x="255225" y="444775"/>
            <a:ext cx="8560500" cy="1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WHY IS LOGGING IN</a:t>
            </a:r>
            <a:br>
              <a:rPr b="0" lang="es-419" sz="2000"/>
            </a:br>
            <a:r>
              <a:rPr lang="es-419" sz="3800">
                <a:solidFill>
                  <a:schemeClr val="dk2"/>
                </a:solidFill>
              </a:rPr>
              <a:t>SO SLOW?</a:t>
            </a:r>
            <a:endParaRPr/>
          </a:p>
        </p:txBody>
      </p:sp>
      <p:grpSp>
        <p:nvGrpSpPr>
          <p:cNvPr id="631" name="Google Shape;631;p39"/>
          <p:cNvGrpSpPr/>
          <p:nvPr/>
        </p:nvGrpSpPr>
        <p:grpSpPr>
          <a:xfrm>
            <a:off x="2505365" y="1894042"/>
            <a:ext cx="544653" cy="557208"/>
            <a:chOff x="6630539" y="2917502"/>
            <a:chExt cx="371777" cy="349434"/>
          </a:xfrm>
        </p:grpSpPr>
        <p:sp>
          <p:nvSpPr>
            <p:cNvPr id="632" name="Google Shape;632;p39"/>
            <p:cNvSpPr/>
            <p:nvPr/>
          </p:nvSpPr>
          <p:spPr>
            <a:xfrm>
              <a:off x="6689292" y="3043093"/>
              <a:ext cx="92109" cy="30586"/>
            </a:xfrm>
            <a:custGeom>
              <a:rect b="b" l="l" r="r" t="t"/>
              <a:pathLst>
                <a:path extrusionOk="0" h="961" w="2894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6630539" y="2993315"/>
              <a:ext cx="208852" cy="273621"/>
            </a:xfrm>
            <a:custGeom>
              <a:rect b="b" l="l" r="r" t="t"/>
              <a:pathLst>
                <a:path extrusionOk="0" h="8597" w="6562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6665804" y="3232053"/>
              <a:ext cx="10630" cy="33737"/>
            </a:xfrm>
            <a:custGeom>
              <a:rect b="b" l="l" r="r" t="t"/>
              <a:pathLst>
                <a:path extrusionOk="0" h="1060" w="334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6793877" y="3232053"/>
              <a:ext cx="10248" cy="33737"/>
            </a:xfrm>
            <a:custGeom>
              <a:rect b="b" l="l" r="r" t="t"/>
              <a:pathLst>
                <a:path extrusionOk="0" h="1060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6828347" y="2952766"/>
              <a:ext cx="173969" cy="181162"/>
            </a:xfrm>
            <a:custGeom>
              <a:rect b="b" l="l" r="r" t="t"/>
              <a:pathLst>
                <a:path extrusionOk="0" h="5692" w="5466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6898463" y="2917502"/>
              <a:ext cx="34151" cy="104999"/>
            </a:xfrm>
            <a:custGeom>
              <a:rect b="b" l="l" r="r" t="t"/>
              <a:pathLst>
                <a:path extrusionOk="0" h="3299" w="1073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6898081" y="3028548"/>
              <a:ext cx="34151" cy="34119"/>
            </a:xfrm>
            <a:custGeom>
              <a:rect b="b" l="l" r="r" t="t"/>
              <a:pathLst>
                <a:path extrusionOk="0" h="1072" w="1073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0"/>
          <p:cNvSpPr/>
          <p:nvPr/>
        </p:nvSpPr>
        <p:spPr>
          <a:xfrm flipH="1" rot="10567624">
            <a:off x="2127004" y="1754841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0"/>
          <p:cNvSpPr/>
          <p:nvPr/>
        </p:nvSpPr>
        <p:spPr>
          <a:xfrm rot="232376">
            <a:off x="5714889" y="1747164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5" name="Google Shape;645;p40"/>
          <p:cNvGrpSpPr/>
          <p:nvPr/>
        </p:nvGrpSpPr>
        <p:grpSpPr>
          <a:xfrm>
            <a:off x="4851950" y="2579341"/>
            <a:ext cx="4131170" cy="2488243"/>
            <a:chOff x="505090" y="1394375"/>
            <a:chExt cx="8133825" cy="4344000"/>
          </a:xfrm>
        </p:grpSpPr>
        <p:sp>
          <p:nvSpPr>
            <p:cNvPr id="646" name="Google Shape;646;p40"/>
            <p:cNvSpPr/>
            <p:nvPr/>
          </p:nvSpPr>
          <p:spPr>
            <a:xfrm flipH="1" rot="-59100">
              <a:off x="540655" y="1462164"/>
              <a:ext cx="7922971" cy="42084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 rot="59100">
              <a:off x="682180" y="1646231"/>
              <a:ext cx="7922971" cy="3994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40"/>
          <p:cNvGrpSpPr/>
          <p:nvPr/>
        </p:nvGrpSpPr>
        <p:grpSpPr>
          <a:xfrm flipH="1" rot="10800000">
            <a:off x="160425" y="2579461"/>
            <a:ext cx="4131158" cy="2488346"/>
            <a:chOff x="505099" y="1394400"/>
            <a:chExt cx="8133801" cy="3497815"/>
          </a:xfrm>
        </p:grpSpPr>
        <p:sp>
          <p:nvSpPr>
            <p:cNvPr id="649" name="Google Shape;649;p40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40"/>
          <p:cNvSpPr txBox="1"/>
          <p:nvPr>
            <p:ph type="title"/>
          </p:nvPr>
        </p:nvSpPr>
        <p:spPr>
          <a:xfrm>
            <a:off x="255230" y="2821325"/>
            <a:ext cx="385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</a:t>
            </a:r>
            <a:endParaRPr b="1"/>
          </a:p>
        </p:txBody>
      </p:sp>
      <p:sp>
        <p:nvSpPr>
          <p:cNvPr id="652" name="Google Shape;652;p40"/>
          <p:cNvSpPr txBox="1"/>
          <p:nvPr>
            <p:ph idx="1" type="subTitle"/>
          </p:nvPr>
        </p:nvSpPr>
        <p:spPr>
          <a:xfrm>
            <a:off x="187425" y="3181425"/>
            <a:ext cx="4056600" cy="17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General slowness on occasion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Especially during session creation - it would take a long time to log in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53" name="Google Shape;653;p40"/>
          <p:cNvSpPr txBox="1"/>
          <p:nvPr>
            <p:ph idx="2" type="ctrTitle"/>
          </p:nvPr>
        </p:nvSpPr>
        <p:spPr>
          <a:xfrm>
            <a:off x="255225" y="444775"/>
            <a:ext cx="8560500" cy="1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WHY IS LOGGING IN </a:t>
            </a:r>
            <a:br>
              <a:rPr b="0" lang="es-419" sz="2000"/>
            </a:br>
            <a:r>
              <a:rPr lang="es-419" sz="3800">
                <a:solidFill>
                  <a:schemeClr val="dk2"/>
                </a:solidFill>
              </a:rPr>
              <a:t>SO SLOW?</a:t>
            </a:r>
            <a:endParaRPr/>
          </a:p>
        </p:txBody>
      </p:sp>
      <p:sp>
        <p:nvSpPr>
          <p:cNvPr id="654" name="Google Shape;654;p40"/>
          <p:cNvSpPr txBox="1"/>
          <p:nvPr>
            <p:ph idx="3" type="title"/>
          </p:nvPr>
        </p:nvSpPr>
        <p:spPr>
          <a:xfrm>
            <a:off x="5034924" y="2821325"/>
            <a:ext cx="37809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SOLUTION</a:t>
            </a:r>
            <a:endParaRPr b="1"/>
          </a:p>
        </p:txBody>
      </p:sp>
      <p:sp>
        <p:nvSpPr>
          <p:cNvPr id="655" name="Google Shape;655;p40"/>
          <p:cNvSpPr txBox="1"/>
          <p:nvPr>
            <p:ph idx="4" type="subTitle"/>
          </p:nvPr>
        </p:nvSpPr>
        <p:spPr>
          <a:xfrm>
            <a:off x="4851950" y="3181425"/>
            <a:ext cx="4056600" cy="17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Session handling was being handled by default drivers.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DB and file session drivers are slow!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Switched to the Memcached driver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Later, used Redis - separate clusters for session and app caching</a:t>
            </a:r>
            <a:endParaRPr sz="1200"/>
          </a:p>
        </p:txBody>
      </p:sp>
      <p:grpSp>
        <p:nvGrpSpPr>
          <p:cNvPr id="656" name="Google Shape;656;p40"/>
          <p:cNvGrpSpPr/>
          <p:nvPr/>
        </p:nvGrpSpPr>
        <p:grpSpPr>
          <a:xfrm>
            <a:off x="2505365" y="1894042"/>
            <a:ext cx="544653" cy="557208"/>
            <a:chOff x="6630539" y="2917502"/>
            <a:chExt cx="371777" cy="349434"/>
          </a:xfrm>
        </p:grpSpPr>
        <p:sp>
          <p:nvSpPr>
            <p:cNvPr id="657" name="Google Shape;657;p40"/>
            <p:cNvSpPr/>
            <p:nvPr/>
          </p:nvSpPr>
          <p:spPr>
            <a:xfrm>
              <a:off x="6689292" y="3043093"/>
              <a:ext cx="92109" cy="30586"/>
            </a:xfrm>
            <a:custGeom>
              <a:rect b="b" l="l" r="r" t="t"/>
              <a:pathLst>
                <a:path extrusionOk="0" h="961" w="2894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6630539" y="2993315"/>
              <a:ext cx="208852" cy="273621"/>
            </a:xfrm>
            <a:custGeom>
              <a:rect b="b" l="l" r="r" t="t"/>
              <a:pathLst>
                <a:path extrusionOk="0" h="8597" w="6562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6665804" y="3232053"/>
              <a:ext cx="10630" cy="33737"/>
            </a:xfrm>
            <a:custGeom>
              <a:rect b="b" l="l" r="r" t="t"/>
              <a:pathLst>
                <a:path extrusionOk="0" h="1060" w="334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6793877" y="3232053"/>
              <a:ext cx="10248" cy="33737"/>
            </a:xfrm>
            <a:custGeom>
              <a:rect b="b" l="l" r="r" t="t"/>
              <a:pathLst>
                <a:path extrusionOk="0" h="1060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6828347" y="2952766"/>
              <a:ext cx="173969" cy="181162"/>
            </a:xfrm>
            <a:custGeom>
              <a:rect b="b" l="l" r="r" t="t"/>
              <a:pathLst>
                <a:path extrusionOk="0" h="5692" w="5466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6898463" y="2917502"/>
              <a:ext cx="34151" cy="104999"/>
            </a:xfrm>
            <a:custGeom>
              <a:rect b="b" l="l" r="r" t="t"/>
              <a:pathLst>
                <a:path extrusionOk="0" h="3299" w="1073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6898081" y="3028548"/>
              <a:ext cx="34151" cy="34119"/>
            </a:xfrm>
            <a:custGeom>
              <a:rect b="b" l="l" r="r" t="t"/>
              <a:pathLst>
                <a:path extrusionOk="0" h="1072" w="1073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40"/>
          <p:cNvGrpSpPr/>
          <p:nvPr/>
        </p:nvGrpSpPr>
        <p:grpSpPr>
          <a:xfrm>
            <a:off x="6093249" y="1934451"/>
            <a:ext cx="544663" cy="476410"/>
            <a:chOff x="4880567" y="1535870"/>
            <a:chExt cx="356245" cy="317607"/>
          </a:xfrm>
        </p:grpSpPr>
        <p:sp>
          <p:nvSpPr>
            <p:cNvPr id="665" name="Google Shape;665;p40"/>
            <p:cNvSpPr/>
            <p:nvPr/>
          </p:nvSpPr>
          <p:spPr>
            <a:xfrm>
              <a:off x="5103774" y="1535870"/>
              <a:ext cx="100448" cy="128138"/>
            </a:xfrm>
            <a:custGeom>
              <a:rect b="b" l="l" r="r" t="t"/>
              <a:pathLst>
                <a:path extrusionOk="0" h="4026" w="3156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4880567" y="1552929"/>
              <a:ext cx="200895" cy="300547"/>
            </a:xfrm>
            <a:custGeom>
              <a:rect b="b" l="l" r="r" t="t"/>
              <a:pathLst>
                <a:path extrusionOk="0" h="9443" w="6312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4919620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5031398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5070418" y="1552547"/>
              <a:ext cx="166394" cy="173969"/>
            </a:xfrm>
            <a:custGeom>
              <a:rect b="b" l="l" r="r" t="t"/>
              <a:pathLst>
                <a:path extrusionOk="0" h="5466" w="5228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1"/>
          <p:cNvSpPr/>
          <p:nvPr/>
        </p:nvSpPr>
        <p:spPr>
          <a:xfrm rot="190654">
            <a:off x="6803784" y="1189356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41"/>
          <p:cNvGrpSpPr/>
          <p:nvPr/>
        </p:nvGrpSpPr>
        <p:grpSpPr>
          <a:xfrm>
            <a:off x="4655445" y="874981"/>
            <a:ext cx="2959077" cy="1338964"/>
            <a:chOff x="505099" y="1394400"/>
            <a:chExt cx="8133801" cy="3497815"/>
          </a:xfrm>
        </p:grpSpPr>
        <p:sp>
          <p:nvSpPr>
            <p:cNvPr id="676" name="Google Shape;676;p41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p41"/>
          <p:cNvSpPr/>
          <p:nvPr/>
        </p:nvSpPr>
        <p:spPr>
          <a:xfrm rot="190654">
            <a:off x="2787201" y="1189356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41"/>
          <p:cNvGrpSpPr/>
          <p:nvPr/>
        </p:nvGrpSpPr>
        <p:grpSpPr>
          <a:xfrm>
            <a:off x="638862" y="874981"/>
            <a:ext cx="2959077" cy="1338964"/>
            <a:chOff x="505099" y="1394400"/>
            <a:chExt cx="8133801" cy="3497815"/>
          </a:xfrm>
        </p:grpSpPr>
        <p:sp>
          <p:nvSpPr>
            <p:cNvPr id="680" name="Google Shape;680;p41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2" name="Google Shape;682;p41"/>
          <p:cNvSpPr txBox="1"/>
          <p:nvPr>
            <p:ph type="title"/>
          </p:nvPr>
        </p:nvSpPr>
        <p:spPr>
          <a:xfrm>
            <a:off x="787750" y="1083788"/>
            <a:ext cx="2661300" cy="9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USE A CI/CD SYSTEM</a:t>
            </a:r>
            <a:endParaRPr b="1"/>
          </a:p>
        </p:txBody>
      </p:sp>
      <p:sp>
        <p:nvSpPr>
          <p:cNvPr id="683" name="Google Shape;683;p41"/>
          <p:cNvSpPr txBox="1"/>
          <p:nvPr>
            <p:ph idx="2" type="title"/>
          </p:nvPr>
        </p:nvSpPr>
        <p:spPr>
          <a:xfrm>
            <a:off x="3574975" y="12638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01</a:t>
            </a:r>
            <a:endParaRPr/>
          </a:p>
        </p:txBody>
      </p:sp>
      <p:sp>
        <p:nvSpPr>
          <p:cNvPr id="684" name="Google Shape;684;p41"/>
          <p:cNvSpPr txBox="1"/>
          <p:nvPr>
            <p:ph idx="3" type="ctrTitle"/>
          </p:nvPr>
        </p:nvSpPr>
        <p:spPr>
          <a:xfrm>
            <a:off x="787750" y="63775"/>
            <a:ext cx="66633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THE </a:t>
            </a:r>
            <a:br>
              <a:rPr b="0" lang="es-419" sz="2000"/>
            </a:br>
            <a:r>
              <a:rPr lang="es-419" sz="3800">
                <a:solidFill>
                  <a:schemeClr val="dk2"/>
                </a:solidFill>
              </a:rPr>
              <a:t>RECOMMENDATIONS</a:t>
            </a:r>
            <a:endParaRPr/>
          </a:p>
        </p:txBody>
      </p:sp>
      <p:sp>
        <p:nvSpPr>
          <p:cNvPr id="685" name="Google Shape;685;p41"/>
          <p:cNvSpPr txBox="1"/>
          <p:nvPr>
            <p:ph idx="7" type="title"/>
          </p:nvPr>
        </p:nvSpPr>
        <p:spPr>
          <a:xfrm>
            <a:off x="4789525" y="1083787"/>
            <a:ext cx="2661300" cy="9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USE </a:t>
            </a:r>
            <a:r>
              <a:rPr b="1" lang="es-419"/>
              <a:t>CACHING</a:t>
            </a:r>
            <a:endParaRPr b="1"/>
          </a:p>
        </p:txBody>
      </p:sp>
      <p:sp>
        <p:nvSpPr>
          <p:cNvPr id="686" name="Google Shape;686;p41"/>
          <p:cNvSpPr txBox="1"/>
          <p:nvPr>
            <p:ph idx="9" type="title"/>
          </p:nvPr>
        </p:nvSpPr>
        <p:spPr>
          <a:xfrm>
            <a:off x="7576764" y="12638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42"/>
          <p:cNvGrpSpPr/>
          <p:nvPr/>
        </p:nvGrpSpPr>
        <p:grpSpPr>
          <a:xfrm flipH="1" rot="10800000">
            <a:off x="1000811" y="951916"/>
            <a:ext cx="7142414" cy="3668436"/>
            <a:chOff x="2825794" y="2438202"/>
            <a:chExt cx="3707456" cy="1506668"/>
          </a:xfrm>
        </p:grpSpPr>
        <p:sp>
          <p:nvSpPr>
            <p:cNvPr id="692" name="Google Shape;692;p42"/>
            <p:cNvSpPr/>
            <p:nvPr/>
          </p:nvSpPr>
          <p:spPr>
            <a:xfrm rot="59052">
              <a:off x="2836330" y="2468859"/>
              <a:ext cx="3580428" cy="12505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 rot="4035">
              <a:off x="2936849" y="2690903"/>
              <a:ext cx="3578102" cy="1252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4" name="Google Shape;694;p42"/>
          <p:cNvSpPr txBox="1"/>
          <p:nvPr>
            <p:ph type="ctrTitle"/>
          </p:nvPr>
        </p:nvSpPr>
        <p:spPr>
          <a:xfrm>
            <a:off x="2084400" y="63775"/>
            <a:ext cx="49752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>
                <a:solidFill>
                  <a:schemeClr val="dk1"/>
                </a:solidFill>
              </a:rPr>
              <a:t>THE</a:t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 </a:t>
            </a:r>
            <a:r>
              <a:rPr lang="es-419" sz="3400"/>
              <a:t>INFRASTRUCTURE</a:t>
            </a:r>
            <a:endParaRPr sz="3400">
              <a:solidFill>
                <a:schemeClr val="dk2"/>
              </a:solidFill>
            </a:endParaRPr>
          </a:p>
        </p:txBody>
      </p:sp>
      <p:grpSp>
        <p:nvGrpSpPr>
          <p:cNvPr id="695" name="Google Shape;695;p42"/>
          <p:cNvGrpSpPr/>
          <p:nvPr/>
        </p:nvGrpSpPr>
        <p:grpSpPr>
          <a:xfrm>
            <a:off x="3767554" y="1919704"/>
            <a:ext cx="1724858" cy="503070"/>
            <a:chOff x="4203029" y="1314805"/>
            <a:chExt cx="1149905" cy="335425"/>
          </a:xfrm>
        </p:grpSpPr>
        <p:grpSp>
          <p:nvGrpSpPr>
            <p:cNvPr id="696" name="Google Shape;696;p42"/>
            <p:cNvGrpSpPr/>
            <p:nvPr/>
          </p:nvGrpSpPr>
          <p:grpSpPr>
            <a:xfrm>
              <a:off x="4203029" y="1314805"/>
              <a:ext cx="356655" cy="335425"/>
              <a:chOff x="849016" y="2903255"/>
              <a:chExt cx="356655" cy="335425"/>
            </a:xfrm>
          </p:grpSpPr>
          <p:sp>
            <p:nvSpPr>
              <p:cNvPr id="697" name="Google Shape;697;p42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42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42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8" name="Google Shape;708;p42"/>
            <p:cNvGrpSpPr/>
            <p:nvPr/>
          </p:nvGrpSpPr>
          <p:grpSpPr>
            <a:xfrm>
              <a:off x="4599654" y="1314805"/>
              <a:ext cx="356655" cy="335425"/>
              <a:chOff x="849016" y="2903255"/>
              <a:chExt cx="356655" cy="335425"/>
            </a:xfrm>
          </p:grpSpPr>
          <p:sp>
            <p:nvSpPr>
              <p:cNvPr id="709" name="Google Shape;709;p42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0" name="Google Shape;720;p42"/>
            <p:cNvGrpSpPr/>
            <p:nvPr/>
          </p:nvGrpSpPr>
          <p:grpSpPr>
            <a:xfrm>
              <a:off x="4996279" y="1314805"/>
              <a:ext cx="356655" cy="335425"/>
              <a:chOff x="849016" y="2903255"/>
              <a:chExt cx="356655" cy="335425"/>
            </a:xfrm>
          </p:grpSpPr>
          <p:sp>
            <p:nvSpPr>
              <p:cNvPr id="721" name="Google Shape;721;p42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42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42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42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2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42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42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42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32" name="Google Shape;732;p42"/>
          <p:cNvSpPr/>
          <p:nvPr/>
        </p:nvSpPr>
        <p:spPr>
          <a:xfrm>
            <a:off x="3767597" y="2452390"/>
            <a:ext cx="1724862" cy="200349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Moodle Admin Tier</a:t>
            </a:r>
            <a:endParaRPr/>
          </a:p>
        </p:txBody>
      </p:sp>
      <p:grpSp>
        <p:nvGrpSpPr>
          <p:cNvPr id="733" name="Google Shape;733;p42"/>
          <p:cNvGrpSpPr/>
          <p:nvPr/>
        </p:nvGrpSpPr>
        <p:grpSpPr>
          <a:xfrm>
            <a:off x="2909359" y="3535547"/>
            <a:ext cx="1724862" cy="741967"/>
            <a:chOff x="1547709" y="2259997"/>
            <a:chExt cx="1724862" cy="741967"/>
          </a:xfrm>
        </p:grpSpPr>
        <p:grpSp>
          <p:nvGrpSpPr>
            <p:cNvPr id="734" name="Google Shape;734;p42"/>
            <p:cNvGrpSpPr/>
            <p:nvPr/>
          </p:nvGrpSpPr>
          <p:grpSpPr>
            <a:xfrm>
              <a:off x="1603589" y="2259997"/>
              <a:ext cx="1613089" cy="501840"/>
              <a:chOff x="1603589" y="2260068"/>
              <a:chExt cx="1075393" cy="331993"/>
            </a:xfrm>
          </p:grpSpPr>
          <p:grpSp>
            <p:nvGrpSpPr>
              <p:cNvPr id="735" name="Google Shape;735;p42"/>
              <p:cNvGrpSpPr/>
              <p:nvPr/>
            </p:nvGrpSpPr>
            <p:grpSpPr>
              <a:xfrm>
                <a:off x="16035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736" name="Google Shape;736;p42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7" name="Google Shape;737;p42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8" name="Google Shape;738;p42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9" name="Google Shape;739;p42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0" name="Google Shape;740;p42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1" name="Google Shape;741;p42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2" name="Google Shape;742;p42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3" name="Google Shape;743;p42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4" name="Google Shape;744;p42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5" name="Google Shape;745;p42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6" name="Google Shape;746;p42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7" name="Google Shape;747;p42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8" name="Google Shape;748;p42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42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42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42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52" name="Google Shape;752;p42"/>
              <p:cNvGrpSpPr/>
              <p:nvPr/>
            </p:nvGrpSpPr>
            <p:grpSpPr>
              <a:xfrm>
                <a:off x="19752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753" name="Google Shape;753;p42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4" name="Google Shape;754;p42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5" name="Google Shape;755;p42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6" name="Google Shape;756;p42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7" name="Google Shape;757;p42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8" name="Google Shape;758;p42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9" name="Google Shape;759;p42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0" name="Google Shape;760;p42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1" name="Google Shape;761;p42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42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3" name="Google Shape;763;p42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4" name="Google Shape;764;p42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5" name="Google Shape;765;p42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6" name="Google Shape;766;p42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7" name="Google Shape;767;p42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8" name="Google Shape;768;p42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69" name="Google Shape;769;p42"/>
              <p:cNvGrpSpPr/>
              <p:nvPr/>
            </p:nvGrpSpPr>
            <p:grpSpPr>
              <a:xfrm>
                <a:off x="23469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770" name="Google Shape;770;p42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1" name="Google Shape;771;p42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2" name="Google Shape;772;p42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3" name="Google Shape;773;p42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4" name="Google Shape;774;p42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5" name="Google Shape;775;p42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6" name="Google Shape;776;p42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7" name="Google Shape;777;p42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8" name="Google Shape;778;p42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786" name="Google Shape;786;p42"/>
            <p:cNvSpPr/>
            <p:nvPr/>
          </p:nvSpPr>
          <p:spPr>
            <a:xfrm>
              <a:off x="1547709" y="2801615"/>
              <a:ext cx="1724862" cy="200349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/>
                <a:t>GlusterFS</a:t>
              </a:r>
              <a:endParaRPr/>
            </a:p>
          </p:txBody>
        </p:sp>
      </p:grpSp>
      <p:grpSp>
        <p:nvGrpSpPr>
          <p:cNvPr id="787" name="Google Shape;787;p42"/>
          <p:cNvGrpSpPr/>
          <p:nvPr/>
        </p:nvGrpSpPr>
        <p:grpSpPr>
          <a:xfrm>
            <a:off x="4953579" y="3331566"/>
            <a:ext cx="845665" cy="945958"/>
            <a:chOff x="5085579" y="2774491"/>
            <a:chExt cx="845665" cy="945958"/>
          </a:xfrm>
        </p:grpSpPr>
        <p:grpSp>
          <p:nvGrpSpPr>
            <p:cNvPr id="788" name="Google Shape;788;p42"/>
            <p:cNvGrpSpPr/>
            <p:nvPr/>
          </p:nvGrpSpPr>
          <p:grpSpPr>
            <a:xfrm>
              <a:off x="5085599" y="2774491"/>
              <a:ext cx="845645" cy="711911"/>
              <a:chOff x="951975" y="315800"/>
              <a:chExt cx="5860325" cy="4933550"/>
            </a:xfrm>
          </p:grpSpPr>
          <p:sp>
            <p:nvSpPr>
              <p:cNvPr id="789" name="Google Shape;789;p42"/>
              <p:cNvSpPr/>
              <p:nvPr/>
            </p:nvSpPr>
            <p:spPr>
              <a:xfrm>
                <a:off x="6501500" y="3684025"/>
                <a:ext cx="310800" cy="261200"/>
              </a:xfrm>
              <a:custGeom>
                <a:rect b="b" l="l" r="r" t="t"/>
                <a:pathLst>
                  <a:path extrusionOk="0" h="10448" w="12432">
                    <a:moveTo>
                      <a:pt x="4963" y="0"/>
                    </a:moveTo>
                    <a:cubicBezTo>
                      <a:pt x="2239" y="0"/>
                      <a:pt x="0" y="2356"/>
                      <a:pt x="0" y="5120"/>
                    </a:cubicBezTo>
                    <a:cubicBezTo>
                      <a:pt x="0" y="8227"/>
                      <a:pt x="2220" y="10447"/>
                      <a:pt x="5328" y="10447"/>
                    </a:cubicBezTo>
                    <a:cubicBezTo>
                      <a:pt x="9989" y="10447"/>
                      <a:pt x="12431" y="4898"/>
                      <a:pt x="8879" y="1568"/>
                    </a:cubicBezTo>
                    <a:cubicBezTo>
                      <a:pt x="7991" y="458"/>
                      <a:pt x="6660" y="14"/>
                      <a:pt x="5328" y="14"/>
                    </a:cubicBezTo>
                    <a:cubicBezTo>
                      <a:pt x="5205" y="5"/>
                      <a:pt x="5084" y="0"/>
                      <a:pt x="4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42"/>
              <p:cNvSpPr/>
              <p:nvPr/>
            </p:nvSpPr>
            <p:spPr>
              <a:xfrm>
                <a:off x="6501500" y="2945200"/>
                <a:ext cx="310800" cy="261925"/>
              </a:xfrm>
              <a:custGeom>
                <a:rect b="b" l="l" r="r" t="t"/>
                <a:pathLst>
                  <a:path extrusionOk="0" h="10477" w="12432">
                    <a:moveTo>
                      <a:pt x="5852" y="1"/>
                    </a:moveTo>
                    <a:cubicBezTo>
                      <a:pt x="5678" y="1"/>
                      <a:pt x="5503" y="15"/>
                      <a:pt x="5328" y="44"/>
                    </a:cubicBezTo>
                    <a:cubicBezTo>
                      <a:pt x="5205" y="34"/>
                      <a:pt x="5084" y="30"/>
                      <a:pt x="4963" y="30"/>
                    </a:cubicBezTo>
                    <a:cubicBezTo>
                      <a:pt x="2239" y="30"/>
                      <a:pt x="0" y="2386"/>
                      <a:pt x="0" y="5149"/>
                    </a:cubicBezTo>
                    <a:cubicBezTo>
                      <a:pt x="0" y="8035"/>
                      <a:pt x="2220" y="10477"/>
                      <a:pt x="5328" y="10477"/>
                    </a:cubicBezTo>
                    <a:cubicBezTo>
                      <a:pt x="9989" y="10477"/>
                      <a:pt x="12431" y="4705"/>
                      <a:pt x="8879" y="1376"/>
                    </a:cubicBezTo>
                    <a:cubicBezTo>
                      <a:pt x="8108" y="604"/>
                      <a:pt x="7002" y="1"/>
                      <a:pt x="58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42"/>
              <p:cNvSpPr/>
              <p:nvPr/>
            </p:nvSpPr>
            <p:spPr>
              <a:xfrm>
                <a:off x="6501500" y="2202650"/>
                <a:ext cx="310800" cy="266400"/>
              </a:xfrm>
              <a:custGeom>
                <a:rect b="b" l="l" r="r" t="t"/>
                <a:pathLst>
                  <a:path extrusionOk="0" h="10656" w="12432">
                    <a:moveTo>
                      <a:pt x="5328" y="0"/>
                    </a:moveTo>
                    <a:cubicBezTo>
                      <a:pt x="2442" y="0"/>
                      <a:pt x="0" y="2442"/>
                      <a:pt x="0" y="5328"/>
                    </a:cubicBezTo>
                    <a:cubicBezTo>
                      <a:pt x="0" y="8214"/>
                      <a:pt x="2220" y="10655"/>
                      <a:pt x="5328" y="10655"/>
                    </a:cubicBezTo>
                    <a:cubicBezTo>
                      <a:pt x="9989" y="10655"/>
                      <a:pt x="12431" y="4884"/>
                      <a:pt x="8879" y="1554"/>
                    </a:cubicBezTo>
                    <a:cubicBezTo>
                      <a:pt x="7991" y="444"/>
                      <a:pt x="6660" y="0"/>
                      <a:pt x="5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42"/>
              <p:cNvSpPr/>
              <p:nvPr/>
            </p:nvSpPr>
            <p:spPr>
              <a:xfrm>
                <a:off x="951975" y="3495675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29746" y="1"/>
                    </a:moveTo>
                    <a:lnTo>
                      <a:pt x="0" y="14430"/>
                    </a:lnTo>
                    <a:lnTo>
                      <a:pt x="109215" y="70147"/>
                    </a:lnTo>
                    <a:lnTo>
                      <a:pt x="218429" y="14430"/>
                    </a:lnTo>
                    <a:lnTo>
                      <a:pt x="188684" y="1"/>
                    </a:lnTo>
                    <a:lnTo>
                      <a:pt x="109215" y="40623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435D74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42"/>
              <p:cNvSpPr/>
              <p:nvPr/>
            </p:nvSpPr>
            <p:spPr>
              <a:xfrm>
                <a:off x="951975" y="2757600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188684" y="0"/>
                    </a:moveTo>
                    <a:lnTo>
                      <a:pt x="158939" y="15095"/>
                    </a:lnTo>
                    <a:lnTo>
                      <a:pt x="109215" y="40623"/>
                    </a:lnTo>
                    <a:lnTo>
                      <a:pt x="59491" y="15095"/>
                    </a:lnTo>
                    <a:lnTo>
                      <a:pt x="29746" y="0"/>
                    </a:lnTo>
                    <a:lnTo>
                      <a:pt x="0" y="14429"/>
                    </a:lnTo>
                    <a:lnTo>
                      <a:pt x="29746" y="29524"/>
                    </a:lnTo>
                    <a:lnTo>
                      <a:pt x="109215" y="70146"/>
                    </a:lnTo>
                    <a:lnTo>
                      <a:pt x="188684" y="29524"/>
                    </a:lnTo>
                    <a:lnTo>
                      <a:pt x="218429" y="14429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869FB2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42"/>
              <p:cNvSpPr/>
              <p:nvPr/>
            </p:nvSpPr>
            <p:spPr>
              <a:xfrm>
                <a:off x="951975" y="2019500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188684" y="1"/>
                    </a:moveTo>
                    <a:lnTo>
                      <a:pt x="158939" y="15096"/>
                    </a:lnTo>
                    <a:lnTo>
                      <a:pt x="129193" y="30190"/>
                    </a:lnTo>
                    <a:lnTo>
                      <a:pt x="109215" y="40623"/>
                    </a:lnTo>
                    <a:lnTo>
                      <a:pt x="89237" y="30190"/>
                    </a:lnTo>
                    <a:lnTo>
                      <a:pt x="59491" y="15096"/>
                    </a:lnTo>
                    <a:lnTo>
                      <a:pt x="29746" y="1"/>
                    </a:lnTo>
                    <a:lnTo>
                      <a:pt x="0" y="14208"/>
                    </a:lnTo>
                    <a:lnTo>
                      <a:pt x="29746" y="29524"/>
                    </a:lnTo>
                    <a:lnTo>
                      <a:pt x="59491" y="44619"/>
                    </a:lnTo>
                    <a:lnTo>
                      <a:pt x="109215" y="70147"/>
                    </a:lnTo>
                    <a:lnTo>
                      <a:pt x="158939" y="44619"/>
                    </a:lnTo>
                    <a:lnTo>
                      <a:pt x="188684" y="29524"/>
                    </a:lnTo>
                    <a:lnTo>
                      <a:pt x="218429" y="14208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BAC8D3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42"/>
              <p:cNvSpPr/>
              <p:nvPr/>
            </p:nvSpPr>
            <p:spPr>
              <a:xfrm>
                <a:off x="951975" y="315800"/>
                <a:ext cx="5460750" cy="2719300"/>
              </a:xfrm>
              <a:custGeom>
                <a:rect b="b" l="l" r="r" t="t"/>
                <a:pathLst>
                  <a:path extrusionOk="0" fill="none" h="108772" w="218430">
                    <a:moveTo>
                      <a:pt x="109215" y="1"/>
                    </a:moveTo>
                    <a:lnTo>
                      <a:pt x="0" y="52832"/>
                    </a:lnTo>
                    <a:lnTo>
                      <a:pt x="109215" y="108771"/>
                    </a:lnTo>
                    <a:lnTo>
                      <a:pt x="218429" y="52832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E3E9ED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42"/>
              <p:cNvSpPr/>
              <p:nvPr/>
            </p:nvSpPr>
            <p:spPr>
              <a:xfrm>
                <a:off x="6501500" y="1464200"/>
                <a:ext cx="310800" cy="261550"/>
              </a:xfrm>
              <a:custGeom>
                <a:rect b="b" l="l" r="r" t="t"/>
                <a:pathLst>
                  <a:path extrusionOk="0" h="10462" w="12432">
                    <a:moveTo>
                      <a:pt x="4963" y="1"/>
                    </a:moveTo>
                    <a:cubicBezTo>
                      <a:pt x="2239" y="1"/>
                      <a:pt x="0" y="2357"/>
                      <a:pt x="0" y="5120"/>
                    </a:cubicBezTo>
                    <a:cubicBezTo>
                      <a:pt x="0" y="8097"/>
                      <a:pt x="2036" y="10462"/>
                      <a:pt x="4938" y="10462"/>
                    </a:cubicBezTo>
                    <a:cubicBezTo>
                      <a:pt x="5066" y="10462"/>
                      <a:pt x="5196" y="10457"/>
                      <a:pt x="5328" y="10448"/>
                    </a:cubicBezTo>
                    <a:cubicBezTo>
                      <a:pt x="9989" y="10448"/>
                      <a:pt x="12431" y="4898"/>
                      <a:pt x="8879" y="1569"/>
                    </a:cubicBezTo>
                    <a:cubicBezTo>
                      <a:pt x="7991" y="459"/>
                      <a:pt x="6660" y="15"/>
                      <a:pt x="5328" y="15"/>
                    </a:cubicBezTo>
                    <a:cubicBezTo>
                      <a:pt x="5205" y="5"/>
                      <a:pt x="5084" y="1"/>
                      <a:pt x="4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7" name="Google Shape;797;p42"/>
            <p:cNvSpPr/>
            <p:nvPr/>
          </p:nvSpPr>
          <p:spPr>
            <a:xfrm>
              <a:off x="5085579" y="3520100"/>
              <a:ext cx="845653" cy="200350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/>
                <a:t>RDS</a:t>
              </a:r>
              <a:endParaRPr/>
            </a:p>
          </p:txBody>
        </p:sp>
      </p:grpSp>
      <p:grpSp>
        <p:nvGrpSpPr>
          <p:cNvPr id="798" name="Google Shape;798;p42"/>
          <p:cNvGrpSpPr/>
          <p:nvPr/>
        </p:nvGrpSpPr>
        <p:grpSpPr>
          <a:xfrm rot="5400000">
            <a:off x="3466608" y="2989754"/>
            <a:ext cx="810664" cy="208784"/>
            <a:chOff x="6336019" y="3733725"/>
            <a:chExt cx="2566206" cy="351310"/>
          </a:xfrm>
        </p:grpSpPr>
        <p:sp>
          <p:nvSpPr>
            <p:cNvPr id="799" name="Google Shape;799;p42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2"/>
          <p:cNvGrpSpPr/>
          <p:nvPr/>
        </p:nvGrpSpPr>
        <p:grpSpPr>
          <a:xfrm rot="5400000">
            <a:off x="4990608" y="2989754"/>
            <a:ext cx="810664" cy="208784"/>
            <a:chOff x="6336019" y="3733725"/>
            <a:chExt cx="2566206" cy="351310"/>
          </a:xfrm>
        </p:grpSpPr>
        <p:sp>
          <p:nvSpPr>
            <p:cNvPr id="804" name="Google Shape;804;p42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2"/>
          <p:cNvGrpSpPr/>
          <p:nvPr/>
        </p:nvGrpSpPr>
        <p:grpSpPr>
          <a:xfrm>
            <a:off x="5590601" y="2051702"/>
            <a:ext cx="960158" cy="289172"/>
            <a:chOff x="4411970" y="2726085"/>
            <a:chExt cx="643107" cy="193659"/>
          </a:xfrm>
        </p:grpSpPr>
        <p:sp>
          <p:nvSpPr>
            <p:cNvPr id="809" name="Google Shape;809;p42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2"/>
          <p:cNvGrpSpPr/>
          <p:nvPr/>
        </p:nvGrpSpPr>
        <p:grpSpPr>
          <a:xfrm>
            <a:off x="6736689" y="1942331"/>
            <a:ext cx="633894" cy="457804"/>
            <a:chOff x="2278533" y="2937377"/>
            <a:chExt cx="346788" cy="254704"/>
          </a:xfrm>
        </p:grpSpPr>
        <p:sp>
          <p:nvSpPr>
            <p:cNvPr id="813" name="Google Shape;813;p42"/>
            <p:cNvSpPr/>
            <p:nvPr/>
          </p:nvSpPr>
          <p:spPr>
            <a:xfrm>
              <a:off x="2317557" y="2958607"/>
              <a:ext cx="270619" cy="184200"/>
            </a:xfrm>
            <a:custGeom>
              <a:rect b="b" l="l" r="r" t="t"/>
              <a:pathLst>
                <a:path extrusionOk="0" h="5787" w="8502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2278533" y="2937377"/>
              <a:ext cx="346788" cy="254704"/>
            </a:xfrm>
            <a:custGeom>
              <a:rect b="b" l="l" r="r" t="t"/>
              <a:pathLst>
                <a:path extrusionOk="0" h="8002" w="10895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" name="Google Shape;815;p42"/>
          <p:cNvSpPr/>
          <p:nvPr/>
        </p:nvSpPr>
        <p:spPr>
          <a:xfrm>
            <a:off x="6548750" y="2422775"/>
            <a:ext cx="1009779" cy="200349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Discourse</a:t>
            </a:r>
            <a:endParaRPr/>
          </a:p>
        </p:txBody>
      </p:sp>
      <p:grpSp>
        <p:nvGrpSpPr>
          <p:cNvPr id="816" name="Google Shape;816;p42"/>
          <p:cNvGrpSpPr/>
          <p:nvPr/>
        </p:nvGrpSpPr>
        <p:grpSpPr>
          <a:xfrm>
            <a:off x="1227659" y="2779680"/>
            <a:ext cx="1293647" cy="502351"/>
            <a:chOff x="1843834" y="2547569"/>
            <a:chExt cx="1724862" cy="670695"/>
          </a:xfrm>
        </p:grpSpPr>
        <p:grpSp>
          <p:nvGrpSpPr>
            <p:cNvPr id="817" name="Google Shape;817;p42"/>
            <p:cNvGrpSpPr/>
            <p:nvPr/>
          </p:nvGrpSpPr>
          <p:grpSpPr>
            <a:xfrm>
              <a:off x="2453000" y="2547569"/>
              <a:ext cx="506527" cy="470348"/>
              <a:chOff x="6099375" y="2456075"/>
              <a:chExt cx="337684" cy="314194"/>
            </a:xfrm>
          </p:grpSpPr>
          <p:sp>
            <p:nvSpPr>
              <p:cNvPr id="818" name="Google Shape;818;p4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4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0" name="Google Shape;820;p42"/>
            <p:cNvGrpSpPr/>
            <p:nvPr/>
          </p:nvGrpSpPr>
          <p:grpSpPr>
            <a:xfrm>
              <a:off x="2959525" y="2547569"/>
              <a:ext cx="506527" cy="470348"/>
              <a:chOff x="6099375" y="2456075"/>
              <a:chExt cx="337684" cy="314194"/>
            </a:xfrm>
          </p:grpSpPr>
          <p:sp>
            <p:nvSpPr>
              <p:cNvPr id="821" name="Google Shape;821;p4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4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3" name="Google Shape;823;p42"/>
            <p:cNvGrpSpPr/>
            <p:nvPr/>
          </p:nvGrpSpPr>
          <p:grpSpPr>
            <a:xfrm>
              <a:off x="1945800" y="2547569"/>
              <a:ext cx="506527" cy="470348"/>
              <a:chOff x="6099375" y="2456075"/>
              <a:chExt cx="337684" cy="314194"/>
            </a:xfrm>
          </p:grpSpPr>
          <p:sp>
            <p:nvSpPr>
              <p:cNvPr id="824" name="Google Shape;824;p4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4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6" name="Google Shape;826;p42"/>
            <p:cNvSpPr/>
            <p:nvPr/>
          </p:nvSpPr>
          <p:spPr>
            <a:xfrm>
              <a:off x="1843834" y="3017915"/>
              <a:ext cx="1724862" cy="200349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/>
                <a:t>Redis Session Cache</a:t>
              </a:r>
              <a:endParaRPr sz="900"/>
            </a:p>
          </p:txBody>
        </p:sp>
      </p:grpSp>
      <p:grpSp>
        <p:nvGrpSpPr>
          <p:cNvPr id="827" name="Google Shape;827;p42"/>
          <p:cNvGrpSpPr/>
          <p:nvPr/>
        </p:nvGrpSpPr>
        <p:grpSpPr>
          <a:xfrm>
            <a:off x="1227659" y="3282030"/>
            <a:ext cx="1293647" cy="502351"/>
            <a:chOff x="1843834" y="2547569"/>
            <a:chExt cx="1724862" cy="670695"/>
          </a:xfrm>
        </p:grpSpPr>
        <p:grpSp>
          <p:nvGrpSpPr>
            <p:cNvPr id="828" name="Google Shape;828;p42"/>
            <p:cNvGrpSpPr/>
            <p:nvPr/>
          </p:nvGrpSpPr>
          <p:grpSpPr>
            <a:xfrm>
              <a:off x="2453000" y="2547569"/>
              <a:ext cx="506527" cy="470348"/>
              <a:chOff x="6099375" y="2456075"/>
              <a:chExt cx="337684" cy="314194"/>
            </a:xfrm>
          </p:grpSpPr>
          <p:sp>
            <p:nvSpPr>
              <p:cNvPr id="829" name="Google Shape;829;p4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4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1" name="Google Shape;831;p42"/>
            <p:cNvGrpSpPr/>
            <p:nvPr/>
          </p:nvGrpSpPr>
          <p:grpSpPr>
            <a:xfrm>
              <a:off x="2959525" y="2547569"/>
              <a:ext cx="506527" cy="470348"/>
              <a:chOff x="6099375" y="2456075"/>
              <a:chExt cx="337684" cy="314194"/>
            </a:xfrm>
          </p:grpSpPr>
          <p:sp>
            <p:nvSpPr>
              <p:cNvPr id="832" name="Google Shape;832;p4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4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4" name="Google Shape;834;p42"/>
            <p:cNvGrpSpPr/>
            <p:nvPr/>
          </p:nvGrpSpPr>
          <p:grpSpPr>
            <a:xfrm>
              <a:off x="1945800" y="2547569"/>
              <a:ext cx="506527" cy="470348"/>
              <a:chOff x="6099375" y="2456075"/>
              <a:chExt cx="337684" cy="314194"/>
            </a:xfrm>
          </p:grpSpPr>
          <p:sp>
            <p:nvSpPr>
              <p:cNvPr id="835" name="Google Shape;835;p4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4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37" name="Google Shape;837;p42"/>
            <p:cNvSpPr/>
            <p:nvPr/>
          </p:nvSpPr>
          <p:spPr>
            <a:xfrm>
              <a:off x="1843834" y="3017915"/>
              <a:ext cx="1724862" cy="200349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/>
                <a:t>Redis App Cache</a:t>
              </a:r>
              <a:endParaRPr sz="900"/>
            </a:p>
          </p:txBody>
        </p:sp>
      </p:grpSp>
      <p:grpSp>
        <p:nvGrpSpPr>
          <p:cNvPr id="838" name="Google Shape;838;p42"/>
          <p:cNvGrpSpPr/>
          <p:nvPr/>
        </p:nvGrpSpPr>
        <p:grpSpPr>
          <a:xfrm rot="10800000">
            <a:off x="2535214" y="3218349"/>
            <a:ext cx="1211249" cy="208784"/>
            <a:chOff x="6336019" y="3733725"/>
            <a:chExt cx="2566206" cy="351310"/>
          </a:xfrm>
        </p:grpSpPr>
        <p:sp>
          <p:nvSpPr>
            <p:cNvPr id="839" name="Google Shape;839;p42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2"/>
          <p:cNvGrpSpPr/>
          <p:nvPr/>
        </p:nvGrpSpPr>
        <p:grpSpPr>
          <a:xfrm>
            <a:off x="6781898" y="2748651"/>
            <a:ext cx="543481" cy="543469"/>
            <a:chOff x="6069423" y="2891892"/>
            <a:chExt cx="362321" cy="364231"/>
          </a:xfrm>
        </p:grpSpPr>
        <p:sp>
          <p:nvSpPr>
            <p:cNvPr id="844" name="Google Shape;844;p42"/>
            <p:cNvSpPr/>
            <p:nvPr/>
          </p:nvSpPr>
          <p:spPr>
            <a:xfrm>
              <a:off x="6069423" y="2891892"/>
              <a:ext cx="278958" cy="278958"/>
            </a:xfrm>
            <a:custGeom>
              <a:rect b="b" l="l" r="r" t="t"/>
              <a:pathLst>
                <a:path extrusionOk="0" h="8764" w="8764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6161507" y="2967679"/>
              <a:ext cx="111851" cy="97432"/>
            </a:xfrm>
            <a:custGeom>
              <a:rect b="b" l="l" r="r" t="t"/>
              <a:pathLst>
                <a:path extrusionOk="0" h="3061" w="3514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6144828" y="3007848"/>
              <a:ext cx="105389" cy="88742"/>
            </a:xfrm>
            <a:custGeom>
              <a:rect b="b" l="l" r="r" t="t"/>
              <a:pathLst>
                <a:path extrusionOk="0" h="2788" w="3311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6245633" y="3069248"/>
              <a:ext cx="186110" cy="186874"/>
            </a:xfrm>
            <a:custGeom>
              <a:rect b="b" l="l" r="r" t="t"/>
              <a:pathLst>
                <a:path extrusionOk="0" h="5871" w="5847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6305888" y="3129884"/>
              <a:ext cx="64488" cy="64456"/>
            </a:xfrm>
            <a:custGeom>
              <a:rect b="b" l="l" r="r" t="t"/>
              <a:pathLst>
                <a:path extrusionOk="0" h="2025" w="2026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6173634" y="2997631"/>
              <a:ext cx="70153" cy="70153"/>
            </a:xfrm>
            <a:custGeom>
              <a:rect b="b" l="l" r="r" t="t"/>
              <a:pathLst>
                <a:path extrusionOk="0" h="2204" w="2204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Google Shape;850;p42"/>
          <p:cNvSpPr/>
          <p:nvPr/>
        </p:nvSpPr>
        <p:spPr>
          <a:xfrm>
            <a:off x="6548750" y="3335200"/>
            <a:ext cx="1009779" cy="200350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Jenkins</a:t>
            </a:r>
            <a:endParaRPr/>
          </a:p>
        </p:txBody>
      </p:sp>
      <p:grpSp>
        <p:nvGrpSpPr>
          <p:cNvPr id="851" name="Google Shape;851;p42"/>
          <p:cNvGrpSpPr/>
          <p:nvPr/>
        </p:nvGrpSpPr>
        <p:grpSpPr>
          <a:xfrm flipH="1">
            <a:off x="5590601" y="2889902"/>
            <a:ext cx="960158" cy="289172"/>
            <a:chOff x="4411970" y="2726085"/>
            <a:chExt cx="643107" cy="193659"/>
          </a:xfrm>
        </p:grpSpPr>
        <p:sp>
          <p:nvSpPr>
            <p:cNvPr id="852" name="Google Shape;852;p42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/>
          <p:nvPr/>
        </p:nvSpPr>
        <p:spPr>
          <a:xfrm flipH="1" rot="261138">
            <a:off x="785424" y="1512300"/>
            <a:ext cx="3182277" cy="306580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25"/>
          <p:cNvGrpSpPr/>
          <p:nvPr/>
        </p:nvGrpSpPr>
        <p:grpSpPr>
          <a:xfrm>
            <a:off x="4382175" y="1386651"/>
            <a:ext cx="4066901" cy="3316978"/>
            <a:chOff x="505099" y="1394400"/>
            <a:chExt cx="8133801" cy="3497815"/>
          </a:xfrm>
        </p:grpSpPr>
        <p:sp>
          <p:nvSpPr>
            <p:cNvPr id="123" name="Google Shape;123;p25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5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25"/>
          <p:cNvSpPr txBox="1"/>
          <p:nvPr>
            <p:ph idx="1" type="subTitle"/>
          </p:nvPr>
        </p:nvSpPr>
        <p:spPr>
          <a:xfrm>
            <a:off x="4706662" y="1673703"/>
            <a:ext cx="3405300" cy="29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Arvo"/>
                <a:ea typeface="Arvo"/>
                <a:cs typeface="Arvo"/>
                <a:sym typeface="Arvo"/>
              </a:rPr>
              <a:t>John Azinheira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200">
                <a:latin typeface="Zilla Slab"/>
                <a:ea typeface="Zilla Slab"/>
                <a:cs typeface="Zilla Slab"/>
                <a:sym typeface="Zilla Slab"/>
              </a:rPr>
              <a:t>(former)</a:t>
            </a:r>
            <a:endParaRPr sz="1200"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Zilla Slab"/>
                <a:ea typeface="Zilla Slab"/>
                <a:cs typeface="Zilla Slab"/>
                <a:sym typeface="Zilla Slab"/>
              </a:rPr>
              <a:t>Director of Technology</a:t>
            </a:r>
            <a:endParaRPr sz="1200"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Zilla Slab"/>
                <a:ea typeface="Zilla Slab"/>
                <a:cs typeface="Zilla Slab"/>
                <a:sym typeface="Zilla Slab"/>
              </a:rPr>
              <a:t>at</a:t>
            </a:r>
            <a:endParaRPr sz="1000"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Zilla Slab"/>
                <a:ea typeface="Zilla Slab"/>
                <a:cs typeface="Zilla Slab"/>
                <a:sym typeface="Zilla Slab"/>
              </a:rPr>
              <a:t>Saylor Academy</a:t>
            </a:r>
            <a:endParaRPr sz="1200"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latin typeface="Zilla Slab"/>
                <a:ea typeface="Zilla Slab"/>
                <a:cs typeface="Zilla Slab"/>
                <a:sym typeface="Zilla Slab"/>
              </a:rPr>
              <a:t>hello@johnazinheira.com</a:t>
            </a:r>
            <a:endParaRPr sz="120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26" name="Google Shape;126;p25"/>
          <p:cNvSpPr txBox="1"/>
          <p:nvPr>
            <p:ph type="ctrTitle"/>
          </p:nvPr>
        </p:nvSpPr>
        <p:spPr>
          <a:xfrm>
            <a:off x="2357300" y="444775"/>
            <a:ext cx="44292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800">
                <a:solidFill>
                  <a:schemeClr val="dk2"/>
                </a:solidFill>
              </a:rPr>
              <a:t>WHO AM I?</a:t>
            </a:r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 b="1540" l="0" r="0" t="1540"/>
          <a:stretch/>
        </p:blipFill>
        <p:spPr>
          <a:xfrm rot="-54878">
            <a:off x="964677" y="1586585"/>
            <a:ext cx="2992888" cy="2900687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3"/>
          <p:cNvSpPr/>
          <p:nvPr/>
        </p:nvSpPr>
        <p:spPr>
          <a:xfrm flipH="1" rot="10567624">
            <a:off x="2127004" y="1754841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0" name="Google Shape;860;p43"/>
          <p:cNvGrpSpPr/>
          <p:nvPr/>
        </p:nvGrpSpPr>
        <p:grpSpPr>
          <a:xfrm flipH="1" rot="10800000">
            <a:off x="160425" y="2579461"/>
            <a:ext cx="4131158" cy="2488346"/>
            <a:chOff x="505099" y="1394400"/>
            <a:chExt cx="8133801" cy="3497815"/>
          </a:xfrm>
        </p:grpSpPr>
        <p:sp>
          <p:nvSpPr>
            <p:cNvPr id="861" name="Google Shape;861;p43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3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43"/>
          <p:cNvSpPr txBox="1"/>
          <p:nvPr>
            <p:ph type="title"/>
          </p:nvPr>
        </p:nvSpPr>
        <p:spPr>
          <a:xfrm>
            <a:off x="255230" y="2821325"/>
            <a:ext cx="385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</a:t>
            </a:r>
            <a:endParaRPr b="1"/>
          </a:p>
        </p:txBody>
      </p:sp>
      <p:sp>
        <p:nvSpPr>
          <p:cNvPr id="864" name="Google Shape;864;p43"/>
          <p:cNvSpPr txBox="1"/>
          <p:nvPr>
            <p:ph idx="1" type="subTitle"/>
          </p:nvPr>
        </p:nvSpPr>
        <p:spPr>
          <a:xfrm>
            <a:off x="187425" y="3181425"/>
            <a:ext cx="4056600" cy="17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Reports of slowdowns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Noticed CPU spiking on multiple machines and being taken off the load balancer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Regular intervals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200"/>
              <a:t>Reengagement plugin was taking so long to complete, the next scheduled task was starting over and interfering.</a:t>
            </a:r>
            <a:endParaRPr sz="1200"/>
          </a:p>
        </p:txBody>
      </p:sp>
      <p:sp>
        <p:nvSpPr>
          <p:cNvPr id="865" name="Google Shape;865;p43"/>
          <p:cNvSpPr txBox="1"/>
          <p:nvPr>
            <p:ph idx="2" type="ctrTitle"/>
          </p:nvPr>
        </p:nvSpPr>
        <p:spPr>
          <a:xfrm>
            <a:off x="255225" y="444775"/>
            <a:ext cx="8560500" cy="1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ANOTHER DAY, ANOTHER </a:t>
            </a:r>
            <a:br>
              <a:rPr b="0" lang="es-419" sz="2000"/>
            </a:br>
            <a:r>
              <a:rPr lang="es-419" sz="3800">
                <a:solidFill>
                  <a:schemeClr val="dk2"/>
                </a:solidFill>
              </a:rPr>
              <a:t>PERFORMANCE DEGRADATION</a:t>
            </a:r>
            <a:endParaRPr/>
          </a:p>
        </p:txBody>
      </p:sp>
      <p:grpSp>
        <p:nvGrpSpPr>
          <p:cNvPr id="866" name="Google Shape;866;p43"/>
          <p:cNvGrpSpPr/>
          <p:nvPr/>
        </p:nvGrpSpPr>
        <p:grpSpPr>
          <a:xfrm>
            <a:off x="2505365" y="1894042"/>
            <a:ext cx="544653" cy="557208"/>
            <a:chOff x="6630539" y="2917502"/>
            <a:chExt cx="371777" cy="349434"/>
          </a:xfrm>
        </p:grpSpPr>
        <p:sp>
          <p:nvSpPr>
            <p:cNvPr id="867" name="Google Shape;867;p43"/>
            <p:cNvSpPr/>
            <p:nvPr/>
          </p:nvSpPr>
          <p:spPr>
            <a:xfrm>
              <a:off x="6689292" y="3043093"/>
              <a:ext cx="92109" cy="30586"/>
            </a:xfrm>
            <a:custGeom>
              <a:rect b="b" l="l" r="r" t="t"/>
              <a:pathLst>
                <a:path extrusionOk="0" h="961" w="2894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3"/>
            <p:cNvSpPr/>
            <p:nvPr/>
          </p:nvSpPr>
          <p:spPr>
            <a:xfrm>
              <a:off x="6630539" y="2993315"/>
              <a:ext cx="208852" cy="273621"/>
            </a:xfrm>
            <a:custGeom>
              <a:rect b="b" l="l" r="r" t="t"/>
              <a:pathLst>
                <a:path extrusionOk="0" h="8597" w="6562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3"/>
            <p:cNvSpPr/>
            <p:nvPr/>
          </p:nvSpPr>
          <p:spPr>
            <a:xfrm>
              <a:off x="6665804" y="3232053"/>
              <a:ext cx="10630" cy="33737"/>
            </a:xfrm>
            <a:custGeom>
              <a:rect b="b" l="l" r="r" t="t"/>
              <a:pathLst>
                <a:path extrusionOk="0" h="1060" w="334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3"/>
            <p:cNvSpPr/>
            <p:nvPr/>
          </p:nvSpPr>
          <p:spPr>
            <a:xfrm>
              <a:off x="6793877" y="3232053"/>
              <a:ext cx="10248" cy="33737"/>
            </a:xfrm>
            <a:custGeom>
              <a:rect b="b" l="l" r="r" t="t"/>
              <a:pathLst>
                <a:path extrusionOk="0" h="1060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3"/>
            <p:cNvSpPr/>
            <p:nvPr/>
          </p:nvSpPr>
          <p:spPr>
            <a:xfrm>
              <a:off x="6828347" y="2952766"/>
              <a:ext cx="173969" cy="181162"/>
            </a:xfrm>
            <a:custGeom>
              <a:rect b="b" l="l" r="r" t="t"/>
              <a:pathLst>
                <a:path extrusionOk="0" h="5692" w="5466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3"/>
            <p:cNvSpPr/>
            <p:nvPr/>
          </p:nvSpPr>
          <p:spPr>
            <a:xfrm>
              <a:off x="6898463" y="2917502"/>
              <a:ext cx="34151" cy="104999"/>
            </a:xfrm>
            <a:custGeom>
              <a:rect b="b" l="l" r="r" t="t"/>
              <a:pathLst>
                <a:path extrusionOk="0" h="3299" w="1073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3"/>
            <p:cNvSpPr/>
            <p:nvPr/>
          </p:nvSpPr>
          <p:spPr>
            <a:xfrm>
              <a:off x="6898081" y="3028548"/>
              <a:ext cx="34151" cy="34119"/>
            </a:xfrm>
            <a:custGeom>
              <a:rect b="b" l="l" r="r" t="t"/>
              <a:pathLst>
                <a:path extrusionOk="0" h="1072" w="1073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44"/>
          <p:cNvGrpSpPr/>
          <p:nvPr/>
        </p:nvGrpSpPr>
        <p:grpSpPr>
          <a:xfrm rot="10800000">
            <a:off x="816118" y="1547880"/>
            <a:ext cx="4042807" cy="2455295"/>
            <a:chOff x="3065411" y="2718963"/>
            <a:chExt cx="3183313" cy="849260"/>
          </a:xfrm>
        </p:grpSpPr>
        <p:sp>
          <p:nvSpPr>
            <p:cNvPr id="879" name="Google Shape;879;p44"/>
            <p:cNvSpPr/>
            <p:nvPr/>
          </p:nvSpPr>
          <p:spPr>
            <a:xfrm rot="-18378">
              <a:off x="3287403" y="2841726"/>
              <a:ext cx="2918142" cy="721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4"/>
            <p:cNvSpPr/>
            <p:nvPr/>
          </p:nvSpPr>
          <p:spPr>
            <a:xfrm rot="59094">
              <a:off x="3071189" y="2744711"/>
              <a:ext cx="3001944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44"/>
          <p:cNvGrpSpPr/>
          <p:nvPr/>
        </p:nvGrpSpPr>
        <p:grpSpPr>
          <a:xfrm flipH="1" rot="10800000">
            <a:off x="4799122" y="390631"/>
            <a:ext cx="2633315" cy="1428466"/>
            <a:chOff x="3343996" y="2719757"/>
            <a:chExt cx="2305678" cy="873092"/>
          </a:xfrm>
        </p:grpSpPr>
        <p:sp>
          <p:nvSpPr>
            <p:cNvPr id="882" name="Google Shape;882;p44"/>
            <p:cNvSpPr/>
            <p:nvPr/>
          </p:nvSpPr>
          <p:spPr>
            <a:xfrm flipH="1" rot="122457">
              <a:off x="3355749" y="2856277"/>
              <a:ext cx="2198595" cy="6976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4"/>
            <p:cNvSpPr/>
            <p:nvPr/>
          </p:nvSpPr>
          <p:spPr>
            <a:xfrm flipH="1" rot="-59333">
              <a:off x="3540518" y="2737855"/>
              <a:ext cx="2103313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44"/>
          <p:cNvSpPr txBox="1"/>
          <p:nvPr>
            <p:ph type="title"/>
          </p:nvPr>
        </p:nvSpPr>
        <p:spPr>
          <a:xfrm>
            <a:off x="5060975" y="553400"/>
            <a:ext cx="2247900" cy="8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What is the Reengagement plugin?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885" name="Google Shape;885;p44"/>
          <p:cNvSpPr txBox="1"/>
          <p:nvPr>
            <p:ph idx="1" type="subTitle"/>
          </p:nvPr>
        </p:nvSpPr>
        <p:spPr>
          <a:xfrm>
            <a:off x="1075775" y="1864275"/>
            <a:ext cx="3523800" cy="203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 sz="1400"/>
              <a:t>Initial foray into student interventions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 sz="1400"/>
              <a:t>Allows you to remind students to complete activities via email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 sz="1400"/>
              <a:t>Used to give students more information after failing an exam, encouragement, and next steps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45"/>
          <p:cNvSpPr/>
          <p:nvPr/>
        </p:nvSpPr>
        <p:spPr>
          <a:xfrm flipH="1" rot="10567624">
            <a:off x="2127004" y="1754841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45"/>
          <p:cNvSpPr/>
          <p:nvPr/>
        </p:nvSpPr>
        <p:spPr>
          <a:xfrm rot="232376">
            <a:off x="5714889" y="1747164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45"/>
          <p:cNvGrpSpPr/>
          <p:nvPr/>
        </p:nvGrpSpPr>
        <p:grpSpPr>
          <a:xfrm>
            <a:off x="4851950" y="2579341"/>
            <a:ext cx="4131170" cy="2488243"/>
            <a:chOff x="505090" y="1394375"/>
            <a:chExt cx="8133825" cy="4344000"/>
          </a:xfrm>
        </p:grpSpPr>
        <p:sp>
          <p:nvSpPr>
            <p:cNvPr id="893" name="Google Shape;893;p45"/>
            <p:cNvSpPr/>
            <p:nvPr/>
          </p:nvSpPr>
          <p:spPr>
            <a:xfrm flipH="1" rot="-59100">
              <a:off x="540655" y="1462164"/>
              <a:ext cx="7922971" cy="42084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5"/>
            <p:cNvSpPr/>
            <p:nvPr/>
          </p:nvSpPr>
          <p:spPr>
            <a:xfrm rot="59100">
              <a:off x="682180" y="1646231"/>
              <a:ext cx="7922971" cy="39941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5"/>
          <p:cNvGrpSpPr/>
          <p:nvPr/>
        </p:nvGrpSpPr>
        <p:grpSpPr>
          <a:xfrm flipH="1" rot="10800000">
            <a:off x="160425" y="2579461"/>
            <a:ext cx="4131158" cy="2488346"/>
            <a:chOff x="505099" y="1394400"/>
            <a:chExt cx="8133801" cy="3497815"/>
          </a:xfrm>
        </p:grpSpPr>
        <p:sp>
          <p:nvSpPr>
            <p:cNvPr id="896" name="Google Shape;896;p45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5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8" name="Google Shape;898;p45"/>
          <p:cNvSpPr txBox="1"/>
          <p:nvPr>
            <p:ph type="title"/>
          </p:nvPr>
        </p:nvSpPr>
        <p:spPr>
          <a:xfrm>
            <a:off x="255230" y="2821325"/>
            <a:ext cx="38532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</a:t>
            </a:r>
            <a:endParaRPr b="1"/>
          </a:p>
        </p:txBody>
      </p:sp>
      <p:sp>
        <p:nvSpPr>
          <p:cNvPr id="899" name="Google Shape;899;p45"/>
          <p:cNvSpPr txBox="1"/>
          <p:nvPr>
            <p:ph idx="1" type="subTitle"/>
          </p:nvPr>
        </p:nvSpPr>
        <p:spPr>
          <a:xfrm>
            <a:off x="187425" y="3181425"/>
            <a:ext cx="4056600" cy="17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Reports of slowdowns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Noticed CPU spiking on multiple machines and being taken off the load balancer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Regular intervals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200"/>
              <a:t>Reengagement plugin was taking so long to complete, the next scheduled task was starting over and interfering.</a:t>
            </a:r>
            <a:endParaRPr sz="1200"/>
          </a:p>
        </p:txBody>
      </p:sp>
      <p:sp>
        <p:nvSpPr>
          <p:cNvPr id="900" name="Google Shape;900;p45"/>
          <p:cNvSpPr txBox="1"/>
          <p:nvPr>
            <p:ph idx="2" type="ctrTitle"/>
          </p:nvPr>
        </p:nvSpPr>
        <p:spPr>
          <a:xfrm>
            <a:off x="255225" y="444775"/>
            <a:ext cx="8560500" cy="1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ANOTHER DAY, ANOTHER </a:t>
            </a:r>
            <a:br>
              <a:rPr b="0" lang="es-419" sz="2000"/>
            </a:br>
            <a:r>
              <a:rPr lang="es-419" sz="3800">
                <a:solidFill>
                  <a:schemeClr val="dk2"/>
                </a:solidFill>
              </a:rPr>
              <a:t>PERFORMANCE DEGRADATION</a:t>
            </a:r>
            <a:endParaRPr/>
          </a:p>
        </p:txBody>
      </p:sp>
      <p:sp>
        <p:nvSpPr>
          <p:cNvPr id="901" name="Google Shape;901;p45"/>
          <p:cNvSpPr txBox="1"/>
          <p:nvPr>
            <p:ph idx="3" type="title"/>
          </p:nvPr>
        </p:nvSpPr>
        <p:spPr>
          <a:xfrm>
            <a:off x="5034924" y="2821325"/>
            <a:ext cx="37809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SOLUTION</a:t>
            </a:r>
            <a:endParaRPr b="1"/>
          </a:p>
        </p:txBody>
      </p:sp>
      <p:sp>
        <p:nvSpPr>
          <p:cNvPr id="902" name="Google Shape;902;p45"/>
          <p:cNvSpPr txBox="1"/>
          <p:nvPr>
            <p:ph idx="4" type="subTitle"/>
          </p:nvPr>
        </p:nvSpPr>
        <p:spPr>
          <a:xfrm>
            <a:off x="4851950" y="3181425"/>
            <a:ext cx="4056600" cy="17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Triage: increased the time interval between scheduled tasks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Later removed the plugin entirely</a:t>
            </a:r>
            <a:endParaRPr sz="1200"/>
          </a:p>
        </p:txBody>
      </p:sp>
      <p:grpSp>
        <p:nvGrpSpPr>
          <p:cNvPr id="903" name="Google Shape;903;p45"/>
          <p:cNvGrpSpPr/>
          <p:nvPr/>
        </p:nvGrpSpPr>
        <p:grpSpPr>
          <a:xfrm>
            <a:off x="2505365" y="1894042"/>
            <a:ext cx="544653" cy="557208"/>
            <a:chOff x="6630539" y="2917502"/>
            <a:chExt cx="371777" cy="349434"/>
          </a:xfrm>
        </p:grpSpPr>
        <p:sp>
          <p:nvSpPr>
            <p:cNvPr id="904" name="Google Shape;904;p45"/>
            <p:cNvSpPr/>
            <p:nvPr/>
          </p:nvSpPr>
          <p:spPr>
            <a:xfrm>
              <a:off x="6689292" y="3043093"/>
              <a:ext cx="92109" cy="30586"/>
            </a:xfrm>
            <a:custGeom>
              <a:rect b="b" l="l" r="r" t="t"/>
              <a:pathLst>
                <a:path extrusionOk="0" h="961" w="2894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6630539" y="2993315"/>
              <a:ext cx="208852" cy="273621"/>
            </a:xfrm>
            <a:custGeom>
              <a:rect b="b" l="l" r="r" t="t"/>
              <a:pathLst>
                <a:path extrusionOk="0" h="8597" w="6562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6665804" y="3232053"/>
              <a:ext cx="10630" cy="33737"/>
            </a:xfrm>
            <a:custGeom>
              <a:rect b="b" l="l" r="r" t="t"/>
              <a:pathLst>
                <a:path extrusionOk="0" h="1060" w="334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6793877" y="3232053"/>
              <a:ext cx="10248" cy="33737"/>
            </a:xfrm>
            <a:custGeom>
              <a:rect b="b" l="l" r="r" t="t"/>
              <a:pathLst>
                <a:path extrusionOk="0" h="1060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6828347" y="2952766"/>
              <a:ext cx="173969" cy="181162"/>
            </a:xfrm>
            <a:custGeom>
              <a:rect b="b" l="l" r="r" t="t"/>
              <a:pathLst>
                <a:path extrusionOk="0" h="5692" w="5466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6898463" y="2917502"/>
              <a:ext cx="34151" cy="104999"/>
            </a:xfrm>
            <a:custGeom>
              <a:rect b="b" l="l" r="r" t="t"/>
              <a:pathLst>
                <a:path extrusionOk="0" h="3299" w="1073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6898081" y="3028548"/>
              <a:ext cx="34151" cy="34119"/>
            </a:xfrm>
            <a:custGeom>
              <a:rect b="b" l="l" r="r" t="t"/>
              <a:pathLst>
                <a:path extrusionOk="0" h="1072" w="1073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45"/>
          <p:cNvGrpSpPr/>
          <p:nvPr/>
        </p:nvGrpSpPr>
        <p:grpSpPr>
          <a:xfrm>
            <a:off x="6093249" y="1934451"/>
            <a:ext cx="544663" cy="476410"/>
            <a:chOff x="4880567" y="1535870"/>
            <a:chExt cx="356245" cy="317607"/>
          </a:xfrm>
        </p:grpSpPr>
        <p:sp>
          <p:nvSpPr>
            <p:cNvPr id="912" name="Google Shape;912;p45"/>
            <p:cNvSpPr/>
            <p:nvPr/>
          </p:nvSpPr>
          <p:spPr>
            <a:xfrm>
              <a:off x="5103774" y="1535870"/>
              <a:ext cx="100448" cy="128138"/>
            </a:xfrm>
            <a:custGeom>
              <a:rect b="b" l="l" r="r" t="t"/>
              <a:pathLst>
                <a:path extrusionOk="0" h="4026" w="3156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4880567" y="1552929"/>
              <a:ext cx="200895" cy="300547"/>
            </a:xfrm>
            <a:custGeom>
              <a:rect b="b" l="l" r="r" t="t"/>
              <a:pathLst>
                <a:path extrusionOk="0" h="9443" w="6312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4919620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5031398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5070418" y="1552547"/>
              <a:ext cx="166394" cy="173969"/>
            </a:xfrm>
            <a:custGeom>
              <a:rect b="b" l="l" r="r" t="t"/>
              <a:pathLst>
                <a:path extrusionOk="0" h="5466" w="5228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6"/>
          <p:cNvSpPr/>
          <p:nvPr/>
        </p:nvSpPr>
        <p:spPr>
          <a:xfrm rot="190654">
            <a:off x="6803784" y="1189356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46"/>
          <p:cNvGrpSpPr/>
          <p:nvPr/>
        </p:nvGrpSpPr>
        <p:grpSpPr>
          <a:xfrm>
            <a:off x="4655445" y="874981"/>
            <a:ext cx="2959077" cy="1338964"/>
            <a:chOff x="505099" y="1394400"/>
            <a:chExt cx="8133801" cy="3497815"/>
          </a:xfrm>
        </p:grpSpPr>
        <p:sp>
          <p:nvSpPr>
            <p:cNvPr id="923" name="Google Shape;923;p46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6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5" name="Google Shape;925;p46"/>
          <p:cNvSpPr/>
          <p:nvPr/>
        </p:nvSpPr>
        <p:spPr>
          <a:xfrm flipH="1" rot="-190654">
            <a:off x="2787201" y="2651331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6" name="Google Shape;926;p46"/>
          <p:cNvGrpSpPr/>
          <p:nvPr/>
        </p:nvGrpSpPr>
        <p:grpSpPr>
          <a:xfrm flipH="1">
            <a:off x="638862" y="2336956"/>
            <a:ext cx="2959077" cy="1338964"/>
            <a:chOff x="505099" y="1394400"/>
            <a:chExt cx="8133801" cy="3497815"/>
          </a:xfrm>
        </p:grpSpPr>
        <p:sp>
          <p:nvSpPr>
            <p:cNvPr id="927" name="Google Shape;927;p46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6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46"/>
          <p:cNvSpPr/>
          <p:nvPr/>
        </p:nvSpPr>
        <p:spPr>
          <a:xfrm rot="190654">
            <a:off x="2787201" y="1189356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0" name="Google Shape;930;p46"/>
          <p:cNvGrpSpPr/>
          <p:nvPr/>
        </p:nvGrpSpPr>
        <p:grpSpPr>
          <a:xfrm>
            <a:off x="638862" y="874981"/>
            <a:ext cx="2959077" cy="1338964"/>
            <a:chOff x="505099" y="1394400"/>
            <a:chExt cx="8133801" cy="3497815"/>
          </a:xfrm>
        </p:grpSpPr>
        <p:sp>
          <p:nvSpPr>
            <p:cNvPr id="931" name="Google Shape;931;p46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6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46"/>
          <p:cNvSpPr txBox="1"/>
          <p:nvPr>
            <p:ph type="title"/>
          </p:nvPr>
        </p:nvSpPr>
        <p:spPr>
          <a:xfrm>
            <a:off x="787750" y="1083788"/>
            <a:ext cx="2661300" cy="9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USE A CI/CD SYSTEM</a:t>
            </a:r>
            <a:endParaRPr b="1"/>
          </a:p>
        </p:txBody>
      </p:sp>
      <p:sp>
        <p:nvSpPr>
          <p:cNvPr id="934" name="Google Shape;934;p46"/>
          <p:cNvSpPr txBox="1"/>
          <p:nvPr>
            <p:ph idx="2" type="title"/>
          </p:nvPr>
        </p:nvSpPr>
        <p:spPr>
          <a:xfrm>
            <a:off x="3574975" y="12638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01</a:t>
            </a:r>
            <a:endParaRPr/>
          </a:p>
        </p:txBody>
      </p:sp>
      <p:sp>
        <p:nvSpPr>
          <p:cNvPr id="935" name="Google Shape;935;p46"/>
          <p:cNvSpPr txBox="1"/>
          <p:nvPr>
            <p:ph idx="3" type="ctrTitle"/>
          </p:nvPr>
        </p:nvSpPr>
        <p:spPr>
          <a:xfrm>
            <a:off x="787750" y="63775"/>
            <a:ext cx="66633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THE </a:t>
            </a:r>
            <a:br>
              <a:rPr b="0" lang="es-419" sz="2000"/>
            </a:br>
            <a:r>
              <a:rPr lang="es-419" sz="3800">
                <a:solidFill>
                  <a:schemeClr val="dk2"/>
                </a:solidFill>
              </a:rPr>
              <a:t>RECOMMENDATIONS</a:t>
            </a:r>
            <a:endParaRPr/>
          </a:p>
        </p:txBody>
      </p:sp>
      <p:sp>
        <p:nvSpPr>
          <p:cNvPr id="936" name="Google Shape;936;p46"/>
          <p:cNvSpPr txBox="1"/>
          <p:nvPr>
            <p:ph idx="4" type="title"/>
          </p:nvPr>
        </p:nvSpPr>
        <p:spPr>
          <a:xfrm>
            <a:off x="787750" y="2551010"/>
            <a:ext cx="26613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CHECK YOUR PLUGINS</a:t>
            </a:r>
            <a:endParaRPr b="1"/>
          </a:p>
        </p:txBody>
      </p:sp>
      <p:sp>
        <p:nvSpPr>
          <p:cNvPr id="937" name="Google Shape;937;p46"/>
          <p:cNvSpPr txBox="1"/>
          <p:nvPr>
            <p:ph idx="6" type="title"/>
          </p:nvPr>
        </p:nvSpPr>
        <p:spPr>
          <a:xfrm>
            <a:off x="3574975" y="2731025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03</a:t>
            </a:r>
            <a:endParaRPr/>
          </a:p>
        </p:txBody>
      </p:sp>
      <p:sp>
        <p:nvSpPr>
          <p:cNvPr id="938" name="Google Shape;938;p46"/>
          <p:cNvSpPr txBox="1"/>
          <p:nvPr>
            <p:ph idx="7" type="title"/>
          </p:nvPr>
        </p:nvSpPr>
        <p:spPr>
          <a:xfrm>
            <a:off x="4789525" y="1083787"/>
            <a:ext cx="2661300" cy="9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USE </a:t>
            </a:r>
            <a:r>
              <a:rPr b="1" lang="es-419"/>
              <a:t>CACHING</a:t>
            </a:r>
            <a:endParaRPr b="1"/>
          </a:p>
        </p:txBody>
      </p:sp>
      <p:sp>
        <p:nvSpPr>
          <p:cNvPr id="939" name="Google Shape;939;p46"/>
          <p:cNvSpPr txBox="1"/>
          <p:nvPr>
            <p:ph idx="9" type="title"/>
          </p:nvPr>
        </p:nvSpPr>
        <p:spPr>
          <a:xfrm>
            <a:off x="7576764" y="12638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02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7"/>
          <p:cNvSpPr txBox="1"/>
          <p:nvPr>
            <p:ph type="ctrTitle"/>
          </p:nvPr>
        </p:nvSpPr>
        <p:spPr>
          <a:xfrm>
            <a:off x="2084400" y="444775"/>
            <a:ext cx="49752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AND</a:t>
            </a:r>
            <a:endParaRPr b="0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 </a:t>
            </a:r>
            <a:r>
              <a:rPr lang="es-419" sz="3400">
                <a:solidFill>
                  <a:schemeClr val="dk2"/>
                </a:solidFill>
              </a:rPr>
              <a:t>NOT JUST PLUGINS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945" name="Google Shape;945;p47"/>
          <p:cNvSpPr txBox="1"/>
          <p:nvPr/>
        </p:nvSpPr>
        <p:spPr>
          <a:xfrm>
            <a:off x="891600" y="1610115"/>
            <a:ext cx="7360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 should check your own code and Moodle features used.</a:t>
            </a:r>
            <a:endParaRPr b="1"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E6EE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6" name="Google Shape;946;p47"/>
          <p:cNvSpPr txBox="1"/>
          <p:nvPr/>
        </p:nvSpPr>
        <p:spPr>
          <a:xfrm>
            <a:off x="518325" y="2103250"/>
            <a:ext cx="8034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Partner found that requesting all their users from the ProgramPartner API via email using ‘%’ would take a loooong time (&gt; 5 minutes)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The function core_user_get_users was returning and iterating through all users for a permissions check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Rewrote the function to first get the cohorts they had permissions for, search through users in those cohorts, and </a:t>
            </a:r>
            <a:r>
              <a:rPr i="1" lang="es-419">
                <a:latin typeface="Poppins"/>
                <a:ea typeface="Poppins"/>
                <a:cs typeface="Poppins"/>
                <a:sym typeface="Poppins"/>
              </a:rPr>
              <a:t>then</a:t>
            </a:r>
            <a:r>
              <a:rPr lang="es-419">
                <a:latin typeface="Poppins"/>
                <a:ea typeface="Poppins"/>
                <a:cs typeface="Poppins"/>
                <a:sym typeface="Poppins"/>
              </a:rPr>
              <a:t> do a permissions check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1" name="Google Shape;951;p48"/>
          <p:cNvGrpSpPr/>
          <p:nvPr/>
        </p:nvGrpSpPr>
        <p:grpSpPr>
          <a:xfrm rot="10800000">
            <a:off x="4628993" y="2130580"/>
            <a:ext cx="4042807" cy="2455295"/>
            <a:chOff x="3065411" y="2718963"/>
            <a:chExt cx="3183313" cy="849260"/>
          </a:xfrm>
        </p:grpSpPr>
        <p:sp>
          <p:nvSpPr>
            <p:cNvPr id="952" name="Google Shape;952;p48"/>
            <p:cNvSpPr/>
            <p:nvPr/>
          </p:nvSpPr>
          <p:spPr>
            <a:xfrm rot="-18378">
              <a:off x="3287403" y="2841726"/>
              <a:ext cx="2918142" cy="721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 rot="59094">
              <a:off x="3071189" y="2744711"/>
              <a:ext cx="3001944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4" name="Google Shape;954;p48"/>
          <p:cNvGrpSpPr/>
          <p:nvPr/>
        </p:nvGrpSpPr>
        <p:grpSpPr>
          <a:xfrm flipH="1" rot="10800000">
            <a:off x="5150747" y="930658"/>
            <a:ext cx="2633315" cy="1127686"/>
            <a:chOff x="3343996" y="2719757"/>
            <a:chExt cx="2305678" cy="873092"/>
          </a:xfrm>
        </p:grpSpPr>
        <p:sp>
          <p:nvSpPr>
            <p:cNvPr id="955" name="Google Shape;955;p48"/>
            <p:cNvSpPr/>
            <p:nvPr/>
          </p:nvSpPr>
          <p:spPr>
            <a:xfrm flipH="1" rot="122457">
              <a:off x="3355749" y="2856277"/>
              <a:ext cx="2198595" cy="6976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 flipH="1" rot="-59333">
              <a:off x="3540518" y="2737855"/>
              <a:ext cx="2103313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7" name="Google Shape;957;p48"/>
          <p:cNvSpPr txBox="1"/>
          <p:nvPr>
            <p:ph type="title"/>
          </p:nvPr>
        </p:nvSpPr>
        <p:spPr>
          <a:xfrm>
            <a:off x="5508150" y="965525"/>
            <a:ext cx="1918500" cy="4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dk2"/>
                </a:solidFill>
              </a:rPr>
              <a:t>n8n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958" name="Google Shape;958;p48"/>
          <p:cNvSpPr txBox="1"/>
          <p:nvPr>
            <p:ph idx="1" type="subTitle"/>
          </p:nvPr>
        </p:nvSpPr>
        <p:spPr>
          <a:xfrm>
            <a:off x="4699800" y="2396925"/>
            <a:ext cx="3972000" cy="20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Consolidates student interventions/messaging in a single place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Allows for greater control: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Customized/personalized messages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More advanced logic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-419" sz="1200"/>
              <a:t>Pull in information from other systems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Reduces load on the learning environment 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59" name="Google Shape;959;p48"/>
          <p:cNvSpPr txBox="1"/>
          <p:nvPr>
            <p:ph idx="4294967295" type="ctrTitle"/>
          </p:nvPr>
        </p:nvSpPr>
        <p:spPr>
          <a:xfrm>
            <a:off x="30975" y="0"/>
            <a:ext cx="61293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1800"/>
              <a:t>BUT WHAT ABOUT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1800"/>
              <a:t> </a:t>
            </a:r>
            <a:r>
              <a:rPr lang="es-419" sz="3200">
                <a:solidFill>
                  <a:schemeClr val="dk2"/>
                </a:solidFill>
              </a:rPr>
              <a:t>STUDENT INTERVENTIONS?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960" name="Google Shape;960;p48"/>
          <p:cNvSpPr txBox="1"/>
          <p:nvPr>
            <p:ph type="title"/>
          </p:nvPr>
        </p:nvSpPr>
        <p:spPr>
          <a:xfrm>
            <a:off x="5150750" y="1290850"/>
            <a:ext cx="26592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/>
              <a:t>Free, open and self-hostable fair-code licensed workflow automation tool.</a:t>
            </a:r>
            <a:endParaRPr b="1"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49"/>
          <p:cNvSpPr/>
          <p:nvPr/>
        </p:nvSpPr>
        <p:spPr>
          <a:xfrm flipH="1" rot="-190654">
            <a:off x="6803784" y="2651331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6" name="Google Shape;966;p49"/>
          <p:cNvGrpSpPr/>
          <p:nvPr/>
        </p:nvGrpSpPr>
        <p:grpSpPr>
          <a:xfrm flipH="1">
            <a:off x="4655445" y="2336956"/>
            <a:ext cx="2959077" cy="1338964"/>
            <a:chOff x="505099" y="1394400"/>
            <a:chExt cx="8133801" cy="3497815"/>
          </a:xfrm>
        </p:grpSpPr>
        <p:sp>
          <p:nvSpPr>
            <p:cNvPr id="967" name="Google Shape;967;p49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49"/>
          <p:cNvSpPr/>
          <p:nvPr/>
        </p:nvSpPr>
        <p:spPr>
          <a:xfrm rot="190654">
            <a:off x="6803784" y="1189356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0" name="Google Shape;970;p49"/>
          <p:cNvGrpSpPr/>
          <p:nvPr/>
        </p:nvGrpSpPr>
        <p:grpSpPr>
          <a:xfrm>
            <a:off x="4655445" y="874981"/>
            <a:ext cx="2959077" cy="1338964"/>
            <a:chOff x="505099" y="1394400"/>
            <a:chExt cx="8133801" cy="3497815"/>
          </a:xfrm>
        </p:grpSpPr>
        <p:sp>
          <p:nvSpPr>
            <p:cNvPr id="971" name="Google Shape;971;p49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3" name="Google Shape;973;p49"/>
          <p:cNvSpPr/>
          <p:nvPr/>
        </p:nvSpPr>
        <p:spPr>
          <a:xfrm flipH="1" rot="-190654">
            <a:off x="2787201" y="2651331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4" name="Google Shape;974;p49"/>
          <p:cNvGrpSpPr/>
          <p:nvPr/>
        </p:nvGrpSpPr>
        <p:grpSpPr>
          <a:xfrm flipH="1">
            <a:off x="638862" y="2336956"/>
            <a:ext cx="2959077" cy="1338964"/>
            <a:chOff x="505099" y="1394400"/>
            <a:chExt cx="8133801" cy="3497815"/>
          </a:xfrm>
        </p:grpSpPr>
        <p:sp>
          <p:nvSpPr>
            <p:cNvPr id="975" name="Google Shape;975;p49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7" name="Google Shape;977;p49"/>
          <p:cNvSpPr/>
          <p:nvPr/>
        </p:nvSpPr>
        <p:spPr>
          <a:xfrm rot="190654">
            <a:off x="2787201" y="1189356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8" name="Google Shape;978;p49"/>
          <p:cNvGrpSpPr/>
          <p:nvPr/>
        </p:nvGrpSpPr>
        <p:grpSpPr>
          <a:xfrm>
            <a:off x="638862" y="874981"/>
            <a:ext cx="2959077" cy="1338964"/>
            <a:chOff x="505099" y="1394400"/>
            <a:chExt cx="8133801" cy="3497815"/>
          </a:xfrm>
        </p:grpSpPr>
        <p:sp>
          <p:nvSpPr>
            <p:cNvPr id="979" name="Google Shape;979;p49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1" name="Google Shape;981;p49"/>
          <p:cNvSpPr txBox="1"/>
          <p:nvPr>
            <p:ph type="title"/>
          </p:nvPr>
        </p:nvSpPr>
        <p:spPr>
          <a:xfrm>
            <a:off x="787750" y="1083788"/>
            <a:ext cx="2661300" cy="9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USE A CI/CD SYSTEM</a:t>
            </a:r>
            <a:endParaRPr b="1"/>
          </a:p>
        </p:txBody>
      </p:sp>
      <p:sp>
        <p:nvSpPr>
          <p:cNvPr id="982" name="Google Shape;982;p49"/>
          <p:cNvSpPr txBox="1"/>
          <p:nvPr>
            <p:ph idx="2" type="title"/>
          </p:nvPr>
        </p:nvSpPr>
        <p:spPr>
          <a:xfrm>
            <a:off x="3574975" y="12638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01</a:t>
            </a:r>
            <a:endParaRPr/>
          </a:p>
        </p:txBody>
      </p:sp>
      <p:sp>
        <p:nvSpPr>
          <p:cNvPr id="983" name="Google Shape;983;p49"/>
          <p:cNvSpPr txBox="1"/>
          <p:nvPr>
            <p:ph idx="3" type="ctrTitle"/>
          </p:nvPr>
        </p:nvSpPr>
        <p:spPr>
          <a:xfrm>
            <a:off x="787750" y="63775"/>
            <a:ext cx="66633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THE </a:t>
            </a:r>
            <a:br>
              <a:rPr b="0" lang="es-419" sz="2000"/>
            </a:br>
            <a:r>
              <a:rPr lang="es-419" sz="3800">
                <a:solidFill>
                  <a:schemeClr val="dk2"/>
                </a:solidFill>
              </a:rPr>
              <a:t>RECOMMENDATIONS</a:t>
            </a:r>
            <a:endParaRPr/>
          </a:p>
        </p:txBody>
      </p:sp>
      <p:sp>
        <p:nvSpPr>
          <p:cNvPr id="984" name="Google Shape;984;p49"/>
          <p:cNvSpPr txBox="1"/>
          <p:nvPr>
            <p:ph idx="4" type="title"/>
          </p:nvPr>
        </p:nvSpPr>
        <p:spPr>
          <a:xfrm>
            <a:off x="787750" y="2551010"/>
            <a:ext cx="26613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CHECK YOUR PLUGINS</a:t>
            </a:r>
            <a:endParaRPr b="1"/>
          </a:p>
        </p:txBody>
      </p:sp>
      <p:sp>
        <p:nvSpPr>
          <p:cNvPr id="985" name="Google Shape;985;p49"/>
          <p:cNvSpPr txBox="1"/>
          <p:nvPr>
            <p:ph idx="6" type="title"/>
          </p:nvPr>
        </p:nvSpPr>
        <p:spPr>
          <a:xfrm>
            <a:off x="3574975" y="2731025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03</a:t>
            </a:r>
            <a:endParaRPr/>
          </a:p>
        </p:txBody>
      </p:sp>
      <p:sp>
        <p:nvSpPr>
          <p:cNvPr id="986" name="Google Shape;986;p49"/>
          <p:cNvSpPr txBox="1"/>
          <p:nvPr>
            <p:ph idx="7" type="title"/>
          </p:nvPr>
        </p:nvSpPr>
        <p:spPr>
          <a:xfrm>
            <a:off x="4789525" y="1083787"/>
            <a:ext cx="2661300" cy="9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USE </a:t>
            </a:r>
            <a:r>
              <a:rPr b="1" lang="es-419"/>
              <a:t>CACHING</a:t>
            </a:r>
            <a:endParaRPr b="1"/>
          </a:p>
        </p:txBody>
      </p:sp>
      <p:sp>
        <p:nvSpPr>
          <p:cNvPr id="987" name="Google Shape;987;p49"/>
          <p:cNvSpPr txBox="1"/>
          <p:nvPr>
            <p:ph idx="9" type="title"/>
          </p:nvPr>
        </p:nvSpPr>
        <p:spPr>
          <a:xfrm>
            <a:off x="7576764" y="12638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02</a:t>
            </a:r>
            <a:endParaRPr/>
          </a:p>
        </p:txBody>
      </p:sp>
      <p:sp>
        <p:nvSpPr>
          <p:cNvPr id="988" name="Google Shape;988;p49"/>
          <p:cNvSpPr txBox="1"/>
          <p:nvPr>
            <p:ph idx="13" type="title"/>
          </p:nvPr>
        </p:nvSpPr>
        <p:spPr>
          <a:xfrm>
            <a:off x="4789525" y="2551011"/>
            <a:ext cx="26613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PULL OUT WHAT YOU CAN</a:t>
            </a:r>
            <a:endParaRPr b="1"/>
          </a:p>
        </p:txBody>
      </p:sp>
      <p:sp>
        <p:nvSpPr>
          <p:cNvPr id="989" name="Google Shape;989;p49"/>
          <p:cNvSpPr txBox="1"/>
          <p:nvPr>
            <p:ph idx="15" type="title"/>
          </p:nvPr>
        </p:nvSpPr>
        <p:spPr>
          <a:xfrm>
            <a:off x="7576764" y="2731025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04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0"/>
          <p:cNvSpPr txBox="1"/>
          <p:nvPr>
            <p:ph type="ctrTitle"/>
          </p:nvPr>
        </p:nvSpPr>
        <p:spPr>
          <a:xfrm>
            <a:off x="150" y="444775"/>
            <a:ext cx="91440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AND</a:t>
            </a:r>
            <a:endParaRPr b="0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 </a:t>
            </a:r>
            <a:r>
              <a:rPr lang="es-419" sz="3400">
                <a:solidFill>
                  <a:schemeClr val="dk2"/>
                </a:solidFill>
              </a:rPr>
              <a:t>NOT JUST FUNCTIONS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995" name="Google Shape;995;p50"/>
          <p:cNvSpPr txBox="1"/>
          <p:nvPr/>
        </p:nvSpPr>
        <p:spPr>
          <a:xfrm>
            <a:off x="891600" y="1610115"/>
            <a:ext cx="7360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Think about putting large resources on a CDN.</a:t>
            </a:r>
            <a:endParaRPr b="1"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E6EE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50"/>
          <p:cNvSpPr txBox="1"/>
          <p:nvPr/>
        </p:nvSpPr>
        <p:spPr>
          <a:xfrm>
            <a:off x="518325" y="2103250"/>
            <a:ext cx="8034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Shared network drives are generally slow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Files uploaded into course are put into the shared moodledata folder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Performance cost serving these files - use systems designed to serve them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Example: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Migrating course videos from YouTube, put them into S3 bucket behind Cloudfront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○"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Tip: Moodle Mobile won’t cache links to YouTube videos for offline use, but will cache links to mp4 files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51"/>
          <p:cNvGrpSpPr/>
          <p:nvPr/>
        </p:nvGrpSpPr>
        <p:grpSpPr>
          <a:xfrm flipH="1">
            <a:off x="332706" y="2428616"/>
            <a:ext cx="3754189" cy="1536317"/>
            <a:chOff x="2796106" y="2437953"/>
            <a:chExt cx="3754189" cy="1536317"/>
          </a:xfrm>
        </p:grpSpPr>
        <p:sp>
          <p:nvSpPr>
            <p:cNvPr id="1002" name="Google Shape;1002;p51"/>
            <p:cNvSpPr/>
            <p:nvPr/>
          </p:nvSpPr>
          <p:spPr>
            <a:xfrm rot="59185">
              <a:off x="2806644" y="2468310"/>
              <a:ext cx="3537524" cy="12505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 rot="-203323">
              <a:off x="2979002" y="2620331"/>
              <a:ext cx="3537485" cy="1250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4" name="Google Shape;1004;p51"/>
          <p:cNvSpPr txBox="1"/>
          <p:nvPr>
            <p:ph idx="1" type="subTitle"/>
          </p:nvPr>
        </p:nvSpPr>
        <p:spPr>
          <a:xfrm>
            <a:off x="669625" y="2616275"/>
            <a:ext cx="3080700" cy="10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Recently with more traffic and background processes, slowdowns occurred with certain scheduled tasks as well. </a:t>
            </a:r>
            <a:endParaRPr/>
          </a:p>
        </p:txBody>
      </p:sp>
      <p:sp>
        <p:nvSpPr>
          <p:cNvPr id="1005" name="Google Shape;1005;p51"/>
          <p:cNvSpPr txBox="1"/>
          <p:nvPr>
            <p:ph type="ctrTitle"/>
          </p:nvPr>
        </p:nvSpPr>
        <p:spPr>
          <a:xfrm>
            <a:off x="175" y="1486450"/>
            <a:ext cx="9144000" cy="88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>
                <a:solidFill>
                  <a:schemeClr val="dk1"/>
                </a:solidFill>
              </a:rPr>
              <a:t>AND</a:t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 </a:t>
            </a:r>
            <a:r>
              <a:rPr lang="es-419" sz="3400"/>
              <a:t>INFRASTRUCTURE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</a:rPr>
              <a:t>TOO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006" name="Google Shape;1006;p51"/>
          <p:cNvGrpSpPr/>
          <p:nvPr/>
        </p:nvGrpSpPr>
        <p:grpSpPr>
          <a:xfrm flipH="1">
            <a:off x="5057106" y="2428616"/>
            <a:ext cx="3754189" cy="1536317"/>
            <a:chOff x="2796106" y="2437953"/>
            <a:chExt cx="3754189" cy="1536317"/>
          </a:xfrm>
        </p:grpSpPr>
        <p:sp>
          <p:nvSpPr>
            <p:cNvPr id="1007" name="Google Shape;1007;p51"/>
            <p:cNvSpPr/>
            <p:nvPr/>
          </p:nvSpPr>
          <p:spPr>
            <a:xfrm rot="59185">
              <a:off x="2806644" y="2468310"/>
              <a:ext cx="3537524" cy="12505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 rot="-203323">
              <a:off x="2979002" y="2620331"/>
              <a:ext cx="3537485" cy="1250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9" name="Google Shape;1009;p51"/>
          <p:cNvSpPr txBox="1"/>
          <p:nvPr>
            <p:ph idx="1" type="subTitle"/>
          </p:nvPr>
        </p:nvSpPr>
        <p:spPr>
          <a:xfrm>
            <a:off x="5394025" y="2616275"/>
            <a:ext cx="3080700" cy="10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Pulled out the Moodle cron from the front-end web tier servers and enabled on a new “admin” tier.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oogle Shape;1014;p52"/>
          <p:cNvGrpSpPr/>
          <p:nvPr/>
        </p:nvGrpSpPr>
        <p:grpSpPr>
          <a:xfrm flipH="1" rot="10800000">
            <a:off x="1000811" y="951916"/>
            <a:ext cx="7142414" cy="3668436"/>
            <a:chOff x="2825794" y="2438202"/>
            <a:chExt cx="3707456" cy="1506668"/>
          </a:xfrm>
        </p:grpSpPr>
        <p:sp>
          <p:nvSpPr>
            <p:cNvPr id="1015" name="Google Shape;1015;p52"/>
            <p:cNvSpPr/>
            <p:nvPr/>
          </p:nvSpPr>
          <p:spPr>
            <a:xfrm rot="59052">
              <a:off x="2836330" y="2468859"/>
              <a:ext cx="3580428" cy="12505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2"/>
            <p:cNvSpPr/>
            <p:nvPr/>
          </p:nvSpPr>
          <p:spPr>
            <a:xfrm rot="4035">
              <a:off x="2936849" y="2690903"/>
              <a:ext cx="3578102" cy="1252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7" name="Google Shape;1017;p52"/>
          <p:cNvSpPr txBox="1"/>
          <p:nvPr>
            <p:ph type="ctrTitle"/>
          </p:nvPr>
        </p:nvSpPr>
        <p:spPr>
          <a:xfrm>
            <a:off x="2084400" y="63775"/>
            <a:ext cx="49752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>
                <a:solidFill>
                  <a:schemeClr val="dk1"/>
                </a:solidFill>
              </a:rPr>
              <a:t>THE</a:t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 </a:t>
            </a:r>
            <a:r>
              <a:rPr lang="es-419" sz="3400"/>
              <a:t>INFRASTRUCTURE</a:t>
            </a:r>
            <a:endParaRPr sz="3400">
              <a:solidFill>
                <a:schemeClr val="dk2"/>
              </a:solidFill>
            </a:endParaRPr>
          </a:p>
        </p:txBody>
      </p:sp>
      <p:grpSp>
        <p:nvGrpSpPr>
          <p:cNvPr id="1018" name="Google Shape;1018;p52"/>
          <p:cNvGrpSpPr/>
          <p:nvPr/>
        </p:nvGrpSpPr>
        <p:grpSpPr>
          <a:xfrm>
            <a:off x="3767554" y="1919704"/>
            <a:ext cx="1724858" cy="503070"/>
            <a:chOff x="4203029" y="1314805"/>
            <a:chExt cx="1149905" cy="335425"/>
          </a:xfrm>
        </p:grpSpPr>
        <p:grpSp>
          <p:nvGrpSpPr>
            <p:cNvPr id="1019" name="Google Shape;1019;p52"/>
            <p:cNvGrpSpPr/>
            <p:nvPr/>
          </p:nvGrpSpPr>
          <p:grpSpPr>
            <a:xfrm>
              <a:off x="4203029" y="1314805"/>
              <a:ext cx="356655" cy="335425"/>
              <a:chOff x="849016" y="2903255"/>
              <a:chExt cx="356655" cy="335425"/>
            </a:xfrm>
          </p:grpSpPr>
          <p:sp>
            <p:nvSpPr>
              <p:cNvPr id="1020" name="Google Shape;1020;p52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52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52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52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52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52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52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52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52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52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52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1" name="Google Shape;1031;p52"/>
            <p:cNvGrpSpPr/>
            <p:nvPr/>
          </p:nvGrpSpPr>
          <p:grpSpPr>
            <a:xfrm>
              <a:off x="4599654" y="1314805"/>
              <a:ext cx="356655" cy="335425"/>
              <a:chOff x="849016" y="2903255"/>
              <a:chExt cx="356655" cy="335425"/>
            </a:xfrm>
          </p:grpSpPr>
          <p:sp>
            <p:nvSpPr>
              <p:cNvPr id="1032" name="Google Shape;1032;p52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52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52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52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52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52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52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52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52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52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52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3" name="Google Shape;1043;p52"/>
            <p:cNvGrpSpPr/>
            <p:nvPr/>
          </p:nvGrpSpPr>
          <p:grpSpPr>
            <a:xfrm>
              <a:off x="4996279" y="1314805"/>
              <a:ext cx="356655" cy="335425"/>
              <a:chOff x="849016" y="2903255"/>
              <a:chExt cx="356655" cy="335425"/>
            </a:xfrm>
          </p:grpSpPr>
          <p:sp>
            <p:nvSpPr>
              <p:cNvPr id="1044" name="Google Shape;1044;p52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52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52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52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52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52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52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52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52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52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52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55" name="Google Shape;1055;p52"/>
          <p:cNvSpPr/>
          <p:nvPr/>
        </p:nvSpPr>
        <p:spPr>
          <a:xfrm>
            <a:off x="3767597" y="2452390"/>
            <a:ext cx="1724862" cy="200349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Moodle Admin Tier</a:t>
            </a:r>
            <a:endParaRPr/>
          </a:p>
        </p:txBody>
      </p:sp>
      <p:grpSp>
        <p:nvGrpSpPr>
          <p:cNvPr id="1056" name="Google Shape;1056;p52"/>
          <p:cNvGrpSpPr/>
          <p:nvPr/>
        </p:nvGrpSpPr>
        <p:grpSpPr>
          <a:xfrm>
            <a:off x="2909359" y="3535547"/>
            <a:ext cx="1724862" cy="741967"/>
            <a:chOff x="1547709" y="2259997"/>
            <a:chExt cx="1724862" cy="741967"/>
          </a:xfrm>
        </p:grpSpPr>
        <p:grpSp>
          <p:nvGrpSpPr>
            <p:cNvPr id="1057" name="Google Shape;1057;p52"/>
            <p:cNvGrpSpPr/>
            <p:nvPr/>
          </p:nvGrpSpPr>
          <p:grpSpPr>
            <a:xfrm>
              <a:off x="1603589" y="2259997"/>
              <a:ext cx="1613089" cy="501840"/>
              <a:chOff x="1603589" y="2260068"/>
              <a:chExt cx="1075393" cy="331993"/>
            </a:xfrm>
          </p:grpSpPr>
          <p:grpSp>
            <p:nvGrpSpPr>
              <p:cNvPr id="1058" name="Google Shape;1058;p52"/>
              <p:cNvGrpSpPr/>
              <p:nvPr/>
            </p:nvGrpSpPr>
            <p:grpSpPr>
              <a:xfrm>
                <a:off x="16035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1059" name="Google Shape;1059;p52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52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52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52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52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52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52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52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7" name="Google Shape;1067;p52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8" name="Google Shape;1068;p52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9" name="Google Shape;1069;p52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52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1" name="Google Shape;1071;p52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2" name="Google Shape;1072;p52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3" name="Google Shape;1073;p52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4" name="Google Shape;1074;p52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5" name="Google Shape;1075;p52"/>
              <p:cNvGrpSpPr/>
              <p:nvPr/>
            </p:nvGrpSpPr>
            <p:grpSpPr>
              <a:xfrm>
                <a:off x="19752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1076" name="Google Shape;1076;p52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7" name="Google Shape;1077;p52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8" name="Google Shape;1078;p52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9" name="Google Shape;1079;p52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0" name="Google Shape;1080;p52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1" name="Google Shape;1081;p52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2" name="Google Shape;1082;p52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3" name="Google Shape;1083;p52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4" name="Google Shape;1084;p52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5" name="Google Shape;1085;p52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6" name="Google Shape;1086;p52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7" name="Google Shape;1087;p52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8" name="Google Shape;1088;p52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9" name="Google Shape;1089;p52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0" name="Google Shape;1090;p52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1" name="Google Shape;1091;p52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92" name="Google Shape;1092;p52"/>
              <p:cNvGrpSpPr/>
              <p:nvPr/>
            </p:nvGrpSpPr>
            <p:grpSpPr>
              <a:xfrm>
                <a:off x="2346989" y="2260068"/>
                <a:ext cx="331993" cy="331993"/>
                <a:chOff x="870939" y="2439293"/>
                <a:chExt cx="331993" cy="331993"/>
              </a:xfrm>
            </p:grpSpPr>
            <p:sp>
              <p:nvSpPr>
                <p:cNvPr id="1093" name="Google Shape;1093;p52"/>
                <p:cNvSpPr/>
                <p:nvPr/>
              </p:nvSpPr>
              <p:spPr>
                <a:xfrm>
                  <a:off x="870939" y="2439293"/>
                  <a:ext cx="331993" cy="331993"/>
                </a:xfrm>
                <a:custGeom>
                  <a:rect b="b" l="l" r="r" t="t"/>
                  <a:pathLst>
                    <a:path extrusionOk="0" h="10431" w="10431">
                      <a:moveTo>
                        <a:pt x="9490" y="298"/>
                      </a:moveTo>
                      <a:cubicBezTo>
                        <a:pt x="9835" y="298"/>
                        <a:pt x="10121" y="584"/>
                        <a:pt x="10121" y="917"/>
                      </a:cubicBezTo>
                      <a:lnTo>
                        <a:pt x="10121" y="9513"/>
                      </a:lnTo>
                      <a:cubicBezTo>
                        <a:pt x="10121" y="9847"/>
                        <a:pt x="9835" y="10132"/>
                        <a:pt x="9490" y="10132"/>
                      </a:cubicBezTo>
                      <a:lnTo>
                        <a:pt x="7037" y="10132"/>
                      </a:lnTo>
                      <a:lnTo>
                        <a:pt x="7037" y="9156"/>
                      </a:lnTo>
                      <a:cubicBezTo>
                        <a:pt x="7037" y="9055"/>
                        <a:pt x="6960" y="9004"/>
                        <a:pt x="6883" y="9004"/>
                      </a:cubicBezTo>
                      <a:cubicBezTo>
                        <a:pt x="6805" y="9004"/>
                        <a:pt x="6728" y="9055"/>
                        <a:pt x="6728" y="9156"/>
                      </a:cubicBezTo>
                      <a:lnTo>
                        <a:pt x="6728" y="10132"/>
                      </a:lnTo>
                      <a:lnTo>
                        <a:pt x="3644" y="10132"/>
                      </a:lnTo>
                      <a:lnTo>
                        <a:pt x="3644" y="298"/>
                      </a:lnTo>
                      <a:lnTo>
                        <a:pt x="6728" y="298"/>
                      </a:lnTo>
                      <a:lnTo>
                        <a:pt x="6728" y="8347"/>
                      </a:lnTo>
                      <a:cubicBezTo>
                        <a:pt x="6728" y="8442"/>
                        <a:pt x="6805" y="8489"/>
                        <a:pt x="6883" y="8489"/>
                      </a:cubicBezTo>
                      <a:cubicBezTo>
                        <a:pt x="6960" y="8489"/>
                        <a:pt x="7037" y="8442"/>
                        <a:pt x="7037" y="8347"/>
                      </a:cubicBezTo>
                      <a:lnTo>
                        <a:pt x="7037" y="298"/>
                      </a:lnTo>
                      <a:close/>
                      <a:moveTo>
                        <a:pt x="918" y="0"/>
                      </a:moveTo>
                      <a:cubicBezTo>
                        <a:pt x="417" y="0"/>
                        <a:pt x="1" y="417"/>
                        <a:pt x="1" y="917"/>
                      </a:cubicBezTo>
                      <a:lnTo>
                        <a:pt x="1" y="2096"/>
                      </a:lnTo>
                      <a:cubicBezTo>
                        <a:pt x="1" y="2191"/>
                        <a:pt x="78" y="2239"/>
                        <a:pt x="156" y="2239"/>
                      </a:cubicBezTo>
                      <a:cubicBezTo>
                        <a:pt x="233" y="2239"/>
                        <a:pt x="310" y="2191"/>
                        <a:pt x="310" y="2096"/>
                      </a:cubicBezTo>
                      <a:lnTo>
                        <a:pt x="310" y="917"/>
                      </a:lnTo>
                      <a:cubicBezTo>
                        <a:pt x="310" y="584"/>
                        <a:pt x="596" y="298"/>
                        <a:pt x="941" y="298"/>
                      </a:cubicBezTo>
                      <a:lnTo>
                        <a:pt x="3394" y="298"/>
                      </a:lnTo>
                      <a:lnTo>
                        <a:pt x="3394" y="10132"/>
                      </a:lnTo>
                      <a:lnTo>
                        <a:pt x="941" y="10132"/>
                      </a:lnTo>
                      <a:cubicBezTo>
                        <a:pt x="596" y="10132"/>
                        <a:pt x="310" y="9847"/>
                        <a:pt x="310" y="9513"/>
                      </a:cubicBezTo>
                      <a:lnTo>
                        <a:pt x="310" y="2965"/>
                      </a:lnTo>
                      <a:cubicBezTo>
                        <a:pt x="310" y="2864"/>
                        <a:pt x="233" y="2813"/>
                        <a:pt x="156" y="2813"/>
                      </a:cubicBezTo>
                      <a:cubicBezTo>
                        <a:pt x="78" y="2813"/>
                        <a:pt x="1" y="2864"/>
                        <a:pt x="1" y="2965"/>
                      </a:cubicBezTo>
                      <a:lnTo>
                        <a:pt x="1" y="9513"/>
                      </a:lnTo>
                      <a:cubicBezTo>
                        <a:pt x="1" y="10013"/>
                        <a:pt x="417" y="10430"/>
                        <a:pt x="918" y="10430"/>
                      </a:cubicBezTo>
                      <a:lnTo>
                        <a:pt x="9514" y="10430"/>
                      </a:lnTo>
                      <a:cubicBezTo>
                        <a:pt x="10014" y="10430"/>
                        <a:pt x="10431" y="10013"/>
                        <a:pt x="10431" y="9513"/>
                      </a:cubicBezTo>
                      <a:lnTo>
                        <a:pt x="10431" y="917"/>
                      </a:lnTo>
                      <a:cubicBezTo>
                        <a:pt x="10431" y="417"/>
                        <a:pt x="1001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4" name="Google Shape;1094;p52"/>
                <p:cNvSpPr/>
                <p:nvPr/>
              </p:nvSpPr>
              <p:spPr>
                <a:xfrm>
                  <a:off x="908463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73" y="309"/>
                      </a:moveTo>
                      <a:cubicBezTo>
                        <a:pt x="844" y="309"/>
                        <a:pt x="989" y="471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ubicBezTo>
                        <a:pt x="661" y="310"/>
                        <a:pt x="667" y="309"/>
                        <a:pt x="673" y="309"/>
                      </a:cubicBezTo>
                      <a:close/>
                      <a:moveTo>
                        <a:pt x="655" y="0"/>
                      </a:moveTo>
                      <a:cubicBezTo>
                        <a:pt x="274" y="0"/>
                        <a:pt x="0" y="286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2" y="1310"/>
                        <a:pt x="1310" y="1012"/>
                        <a:pt x="1310" y="655"/>
                      </a:cubicBezTo>
                      <a:cubicBezTo>
                        <a:pt x="1310" y="298"/>
                        <a:pt x="1012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5" name="Google Shape;1095;p52"/>
                <p:cNvSpPr/>
                <p:nvPr/>
              </p:nvSpPr>
              <p:spPr>
                <a:xfrm>
                  <a:off x="1015690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6" y="310"/>
                      </a:moveTo>
                      <a:cubicBezTo>
                        <a:pt x="858" y="310"/>
                        <a:pt x="1001" y="465"/>
                        <a:pt x="1001" y="655"/>
                      </a:cubicBezTo>
                      <a:cubicBezTo>
                        <a:pt x="1001" y="846"/>
                        <a:pt x="858" y="1001"/>
                        <a:pt x="656" y="1001"/>
                      </a:cubicBezTo>
                      <a:cubicBezTo>
                        <a:pt x="465" y="1001"/>
                        <a:pt x="322" y="846"/>
                        <a:pt x="322" y="655"/>
                      </a:cubicBezTo>
                      <a:cubicBezTo>
                        <a:pt x="322" y="465"/>
                        <a:pt x="465" y="310"/>
                        <a:pt x="656" y="310"/>
                      </a:cubicBezTo>
                      <a:close/>
                      <a:moveTo>
                        <a:pt x="656" y="0"/>
                      </a:moveTo>
                      <a:cubicBezTo>
                        <a:pt x="299" y="0"/>
                        <a:pt x="1" y="298"/>
                        <a:pt x="1" y="655"/>
                      </a:cubicBezTo>
                      <a:cubicBezTo>
                        <a:pt x="1" y="1012"/>
                        <a:pt x="299" y="1310"/>
                        <a:pt x="656" y="1310"/>
                      </a:cubicBezTo>
                      <a:cubicBezTo>
                        <a:pt x="1013" y="1310"/>
                        <a:pt x="1311" y="1012"/>
                        <a:pt x="1311" y="655"/>
                      </a:cubicBezTo>
                      <a:cubicBezTo>
                        <a:pt x="1311" y="298"/>
                        <a:pt x="1013" y="0"/>
                        <a:pt x="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6" name="Google Shape;1096;p52"/>
                <p:cNvSpPr/>
                <p:nvPr/>
              </p:nvSpPr>
              <p:spPr>
                <a:xfrm>
                  <a:off x="1122567" y="2696969"/>
                  <a:ext cx="41726" cy="41726"/>
                </a:xfrm>
                <a:custGeom>
                  <a:rect b="b" l="l" r="r" t="t"/>
                  <a:pathLst>
                    <a:path extrusionOk="0" h="1311" w="1311">
                      <a:moveTo>
                        <a:pt x="655" y="310"/>
                      </a:moveTo>
                      <a:cubicBezTo>
                        <a:pt x="846" y="310"/>
                        <a:pt x="989" y="465"/>
                        <a:pt x="989" y="655"/>
                      </a:cubicBezTo>
                      <a:cubicBezTo>
                        <a:pt x="989" y="846"/>
                        <a:pt x="846" y="1001"/>
                        <a:pt x="655" y="1001"/>
                      </a:cubicBezTo>
                      <a:cubicBezTo>
                        <a:pt x="453" y="1001"/>
                        <a:pt x="310" y="846"/>
                        <a:pt x="310" y="655"/>
                      </a:cubicBezTo>
                      <a:cubicBezTo>
                        <a:pt x="310" y="465"/>
                        <a:pt x="453" y="310"/>
                        <a:pt x="655" y="310"/>
                      </a:cubicBezTo>
                      <a:close/>
                      <a:moveTo>
                        <a:pt x="655" y="0"/>
                      </a:moveTo>
                      <a:cubicBezTo>
                        <a:pt x="298" y="0"/>
                        <a:pt x="0" y="298"/>
                        <a:pt x="0" y="655"/>
                      </a:cubicBezTo>
                      <a:cubicBezTo>
                        <a:pt x="0" y="1012"/>
                        <a:pt x="298" y="1310"/>
                        <a:pt x="655" y="1310"/>
                      </a:cubicBezTo>
                      <a:cubicBezTo>
                        <a:pt x="1013" y="1310"/>
                        <a:pt x="1310" y="1012"/>
                        <a:pt x="1310" y="655"/>
                      </a:cubicBezTo>
                      <a:cubicBezTo>
                        <a:pt x="1310" y="298"/>
                        <a:pt x="1013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7" name="Google Shape;1097;p52"/>
                <p:cNvSpPr/>
                <p:nvPr/>
              </p:nvSpPr>
              <p:spPr>
                <a:xfrm>
                  <a:off x="913015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8" name="Google Shape;1098;p52"/>
                <p:cNvSpPr/>
                <p:nvPr/>
              </p:nvSpPr>
              <p:spPr>
                <a:xfrm>
                  <a:off x="913015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9" name="Google Shape;1099;p52"/>
                <p:cNvSpPr/>
                <p:nvPr/>
              </p:nvSpPr>
              <p:spPr>
                <a:xfrm>
                  <a:off x="913015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0" name="Google Shape;1100;p52"/>
                <p:cNvSpPr/>
                <p:nvPr/>
              </p:nvSpPr>
              <p:spPr>
                <a:xfrm>
                  <a:off x="894428" y="2474908"/>
                  <a:ext cx="69384" cy="167508"/>
                </a:xfrm>
                <a:custGeom>
                  <a:rect b="b" l="l" r="r" t="t"/>
                  <a:pathLst>
                    <a:path extrusionOk="0" h="5263" w="2180">
                      <a:moveTo>
                        <a:pt x="1870" y="298"/>
                      </a:moveTo>
                      <a:lnTo>
                        <a:pt x="1870" y="3703"/>
                      </a:lnTo>
                      <a:lnTo>
                        <a:pt x="287" y="3703"/>
                      </a:lnTo>
                      <a:lnTo>
                        <a:pt x="287" y="298"/>
                      </a:lnTo>
                      <a:close/>
                      <a:moveTo>
                        <a:pt x="1882" y="4001"/>
                      </a:moveTo>
                      <a:lnTo>
                        <a:pt x="1882" y="4953"/>
                      </a:lnTo>
                      <a:lnTo>
                        <a:pt x="299" y="4953"/>
                      </a:lnTo>
                      <a:lnTo>
                        <a:pt x="299" y="4001"/>
                      </a:lnTo>
                      <a:close/>
                      <a:moveTo>
                        <a:pt x="156" y="0"/>
                      </a:moveTo>
                      <a:cubicBezTo>
                        <a:pt x="60" y="0"/>
                        <a:pt x="1" y="72"/>
                        <a:pt x="1" y="143"/>
                      </a:cubicBezTo>
                      <a:lnTo>
                        <a:pt x="1" y="5120"/>
                      </a:lnTo>
                      <a:cubicBezTo>
                        <a:pt x="1" y="5203"/>
                        <a:pt x="84" y="5263"/>
                        <a:pt x="156" y="5263"/>
                      </a:cubicBezTo>
                      <a:lnTo>
                        <a:pt x="2025" y="5263"/>
                      </a:lnTo>
                      <a:cubicBezTo>
                        <a:pt x="2108" y="5263"/>
                        <a:pt x="2180" y="5192"/>
                        <a:pt x="2180" y="5120"/>
                      </a:cubicBezTo>
                      <a:lnTo>
                        <a:pt x="2180" y="143"/>
                      </a:lnTo>
                      <a:cubicBezTo>
                        <a:pt x="2180" y="60"/>
                        <a:pt x="2108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1" name="Google Shape;1101;p52"/>
                <p:cNvSpPr/>
                <p:nvPr/>
              </p:nvSpPr>
              <p:spPr>
                <a:xfrm>
                  <a:off x="1002068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1" y="322"/>
                      </a:moveTo>
                      <a:lnTo>
                        <a:pt x="1881" y="3727"/>
                      </a:lnTo>
                      <a:lnTo>
                        <a:pt x="298" y="3727"/>
                      </a:lnTo>
                      <a:lnTo>
                        <a:pt x="298" y="322"/>
                      </a:lnTo>
                      <a:close/>
                      <a:moveTo>
                        <a:pt x="1881" y="4025"/>
                      </a:moveTo>
                      <a:lnTo>
                        <a:pt x="1881" y="4977"/>
                      </a:lnTo>
                      <a:lnTo>
                        <a:pt x="298" y="4977"/>
                      </a:lnTo>
                      <a:lnTo>
                        <a:pt x="298" y="4025"/>
                      </a:lnTo>
                      <a:close/>
                      <a:moveTo>
                        <a:pt x="155" y="1"/>
                      </a:moveTo>
                      <a:cubicBezTo>
                        <a:pt x="60" y="1"/>
                        <a:pt x="0" y="84"/>
                        <a:pt x="0" y="155"/>
                      </a:cubicBezTo>
                      <a:lnTo>
                        <a:pt x="0" y="5144"/>
                      </a:lnTo>
                      <a:cubicBezTo>
                        <a:pt x="0" y="5227"/>
                        <a:pt x="72" y="5287"/>
                        <a:pt x="155" y="5287"/>
                      </a:cubicBezTo>
                      <a:lnTo>
                        <a:pt x="2024" y="5287"/>
                      </a:lnTo>
                      <a:cubicBezTo>
                        <a:pt x="2120" y="5287"/>
                        <a:pt x="2179" y="5216"/>
                        <a:pt x="2179" y="5144"/>
                      </a:cubicBezTo>
                      <a:lnTo>
                        <a:pt x="2179" y="167"/>
                      </a:lnTo>
                      <a:cubicBezTo>
                        <a:pt x="2179" y="84"/>
                        <a:pt x="2120" y="1"/>
                        <a:pt x="2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2" name="Google Shape;1102;p52"/>
                <p:cNvSpPr/>
                <p:nvPr/>
              </p:nvSpPr>
              <p:spPr>
                <a:xfrm>
                  <a:off x="1108531" y="2474145"/>
                  <a:ext cx="69384" cy="168272"/>
                </a:xfrm>
                <a:custGeom>
                  <a:rect b="b" l="l" r="r" t="t"/>
                  <a:pathLst>
                    <a:path extrusionOk="0" h="5287" w="2180">
                      <a:moveTo>
                        <a:pt x="1882" y="322"/>
                      </a:moveTo>
                      <a:lnTo>
                        <a:pt x="1882" y="3727"/>
                      </a:lnTo>
                      <a:lnTo>
                        <a:pt x="299" y="3727"/>
                      </a:lnTo>
                      <a:lnTo>
                        <a:pt x="299" y="322"/>
                      </a:lnTo>
                      <a:close/>
                      <a:moveTo>
                        <a:pt x="1882" y="4025"/>
                      </a:moveTo>
                      <a:lnTo>
                        <a:pt x="1882" y="4977"/>
                      </a:lnTo>
                      <a:lnTo>
                        <a:pt x="299" y="4977"/>
                      </a:lnTo>
                      <a:lnTo>
                        <a:pt x="299" y="4025"/>
                      </a:lnTo>
                      <a:close/>
                      <a:moveTo>
                        <a:pt x="156" y="1"/>
                      </a:moveTo>
                      <a:cubicBezTo>
                        <a:pt x="60" y="1"/>
                        <a:pt x="1" y="84"/>
                        <a:pt x="1" y="155"/>
                      </a:cubicBezTo>
                      <a:lnTo>
                        <a:pt x="1" y="5144"/>
                      </a:lnTo>
                      <a:cubicBezTo>
                        <a:pt x="1" y="5227"/>
                        <a:pt x="84" y="5287"/>
                        <a:pt x="156" y="5287"/>
                      </a:cubicBezTo>
                      <a:lnTo>
                        <a:pt x="2025" y="5287"/>
                      </a:lnTo>
                      <a:cubicBezTo>
                        <a:pt x="2120" y="5287"/>
                        <a:pt x="2180" y="5216"/>
                        <a:pt x="2180" y="5144"/>
                      </a:cubicBezTo>
                      <a:lnTo>
                        <a:pt x="2180" y="167"/>
                      </a:lnTo>
                      <a:cubicBezTo>
                        <a:pt x="2180" y="84"/>
                        <a:pt x="2120" y="1"/>
                        <a:pt x="20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3" name="Google Shape;1103;p52"/>
                <p:cNvSpPr/>
                <p:nvPr/>
              </p:nvSpPr>
              <p:spPr>
                <a:xfrm>
                  <a:off x="1127118" y="2504094"/>
                  <a:ext cx="31859" cy="9867"/>
                </a:xfrm>
                <a:custGeom>
                  <a:rect b="b" l="l" r="r" t="t"/>
                  <a:pathLst>
                    <a:path extrusionOk="0" h="310" w="1001">
                      <a:moveTo>
                        <a:pt x="191" y="0"/>
                      </a:moveTo>
                      <a:cubicBezTo>
                        <a:pt x="0" y="12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52"/>
                <p:cNvSpPr/>
                <p:nvPr/>
              </p:nvSpPr>
              <p:spPr>
                <a:xfrm>
                  <a:off x="1127118" y="2532898"/>
                  <a:ext cx="31859" cy="10248"/>
                </a:xfrm>
                <a:custGeom>
                  <a:rect b="b" l="l" r="r" t="t"/>
                  <a:pathLst>
                    <a:path extrusionOk="0" h="322" w="1001">
                      <a:moveTo>
                        <a:pt x="191" y="0"/>
                      </a:moveTo>
                      <a:cubicBezTo>
                        <a:pt x="0" y="24"/>
                        <a:pt x="0" y="322"/>
                        <a:pt x="191" y="322"/>
                      </a:cubicBezTo>
                      <a:lnTo>
                        <a:pt x="810" y="322"/>
                      </a:lnTo>
                      <a:cubicBezTo>
                        <a:pt x="1000" y="322"/>
                        <a:pt x="1000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5" name="Google Shape;1105;p52"/>
                <p:cNvSpPr/>
                <p:nvPr/>
              </p:nvSpPr>
              <p:spPr>
                <a:xfrm>
                  <a:off x="1127118" y="2562052"/>
                  <a:ext cx="31859" cy="9898"/>
                </a:xfrm>
                <a:custGeom>
                  <a:rect b="b" l="l" r="r" t="t"/>
                  <a:pathLst>
                    <a:path extrusionOk="0" h="311" w="1001">
                      <a:moveTo>
                        <a:pt x="191" y="1"/>
                      </a:moveTo>
                      <a:cubicBezTo>
                        <a:pt x="0" y="13"/>
                        <a:pt x="0" y="310"/>
                        <a:pt x="191" y="310"/>
                      </a:cubicBezTo>
                      <a:lnTo>
                        <a:pt x="810" y="310"/>
                      </a:lnTo>
                      <a:cubicBezTo>
                        <a:pt x="1000" y="310"/>
                        <a:pt x="1000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6" name="Google Shape;1106;p52"/>
                <p:cNvSpPr/>
                <p:nvPr/>
              </p:nvSpPr>
              <p:spPr>
                <a:xfrm>
                  <a:off x="1020624" y="2504094"/>
                  <a:ext cx="32241" cy="9867"/>
                </a:xfrm>
                <a:custGeom>
                  <a:rect b="b" l="l" r="r" t="t"/>
                  <a:pathLst>
                    <a:path extrusionOk="0" h="310" w="1013">
                      <a:moveTo>
                        <a:pt x="203" y="0"/>
                      </a:moveTo>
                      <a:cubicBezTo>
                        <a:pt x="1" y="12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7" name="Google Shape;1107;p52"/>
                <p:cNvSpPr/>
                <p:nvPr/>
              </p:nvSpPr>
              <p:spPr>
                <a:xfrm>
                  <a:off x="1020624" y="2532898"/>
                  <a:ext cx="32241" cy="10248"/>
                </a:xfrm>
                <a:custGeom>
                  <a:rect b="b" l="l" r="r" t="t"/>
                  <a:pathLst>
                    <a:path extrusionOk="0" h="322" w="1013">
                      <a:moveTo>
                        <a:pt x="203" y="0"/>
                      </a:moveTo>
                      <a:cubicBezTo>
                        <a:pt x="1" y="24"/>
                        <a:pt x="1" y="322"/>
                        <a:pt x="203" y="322"/>
                      </a:cubicBezTo>
                      <a:lnTo>
                        <a:pt x="822" y="322"/>
                      </a:lnTo>
                      <a:cubicBezTo>
                        <a:pt x="1013" y="322"/>
                        <a:pt x="1013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8" name="Google Shape;1108;p52"/>
                <p:cNvSpPr/>
                <p:nvPr/>
              </p:nvSpPr>
              <p:spPr>
                <a:xfrm>
                  <a:off x="1020624" y="2562052"/>
                  <a:ext cx="32241" cy="9898"/>
                </a:xfrm>
                <a:custGeom>
                  <a:rect b="b" l="l" r="r" t="t"/>
                  <a:pathLst>
                    <a:path extrusionOk="0" h="311" w="1013">
                      <a:moveTo>
                        <a:pt x="203" y="1"/>
                      </a:moveTo>
                      <a:cubicBezTo>
                        <a:pt x="1" y="13"/>
                        <a:pt x="1" y="310"/>
                        <a:pt x="203" y="310"/>
                      </a:cubicBezTo>
                      <a:lnTo>
                        <a:pt x="822" y="310"/>
                      </a:lnTo>
                      <a:cubicBezTo>
                        <a:pt x="1013" y="310"/>
                        <a:pt x="1013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109" name="Google Shape;1109;p52"/>
            <p:cNvSpPr/>
            <p:nvPr/>
          </p:nvSpPr>
          <p:spPr>
            <a:xfrm>
              <a:off x="1547709" y="2801615"/>
              <a:ext cx="1724862" cy="200349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/>
                <a:t>GlusterFS</a:t>
              </a:r>
              <a:endParaRPr/>
            </a:p>
          </p:txBody>
        </p:sp>
      </p:grpSp>
      <p:grpSp>
        <p:nvGrpSpPr>
          <p:cNvPr id="1110" name="Google Shape;1110;p52"/>
          <p:cNvGrpSpPr/>
          <p:nvPr/>
        </p:nvGrpSpPr>
        <p:grpSpPr>
          <a:xfrm>
            <a:off x="4953579" y="3331566"/>
            <a:ext cx="845665" cy="945958"/>
            <a:chOff x="5085579" y="2774491"/>
            <a:chExt cx="845665" cy="945958"/>
          </a:xfrm>
        </p:grpSpPr>
        <p:grpSp>
          <p:nvGrpSpPr>
            <p:cNvPr id="1111" name="Google Shape;1111;p52"/>
            <p:cNvGrpSpPr/>
            <p:nvPr/>
          </p:nvGrpSpPr>
          <p:grpSpPr>
            <a:xfrm>
              <a:off x="5085599" y="2774491"/>
              <a:ext cx="845645" cy="711911"/>
              <a:chOff x="951975" y="315800"/>
              <a:chExt cx="5860325" cy="4933550"/>
            </a:xfrm>
          </p:grpSpPr>
          <p:sp>
            <p:nvSpPr>
              <p:cNvPr id="1112" name="Google Shape;1112;p52"/>
              <p:cNvSpPr/>
              <p:nvPr/>
            </p:nvSpPr>
            <p:spPr>
              <a:xfrm>
                <a:off x="6501500" y="3684025"/>
                <a:ext cx="310800" cy="261200"/>
              </a:xfrm>
              <a:custGeom>
                <a:rect b="b" l="l" r="r" t="t"/>
                <a:pathLst>
                  <a:path extrusionOk="0" h="10448" w="12432">
                    <a:moveTo>
                      <a:pt x="4963" y="0"/>
                    </a:moveTo>
                    <a:cubicBezTo>
                      <a:pt x="2239" y="0"/>
                      <a:pt x="0" y="2356"/>
                      <a:pt x="0" y="5120"/>
                    </a:cubicBezTo>
                    <a:cubicBezTo>
                      <a:pt x="0" y="8227"/>
                      <a:pt x="2220" y="10447"/>
                      <a:pt x="5328" y="10447"/>
                    </a:cubicBezTo>
                    <a:cubicBezTo>
                      <a:pt x="9989" y="10447"/>
                      <a:pt x="12431" y="4898"/>
                      <a:pt x="8879" y="1568"/>
                    </a:cubicBezTo>
                    <a:cubicBezTo>
                      <a:pt x="7991" y="458"/>
                      <a:pt x="6660" y="14"/>
                      <a:pt x="5328" y="14"/>
                    </a:cubicBezTo>
                    <a:cubicBezTo>
                      <a:pt x="5205" y="5"/>
                      <a:pt x="5084" y="0"/>
                      <a:pt x="4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52"/>
              <p:cNvSpPr/>
              <p:nvPr/>
            </p:nvSpPr>
            <p:spPr>
              <a:xfrm>
                <a:off x="6501500" y="2945200"/>
                <a:ext cx="310800" cy="261925"/>
              </a:xfrm>
              <a:custGeom>
                <a:rect b="b" l="l" r="r" t="t"/>
                <a:pathLst>
                  <a:path extrusionOk="0" h="10477" w="12432">
                    <a:moveTo>
                      <a:pt x="5852" y="1"/>
                    </a:moveTo>
                    <a:cubicBezTo>
                      <a:pt x="5678" y="1"/>
                      <a:pt x="5503" y="15"/>
                      <a:pt x="5328" y="44"/>
                    </a:cubicBezTo>
                    <a:cubicBezTo>
                      <a:pt x="5205" y="34"/>
                      <a:pt x="5084" y="30"/>
                      <a:pt x="4963" y="30"/>
                    </a:cubicBezTo>
                    <a:cubicBezTo>
                      <a:pt x="2239" y="30"/>
                      <a:pt x="0" y="2386"/>
                      <a:pt x="0" y="5149"/>
                    </a:cubicBezTo>
                    <a:cubicBezTo>
                      <a:pt x="0" y="8035"/>
                      <a:pt x="2220" y="10477"/>
                      <a:pt x="5328" y="10477"/>
                    </a:cubicBezTo>
                    <a:cubicBezTo>
                      <a:pt x="9989" y="10477"/>
                      <a:pt x="12431" y="4705"/>
                      <a:pt x="8879" y="1376"/>
                    </a:cubicBezTo>
                    <a:cubicBezTo>
                      <a:pt x="8108" y="604"/>
                      <a:pt x="7002" y="1"/>
                      <a:pt x="58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52"/>
              <p:cNvSpPr/>
              <p:nvPr/>
            </p:nvSpPr>
            <p:spPr>
              <a:xfrm>
                <a:off x="6501500" y="2202650"/>
                <a:ext cx="310800" cy="266400"/>
              </a:xfrm>
              <a:custGeom>
                <a:rect b="b" l="l" r="r" t="t"/>
                <a:pathLst>
                  <a:path extrusionOk="0" h="10656" w="12432">
                    <a:moveTo>
                      <a:pt x="5328" y="0"/>
                    </a:moveTo>
                    <a:cubicBezTo>
                      <a:pt x="2442" y="0"/>
                      <a:pt x="0" y="2442"/>
                      <a:pt x="0" y="5328"/>
                    </a:cubicBezTo>
                    <a:cubicBezTo>
                      <a:pt x="0" y="8214"/>
                      <a:pt x="2220" y="10655"/>
                      <a:pt x="5328" y="10655"/>
                    </a:cubicBezTo>
                    <a:cubicBezTo>
                      <a:pt x="9989" y="10655"/>
                      <a:pt x="12431" y="4884"/>
                      <a:pt x="8879" y="1554"/>
                    </a:cubicBezTo>
                    <a:cubicBezTo>
                      <a:pt x="7991" y="444"/>
                      <a:pt x="6660" y="0"/>
                      <a:pt x="5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52"/>
              <p:cNvSpPr/>
              <p:nvPr/>
            </p:nvSpPr>
            <p:spPr>
              <a:xfrm>
                <a:off x="951975" y="3495675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29746" y="1"/>
                    </a:moveTo>
                    <a:lnTo>
                      <a:pt x="0" y="14430"/>
                    </a:lnTo>
                    <a:lnTo>
                      <a:pt x="109215" y="70147"/>
                    </a:lnTo>
                    <a:lnTo>
                      <a:pt x="218429" y="14430"/>
                    </a:lnTo>
                    <a:lnTo>
                      <a:pt x="188684" y="1"/>
                    </a:lnTo>
                    <a:lnTo>
                      <a:pt x="109215" y="40623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435D74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52"/>
              <p:cNvSpPr/>
              <p:nvPr/>
            </p:nvSpPr>
            <p:spPr>
              <a:xfrm>
                <a:off x="951975" y="2757600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188684" y="0"/>
                    </a:moveTo>
                    <a:lnTo>
                      <a:pt x="158939" y="15095"/>
                    </a:lnTo>
                    <a:lnTo>
                      <a:pt x="109215" y="40623"/>
                    </a:lnTo>
                    <a:lnTo>
                      <a:pt x="59491" y="15095"/>
                    </a:lnTo>
                    <a:lnTo>
                      <a:pt x="29746" y="0"/>
                    </a:lnTo>
                    <a:lnTo>
                      <a:pt x="0" y="14429"/>
                    </a:lnTo>
                    <a:lnTo>
                      <a:pt x="29746" y="29524"/>
                    </a:lnTo>
                    <a:lnTo>
                      <a:pt x="109215" y="70146"/>
                    </a:lnTo>
                    <a:lnTo>
                      <a:pt x="188684" y="29524"/>
                    </a:lnTo>
                    <a:lnTo>
                      <a:pt x="218429" y="14429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869FB2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52"/>
              <p:cNvSpPr/>
              <p:nvPr/>
            </p:nvSpPr>
            <p:spPr>
              <a:xfrm>
                <a:off x="951975" y="2019500"/>
                <a:ext cx="5460750" cy="1753675"/>
              </a:xfrm>
              <a:custGeom>
                <a:rect b="b" l="l" r="r" t="t"/>
                <a:pathLst>
                  <a:path extrusionOk="0" fill="none" h="70147" w="218430">
                    <a:moveTo>
                      <a:pt x="188684" y="1"/>
                    </a:moveTo>
                    <a:lnTo>
                      <a:pt x="158939" y="15096"/>
                    </a:lnTo>
                    <a:lnTo>
                      <a:pt x="129193" y="30190"/>
                    </a:lnTo>
                    <a:lnTo>
                      <a:pt x="109215" y="40623"/>
                    </a:lnTo>
                    <a:lnTo>
                      <a:pt x="89237" y="30190"/>
                    </a:lnTo>
                    <a:lnTo>
                      <a:pt x="59491" y="15096"/>
                    </a:lnTo>
                    <a:lnTo>
                      <a:pt x="29746" y="1"/>
                    </a:lnTo>
                    <a:lnTo>
                      <a:pt x="0" y="14208"/>
                    </a:lnTo>
                    <a:lnTo>
                      <a:pt x="29746" y="29524"/>
                    </a:lnTo>
                    <a:lnTo>
                      <a:pt x="59491" y="44619"/>
                    </a:lnTo>
                    <a:lnTo>
                      <a:pt x="109215" y="70147"/>
                    </a:lnTo>
                    <a:lnTo>
                      <a:pt x="158939" y="44619"/>
                    </a:lnTo>
                    <a:lnTo>
                      <a:pt x="188684" y="29524"/>
                    </a:lnTo>
                    <a:lnTo>
                      <a:pt x="218429" y="14208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BAC8D3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52"/>
              <p:cNvSpPr/>
              <p:nvPr/>
            </p:nvSpPr>
            <p:spPr>
              <a:xfrm>
                <a:off x="951975" y="315800"/>
                <a:ext cx="5460750" cy="2719300"/>
              </a:xfrm>
              <a:custGeom>
                <a:rect b="b" l="l" r="r" t="t"/>
                <a:pathLst>
                  <a:path extrusionOk="0" fill="none" h="108772" w="218430">
                    <a:moveTo>
                      <a:pt x="109215" y="1"/>
                    </a:moveTo>
                    <a:lnTo>
                      <a:pt x="0" y="52832"/>
                    </a:lnTo>
                    <a:lnTo>
                      <a:pt x="109215" y="108771"/>
                    </a:lnTo>
                    <a:lnTo>
                      <a:pt x="218429" y="52832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E3E9ED"/>
                </a:solidFill>
                <a:prstDash val="solid"/>
                <a:miter lim="2219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52"/>
              <p:cNvSpPr/>
              <p:nvPr/>
            </p:nvSpPr>
            <p:spPr>
              <a:xfrm>
                <a:off x="6501500" y="1464200"/>
                <a:ext cx="310800" cy="261550"/>
              </a:xfrm>
              <a:custGeom>
                <a:rect b="b" l="l" r="r" t="t"/>
                <a:pathLst>
                  <a:path extrusionOk="0" h="10462" w="12432">
                    <a:moveTo>
                      <a:pt x="4963" y="1"/>
                    </a:moveTo>
                    <a:cubicBezTo>
                      <a:pt x="2239" y="1"/>
                      <a:pt x="0" y="2357"/>
                      <a:pt x="0" y="5120"/>
                    </a:cubicBezTo>
                    <a:cubicBezTo>
                      <a:pt x="0" y="8097"/>
                      <a:pt x="2036" y="10462"/>
                      <a:pt x="4938" y="10462"/>
                    </a:cubicBezTo>
                    <a:cubicBezTo>
                      <a:pt x="5066" y="10462"/>
                      <a:pt x="5196" y="10457"/>
                      <a:pt x="5328" y="10448"/>
                    </a:cubicBezTo>
                    <a:cubicBezTo>
                      <a:pt x="9989" y="10448"/>
                      <a:pt x="12431" y="4898"/>
                      <a:pt x="8879" y="1569"/>
                    </a:cubicBezTo>
                    <a:cubicBezTo>
                      <a:pt x="7991" y="459"/>
                      <a:pt x="6660" y="15"/>
                      <a:pt x="5328" y="15"/>
                    </a:cubicBezTo>
                    <a:cubicBezTo>
                      <a:pt x="5205" y="5"/>
                      <a:pt x="5084" y="1"/>
                      <a:pt x="4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0" name="Google Shape;1120;p52"/>
            <p:cNvSpPr/>
            <p:nvPr/>
          </p:nvSpPr>
          <p:spPr>
            <a:xfrm>
              <a:off x="5085579" y="3520100"/>
              <a:ext cx="845653" cy="200350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/>
                <a:t>RDS</a:t>
              </a:r>
              <a:endParaRPr/>
            </a:p>
          </p:txBody>
        </p:sp>
      </p:grpSp>
      <p:grpSp>
        <p:nvGrpSpPr>
          <p:cNvPr id="1121" name="Google Shape;1121;p52"/>
          <p:cNvGrpSpPr/>
          <p:nvPr/>
        </p:nvGrpSpPr>
        <p:grpSpPr>
          <a:xfrm rot="5400000">
            <a:off x="3466608" y="2989754"/>
            <a:ext cx="810664" cy="208784"/>
            <a:chOff x="6336019" y="3733725"/>
            <a:chExt cx="2566206" cy="351310"/>
          </a:xfrm>
        </p:grpSpPr>
        <p:sp>
          <p:nvSpPr>
            <p:cNvPr id="1122" name="Google Shape;1122;p52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6" name="Google Shape;1126;p52"/>
          <p:cNvGrpSpPr/>
          <p:nvPr/>
        </p:nvGrpSpPr>
        <p:grpSpPr>
          <a:xfrm rot="5400000">
            <a:off x="4990608" y="2989754"/>
            <a:ext cx="810664" cy="208784"/>
            <a:chOff x="6336019" y="3733725"/>
            <a:chExt cx="2566206" cy="351310"/>
          </a:xfrm>
        </p:grpSpPr>
        <p:sp>
          <p:nvSpPr>
            <p:cNvPr id="1127" name="Google Shape;1127;p52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1" name="Google Shape;1131;p52"/>
          <p:cNvGrpSpPr/>
          <p:nvPr/>
        </p:nvGrpSpPr>
        <p:grpSpPr>
          <a:xfrm>
            <a:off x="5590601" y="2051702"/>
            <a:ext cx="960158" cy="289172"/>
            <a:chOff x="4411970" y="2726085"/>
            <a:chExt cx="643107" cy="193659"/>
          </a:xfrm>
        </p:grpSpPr>
        <p:sp>
          <p:nvSpPr>
            <p:cNvPr id="1132" name="Google Shape;1132;p52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5" name="Google Shape;1135;p52"/>
          <p:cNvGrpSpPr/>
          <p:nvPr/>
        </p:nvGrpSpPr>
        <p:grpSpPr>
          <a:xfrm>
            <a:off x="6736689" y="1942331"/>
            <a:ext cx="633894" cy="457804"/>
            <a:chOff x="2278533" y="2937377"/>
            <a:chExt cx="346788" cy="254704"/>
          </a:xfrm>
        </p:grpSpPr>
        <p:sp>
          <p:nvSpPr>
            <p:cNvPr id="1136" name="Google Shape;1136;p52"/>
            <p:cNvSpPr/>
            <p:nvPr/>
          </p:nvSpPr>
          <p:spPr>
            <a:xfrm>
              <a:off x="2317557" y="2958607"/>
              <a:ext cx="270619" cy="184200"/>
            </a:xfrm>
            <a:custGeom>
              <a:rect b="b" l="l" r="r" t="t"/>
              <a:pathLst>
                <a:path extrusionOk="0" h="5787" w="8502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2"/>
            <p:cNvSpPr/>
            <p:nvPr/>
          </p:nvSpPr>
          <p:spPr>
            <a:xfrm>
              <a:off x="2278533" y="2937377"/>
              <a:ext cx="346788" cy="254704"/>
            </a:xfrm>
            <a:custGeom>
              <a:rect b="b" l="l" r="r" t="t"/>
              <a:pathLst>
                <a:path extrusionOk="0" h="8002" w="10895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8" name="Google Shape;1138;p52"/>
          <p:cNvSpPr/>
          <p:nvPr/>
        </p:nvSpPr>
        <p:spPr>
          <a:xfrm>
            <a:off x="6548750" y="2422775"/>
            <a:ext cx="1009779" cy="200349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Discourse</a:t>
            </a:r>
            <a:endParaRPr/>
          </a:p>
        </p:txBody>
      </p:sp>
      <p:grpSp>
        <p:nvGrpSpPr>
          <p:cNvPr id="1139" name="Google Shape;1139;p52"/>
          <p:cNvGrpSpPr/>
          <p:nvPr/>
        </p:nvGrpSpPr>
        <p:grpSpPr>
          <a:xfrm>
            <a:off x="1227659" y="2779680"/>
            <a:ext cx="1293647" cy="502351"/>
            <a:chOff x="1843834" y="2547569"/>
            <a:chExt cx="1724862" cy="670695"/>
          </a:xfrm>
        </p:grpSpPr>
        <p:grpSp>
          <p:nvGrpSpPr>
            <p:cNvPr id="1140" name="Google Shape;1140;p52"/>
            <p:cNvGrpSpPr/>
            <p:nvPr/>
          </p:nvGrpSpPr>
          <p:grpSpPr>
            <a:xfrm>
              <a:off x="2453000" y="2547569"/>
              <a:ext cx="506527" cy="470348"/>
              <a:chOff x="6099375" y="2456075"/>
              <a:chExt cx="337684" cy="314194"/>
            </a:xfrm>
          </p:grpSpPr>
          <p:sp>
            <p:nvSpPr>
              <p:cNvPr id="1141" name="Google Shape;1141;p5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5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3" name="Google Shape;1143;p52"/>
            <p:cNvGrpSpPr/>
            <p:nvPr/>
          </p:nvGrpSpPr>
          <p:grpSpPr>
            <a:xfrm>
              <a:off x="2959525" y="2547569"/>
              <a:ext cx="506527" cy="470348"/>
              <a:chOff x="6099375" y="2456075"/>
              <a:chExt cx="337684" cy="314194"/>
            </a:xfrm>
          </p:grpSpPr>
          <p:sp>
            <p:nvSpPr>
              <p:cNvPr id="1144" name="Google Shape;1144;p5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5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6" name="Google Shape;1146;p52"/>
            <p:cNvGrpSpPr/>
            <p:nvPr/>
          </p:nvGrpSpPr>
          <p:grpSpPr>
            <a:xfrm>
              <a:off x="1945800" y="2547569"/>
              <a:ext cx="506527" cy="470348"/>
              <a:chOff x="6099375" y="2456075"/>
              <a:chExt cx="337684" cy="314194"/>
            </a:xfrm>
          </p:grpSpPr>
          <p:sp>
            <p:nvSpPr>
              <p:cNvPr id="1147" name="Google Shape;1147;p5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5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49" name="Google Shape;1149;p52"/>
            <p:cNvSpPr/>
            <p:nvPr/>
          </p:nvSpPr>
          <p:spPr>
            <a:xfrm>
              <a:off x="1843834" y="3017915"/>
              <a:ext cx="1724862" cy="200349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/>
                <a:t>Redis Session Cache</a:t>
              </a:r>
              <a:endParaRPr sz="900"/>
            </a:p>
          </p:txBody>
        </p:sp>
      </p:grpSp>
      <p:grpSp>
        <p:nvGrpSpPr>
          <p:cNvPr id="1150" name="Google Shape;1150;p52"/>
          <p:cNvGrpSpPr/>
          <p:nvPr/>
        </p:nvGrpSpPr>
        <p:grpSpPr>
          <a:xfrm>
            <a:off x="1227659" y="3282030"/>
            <a:ext cx="1293647" cy="502351"/>
            <a:chOff x="1843834" y="2547569"/>
            <a:chExt cx="1724862" cy="670695"/>
          </a:xfrm>
        </p:grpSpPr>
        <p:grpSp>
          <p:nvGrpSpPr>
            <p:cNvPr id="1151" name="Google Shape;1151;p52"/>
            <p:cNvGrpSpPr/>
            <p:nvPr/>
          </p:nvGrpSpPr>
          <p:grpSpPr>
            <a:xfrm>
              <a:off x="2453000" y="2547569"/>
              <a:ext cx="506527" cy="470348"/>
              <a:chOff x="6099375" y="2456075"/>
              <a:chExt cx="337684" cy="314194"/>
            </a:xfrm>
          </p:grpSpPr>
          <p:sp>
            <p:nvSpPr>
              <p:cNvPr id="1152" name="Google Shape;1152;p5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5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4" name="Google Shape;1154;p52"/>
            <p:cNvGrpSpPr/>
            <p:nvPr/>
          </p:nvGrpSpPr>
          <p:grpSpPr>
            <a:xfrm>
              <a:off x="2959525" y="2547569"/>
              <a:ext cx="506527" cy="470348"/>
              <a:chOff x="6099375" y="2456075"/>
              <a:chExt cx="337684" cy="314194"/>
            </a:xfrm>
          </p:grpSpPr>
          <p:sp>
            <p:nvSpPr>
              <p:cNvPr id="1155" name="Google Shape;1155;p5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5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7" name="Google Shape;1157;p52"/>
            <p:cNvGrpSpPr/>
            <p:nvPr/>
          </p:nvGrpSpPr>
          <p:grpSpPr>
            <a:xfrm>
              <a:off x="1945800" y="2547569"/>
              <a:ext cx="506527" cy="470348"/>
              <a:chOff x="6099375" y="2456075"/>
              <a:chExt cx="337684" cy="314194"/>
            </a:xfrm>
          </p:grpSpPr>
          <p:sp>
            <p:nvSpPr>
              <p:cNvPr id="1158" name="Google Shape;1158;p52"/>
              <p:cNvSpPr/>
              <p:nvPr/>
            </p:nvSpPr>
            <p:spPr>
              <a:xfrm>
                <a:off x="6099375" y="2456075"/>
                <a:ext cx="337684" cy="314194"/>
              </a:xfrm>
              <a:custGeom>
                <a:rect b="b" l="l" r="r" t="t"/>
                <a:pathLst>
                  <a:path extrusionOk="0" h="9871" w="10609">
                    <a:moveTo>
                      <a:pt x="322" y="5025"/>
                    </a:moveTo>
                    <a:cubicBezTo>
                      <a:pt x="536" y="5227"/>
                      <a:pt x="857" y="5418"/>
                      <a:pt x="1274" y="5585"/>
                    </a:cubicBezTo>
                    <a:cubicBezTo>
                      <a:pt x="2048" y="5882"/>
                      <a:pt x="3060" y="6049"/>
                      <a:pt x="4143" y="6049"/>
                    </a:cubicBezTo>
                    <a:lnTo>
                      <a:pt x="4417" y="6049"/>
                    </a:lnTo>
                    <a:cubicBezTo>
                      <a:pt x="4429" y="6061"/>
                      <a:pt x="4465" y="6073"/>
                      <a:pt x="4477" y="6097"/>
                    </a:cubicBezTo>
                    <a:lnTo>
                      <a:pt x="4905" y="6347"/>
                    </a:lnTo>
                    <a:cubicBezTo>
                      <a:pt x="4894" y="6466"/>
                      <a:pt x="4882" y="6585"/>
                      <a:pt x="4882" y="6692"/>
                    </a:cubicBezTo>
                    <a:cubicBezTo>
                      <a:pt x="4882" y="6811"/>
                      <a:pt x="4894" y="6930"/>
                      <a:pt x="4905" y="7025"/>
                    </a:cubicBezTo>
                    <a:lnTo>
                      <a:pt x="4477" y="7287"/>
                    </a:lnTo>
                    <a:cubicBezTo>
                      <a:pt x="4405" y="7323"/>
                      <a:pt x="4358" y="7382"/>
                      <a:pt x="4346" y="7466"/>
                    </a:cubicBezTo>
                    <a:cubicBezTo>
                      <a:pt x="4322" y="7537"/>
                      <a:pt x="4322" y="7609"/>
                      <a:pt x="4370" y="7680"/>
                    </a:cubicBezTo>
                    <a:lnTo>
                      <a:pt x="4608" y="8085"/>
                    </a:lnTo>
                    <a:cubicBezTo>
                      <a:pt x="4564" y="8081"/>
                      <a:pt x="4517" y="8080"/>
                      <a:pt x="4467" y="8080"/>
                    </a:cubicBezTo>
                    <a:cubicBezTo>
                      <a:pt x="4368" y="8080"/>
                      <a:pt x="4263" y="8085"/>
                      <a:pt x="4167" y="8085"/>
                    </a:cubicBezTo>
                    <a:cubicBezTo>
                      <a:pt x="3120" y="8085"/>
                      <a:pt x="2143" y="7942"/>
                      <a:pt x="1393" y="7656"/>
                    </a:cubicBezTo>
                    <a:cubicBezTo>
                      <a:pt x="714" y="7406"/>
                      <a:pt x="322" y="7061"/>
                      <a:pt x="322" y="6728"/>
                    </a:cubicBezTo>
                    <a:lnTo>
                      <a:pt x="322" y="5025"/>
                    </a:lnTo>
                    <a:close/>
                    <a:moveTo>
                      <a:pt x="4132" y="1"/>
                    </a:moveTo>
                    <a:cubicBezTo>
                      <a:pt x="3048" y="1"/>
                      <a:pt x="2036" y="167"/>
                      <a:pt x="1262" y="465"/>
                    </a:cubicBezTo>
                    <a:cubicBezTo>
                      <a:pt x="441" y="774"/>
                      <a:pt x="0" y="1215"/>
                      <a:pt x="0" y="1691"/>
                    </a:cubicBezTo>
                    <a:lnTo>
                      <a:pt x="0" y="6751"/>
                    </a:lnTo>
                    <a:cubicBezTo>
                      <a:pt x="0" y="7228"/>
                      <a:pt x="441" y="7656"/>
                      <a:pt x="1262" y="7966"/>
                    </a:cubicBezTo>
                    <a:cubicBezTo>
                      <a:pt x="2036" y="8264"/>
                      <a:pt x="3048" y="8430"/>
                      <a:pt x="4132" y="8430"/>
                    </a:cubicBezTo>
                    <a:cubicBezTo>
                      <a:pt x="4346" y="8430"/>
                      <a:pt x="4548" y="8430"/>
                      <a:pt x="4763" y="8418"/>
                    </a:cubicBezTo>
                    <a:lnTo>
                      <a:pt x="5025" y="8871"/>
                    </a:lnTo>
                    <a:cubicBezTo>
                      <a:pt x="5072" y="8954"/>
                      <a:pt x="5132" y="8990"/>
                      <a:pt x="5203" y="9014"/>
                    </a:cubicBezTo>
                    <a:cubicBezTo>
                      <a:pt x="5227" y="9018"/>
                      <a:pt x="5252" y="9020"/>
                      <a:pt x="5278" y="9020"/>
                    </a:cubicBezTo>
                    <a:cubicBezTo>
                      <a:pt x="5329" y="9020"/>
                      <a:pt x="5382" y="9010"/>
                      <a:pt x="5429" y="8978"/>
                    </a:cubicBezTo>
                    <a:lnTo>
                      <a:pt x="5858" y="8728"/>
                    </a:lnTo>
                    <a:cubicBezTo>
                      <a:pt x="6037" y="8871"/>
                      <a:pt x="6251" y="8990"/>
                      <a:pt x="6465" y="9085"/>
                    </a:cubicBezTo>
                    <a:lnTo>
                      <a:pt x="6465" y="9573"/>
                    </a:lnTo>
                    <a:cubicBezTo>
                      <a:pt x="6465" y="9740"/>
                      <a:pt x="6608" y="9871"/>
                      <a:pt x="6763" y="9871"/>
                    </a:cubicBezTo>
                    <a:lnTo>
                      <a:pt x="8108" y="9871"/>
                    </a:lnTo>
                    <a:cubicBezTo>
                      <a:pt x="8275" y="9871"/>
                      <a:pt x="8406" y="9740"/>
                      <a:pt x="8406" y="9573"/>
                    </a:cubicBezTo>
                    <a:lnTo>
                      <a:pt x="8406" y="9085"/>
                    </a:lnTo>
                    <a:cubicBezTo>
                      <a:pt x="8632" y="8990"/>
                      <a:pt x="8823" y="8871"/>
                      <a:pt x="9013" y="8728"/>
                    </a:cubicBezTo>
                    <a:lnTo>
                      <a:pt x="9442" y="8978"/>
                    </a:lnTo>
                    <a:cubicBezTo>
                      <a:pt x="9497" y="9010"/>
                      <a:pt x="9548" y="9020"/>
                      <a:pt x="9596" y="9020"/>
                    </a:cubicBezTo>
                    <a:cubicBezTo>
                      <a:pt x="9620" y="9020"/>
                      <a:pt x="9644" y="9018"/>
                      <a:pt x="9668" y="9014"/>
                    </a:cubicBezTo>
                    <a:cubicBezTo>
                      <a:pt x="9739" y="8990"/>
                      <a:pt x="9799" y="8930"/>
                      <a:pt x="9847" y="8871"/>
                    </a:cubicBezTo>
                    <a:lnTo>
                      <a:pt x="10513" y="7716"/>
                    </a:lnTo>
                    <a:cubicBezTo>
                      <a:pt x="10561" y="7597"/>
                      <a:pt x="10561" y="7525"/>
                      <a:pt x="10549" y="7442"/>
                    </a:cubicBezTo>
                    <a:cubicBezTo>
                      <a:pt x="10537" y="7371"/>
                      <a:pt x="10478" y="7311"/>
                      <a:pt x="10406" y="7263"/>
                    </a:cubicBezTo>
                    <a:lnTo>
                      <a:pt x="9978" y="7013"/>
                    </a:lnTo>
                    <a:cubicBezTo>
                      <a:pt x="9989" y="6894"/>
                      <a:pt x="10013" y="6775"/>
                      <a:pt x="10013" y="6668"/>
                    </a:cubicBezTo>
                    <a:cubicBezTo>
                      <a:pt x="10013" y="6549"/>
                      <a:pt x="10001" y="6430"/>
                      <a:pt x="9978" y="6335"/>
                    </a:cubicBezTo>
                    <a:lnTo>
                      <a:pt x="10406" y="6073"/>
                    </a:lnTo>
                    <a:cubicBezTo>
                      <a:pt x="10549" y="6001"/>
                      <a:pt x="10609" y="5823"/>
                      <a:pt x="10513" y="5680"/>
                    </a:cubicBezTo>
                    <a:lnTo>
                      <a:pt x="10311" y="5323"/>
                    </a:lnTo>
                    <a:cubicBezTo>
                      <a:pt x="10280" y="5268"/>
                      <a:pt x="10228" y="5239"/>
                      <a:pt x="10176" y="5239"/>
                    </a:cubicBezTo>
                    <a:cubicBezTo>
                      <a:pt x="10148" y="5239"/>
                      <a:pt x="10121" y="5247"/>
                      <a:pt x="10097" y="5263"/>
                    </a:cubicBezTo>
                    <a:cubicBezTo>
                      <a:pt x="10025" y="5299"/>
                      <a:pt x="9989" y="5394"/>
                      <a:pt x="10037" y="5466"/>
                    </a:cubicBezTo>
                    <a:lnTo>
                      <a:pt x="10228" y="5811"/>
                    </a:lnTo>
                    <a:lnTo>
                      <a:pt x="9727" y="6108"/>
                    </a:lnTo>
                    <a:cubicBezTo>
                      <a:pt x="9668" y="6132"/>
                      <a:pt x="9632" y="6216"/>
                      <a:pt x="9656" y="6275"/>
                    </a:cubicBezTo>
                    <a:cubicBezTo>
                      <a:pt x="9680" y="6406"/>
                      <a:pt x="9680" y="6537"/>
                      <a:pt x="9680" y="6668"/>
                    </a:cubicBezTo>
                    <a:cubicBezTo>
                      <a:pt x="9680" y="6811"/>
                      <a:pt x="9668" y="6942"/>
                      <a:pt x="9656" y="7073"/>
                    </a:cubicBezTo>
                    <a:cubicBezTo>
                      <a:pt x="9632" y="7132"/>
                      <a:pt x="9668" y="7204"/>
                      <a:pt x="9727" y="7240"/>
                    </a:cubicBezTo>
                    <a:lnTo>
                      <a:pt x="10228" y="7537"/>
                    </a:lnTo>
                    <a:lnTo>
                      <a:pt x="9573" y="8668"/>
                    </a:lnTo>
                    <a:lnTo>
                      <a:pt x="9073" y="8371"/>
                    </a:lnTo>
                    <a:cubicBezTo>
                      <a:pt x="9045" y="8354"/>
                      <a:pt x="9015" y="8345"/>
                      <a:pt x="8986" y="8345"/>
                    </a:cubicBezTo>
                    <a:cubicBezTo>
                      <a:pt x="8952" y="8345"/>
                      <a:pt x="8920" y="8357"/>
                      <a:pt x="8894" y="8383"/>
                    </a:cubicBezTo>
                    <a:cubicBezTo>
                      <a:pt x="8680" y="8561"/>
                      <a:pt x="8442" y="8692"/>
                      <a:pt x="8192" y="8787"/>
                    </a:cubicBezTo>
                    <a:cubicBezTo>
                      <a:pt x="8132" y="8799"/>
                      <a:pt x="8084" y="8859"/>
                      <a:pt x="8084" y="8930"/>
                    </a:cubicBezTo>
                    <a:lnTo>
                      <a:pt x="8084" y="9514"/>
                    </a:lnTo>
                    <a:lnTo>
                      <a:pt x="6775" y="9514"/>
                    </a:lnTo>
                    <a:lnTo>
                      <a:pt x="6775" y="8930"/>
                    </a:lnTo>
                    <a:cubicBezTo>
                      <a:pt x="6775" y="8871"/>
                      <a:pt x="6739" y="8811"/>
                      <a:pt x="6679" y="8787"/>
                    </a:cubicBezTo>
                    <a:cubicBezTo>
                      <a:pt x="6418" y="8692"/>
                      <a:pt x="6179" y="8561"/>
                      <a:pt x="5977" y="8383"/>
                    </a:cubicBezTo>
                    <a:cubicBezTo>
                      <a:pt x="5951" y="8357"/>
                      <a:pt x="5919" y="8345"/>
                      <a:pt x="5885" y="8345"/>
                    </a:cubicBezTo>
                    <a:cubicBezTo>
                      <a:pt x="5856" y="8345"/>
                      <a:pt x="5826" y="8354"/>
                      <a:pt x="5798" y="8371"/>
                    </a:cubicBezTo>
                    <a:lnTo>
                      <a:pt x="5286" y="8668"/>
                    </a:lnTo>
                    <a:lnTo>
                      <a:pt x="4632" y="7537"/>
                    </a:lnTo>
                    <a:lnTo>
                      <a:pt x="5144" y="7240"/>
                    </a:lnTo>
                    <a:cubicBezTo>
                      <a:pt x="5203" y="7204"/>
                      <a:pt x="5227" y="7132"/>
                      <a:pt x="5215" y="7073"/>
                    </a:cubicBezTo>
                    <a:cubicBezTo>
                      <a:pt x="5191" y="6942"/>
                      <a:pt x="5191" y="6811"/>
                      <a:pt x="5191" y="6668"/>
                    </a:cubicBezTo>
                    <a:cubicBezTo>
                      <a:pt x="5191" y="6537"/>
                      <a:pt x="5203" y="6406"/>
                      <a:pt x="5215" y="6275"/>
                    </a:cubicBezTo>
                    <a:cubicBezTo>
                      <a:pt x="5227" y="6216"/>
                      <a:pt x="5203" y="6132"/>
                      <a:pt x="5144" y="6108"/>
                    </a:cubicBezTo>
                    <a:lnTo>
                      <a:pt x="4632" y="5811"/>
                    </a:lnTo>
                    <a:lnTo>
                      <a:pt x="5286" y="4680"/>
                    </a:lnTo>
                    <a:lnTo>
                      <a:pt x="5798" y="4977"/>
                    </a:lnTo>
                    <a:cubicBezTo>
                      <a:pt x="5825" y="4988"/>
                      <a:pt x="5854" y="4994"/>
                      <a:pt x="5883" y="4994"/>
                    </a:cubicBezTo>
                    <a:cubicBezTo>
                      <a:pt x="5917" y="4994"/>
                      <a:pt x="5951" y="4985"/>
                      <a:pt x="5977" y="4965"/>
                    </a:cubicBezTo>
                    <a:cubicBezTo>
                      <a:pt x="6179" y="4787"/>
                      <a:pt x="6418" y="4644"/>
                      <a:pt x="6679" y="4561"/>
                    </a:cubicBezTo>
                    <a:cubicBezTo>
                      <a:pt x="6739" y="4549"/>
                      <a:pt x="6775" y="4489"/>
                      <a:pt x="6775" y="4406"/>
                    </a:cubicBezTo>
                    <a:lnTo>
                      <a:pt x="6775" y="3834"/>
                    </a:lnTo>
                    <a:lnTo>
                      <a:pt x="8084" y="3834"/>
                    </a:lnTo>
                    <a:lnTo>
                      <a:pt x="8084" y="4406"/>
                    </a:lnTo>
                    <a:cubicBezTo>
                      <a:pt x="8084" y="4465"/>
                      <a:pt x="8132" y="4525"/>
                      <a:pt x="8192" y="4561"/>
                    </a:cubicBezTo>
                    <a:cubicBezTo>
                      <a:pt x="8442" y="4644"/>
                      <a:pt x="8680" y="4787"/>
                      <a:pt x="8894" y="4965"/>
                    </a:cubicBezTo>
                    <a:cubicBezTo>
                      <a:pt x="8920" y="4985"/>
                      <a:pt x="8954" y="4994"/>
                      <a:pt x="8988" y="4994"/>
                    </a:cubicBezTo>
                    <a:cubicBezTo>
                      <a:pt x="9017" y="4994"/>
                      <a:pt x="9046" y="4988"/>
                      <a:pt x="9073" y="4977"/>
                    </a:cubicBezTo>
                    <a:lnTo>
                      <a:pt x="9573" y="4680"/>
                    </a:lnTo>
                    <a:lnTo>
                      <a:pt x="9716" y="4906"/>
                    </a:lnTo>
                    <a:cubicBezTo>
                      <a:pt x="9740" y="4955"/>
                      <a:pt x="9793" y="4982"/>
                      <a:pt x="9847" y="4982"/>
                    </a:cubicBezTo>
                    <a:cubicBezTo>
                      <a:pt x="9871" y="4982"/>
                      <a:pt x="9896" y="4977"/>
                      <a:pt x="9918" y="4965"/>
                    </a:cubicBezTo>
                    <a:cubicBezTo>
                      <a:pt x="9989" y="4918"/>
                      <a:pt x="10025" y="4823"/>
                      <a:pt x="9978" y="4751"/>
                    </a:cubicBezTo>
                    <a:lnTo>
                      <a:pt x="9847" y="4513"/>
                    </a:lnTo>
                    <a:cubicBezTo>
                      <a:pt x="9798" y="4424"/>
                      <a:pt x="9699" y="4367"/>
                      <a:pt x="9592" y="4367"/>
                    </a:cubicBezTo>
                    <a:cubicBezTo>
                      <a:pt x="9542" y="4367"/>
                      <a:pt x="9491" y="4379"/>
                      <a:pt x="9442" y="4406"/>
                    </a:cubicBezTo>
                    <a:lnTo>
                      <a:pt x="9013" y="4668"/>
                    </a:lnTo>
                    <a:cubicBezTo>
                      <a:pt x="8835" y="4513"/>
                      <a:pt x="8620" y="4394"/>
                      <a:pt x="8406" y="4311"/>
                    </a:cubicBezTo>
                    <a:lnTo>
                      <a:pt x="8406" y="3811"/>
                    </a:lnTo>
                    <a:cubicBezTo>
                      <a:pt x="8406" y="3727"/>
                      <a:pt x="8358" y="3632"/>
                      <a:pt x="8299" y="3596"/>
                    </a:cubicBezTo>
                    <a:lnTo>
                      <a:pt x="8299" y="1656"/>
                    </a:lnTo>
                    <a:cubicBezTo>
                      <a:pt x="8299" y="1060"/>
                      <a:pt x="7596" y="536"/>
                      <a:pt x="6394" y="239"/>
                    </a:cubicBezTo>
                    <a:cubicBezTo>
                      <a:pt x="6384" y="237"/>
                      <a:pt x="6375" y="237"/>
                      <a:pt x="6365" y="237"/>
                    </a:cubicBezTo>
                    <a:cubicBezTo>
                      <a:pt x="6284" y="237"/>
                      <a:pt x="6225" y="283"/>
                      <a:pt x="6203" y="358"/>
                    </a:cubicBezTo>
                    <a:cubicBezTo>
                      <a:pt x="6179" y="453"/>
                      <a:pt x="6227" y="524"/>
                      <a:pt x="6322" y="560"/>
                    </a:cubicBezTo>
                    <a:cubicBezTo>
                      <a:pt x="7346" y="810"/>
                      <a:pt x="7989" y="1239"/>
                      <a:pt x="7989" y="1667"/>
                    </a:cubicBezTo>
                    <a:cubicBezTo>
                      <a:pt x="7989" y="2001"/>
                      <a:pt x="7596" y="2346"/>
                      <a:pt x="6918" y="2596"/>
                    </a:cubicBezTo>
                    <a:cubicBezTo>
                      <a:pt x="6179" y="2882"/>
                      <a:pt x="5203" y="3025"/>
                      <a:pt x="4143" y="3025"/>
                    </a:cubicBezTo>
                    <a:cubicBezTo>
                      <a:pt x="3703" y="3025"/>
                      <a:pt x="3262" y="3001"/>
                      <a:pt x="2846" y="2941"/>
                    </a:cubicBezTo>
                    <a:cubicBezTo>
                      <a:pt x="2833" y="2938"/>
                      <a:pt x="2821" y="2936"/>
                      <a:pt x="2809" y="2936"/>
                    </a:cubicBezTo>
                    <a:cubicBezTo>
                      <a:pt x="2742" y="2936"/>
                      <a:pt x="2687" y="2991"/>
                      <a:pt x="2667" y="3072"/>
                    </a:cubicBezTo>
                    <a:cubicBezTo>
                      <a:pt x="2655" y="3156"/>
                      <a:pt x="2715" y="3239"/>
                      <a:pt x="2810" y="3251"/>
                    </a:cubicBezTo>
                    <a:cubicBezTo>
                      <a:pt x="3239" y="3311"/>
                      <a:pt x="3679" y="3334"/>
                      <a:pt x="4143" y="3334"/>
                    </a:cubicBezTo>
                    <a:cubicBezTo>
                      <a:pt x="5227" y="3334"/>
                      <a:pt x="6239" y="3168"/>
                      <a:pt x="7013" y="2870"/>
                    </a:cubicBezTo>
                    <a:cubicBezTo>
                      <a:pt x="7430" y="2715"/>
                      <a:pt x="7763" y="2525"/>
                      <a:pt x="7965" y="2310"/>
                    </a:cubicBezTo>
                    <a:lnTo>
                      <a:pt x="7965" y="3525"/>
                    </a:lnTo>
                    <a:lnTo>
                      <a:pt x="6751" y="3525"/>
                    </a:lnTo>
                    <a:cubicBezTo>
                      <a:pt x="6584" y="3525"/>
                      <a:pt x="6453" y="3668"/>
                      <a:pt x="6453" y="3822"/>
                    </a:cubicBezTo>
                    <a:lnTo>
                      <a:pt x="6453" y="4323"/>
                    </a:lnTo>
                    <a:cubicBezTo>
                      <a:pt x="6227" y="4406"/>
                      <a:pt x="6037" y="4525"/>
                      <a:pt x="5846" y="4680"/>
                    </a:cubicBezTo>
                    <a:lnTo>
                      <a:pt x="5406" y="4418"/>
                    </a:lnTo>
                    <a:cubicBezTo>
                      <a:pt x="5360" y="4395"/>
                      <a:pt x="5315" y="4387"/>
                      <a:pt x="5270" y="4387"/>
                    </a:cubicBezTo>
                    <a:cubicBezTo>
                      <a:pt x="5243" y="4387"/>
                      <a:pt x="5217" y="4390"/>
                      <a:pt x="5191" y="4394"/>
                    </a:cubicBezTo>
                    <a:cubicBezTo>
                      <a:pt x="5108" y="4406"/>
                      <a:pt x="5048" y="4465"/>
                      <a:pt x="5013" y="4525"/>
                    </a:cubicBezTo>
                    <a:lnTo>
                      <a:pt x="4334" y="5692"/>
                    </a:lnTo>
                    <a:cubicBezTo>
                      <a:pt x="4322" y="5704"/>
                      <a:pt x="4322" y="5716"/>
                      <a:pt x="4322" y="5727"/>
                    </a:cubicBezTo>
                    <a:lnTo>
                      <a:pt x="4132" y="5727"/>
                    </a:lnTo>
                    <a:cubicBezTo>
                      <a:pt x="3084" y="5727"/>
                      <a:pt x="2107" y="5585"/>
                      <a:pt x="1357" y="5299"/>
                    </a:cubicBezTo>
                    <a:cubicBezTo>
                      <a:pt x="679" y="5049"/>
                      <a:pt x="286" y="4704"/>
                      <a:pt x="286" y="4382"/>
                    </a:cubicBezTo>
                    <a:lnTo>
                      <a:pt x="286" y="2322"/>
                    </a:lnTo>
                    <a:cubicBezTo>
                      <a:pt x="643" y="2668"/>
                      <a:pt x="1274" y="2965"/>
                      <a:pt x="2131" y="3144"/>
                    </a:cubicBezTo>
                    <a:lnTo>
                      <a:pt x="2167" y="3144"/>
                    </a:lnTo>
                    <a:cubicBezTo>
                      <a:pt x="2238" y="3144"/>
                      <a:pt x="2298" y="3096"/>
                      <a:pt x="2322" y="3025"/>
                    </a:cubicBezTo>
                    <a:cubicBezTo>
                      <a:pt x="2334" y="2930"/>
                      <a:pt x="2286" y="2858"/>
                      <a:pt x="2203" y="2846"/>
                    </a:cubicBezTo>
                    <a:cubicBezTo>
                      <a:pt x="1036" y="2596"/>
                      <a:pt x="298" y="2132"/>
                      <a:pt x="298" y="1667"/>
                    </a:cubicBezTo>
                    <a:cubicBezTo>
                      <a:pt x="298" y="1346"/>
                      <a:pt x="679" y="1001"/>
                      <a:pt x="1369" y="751"/>
                    </a:cubicBezTo>
                    <a:cubicBezTo>
                      <a:pt x="2096" y="465"/>
                      <a:pt x="3072" y="322"/>
                      <a:pt x="4132" y="322"/>
                    </a:cubicBezTo>
                    <a:cubicBezTo>
                      <a:pt x="4667" y="322"/>
                      <a:pt x="5191" y="358"/>
                      <a:pt x="5679" y="441"/>
                    </a:cubicBezTo>
                    <a:cubicBezTo>
                      <a:pt x="5687" y="442"/>
                      <a:pt x="5695" y="443"/>
                      <a:pt x="5703" y="443"/>
                    </a:cubicBezTo>
                    <a:cubicBezTo>
                      <a:pt x="5786" y="443"/>
                      <a:pt x="5847" y="385"/>
                      <a:pt x="5858" y="298"/>
                    </a:cubicBezTo>
                    <a:cubicBezTo>
                      <a:pt x="5870" y="215"/>
                      <a:pt x="5810" y="143"/>
                      <a:pt x="5727" y="120"/>
                    </a:cubicBezTo>
                    <a:cubicBezTo>
                      <a:pt x="5215" y="36"/>
                      <a:pt x="4679" y="1"/>
                      <a:pt x="4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52"/>
              <p:cNvSpPr/>
              <p:nvPr/>
            </p:nvSpPr>
            <p:spPr>
              <a:xfrm>
                <a:off x="6306652" y="2638748"/>
                <a:ext cx="59904" cy="59522"/>
              </a:xfrm>
              <a:custGeom>
                <a:rect b="b" l="l" r="r" t="t"/>
                <a:pathLst>
                  <a:path extrusionOk="0" h="1870" w="1882">
                    <a:moveTo>
                      <a:pt x="941" y="310"/>
                    </a:moveTo>
                    <a:cubicBezTo>
                      <a:pt x="1287" y="310"/>
                      <a:pt x="1561" y="596"/>
                      <a:pt x="1561" y="929"/>
                    </a:cubicBezTo>
                    <a:cubicBezTo>
                      <a:pt x="1561" y="1274"/>
                      <a:pt x="1287" y="1560"/>
                      <a:pt x="941" y="1560"/>
                    </a:cubicBezTo>
                    <a:cubicBezTo>
                      <a:pt x="596" y="1560"/>
                      <a:pt x="310" y="1274"/>
                      <a:pt x="310" y="929"/>
                    </a:cubicBezTo>
                    <a:cubicBezTo>
                      <a:pt x="310" y="596"/>
                      <a:pt x="596" y="310"/>
                      <a:pt x="941" y="310"/>
                    </a:cubicBezTo>
                    <a:close/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65" y="1870"/>
                      <a:pt x="1882" y="1453"/>
                      <a:pt x="1882" y="929"/>
                    </a:cubicBezTo>
                    <a:cubicBezTo>
                      <a:pt x="1882" y="417"/>
                      <a:pt x="1465" y="0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60" name="Google Shape;1160;p52"/>
            <p:cNvSpPr/>
            <p:nvPr/>
          </p:nvSpPr>
          <p:spPr>
            <a:xfrm>
              <a:off x="1843834" y="3017915"/>
              <a:ext cx="1724862" cy="200349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/>
                <a:t>Redis App Cache</a:t>
              </a:r>
              <a:endParaRPr sz="900"/>
            </a:p>
          </p:txBody>
        </p:sp>
      </p:grpSp>
      <p:grpSp>
        <p:nvGrpSpPr>
          <p:cNvPr id="1161" name="Google Shape;1161;p52"/>
          <p:cNvGrpSpPr/>
          <p:nvPr/>
        </p:nvGrpSpPr>
        <p:grpSpPr>
          <a:xfrm>
            <a:off x="3767554" y="1157704"/>
            <a:ext cx="1724858" cy="503070"/>
            <a:chOff x="4203029" y="1314805"/>
            <a:chExt cx="1149905" cy="335425"/>
          </a:xfrm>
        </p:grpSpPr>
        <p:grpSp>
          <p:nvGrpSpPr>
            <p:cNvPr id="1162" name="Google Shape;1162;p52"/>
            <p:cNvGrpSpPr/>
            <p:nvPr/>
          </p:nvGrpSpPr>
          <p:grpSpPr>
            <a:xfrm>
              <a:off x="4203029" y="1314805"/>
              <a:ext cx="356655" cy="335425"/>
              <a:chOff x="849016" y="2903255"/>
              <a:chExt cx="356655" cy="335425"/>
            </a:xfrm>
          </p:grpSpPr>
          <p:sp>
            <p:nvSpPr>
              <p:cNvPr id="1163" name="Google Shape;1163;p52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52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52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52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52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52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52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52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52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52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52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4" name="Google Shape;1174;p52"/>
            <p:cNvGrpSpPr/>
            <p:nvPr/>
          </p:nvGrpSpPr>
          <p:grpSpPr>
            <a:xfrm>
              <a:off x="4599654" y="1314805"/>
              <a:ext cx="356655" cy="335425"/>
              <a:chOff x="849016" y="2903255"/>
              <a:chExt cx="356655" cy="335425"/>
            </a:xfrm>
          </p:grpSpPr>
          <p:sp>
            <p:nvSpPr>
              <p:cNvPr id="1175" name="Google Shape;1175;p52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52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52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52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52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52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52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52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52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52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52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6" name="Google Shape;1186;p52"/>
            <p:cNvGrpSpPr/>
            <p:nvPr/>
          </p:nvGrpSpPr>
          <p:grpSpPr>
            <a:xfrm>
              <a:off x="4996279" y="1314805"/>
              <a:ext cx="356655" cy="335425"/>
              <a:chOff x="849016" y="2903255"/>
              <a:chExt cx="356655" cy="335425"/>
            </a:xfrm>
          </p:grpSpPr>
          <p:sp>
            <p:nvSpPr>
              <p:cNvPr id="1187" name="Google Shape;1187;p52"/>
              <p:cNvSpPr/>
              <p:nvPr/>
            </p:nvSpPr>
            <p:spPr>
              <a:xfrm>
                <a:off x="849016" y="2903255"/>
                <a:ext cx="356655" cy="335425"/>
              </a:xfrm>
              <a:custGeom>
                <a:rect b="b" l="l" r="r" t="t"/>
                <a:pathLst>
                  <a:path extrusionOk="0" h="10538" w="11205">
                    <a:moveTo>
                      <a:pt x="9835" y="3192"/>
                    </a:moveTo>
                    <a:lnTo>
                      <a:pt x="9835" y="3680"/>
                    </a:lnTo>
                    <a:lnTo>
                      <a:pt x="2692" y="3680"/>
                    </a:lnTo>
                    <a:cubicBezTo>
                      <a:pt x="2608" y="3680"/>
                      <a:pt x="2525" y="3751"/>
                      <a:pt x="2525" y="3847"/>
                    </a:cubicBezTo>
                    <a:cubicBezTo>
                      <a:pt x="2525" y="3930"/>
                      <a:pt x="2608" y="4013"/>
                      <a:pt x="2692" y="4013"/>
                    </a:cubicBezTo>
                    <a:lnTo>
                      <a:pt x="10824" y="4013"/>
                    </a:lnTo>
                    <a:cubicBezTo>
                      <a:pt x="10847" y="4013"/>
                      <a:pt x="10883" y="4037"/>
                      <a:pt x="10883" y="4073"/>
                    </a:cubicBezTo>
                    <a:lnTo>
                      <a:pt x="10883" y="6478"/>
                    </a:lnTo>
                    <a:cubicBezTo>
                      <a:pt x="10883" y="6514"/>
                      <a:pt x="10847" y="6537"/>
                      <a:pt x="10824" y="6537"/>
                    </a:cubicBezTo>
                    <a:lnTo>
                      <a:pt x="382" y="6537"/>
                    </a:lnTo>
                    <a:cubicBezTo>
                      <a:pt x="358" y="6537"/>
                      <a:pt x="322" y="6502"/>
                      <a:pt x="322" y="6478"/>
                    </a:cubicBezTo>
                    <a:lnTo>
                      <a:pt x="322" y="4073"/>
                    </a:lnTo>
                    <a:cubicBezTo>
                      <a:pt x="322" y="4037"/>
                      <a:pt x="358" y="4013"/>
                      <a:pt x="382" y="4013"/>
                    </a:cubicBezTo>
                    <a:lnTo>
                      <a:pt x="2025" y="4013"/>
                    </a:lnTo>
                    <a:cubicBezTo>
                      <a:pt x="2108" y="4013"/>
                      <a:pt x="2192" y="3930"/>
                      <a:pt x="2192" y="3847"/>
                    </a:cubicBezTo>
                    <a:cubicBezTo>
                      <a:pt x="2192" y="3751"/>
                      <a:pt x="2108" y="3680"/>
                      <a:pt x="2025" y="3680"/>
                    </a:cubicBezTo>
                    <a:lnTo>
                      <a:pt x="1394" y="3680"/>
                    </a:lnTo>
                    <a:lnTo>
                      <a:pt x="1394" y="3192"/>
                    </a:lnTo>
                    <a:close/>
                    <a:moveTo>
                      <a:pt x="9824" y="6871"/>
                    </a:moveTo>
                    <a:lnTo>
                      <a:pt x="9824" y="7359"/>
                    </a:lnTo>
                    <a:lnTo>
                      <a:pt x="1382" y="7359"/>
                    </a:lnTo>
                    <a:lnTo>
                      <a:pt x="1382" y="6871"/>
                    </a:lnTo>
                    <a:close/>
                    <a:moveTo>
                      <a:pt x="382" y="1"/>
                    </a:moveTo>
                    <a:cubicBezTo>
                      <a:pt x="179" y="1"/>
                      <a:pt x="1" y="180"/>
                      <a:pt x="1" y="394"/>
                    </a:cubicBezTo>
                    <a:lnTo>
                      <a:pt x="1" y="2799"/>
                    </a:lnTo>
                    <a:cubicBezTo>
                      <a:pt x="1" y="3013"/>
                      <a:pt x="179" y="3192"/>
                      <a:pt x="382" y="3192"/>
                    </a:cubicBezTo>
                    <a:lnTo>
                      <a:pt x="1061" y="3192"/>
                    </a:lnTo>
                    <a:lnTo>
                      <a:pt x="1061" y="3680"/>
                    </a:lnTo>
                    <a:lnTo>
                      <a:pt x="382" y="3680"/>
                    </a:lnTo>
                    <a:cubicBezTo>
                      <a:pt x="179" y="3680"/>
                      <a:pt x="1" y="3859"/>
                      <a:pt x="1" y="4073"/>
                    </a:cubicBezTo>
                    <a:lnTo>
                      <a:pt x="1" y="6478"/>
                    </a:lnTo>
                    <a:cubicBezTo>
                      <a:pt x="1" y="6692"/>
                      <a:pt x="179" y="6871"/>
                      <a:pt x="382" y="6871"/>
                    </a:cubicBezTo>
                    <a:lnTo>
                      <a:pt x="1061" y="6871"/>
                    </a:lnTo>
                    <a:lnTo>
                      <a:pt x="1061" y="7359"/>
                    </a:lnTo>
                    <a:lnTo>
                      <a:pt x="382" y="7359"/>
                    </a:lnTo>
                    <a:cubicBezTo>
                      <a:pt x="179" y="7359"/>
                      <a:pt x="1" y="7538"/>
                      <a:pt x="1" y="7740"/>
                    </a:cubicBezTo>
                    <a:lnTo>
                      <a:pt x="1" y="10157"/>
                    </a:lnTo>
                    <a:cubicBezTo>
                      <a:pt x="1" y="10359"/>
                      <a:pt x="179" y="10538"/>
                      <a:pt x="382" y="10538"/>
                    </a:cubicBezTo>
                    <a:lnTo>
                      <a:pt x="5002" y="10538"/>
                    </a:lnTo>
                    <a:cubicBezTo>
                      <a:pt x="5085" y="10538"/>
                      <a:pt x="5168" y="10466"/>
                      <a:pt x="5168" y="10383"/>
                    </a:cubicBezTo>
                    <a:cubicBezTo>
                      <a:pt x="5168" y="10288"/>
                      <a:pt x="5085" y="10216"/>
                      <a:pt x="5002" y="10216"/>
                    </a:cubicBezTo>
                    <a:lnTo>
                      <a:pt x="382" y="10216"/>
                    </a:lnTo>
                    <a:cubicBezTo>
                      <a:pt x="358" y="10216"/>
                      <a:pt x="322" y="10181"/>
                      <a:pt x="322" y="10157"/>
                    </a:cubicBezTo>
                    <a:lnTo>
                      <a:pt x="322" y="7740"/>
                    </a:lnTo>
                    <a:cubicBezTo>
                      <a:pt x="322" y="7716"/>
                      <a:pt x="358" y="7680"/>
                      <a:pt x="382" y="7680"/>
                    </a:cubicBezTo>
                    <a:lnTo>
                      <a:pt x="10824" y="7680"/>
                    </a:lnTo>
                    <a:cubicBezTo>
                      <a:pt x="10847" y="7680"/>
                      <a:pt x="10883" y="7716"/>
                      <a:pt x="10883" y="7740"/>
                    </a:cubicBezTo>
                    <a:lnTo>
                      <a:pt x="10883" y="10157"/>
                    </a:lnTo>
                    <a:cubicBezTo>
                      <a:pt x="10883" y="10181"/>
                      <a:pt x="10847" y="10216"/>
                      <a:pt x="10824" y="10216"/>
                    </a:cubicBezTo>
                    <a:lnTo>
                      <a:pt x="5716" y="10216"/>
                    </a:lnTo>
                    <a:cubicBezTo>
                      <a:pt x="5621" y="10216"/>
                      <a:pt x="5549" y="10288"/>
                      <a:pt x="5549" y="10383"/>
                    </a:cubicBezTo>
                    <a:cubicBezTo>
                      <a:pt x="5549" y="10466"/>
                      <a:pt x="5621" y="10538"/>
                      <a:pt x="5716" y="10538"/>
                    </a:cubicBezTo>
                    <a:lnTo>
                      <a:pt x="10824" y="10538"/>
                    </a:lnTo>
                    <a:cubicBezTo>
                      <a:pt x="11026" y="10538"/>
                      <a:pt x="11205" y="10359"/>
                      <a:pt x="11205" y="10157"/>
                    </a:cubicBezTo>
                    <a:lnTo>
                      <a:pt x="11205" y="7740"/>
                    </a:lnTo>
                    <a:cubicBezTo>
                      <a:pt x="11205" y="7538"/>
                      <a:pt x="11026" y="7359"/>
                      <a:pt x="10824" y="7359"/>
                    </a:cubicBezTo>
                    <a:lnTo>
                      <a:pt x="10145" y="7359"/>
                    </a:lnTo>
                    <a:lnTo>
                      <a:pt x="10145" y="6871"/>
                    </a:lnTo>
                    <a:lnTo>
                      <a:pt x="10824" y="6871"/>
                    </a:lnTo>
                    <a:cubicBezTo>
                      <a:pt x="11026" y="6871"/>
                      <a:pt x="11205" y="6692"/>
                      <a:pt x="11205" y="6478"/>
                    </a:cubicBezTo>
                    <a:lnTo>
                      <a:pt x="11205" y="4073"/>
                    </a:lnTo>
                    <a:cubicBezTo>
                      <a:pt x="11205" y="3859"/>
                      <a:pt x="11026" y="3680"/>
                      <a:pt x="10824" y="3680"/>
                    </a:cubicBezTo>
                    <a:lnTo>
                      <a:pt x="10145" y="3680"/>
                    </a:lnTo>
                    <a:lnTo>
                      <a:pt x="10145" y="3192"/>
                    </a:lnTo>
                    <a:lnTo>
                      <a:pt x="10824" y="3192"/>
                    </a:lnTo>
                    <a:cubicBezTo>
                      <a:pt x="11026" y="3192"/>
                      <a:pt x="11205" y="3013"/>
                      <a:pt x="11205" y="2799"/>
                    </a:cubicBezTo>
                    <a:lnTo>
                      <a:pt x="11205" y="394"/>
                    </a:lnTo>
                    <a:cubicBezTo>
                      <a:pt x="11205" y="180"/>
                      <a:pt x="11026" y="1"/>
                      <a:pt x="10824" y="1"/>
                    </a:cubicBezTo>
                    <a:lnTo>
                      <a:pt x="9716" y="1"/>
                    </a:lnTo>
                    <a:cubicBezTo>
                      <a:pt x="9633" y="1"/>
                      <a:pt x="9550" y="72"/>
                      <a:pt x="9550" y="168"/>
                    </a:cubicBezTo>
                    <a:cubicBezTo>
                      <a:pt x="9550" y="251"/>
                      <a:pt x="9633" y="334"/>
                      <a:pt x="9716" y="334"/>
                    </a:cubicBezTo>
                    <a:lnTo>
                      <a:pt x="10824" y="334"/>
                    </a:lnTo>
                    <a:cubicBezTo>
                      <a:pt x="10847" y="334"/>
                      <a:pt x="10883" y="358"/>
                      <a:pt x="10883" y="394"/>
                    </a:cubicBezTo>
                    <a:lnTo>
                      <a:pt x="10883" y="2799"/>
                    </a:lnTo>
                    <a:cubicBezTo>
                      <a:pt x="10883" y="2835"/>
                      <a:pt x="10847" y="2858"/>
                      <a:pt x="10824" y="2858"/>
                    </a:cubicBezTo>
                    <a:lnTo>
                      <a:pt x="382" y="2858"/>
                    </a:lnTo>
                    <a:cubicBezTo>
                      <a:pt x="358" y="2858"/>
                      <a:pt x="322" y="2835"/>
                      <a:pt x="322" y="2799"/>
                    </a:cubicBezTo>
                    <a:lnTo>
                      <a:pt x="322" y="394"/>
                    </a:lnTo>
                    <a:cubicBezTo>
                      <a:pt x="322" y="358"/>
                      <a:pt x="358" y="334"/>
                      <a:pt x="382" y="334"/>
                    </a:cubicBezTo>
                    <a:lnTo>
                      <a:pt x="9062" y="334"/>
                    </a:lnTo>
                    <a:cubicBezTo>
                      <a:pt x="9157" y="334"/>
                      <a:pt x="9228" y="251"/>
                      <a:pt x="9228" y="168"/>
                    </a:cubicBezTo>
                    <a:cubicBezTo>
                      <a:pt x="9228" y="72"/>
                      <a:pt x="9157" y="1"/>
                      <a:pt x="9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52"/>
              <p:cNvSpPr/>
              <p:nvPr/>
            </p:nvSpPr>
            <p:spPr>
              <a:xfrm>
                <a:off x="1137046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70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52"/>
              <p:cNvSpPr/>
              <p:nvPr/>
            </p:nvSpPr>
            <p:spPr>
              <a:xfrm>
                <a:off x="1080579" y="2932825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70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52"/>
              <p:cNvSpPr/>
              <p:nvPr/>
            </p:nvSpPr>
            <p:spPr>
              <a:xfrm>
                <a:off x="879350" y="2949122"/>
                <a:ext cx="187988" cy="10631"/>
              </a:xfrm>
              <a:custGeom>
                <a:rect b="b" l="l" r="r" t="t"/>
                <a:pathLst>
                  <a:path extrusionOk="0" h="334" w="5906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739" y="334"/>
                    </a:lnTo>
                    <a:cubicBezTo>
                      <a:pt x="5834" y="334"/>
                      <a:pt x="5906" y="263"/>
                      <a:pt x="5906" y="167"/>
                    </a:cubicBezTo>
                    <a:cubicBezTo>
                      <a:pt x="5906" y="84"/>
                      <a:pt x="5834" y="1"/>
                      <a:pt x="5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52"/>
              <p:cNvSpPr/>
              <p:nvPr/>
            </p:nvSpPr>
            <p:spPr>
              <a:xfrm>
                <a:off x="1137046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22"/>
                    </a:moveTo>
                    <a:cubicBezTo>
                      <a:pt x="882" y="322"/>
                      <a:pt x="1036" y="489"/>
                      <a:pt x="1036" y="679"/>
                    </a:cubicBezTo>
                    <a:cubicBezTo>
                      <a:pt x="1036" y="882"/>
                      <a:pt x="882" y="1036"/>
                      <a:pt x="679" y="1036"/>
                    </a:cubicBezTo>
                    <a:cubicBezTo>
                      <a:pt x="489" y="1036"/>
                      <a:pt x="322" y="882"/>
                      <a:pt x="322" y="679"/>
                    </a:cubicBezTo>
                    <a:cubicBezTo>
                      <a:pt x="322" y="489"/>
                      <a:pt x="489" y="322"/>
                      <a:pt x="679" y="322"/>
                    </a:cubicBezTo>
                    <a:close/>
                    <a:moveTo>
                      <a:pt x="679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52"/>
              <p:cNvSpPr/>
              <p:nvPr/>
            </p:nvSpPr>
            <p:spPr>
              <a:xfrm>
                <a:off x="1080579" y="3050309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22"/>
                    </a:moveTo>
                    <a:cubicBezTo>
                      <a:pt x="882" y="322"/>
                      <a:pt x="1048" y="489"/>
                      <a:pt x="1048" y="679"/>
                    </a:cubicBezTo>
                    <a:cubicBezTo>
                      <a:pt x="1048" y="882"/>
                      <a:pt x="882" y="1036"/>
                      <a:pt x="691" y="1036"/>
                    </a:cubicBezTo>
                    <a:cubicBezTo>
                      <a:pt x="489" y="1036"/>
                      <a:pt x="334" y="882"/>
                      <a:pt x="334" y="679"/>
                    </a:cubicBezTo>
                    <a:cubicBezTo>
                      <a:pt x="334" y="489"/>
                      <a:pt x="489" y="322"/>
                      <a:pt x="691" y="322"/>
                    </a:cubicBezTo>
                    <a:close/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52"/>
              <p:cNvSpPr/>
              <p:nvPr/>
            </p:nvSpPr>
            <p:spPr>
              <a:xfrm>
                <a:off x="879350" y="3066988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72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52"/>
              <p:cNvSpPr/>
              <p:nvPr/>
            </p:nvSpPr>
            <p:spPr>
              <a:xfrm>
                <a:off x="1137046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79" y="310"/>
                    </a:moveTo>
                    <a:cubicBezTo>
                      <a:pt x="882" y="310"/>
                      <a:pt x="1036" y="477"/>
                      <a:pt x="1036" y="667"/>
                    </a:cubicBezTo>
                    <a:cubicBezTo>
                      <a:pt x="1036" y="870"/>
                      <a:pt x="882" y="1024"/>
                      <a:pt x="679" y="1024"/>
                    </a:cubicBezTo>
                    <a:cubicBezTo>
                      <a:pt x="489" y="1024"/>
                      <a:pt x="322" y="858"/>
                      <a:pt x="322" y="667"/>
                    </a:cubicBezTo>
                    <a:cubicBezTo>
                      <a:pt x="322" y="477"/>
                      <a:pt x="489" y="310"/>
                      <a:pt x="679" y="310"/>
                    </a:cubicBezTo>
                    <a:close/>
                    <a:moveTo>
                      <a:pt x="679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79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52"/>
              <p:cNvSpPr/>
              <p:nvPr/>
            </p:nvSpPr>
            <p:spPr>
              <a:xfrm>
                <a:off x="1080579" y="3167794"/>
                <a:ext cx="43607" cy="43607"/>
              </a:xfrm>
              <a:custGeom>
                <a:rect b="b" l="l" r="r" t="t"/>
                <a:pathLst>
                  <a:path extrusionOk="0" h="1370" w="1370">
                    <a:moveTo>
                      <a:pt x="691" y="310"/>
                    </a:moveTo>
                    <a:cubicBezTo>
                      <a:pt x="882" y="310"/>
                      <a:pt x="1048" y="477"/>
                      <a:pt x="1048" y="667"/>
                    </a:cubicBezTo>
                    <a:cubicBezTo>
                      <a:pt x="1048" y="870"/>
                      <a:pt x="882" y="1024"/>
                      <a:pt x="691" y="1024"/>
                    </a:cubicBezTo>
                    <a:cubicBezTo>
                      <a:pt x="489" y="1024"/>
                      <a:pt x="334" y="858"/>
                      <a:pt x="334" y="667"/>
                    </a:cubicBezTo>
                    <a:cubicBezTo>
                      <a:pt x="334" y="477"/>
                      <a:pt x="489" y="310"/>
                      <a:pt x="691" y="310"/>
                    </a:cubicBezTo>
                    <a:close/>
                    <a:moveTo>
                      <a:pt x="691" y="0"/>
                    </a:moveTo>
                    <a:cubicBezTo>
                      <a:pt x="310" y="0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72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52"/>
              <p:cNvSpPr/>
              <p:nvPr/>
            </p:nvSpPr>
            <p:spPr>
              <a:xfrm>
                <a:off x="879350" y="3184473"/>
                <a:ext cx="187988" cy="10249"/>
              </a:xfrm>
              <a:custGeom>
                <a:rect b="b" l="l" r="r" t="t"/>
                <a:pathLst>
                  <a:path extrusionOk="0" h="322" w="590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lnTo>
                      <a:pt x="5739" y="322"/>
                    </a:lnTo>
                    <a:cubicBezTo>
                      <a:pt x="5834" y="322"/>
                      <a:pt x="5906" y="250"/>
                      <a:pt x="5906" y="155"/>
                    </a:cubicBezTo>
                    <a:cubicBezTo>
                      <a:pt x="5906" y="48"/>
                      <a:pt x="5834" y="0"/>
                      <a:pt x="5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52"/>
              <p:cNvSpPr/>
              <p:nvPr/>
            </p:nvSpPr>
            <p:spPr>
              <a:xfrm>
                <a:off x="879350" y="3083285"/>
                <a:ext cx="25432" cy="10631"/>
              </a:xfrm>
              <a:custGeom>
                <a:rect b="b" l="l" r="r" t="t"/>
                <a:pathLst>
                  <a:path extrusionOk="0" h="334" w="799"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67" y="334"/>
                    </a:cubicBezTo>
                    <a:lnTo>
                      <a:pt x="643" y="334"/>
                    </a:lnTo>
                    <a:cubicBezTo>
                      <a:pt x="727" y="334"/>
                      <a:pt x="798" y="262"/>
                      <a:pt x="798" y="167"/>
                    </a:cubicBezTo>
                    <a:cubicBezTo>
                      <a:pt x="798" y="84"/>
                      <a:pt x="72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98" name="Google Shape;1198;p52"/>
          <p:cNvSpPr/>
          <p:nvPr/>
        </p:nvSpPr>
        <p:spPr>
          <a:xfrm>
            <a:off x="3767597" y="1690390"/>
            <a:ext cx="1724862" cy="200349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Moodle Web Tier</a:t>
            </a:r>
            <a:endParaRPr/>
          </a:p>
        </p:txBody>
      </p:sp>
      <p:grpSp>
        <p:nvGrpSpPr>
          <p:cNvPr id="1199" name="Google Shape;1199;p52"/>
          <p:cNvGrpSpPr/>
          <p:nvPr/>
        </p:nvGrpSpPr>
        <p:grpSpPr>
          <a:xfrm rot="10800000">
            <a:off x="2535214" y="3218349"/>
            <a:ext cx="1211249" cy="208784"/>
            <a:chOff x="6336019" y="3733725"/>
            <a:chExt cx="2566206" cy="351310"/>
          </a:xfrm>
        </p:grpSpPr>
        <p:sp>
          <p:nvSpPr>
            <p:cNvPr id="1200" name="Google Shape;1200;p52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fmla="val 50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4" name="Google Shape;1204;p52"/>
          <p:cNvGrpSpPr/>
          <p:nvPr/>
        </p:nvGrpSpPr>
        <p:grpSpPr>
          <a:xfrm>
            <a:off x="6781898" y="2748651"/>
            <a:ext cx="543481" cy="543469"/>
            <a:chOff x="6069423" y="2891892"/>
            <a:chExt cx="362321" cy="364231"/>
          </a:xfrm>
        </p:grpSpPr>
        <p:sp>
          <p:nvSpPr>
            <p:cNvPr id="1205" name="Google Shape;1205;p52"/>
            <p:cNvSpPr/>
            <p:nvPr/>
          </p:nvSpPr>
          <p:spPr>
            <a:xfrm>
              <a:off x="6069423" y="2891892"/>
              <a:ext cx="278958" cy="278958"/>
            </a:xfrm>
            <a:custGeom>
              <a:rect b="b" l="l" r="r" t="t"/>
              <a:pathLst>
                <a:path extrusionOk="0" h="8764" w="8764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6161507" y="2967679"/>
              <a:ext cx="111851" cy="97432"/>
            </a:xfrm>
            <a:custGeom>
              <a:rect b="b" l="l" r="r" t="t"/>
              <a:pathLst>
                <a:path extrusionOk="0" h="3061" w="3514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6144828" y="3007848"/>
              <a:ext cx="105389" cy="88742"/>
            </a:xfrm>
            <a:custGeom>
              <a:rect b="b" l="l" r="r" t="t"/>
              <a:pathLst>
                <a:path extrusionOk="0" h="2788" w="3311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6245633" y="3069248"/>
              <a:ext cx="186110" cy="186874"/>
            </a:xfrm>
            <a:custGeom>
              <a:rect b="b" l="l" r="r" t="t"/>
              <a:pathLst>
                <a:path extrusionOk="0" h="5871" w="5847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6305888" y="3129884"/>
              <a:ext cx="64488" cy="64456"/>
            </a:xfrm>
            <a:custGeom>
              <a:rect b="b" l="l" r="r" t="t"/>
              <a:pathLst>
                <a:path extrusionOk="0" h="2025" w="2026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6173634" y="2997631"/>
              <a:ext cx="70153" cy="70153"/>
            </a:xfrm>
            <a:custGeom>
              <a:rect b="b" l="l" r="r" t="t"/>
              <a:pathLst>
                <a:path extrusionOk="0" h="2204" w="2204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1" name="Google Shape;1211;p52"/>
          <p:cNvSpPr/>
          <p:nvPr/>
        </p:nvSpPr>
        <p:spPr>
          <a:xfrm>
            <a:off x="6548750" y="3335200"/>
            <a:ext cx="1009779" cy="200350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Jenkins</a:t>
            </a:r>
            <a:endParaRPr/>
          </a:p>
        </p:txBody>
      </p:sp>
      <p:grpSp>
        <p:nvGrpSpPr>
          <p:cNvPr id="1212" name="Google Shape;1212;p52"/>
          <p:cNvGrpSpPr/>
          <p:nvPr/>
        </p:nvGrpSpPr>
        <p:grpSpPr>
          <a:xfrm flipH="1">
            <a:off x="5590601" y="2889902"/>
            <a:ext cx="960158" cy="289172"/>
            <a:chOff x="4411970" y="2726085"/>
            <a:chExt cx="643107" cy="193659"/>
          </a:xfrm>
        </p:grpSpPr>
        <p:sp>
          <p:nvSpPr>
            <p:cNvPr id="1213" name="Google Shape;1213;p52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2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2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52"/>
          <p:cNvGrpSpPr/>
          <p:nvPr/>
        </p:nvGrpSpPr>
        <p:grpSpPr>
          <a:xfrm>
            <a:off x="6678981" y="3640645"/>
            <a:ext cx="749315" cy="697629"/>
            <a:chOff x="1830043" y="2014795"/>
            <a:chExt cx="749315" cy="697629"/>
          </a:xfrm>
        </p:grpSpPr>
        <p:grpSp>
          <p:nvGrpSpPr>
            <p:cNvPr id="1217" name="Google Shape;1217;p52"/>
            <p:cNvGrpSpPr/>
            <p:nvPr/>
          </p:nvGrpSpPr>
          <p:grpSpPr>
            <a:xfrm>
              <a:off x="1830043" y="2014795"/>
              <a:ext cx="749300" cy="463860"/>
              <a:chOff x="7009649" y="1541981"/>
              <a:chExt cx="524940" cy="320655"/>
            </a:xfrm>
          </p:grpSpPr>
          <p:sp>
            <p:nvSpPr>
              <p:cNvPr id="1218" name="Google Shape;1218;p52"/>
              <p:cNvSpPr/>
              <p:nvPr/>
            </p:nvSpPr>
            <p:spPr>
              <a:xfrm>
                <a:off x="7009649" y="1541981"/>
                <a:ext cx="524940" cy="320655"/>
              </a:xfrm>
              <a:custGeom>
                <a:rect b="b" l="l" r="r" t="t"/>
                <a:pathLst>
                  <a:path extrusionOk="0" h="10074" w="16492">
                    <a:moveTo>
                      <a:pt x="13979" y="1227"/>
                    </a:moveTo>
                    <a:lnTo>
                      <a:pt x="13979" y="6764"/>
                    </a:lnTo>
                    <a:lnTo>
                      <a:pt x="11348" y="6764"/>
                    </a:lnTo>
                    <a:cubicBezTo>
                      <a:pt x="11205" y="6764"/>
                      <a:pt x="11109" y="6871"/>
                      <a:pt x="11109" y="7002"/>
                    </a:cubicBezTo>
                    <a:cubicBezTo>
                      <a:pt x="11109" y="7145"/>
                      <a:pt x="11205" y="7240"/>
                      <a:pt x="11348" y="7240"/>
                    </a:cubicBezTo>
                    <a:lnTo>
                      <a:pt x="13979" y="7240"/>
                    </a:lnTo>
                    <a:lnTo>
                      <a:pt x="13979" y="7514"/>
                    </a:lnTo>
                    <a:lnTo>
                      <a:pt x="2537" y="7514"/>
                    </a:lnTo>
                    <a:lnTo>
                      <a:pt x="2537" y="7240"/>
                    </a:lnTo>
                    <a:lnTo>
                      <a:pt x="10336" y="7240"/>
                    </a:lnTo>
                    <a:cubicBezTo>
                      <a:pt x="10466" y="7240"/>
                      <a:pt x="10574" y="7145"/>
                      <a:pt x="10574" y="7002"/>
                    </a:cubicBezTo>
                    <a:cubicBezTo>
                      <a:pt x="10574" y="6871"/>
                      <a:pt x="10466" y="6764"/>
                      <a:pt x="10336" y="6764"/>
                    </a:cubicBezTo>
                    <a:lnTo>
                      <a:pt x="7014" y="6764"/>
                    </a:lnTo>
                    <a:lnTo>
                      <a:pt x="7014" y="1227"/>
                    </a:lnTo>
                    <a:close/>
                    <a:moveTo>
                      <a:pt x="14169" y="7990"/>
                    </a:moveTo>
                    <a:lnTo>
                      <a:pt x="14943" y="8287"/>
                    </a:lnTo>
                    <a:lnTo>
                      <a:pt x="1537" y="8287"/>
                    </a:lnTo>
                    <a:lnTo>
                      <a:pt x="2323" y="7990"/>
                    </a:lnTo>
                    <a:close/>
                    <a:moveTo>
                      <a:pt x="10240" y="8776"/>
                    </a:moveTo>
                    <a:lnTo>
                      <a:pt x="10014" y="9002"/>
                    </a:lnTo>
                    <a:lnTo>
                      <a:pt x="6526" y="9002"/>
                    </a:lnTo>
                    <a:lnTo>
                      <a:pt x="6299" y="8776"/>
                    </a:lnTo>
                    <a:close/>
                    <a:moveTo>
                      <a:pt x="16003" y="8776"/>
                    </a:moveTo>
                    <a:lnTo>
                      <a:pt x="16003" y="8823"/>
                    </a:lnTo>
                    <a:lnTo>
                      <a:pt x="16015" y="8823"/>
                    </a:lnTo>
                    <a:cubicBezTo>
                      <a:pt x="16015" y="9252"/>
                      <a:pt x="15658" y="9609"/>
                      <a:pt x="15229" y="9609"/>
                    </a:cubicBezTo>
                    <a:lnTo>
                      <a:pt x="1287" y="9609"/>
                    </a:lnTo>
                    <a:cubicBezTo>
                      <a:pt x="846" y="9609"/>
                      <a:pt x="489" y="9252"/>
                      <a:pt x="489" y="8823"/>
                    </a:cubicBezTo>
                    <a:lnTo>
                      <a:pt x="489" y="8776"/>
                    </a:lnTo>
                    <a:lnTo>
                      <a:pt x="5633" y="8776"/>
                    </a:lnTo>
                    <a:lnTo>
                      <a:pt x="6252" y="9407"/>
                    </a:lnTo>
                    <a:cubicBezTo>
                      <a:pt x="6299" y="9454"/>
                      <a:pt x="6359" y="9478"/>
                      <a:pt x="6418" y="9478"/>
                    </a:cubicBezTo>
                    <a:lnTo>
                      <a:pt x="10121" y="9478"/>
                    </a:lnTo>
                    <a:cubicBezTo>
                      <a:pt x="10181" y="9478"/>
                      <a:pt x="10240" y="9454"/>
                      <a:pt x="10288" y="9407"/>
                    </a:cubicBezTo>
                    <a:lnTo>
                      <a:pt x="10907" y="8776"/>
                    </a:lnTo>
                    <a:close/>
                    <a:moveTo>
                      <a:pt x="2811" y="1"/>
                    </a:moveTo>
                    <a:cubicBezTo>
                      <a:pt x="2382" y="1"/>
                      <a:pt x="2037" y="346"/>
                      <a:pt x="2037" y="775"/>
                    </a:cubicBezTo>
                    <a:lnTo>
                      <a:pt x="2037" y="3799"/>
                    </a:lnTo>
                    <a:cubicBezTo>
                      <a:pt x="2037" y="3930"/>
                      <a:pt x="2144" y="4037"/>
                      <a:pt x="2275" y="4037"/>
                    </a:cubicBezTo>
                    <a:cubicBezTo>
                      <a:pt x="2418" y="4037"/>
                      <a:pt x="2513" y="3930"/>
                      <a:pt x="2513" y="3799"/>
                    </a:cubicBezTo>
                    <a:lnTo>
                      <a:pt x="2513" y="1215"/>
                    </a:lnTo>
                    <a:lnTo>
                      <a:pt x="6526" y="1215"/>
                    </a:lnTo>
                    <a:lnTo>
                      <a:pt x="6526" y="6752"/>
                    </a:lnTo>
                    <a:lnTo>
                      <a:pt x="2513" y="6752"/>
                    </a:lnTo>
                    <a:lnTo>
                      <a:pt x="2513" y="4763"/>
                    </a:lnTo>
                    <a:cubicBezTo>
                      <a:pt x="2513" y="4632"/>
                      <a:pt x="2418" y="4525"/>
                      <a:pt x="2275" y="4525"/>
                    </a:cubicBezTo>
                    <a:cubicBezTo>
                      <a:pt x="2144" y="4525"/>
                      <a:pt x="2037" y="4632"/>
                      <a:pt x="2037" y="4763"/>
                    </a:cubicBezTo>
                    <a:lnTo>
                      <a:pt x="2037" y="7573"/>
                    </a:lnTo>
                    <a:lnTo>
                      <a:pt x="156" y="8299"/>
                    </a:lnTo>
                    <a:cubicBezTo>
                      <a:pt x="60" y="8335"/>
                      <a:pt x="1" y="8430"/>
                      <a:pt x="1" y="8526"/>
                    </a:cubicBezTo>
                    <a:lnTo>
                      <a:pt x="1" y="8811"/>
                    </a:lnTo>
                    <a:cubicBezTo>
                      <a:pt x="1" y="9502"/>
                      <a:pt x="572" y="10073"/>
                      <a:pt x="1263" y="10073"/>
                    </a:cubicBezTo>
                    <a:lnTo>
                      <a:pt x="15217" y="10073"/>
                    </a:lnTo>
                    <a:cubicBezTo>
                      <a:pt x="15908" y="10073"/>
                      <a:pt x="16479" y="9502"/>
                      <a:pt x="16479" y="8811"/>
                    </a:cubicBezTo>
                    <a:lnTo>
                      <a:pt x="16479" y="8526"/>
                    </a:lnTo>
                    <a:cubicBezTo>
                      <a:pt x="16491" y="8430"/>
                      <a:pt x="16432" y="8347"/>
                      <a:pt x="16348" y="8323"/>
                    </a:cubicBezTo>
                    <a:lnTo>
                      <a:pt x="14467" y="7585"/>
                    </a:lnTo>
                    <a:lnTo>
                      <a:pt x="14467" y="775"/>
                    </a:lnTo>
                    <a:cubicBezTo>
                      <a:pt x="14467" y="346"/>
                      <a:pt x="14122" y="1"/>
                      <a:pt x="13693" y="1"/>
                    </a:cubicBezTo>
                    <a:lnTo>
                      <a:pt x="11550" y="1"/>
                    </a:lnTo>
                    <a:cubicBezTo>
                      <a:pt x="11419" y="1"/>
                      <a:pt x="11312" y="108"/>
                      <a:pt x="11312" y="239"/>
                    </a:cubicBezTo>
                    <a:cubicBezTo>
                      <a:pt x="11312" y="370"/>
                      <a:pt x="11419" y="477"/>
                      <a:pt x="11550" y="477"/>
                    </a:cubicBezTo>
                    <a:lnTo>
                      <a:pt x="13693" y="477"/>
                    </a:lnTo>
                    <a:cubicBezTo>
                      <a:pt x="13848" y="477"/>
                      <a:pt x="13967" y="596"/>
                      <a:pt x="13979" y="739"/>
                    </a:cubicBezTo>
                    <a:lnTo>
                      <a:pt x="2537" y="739"/>
                    </a:lnTo>
                    <a:cubicBezTo>
                      <a:pt x="2549" y="596"/>
                      <a:pt x="2668" y="477"/>
                      <a:pt x="2811" y="477"/>
                    </a:cubicBezTo>
                    <a:lnTo>
                      <a:pt x="10586" y="477"/>
                    </a:lnTo>
                    <a:cubicBezTo>
                      <a:pt x="10717" y="477"/>
                      <a:pt x="10824" y="370"/>
                      <a:pt x="10824" y="239"/>
                    </a:cubicBezTo>
                    <a:cubicBezTo>
                      <a:pt x="10824" y="108"/>
                      <a:pt x="10717" y="1"/>
                      <a:pt x="10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7110104" y="1604909"/>
                <a:ext cx="61782" cy="41697"/>
              </a:xfrm>
              <a:custGeom>
                <a:rect b="b" l="l" r="r" t="t"/>
                <a:pathLst>
                  <a:path extrusionOk="0" h="1310" w="1941">
                    <a:moveTo>
                      <a:pt x="1441" y="488"/>
                    </a:moveTo>
                    <a:lnTo>
                      <a:pt x="1441" y="834"/>
                    </a:lnTo>
                    <a:lnTo>
                      <a:pt x="488" y="834"/>
                    </a:lnTo>
                    <a:lnTo>
                      <a:pt x="488" y="488"/>
                    </a:lnTo>
                    <a:close/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lnTo>
                      <a:pt x="0" y="1072"/>
                    </a:lnTo>
                    <a:cubicBezTo>
                      <a:pt x="0" y="1203"/>
                      <a:pt x="107" y="1310"/>
                      <a:pt x="238" y="1310"/>
                    </a:cubicBezTo>
                    <a:lnTo>
                      <a:pt x="1679" y="1310"/>
                    </a:lnTo>
                    <a:cubicBezTo>
                      <a:pt x="1822" y="1310"/>
                      <a:pt x="1917" y="1203"/>
                      <a:pt x="1917" y="1072"/>
                    </a:cubicBezTo>
                    <a:lnTo>
                      <a:pt x="1917" y="238"/>
                    </a:lnTo>
                    <a:cubicBezTo>
                      <a:pt x="1941" y="119"/>
                      <a:pt x="1822" y="0"/>
                      <a:pt x="1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7110455" y="1655296"/>
                <a:ext cx="96700" cy="15183"/>
              </a:xfrm>
              <a:custGeom>
                <a:rect b="b" l="l" r="r" t="t"/>
                <a:pathLst>
                  <a:path extrusionOk="0" h="477" w="3038">
                    <a:moveTo>
                      <a:pt x="239" y="1"/>
                    </a:moveTo>
                    <a:cubicBezTo>
                      <a:pt x="108" y="1"/>
                      <a:pt x="1" y="96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lnTo>
                      <a:pt x="2799" y="477"/>
                    </a:lnTo>
                    <a:cubicBezTo>
                      <a:pt x="2942" y="477"/>
                      <a:pt x="3037" y="370"/>
                      <a:pt x="3037" y="239"/>
                    </a:cubicBezTo>
                    <a:cubicBezTo>
                      <a:pt x="3037" y="96"/>
                      <a:pt x="2942" y="1"/>
                      <a:pt x="2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52"/>
              <p:cNvSpPr/>
              <p:nvPr/>
            </p:nvSpPr>
            <p:spPr>
              <a:xfrm>
                <a:off x="7146104" y="1676909"/>
                <a:ext cx="61050" cy="41729"/>
              </a:xfrm>
              <a:custGeom>
                <a:rect b="b" l="l" r="r" t="t"/>
                <a:pathLst>
                  <a:path extrusionOk="0" h="1311" w="1918">
                    <a:moveTo>
                      <a:pt x="1441" y="489"/>
                    </a:moveTo>
                    <a:lnTo>
                      <a:pt x="1441" y="834"/>
                    </a:lnTo>
                    <a:lnTo>
                      <a:pt x="488" y="834"/>
                    </a:lnTo>
                    <a:lnTo>
                      <a:pt x="488" y="489"/>
                    </a:lnTo>
                    <a:close/>
                    <a:moveTo>
                      <a:pt x="238" y="0"/>
                    </a:moveTo>
                    <a:cubicBezTo>
                      <a:pt x="107" y="0"/>
                      <a:pt x="0" y="108"/>
                      <a:pt x="0" y="239"/>
                    </a:cubicBezTo>
                    <a:lnTo>
                      <a:pt x="0" y="1072"/>
                    </a:lnTo>
                    <a:cubicBezTo>
                      <a:pt x="0" y="1203"/>
                      <a:pt x="107" y="1310"/>
                      <a:pt x="238" y="1310"/>
                    </a:cubicBezTo>
                    <a:lnTo>
                      <a:pt x="1679" y="1310"/>
                    </a:lnTo>
                    <a:cubicBezTo>
                      <a:pt x="1822" y="1310"/>
                      <a:pt x="1917" y="1203"/>
                      <a:pt x="1917" y="1072"/>
                    </a:cubicBezTo>
                    <a:lnTo>
                      <a:pt x="1917" y="239"/>
                    </a:lnTo>
                    <a:cubicBezTo>
                      <a:pt x="1917" y="108"/>
                      <a:pt x="1822" y="0"/>
                      <a:pt x="1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52"/>
              <p:cNvSpPr/>
              <p:nvPr/>
            </p:nvSpPr>
            <p:spPr>
              <a:xfrm>
                <a:off x="7110455" y="1726563"/>
                <a:ext cx="96700" cy="15183"/>
              </a:xfrm>
              <a:custGeom>
                <a:rect b="b" l="l" r="r" t="t"/>
                <a:pathLst>
                  <a:path extrusionOk="0" h="477" w="3038">
                    <a:moveTo>
                      <a:pt x="239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81"/>
                      <a:pt x="108" y="476"/>
                      <a:pt x="239" y="476"/>
                    </a:cubicBezTo>
                    <a:lnTo>
                      <a:pt x="2799" y="476"/>
                    </a:lnTo>
                    <a:cubicBezTo>
                      <a:pt x="2942" y="476"/>
                      <a:pt x="3037" y="381"/>
                      <a:pt x="3037" y="238"/>
                    </a:cubicBezTo>
                    <a:cubicBezTo>
                      <a:pt x="3037" y="107"/>
                      <a:pt x="2942" y="0"/>
                      <a:pt x="2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52"/>
              <p:cNvSpPr/>
              <p:nvPr/>
            </p:nvSpPr>
            <p:spPr>
              <a:xfrm>
                <a:off x="7262825" y="1636739"/>
                <a:ext cx="48541" cy="80371"/>
              </a:xfrm>
              <a:custGeom>
                <a:rect b="b" l="l" r="r" t="t"/>
                <a:pathLst>
                  <a:path extrusionOk="0" h="2525" w="1525">
                    <a:moveTo>
                      <a:pt x="1268" y="0"/>
                    </a:moveTo>
                    <a:cubicBezTo>
                      <a:pt x="1206" y="0"/>
                      <a:pt x="1143" y="24"/>
                      <a:pt x="1096" y="72"/>
                    </a:cubicBezTo>
                    <a:lnTo>
                      <a:pt x="72" y="1096"/>
                    </a:lnTo>
                    <a:cubicBezTo>
                      <a:pt x="24" y="1143"/>
                      <a:pt x="0" y="1203"/>
                      <a:pt x="0" y="1262"/>
                    </a:cubicBezTo>
                    <a:cubicBezTo>
                      <a:pt x="0" y="1322"/>
                      <a:pt x="24" y="1381"/>
                      <a:pt x="72" y="1429"/>
                    </a:cubicBezTo>
                    <a:lnTo>
                      <a:pt x="1096" y="2453"/>
                    </a:lnTo>
                    <a:cubicBezTo>
                      <a:pt x="1143" y="2501"/>
                      <a:pt x="1203" y="2524"/>
                      <a:pt x="1262" y="2524"/>
                    </a:cubicBezTo>
                    <a:cubicBezTo>
                      <a:pt x="1322" y="2524"/>
                      <a:pt x="1381" y="2501"/>
                      <a:pt x="1429" y="2453"/>
                    </a:cubicBezTo>
                    <a:cubicBezTo>
                      <a:pt x="1524" y="2370"/>
                      <a:pt x="1524" y="2215"/>
                      <a:pt x="1441" y="2108"/>
                    </a:cubicBezTo>
                    <a:lnTo>
                      <a:pt x="596" y="1262"/>
                    </a:lnTo>
                    <a:lnTo>
                      <a:pt x="1441" y="417"/>
                    </a:lnTo>
                    <a:cubicBezTo>
                      <a:pt x="1524" y="322"/>
                      <a:pt x="1524" y="167"/>
                      <a:pt x="1441" y="72"/>
                    </a:cubicBezTo>
                    <a:cubicBezTo>
                      <a:pt x="1393" y="24"/>
                      <a:pt x="1331" y="0"/>
                      <a:pt x="1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52"/>
              <p:cNvSpPr/>
              <p:nvPr/>
            </p:nvSpPr>
            <p:spPr>
              <a:xfrm>
                <a:off x="7380691" y="1636357"/>
                <a:ext cx="48891" cy="80371"/>
              </a:xfrm>
              <a:custGeom>
                <a:rect b="b" l="l" r="r" t="t"/>
                <a:pathLst>
                  <a:path extrusionOk="0" h="2525" w="1536">
                    <a:moveTo>
                      <a:pt x="261" y="0"/>
                    </a:moveTo>
                    <a:cubicBezTo>
                      <a:pt x="197" y="0"/>
                      <a:pt x="131" y="24"/>
                      <a:pt x="83" y="72"/>
                    </a:cubicBezTo>
                    <a:cubicBezTo>
                      <a:pt x="0" y="155"/>
                      <a:pt x="0" y="322"/>
                      <a:pt x="83" y="417"/>
                    </a:cubicBezTo>
                    <a:lnTo>
                      <a:pt x="941" y="1262"/>
                    </a:lnTo>
                    <a:lnTo>
                      <a:pt x="83" y="2108"/>
                    </a:lnTo>
                    <a:cubicBezTo>
                      <a:pt x="0" y="2203"/>
                      <a:pt x="0" y="2358"/>
                      <a:pt x="83" y="2453"/>
                    </a:cubicBezTo>
                    <a:cubicBezTo>
                      <a:pt x="131" y="2501"/>
                      <a:pt x="191" y="2525"/>
                      <a:pt x="250" y="2525"/>
                    </a:cubicBezTo>
                    <a:cubicBezTo>
                      <a:pt x="310" y="2525"/>
                      <a:pt x="369" y="2501"/>
                      <a:pt x="417" y="2453"/>
                    </a:cubicBezTo>
                    <a:lnTo>
                      <a:pt x="1441" y="1429"/>
                    </a:lnTo>
                    <a:cubicBezTo>
                      <a:pt x="1488" y="1382"/>
                      <a:pt x="1512" y="1322"/>
                      <a:pt x="1512" y="1262"/>
                    </a:cubicBezTo>
                    <a:cubicBezTo>
                      <a:pt x="1536" y="1203"/>
                      <a:pt x="1500" y="1143"/>
                      <a:pt x="1453" y="1096"/>
                    </a:cubicBezTo>
                    <a:lnTo>
                      <a:pt x="429" y="72"/>
                    </a:lnTo>
                    <a:cubicBezTo>
                      <a:pt x="387" y="24"/>
                      <a:pt x="325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52"/>
              <p:cNvSpPr/>
              <p:nvPr/>
            </p:nvSpPr>
            <p:spPr>
              <a:xfrm>
                <a:off x="7321933" y="1626744"/>
                <a:ext cx="48923" cy="99851"/>
              </a:xfrm>
              <a:custGeom>
                <a:rect b="b" l="l" r="r" t="t"/>
                <a:pathLst>
                  <a:path extrusionOk="0" h="3137" w="1537">
                    <a:moveTo>
                      <a:pt x="1249" y="0"/>
                    </a:moveTo>
                    <a:cubicBezTo>
                      <a:pt x="1154" y="0"/>
                      <a:pt x="1061" y="59"/>
                      <a:pt x="1025" y="160"/>
                    </a:cubicBezTo>
                    <a:lnTo>
                      <a:pt x="48" y="2815"/>
                    </a:lnTo>
                    <a:cubicBezTo>
                      <a:pt x="1" y="2934"/>
                      <a:pt x="60" y="3077"/>
                      <a:pt x="191" y="3124"/>
                    </a:cubicBezTo>
                    <a:cubicBezTo>
                      <a:pt x="227" y="3136"/>
                      <a:pt x="251" y="3136"/>
                      <a:pt x="286" y="3136"/>
                    </a:cubicBezTo>
                    <a:cubicBezTo>
                      <a:pt x="382" y="3136"/>
                      <a:pt x="477" y="3077"/>
                      <a:pt x="501" y="2981"/>
                    </a:cubicBezTo>
                    <a:lnTo>
                      <a:pt x="1489" y="326"/>
                    </a:lnTo>
                    <a:cubicBezTo>
                      <a:pt x="1537" y="207"/>
                      <a:pt x="1477" y="64"/>
                      <a:pt x="1334" y="17"/>
                    </a:cubicBezTo>
                    <a:cubicBezTo>
                      <a:pt x="1307" y="6"/>
                      <a:pt x="1278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26" name="Google Shape;1226;p52"/>
            <p:cNvSpPr/>
            <p:nvPr/>
          </p:nvSpPr>
          <p:spPr>
            <a:xfrm>
              <a:off x="1830049" y="2512075"/>
              <a:ext cx="749309" cy="200349"/>
            </a:xfrm>
            <a:custGeom>
              <a:rect b="b" l="l" r="r" t="t"/>
              <a:pathLst>
                <a:path extrusionOk="0" h="2600" w="15736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/>
                <a:t>n8n</a:t>
              </a:r>
              <a:endParaRPr/>
            </a:p>
          </p:txBody>
        </p:sp>
      </p:grpSp>
      <p:grpSp>
        <p:nvGrpSpPr>
          <p:cNvPr id="1227" name="Google Shape;1227;p52"/>
          <p:cNvGrpSpPr/>
          <p:nvPr/>
        </p:nvGrpSpPr>
        <p:grpSpPr>
          <a:xfrm>
            <a:off x="5916678" y="3728054"/>
            <a:ext cx="633846" cy="289172"/>
            <a:chOff x="4411970" y="2726085"/>
            <a:chExt cx="643107" cy="193659"/>
          </a:xfrm>
        </p:grpSpPr>
        <p:sp>
          <p:nvSpPr>
            <p:cNvPr id="1228" name="Google Shape;1228;p52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2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2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1" name="Google Shape;1231;p52"/>
          <p:cNvGrpSpPr/>
          <p:nvPr/>
        </p:nvGrpSpPr>
        <p:grpSpPr>
          <a:xfrm>
            <a:off x="2025817" y="1310110"/>
            <a:ext cx="526436" cy="386042"/>
            <a:chOff x="1817317" y="2480330"/>
            <a:chExt cx="350958" cy="263043"/>
          </a:xfrm>
        </p:grpSpPr>
        <p:sp>
          <p:nvSpPr>
            <p:cNvPr id="1232" name="Google Shape;1232;p52"/>
            <p:cNvSpPr/>
            <p:nvPr/>
          </p:nvSpPr>
          <p:spPr>
            <a:xfrm>
              <a:off x="1817317" y="2480330"/>
              <a:ext cx="350958" cy="191426"/>
            </a:xfrm>
            <a:custGeom>
              <a:rect b="b" l="l" r="r" t="t"/>
              <a:pathLst>
                <a:path extrusionOk="0" h="6014" w="11026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1926844" y="2568626"/>
              <a:ext cx="131140" cy="174747"/>
            </a:xfrm>
            <a:custGeom>
              <a:rect b="b" l="l" r="r" t="t"/>
              <a:pathLst>
                <a:path extrusionOk="0" h="5490" w="412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1965485" y="2639893"/>
              <a:ext cx="55002" cy="70885"/>
            </a:xfrm>
            <a:custGeom>
              <a:rect b="b" l="l" r="r" t="t"/>
              <a:pathLst>
                <a:path extrusionOk="0" h="2227" w="1728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1965103" y="2503406"/>
              <a:ext cx="43989" cy="31162"/>
            </a:xfrm>
            <a:custGeom>
              <a:rect b="b" l="l" r="r" t="t"/>
              <a:pathLst>
                <a:path extrusionOk="0" h="979" w="1382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2052668" y="2537369"/>
              <a:ext cx="34504" cy="30175"/>
            </a:xfrm>
            <a:custGeom>
              <a:rect b="b" l="l" r="r" t="t"/>
              <a:pathLst>
                <a:path extrusionOk="0" h="948" w="1084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7" name="Google Shape;1237;p52"/>
          <p:cNvSpPr/>
          <p:nvPr/>
        </p:nvSpPr>
        <p:spPr>
          <a:xfrm>
            <a:off x="1784150" y="1696150"/>
            <a:ext cx="1009779" cy="200349"/>
          </a:xfrm>
          <a:custGeom>
            <a:rect b="b" l="l" r="r" t="t"/>
            <a:pathLst>
              <a:path extrusionOk="0" h="2600" w="15736">
                <a:moveTo>
                  <a:pt x="201" y="1"/>
                </a:moveTo>
                <a:cubicBezTo>
                  <a:pt x="90" y="1"/>
                  <a:pt x="1" y="90"/>
                  <a:pt x="1" y="201"/>
                </a:cubicBezTo>
                <a:lnTo>
                  <a:pt x="1" y="2400"/>
                </a:lnTo>
                <a:cubicBezTo>
                  <a:pt x="1" y="2510"/>
                  <a:pt x="90" y="2600"/>
                  <a:pt x="201" y="2600"/>
                </a:cubicBezTo>
                <a:lnTo>
                  <a:pt x="15537" y="2600"/>
                </a:lnTo>
                <a:cubicBezTo>
                  <a:pt x="15646" y="2600"/>
                  <a:pt x="15735" y="2510"/>
                  <a:pt x="15735" y="2400"/>
                </a:cubicBezTo>
                <a:lnTo>
                  <a:pt x="15735" y="201"/>
                </a:lnTo>
                <a:cubicBezTo>
                  <a:pt x="15735" y="90"/>
                  <a:pt x="15646" y="1"/>
                  <a:pt x="15537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Cloudfront</a:t>
            </a:r>
            <a:endParaRPr/>
          </a:p>
        </p:txBody>
      </p:sp>
      <p:grpSp>
        <p:nvGrpSpPr>
          <p:cNvPr id="1238" name="Google Shape;1238;p52"/>
          <p:cNvGrpSpPr/>
          <p:nvPr/>
        </p:nvGrpSpPr>
        <p:grpSpPr>
          <a:xfrm flipH="1">
            <a:off x="2695001" y="1365902"/>
            <a:ext cx="960158" cy="289172"/>
            <a:chOff x="4411970" y="2726085"/>
            <a:chExt cx="643107" cy="193659"/>
          </a:xfrm>
        </p:grpSpPr>
        <p:sp>
          <p:nvSpPr>
            <p:cNvPr id="1239" name="Google Shape;1239;p52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6"/>
          <p:cNvGrpSpPr/>
          <p:nvPr/>
        </p:nvGrpSpPr>
        <p:grpSpPr>
          <a:xfrm flipH="1" rot="10800000">
            <a:off x="982392" y="1712724"/>
            <a:ext cx="7142414" cy="2246766"/>
            <a:chOff x="2825794" y="2382120"/>
            <a:chExt cx="3707456" cy="1562751"/>
          </a:xfrm>
        </p:grpSpPr>
        <p:sp>
          <p:nvSpPr>
            <p:cNvPr id="133" name="Google Shape;133;p26"/>
            <p:cNvSpPr/>
            <p:nvPr/>
          </p:nvSpPr>
          <p:spPr>
            <a:xfrm rot="59052">
              <a:off x="2836330" y="2412777"/>
              <a:ext cx="3580428" cy="12505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 rot="4035">
              <a:off x="2936849" y="2690903"/>
              <a:ext cx="3578102" cy="1252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26"/>
          <p:cNvSpPr txBox="1"/>
          <p:nvPr>
            <p:ph type="ctrTitle"/>
          </p:nvPr>
        </p:nvSpPr>
        <p:spPr>
          <a:xfrm>
            <a:off x="2084400" y="444775"/>
            <a:ext cx="49752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>
                <a:solidFill>
                  <a:schemeClr val="dk1"/>
                </a:solidFill>
              </a:rPr>
              <a:t>AND</a:t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 </a:t>
            </a:r>
            <a:r>
              <a:rPr lang="es-419" sz="3400">
                <a:solidFill>
                  <a:schemeClr val="dk2"/>
                </a:solidFill>
              </a:rPr>
              <a:t>SAYLOR ACADEMY?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891600" y="1762515"/>
            <a:ext cx="7360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 nonprofit working to offer free and open online courses to all who want to learn.</a:t>
            </a:r>
            <a:endParaRPr b="1"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E6EE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37" name="Google Shape;137;p26"/>
          <p:cNvGraphicFramePr/>
          <p:nvPr/>
        </p:nvGraphicFramePr>
        <p:xfrm>
          <a:off x="1366138" y="20182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{8F0B3C34-00DF-4E0A-8B47-C55BC3C1987B}</a:tableStyleId>
              </a:tblPr>
              <a:tblGrid>
                <a:gridCol w="1928925"/>
                <a:gridCol w="4597375"/>
              </a:tblGrid>
              <a:tr h="17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Open enrollment</a:t>
                      </a:r>
                      <a:endParaRPr b="1"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419" sz="9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Anyone can enroll, at anytime</a:t>
                      </a:r>
                      <a:endParaRPr sz="9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Perpetual courses</a:t>
                      </a:r>
                      <a:endParaRPr b="1"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419" sz="9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semesters or terms</a:t>
                      </a:r>
                      <a:endParaRPr sz="9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419" sz="9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individual teachers putting up courses</a:t>
                      </a:r>
                      <a:endParaRPr sz="9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Self-paced</a:t>
                      </a:r>
                      <a:endParaRPr b="1"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419" sz="9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Students can take as little or as long as they need to complete a course</a:t>
                      </a:r>
                      <a:endParaRPr sz="9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Credit options</a:t>
                      </a:r>
                      <a:endParaRPr b="1"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419" sz="9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of courses have credit recommendation option</a:t>
                      </a:r>
                      <a:endParaRPr sz="9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Global audience</a:t>
                      </a:r>
                      <a:endParaRPr b="1"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9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Initial focus on US, then on students around the world</a:t>
                      </a:r>
                      <a:endParaRPr sz="9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Sole-trustee non-profit</a:t>
                      </a:r>
                      <a:endParaRPr b="1" sz="1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419" sz="9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Translation: tiny budget!</a:t>
                      </a:r>
                      <a:endParaRPr sz="9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6000" marB="36000" marR="36000" marL="36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p26"/>
          <p:cNvSpPr/>
          <p:nvPr/>
        </p:nvSpPr>
        <p:spPr>
          <a:xfrm flipH="1" rot="10779051">
            <a:off x="2098284" y="4225660"/>
            <a:ext cx="4972292" cy="5733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2085475" y="4312775"/>
            <a:ext cx="49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Poppins"/>
                <a:ea typeface="Poppins"/>
                <a:cs typeface="Poppins"/>
                <a:sym typeface="Poppins"/>
              </a:rPr>
              <a:t>Bottom line: Unique use case and workload!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53"/>
          <p:cNvSpPr/>
          <p:nvPr/>
        </p:nvSpPr>
        <p:spPr>
          <a:xfrm flipH="1" rot="-190654">
            <a:off x="6803784" y="2651331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7" name="Google Shape;1247;p53"/>
          <p:cNvGrpSpPr/>
          <p:nvPr/>
        </p:nvGrpSpPr>
        <p:grpSpPr>
          <a:xfrm flipH="1">
            <a:off x="4655445" y="2336956"/>
            <a:ext cx="2959077" cy="1338964"/>
            <a:chOff x="505099" y="1394400"/>
            <a:chExt cx="8133801" cy="3497815"/>
          </a:xfrm>
        </p:grpSpPr>
        <p:sp>
          <p:nvSpPr>
            <p:cNvPr id="1248" name="Google Shape;1248;p53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0" name="Google Shape;1250;p53"/>
          <p:cNvSpPr/>
          <p:nvPr/>
        </p:nvSpPr>
        <p:spPr>
          <a:xfrm rot="190654">
            <a:off x="6803784" y="1189356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1" name="Google Shape;1251;p53"/>
          <p:cNvGrpSpPr/>
          <p:nvPr/>
        </p:nvGrpSpPr>
        <p:grpSpPr>
          <a:xfrm>
            <a:off x="4655445" y="874981"/>
            <a:ext cx="2959077" cy="1338964"/>
            <a:chOff x="505099" y="1394400"/>
            <a:chExt cx="8133801" cy="3497815"/>
          </a:xfrm>
        </p:grpSpPr>
        <p:sp>
          <p:nvSpPr>
            <p:cNvPr id="1252" name="Google Shape;1252;p53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4" name="Google Shape;1254;p53"/>
          <p:cNvSpPr/>
          <p:nvPr/>
        </p:nvSpPr>
        <p:spPr>
          <a:xfrm flipH="1" rot="-190654">
            <a:off x="2787201" y="2651331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5" name="Google Shape;1255;p53"/>
          <p:cNvGrpSpPr/>
          <p:nvPr/>
        </p:nvGrpSpPr>
        <p:grpSpPr>
          <a:xfrm flipH="1">
            <a:off x="638862" y="2336956"/>
            <a:ext cx="2959077" cy="1338964"/>
            <a:chOff x="505099" y="1394400"/>
            <a:chExt cx="8133801" cy="3497815"/>
          </a:xfrm>
        </p:grpSpPr>
        <p:sp>
          <p:nvSpPr>
            <p:cNvPr id="1256" name="Google Shape;1256;p53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8" name="Google Shape;1258;p53"/>
          <p:cNvSpPr/>
          <p:nvPr/>
        </p:nvSpPr>
        <p:spPr>
          <a:xfrm rot="190654">
            <a:off x="2787201" y="1189356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9" name="Google Shape;1259;p53"/>
          <p:cNvGrpSpPr/>
          <p:nvPr/>
        </p:nvGrpSpPr>
        <p:grpSpPr>
          <a:xfrm>
            <a:off x="638862" y="874981"/>
            <a:ext cx="2959077" cy="1338964"/>
            <a:chOff x="505099" y="1394400"/>
            <a:chExt cx="8133801" cy="3497815"/>
          </a:xfrm>
        </p:grpSpPr>
        <p:sp>
          <p:nvSpPr>
            <p:cNvPr id="1260" name="Google Shape;1260;p53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2" name="Google Shape;1262;p53"/>
          <p:cNvSpPr txBox="1"/>
          <p:nvPr>
            <p:ph type="title"/>
          </p:nvPr>
        </p:nvSpPr>
        <p:spPr>
          <a:xfrm>
            <a:off x="787750" y="1083788"/>
            <a:ext cx="2661300" cy="9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USE A CI/CD SYSTEM</a:t>
            </a:r>
            <a:endParaRPr b="1"/>
          </a:p>
        </p:txBody>
      </p:sp>
      <p:sp>
        <p:nvSpPr>
          <p:cNvPr id="1263" name="Google Shape;1263;p53"/>
          <p:cNvSpPr txBox="1"/>
          <p:nvPr>
            <p:ph idx="2" type="title"/>
          </p:nvPr>
        </p:nvSpPr>
        <p:spPr>
          <a:xfrm>
            <a:off x="3574975" y="12638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01</a:t>
            </a:r>
            <a:endParaRPr/>
          </a:p>
        </p:txBody>
      </p:sp>
      <p:sp>
        <p:nvSpPr>
          <p:cNvPr id="1264" name="Google Shape;1264;p53"/>
          <p:cNvSpPr txBox="1"/>
          <p:nvPr>
            <p:ph idx="3" type="ctrTitle"/>
          </p:nvPr>
        </p:nvSpPr>
        <p:spPr>
          <a:xfrm>
            <a:off x="787750" y="63775"/>
            <a:ext cx="66633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THE </a:t>
            </a:r>
            <a:br>
              <a:rPr b="0" lang="es-419" sz="2000"/>
            </a:br>
            <a:r>
              <a:rPr lang="es-419" sz="3800">
                <a:solidFill>
                  <a:schemeClr val="dk2"/>
                </a:solidFill>
              </a:rPr>
              <a:t>RECOMMENDATIONS</a:t>
            </a:r>
            <a:endParaRPr/>
          </a:p>
        </p:txBody>
      </p:sp>
      <p:sp>
        <p:nvSpPr>
          <p:cNvPr id="1265" name="Google Shape;1265;p53"/>
          <p:cNvSpPr txBox="1"/>
          <p:nvPr>
            <p:ph idx="4" type="title"/>
          </p:nvPr>
        </p:nvSpPr>
        <p:spPr>
          <a:xfrm>
            <a:off x="787750" y="2551010"/>
            <a:ext cx="26613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CHECK YOUR PLUGINS</a:t>
            </a:r>
            <a:endParaRPr b="1"/>
          </a:p>
        </p:txBody>
      </p:sp>
      <p:sp>
        <p:nvSpPr>
          <p:cNvPr id="1266" name="Google Shape;1266;p53"/>
          <p:cNvSpPr txBox="1"/>
          <p:nvPr>
            <p:ph idx="6" type="title"/>
          </p:nvPr>
        </p:nvSpPr>
        <p:spPr>
          <a:xfrm>
            <a:off x="3574975" y="2731025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03</a:t>
            </a:r>
            <a:endParaRPr/>
          </a:p>
        </p:txBody>
      </p:sp>
      <p:sp>
        <p:nvSpPr>
          <p:cNvPr id="1267" name="Google Shape;1267;p53"/>
          <p:cNvSpPr txBox="1"/>
          <p:nvPr>
            <p:ph idx="7" type="title"/>
          </p:nvPr>
        </p:nvSpPr>
        <p:spPr>
          <a:xfrm>
            <a:off x="4789525" y="1083787"/>
            <a:ext cx="2661300" cy="94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USE </a:t>
            </a:r>
            <a:r>
              <a:rPr b="1" lang="es-419"/>
              <a:t>CACHING</a:t>
            </a:r>
            <a:endParaRPr b="1"/>
          </a:p>
        </p:txBody>
      </p:sp>
      <p:sp>
        <p:nvSpPr>
          <p:cNvPr id="1268" name="Google Shape;1268;p53"/>
          <p:cNvSpPr txBox="1"/>
          <p:nvPr>
            <p:ph idx="9" type="title"/>
          </p:nvPr>
        </p:nvSpPr>
        <p:spPr>
          <a:xfrm>
            <a:off x="7576764" y="126380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02</a:t>
            </a:r>
            <a:endParaRPr/>
          </a:p>
        </p:txBody>
      </p:sp>
      <p:sp>
        <p:nvSpPr>
          <p:cNvPr id="1269" name="Google Shape;1269;p53"/>
          <p:cNvSpPr txBox="1"/>
          <p:nvPr>
            <p:ph idx="13" type="title"/>
          </p:nvPr>
        </p:nvSpPr>
        <p:spPr>
          <a:xfrm>
            <a:off x="4789525" y="2551011"/>
            <a:ext cx="26613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PULL OUT WHAT YOU CAN</a:t>
            </a:r>
            <a:endParaRPr b="1"/>
          </a:p>
        </p:txBody>
      </p:sp>
      <p:sp>
        <p:nvSpPr>
          <p:cNvPr id="1270" name="Google Shape;1270;p53"/>
          <p:cNvSpPr txBox="1"/>
          <p:nvPr>
            <p:ph idx="15" type="title"/>
          </p:nvPr>
        </p:nvSpPr>
        <p:spPr>
          <a:xfrm>
            <a:off x="7576764" y="2731025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04</a:t>
            </a:r>
            <a:endParaRPr/>
          </a:p>
        </p:txBody>
      </p:sp>
      <p:sp>
        <p:nvSpPr>
          <p:cNvPr id="1271" name="Google Shape;1271;p53"/>
          <p:cNvSpPr/>
          <p:nvPr/>
        </p:nvSpPr>
        <p:spPr>
          <a:xfrm flipH="1" rot="-190654">
            <a:off x="4795622" y="4099456"/>
            <a:ext cx="1683188" cy="7102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2" name="Google Shape;1272;p53"/>
          <p:cNvGrpSpPr/>
          <p:nvPr/>
        </p:nvGrpSpPr>
        <p:grpSpPr>
          <a:xfrm flipH="1">
            <a:off x="2647283" y="3785081"/>
            <a:ext cx="2959077" cy="1338964"/>
            <a:chOff x="505099" y="1394400"/>
            <a:chExt cx="8133801" cy="3497815"/>
          </a:xfrm>
        </p:grpSpPr>
        <p:sp>
          <p:nvSpPr>
            <p:cNvPr id="1273" name="Google Shape;1273;p53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5" name="Google Shape;1275;p53"/>
          <p:cNvSpPr txBox="1"/>
          <p:nvPr>
            <p:ph idx="13" type="title"/>
          </p:nvPr>
        </p:nvSpPr>
        <p:spPr>
          <a:xfrm>
            <a:off x="2781375" y="3999136"/>
            <a:ext cx="26613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USE AND CONTRIBUTE TO OPEN SOURCE!</a:t>
            </a:r>
            <a:endParaRPr b="1"/>
          </a:p>
        </p:txBody>
      </p:sp>
      <p:sp>
        <p:nvSpPr>
          <p:cNvPr id="1276" name="Google Shape;1276;p53"/>
          <p:cNvSpPr txBox="1"/>
          <p:nvPr>
            <p:ph idx="15" type="title"/>
          </p:nvPr>
        </p:nvSpPr>
        <p:spPr>
          <a:xfrm>
            <a:off x="5568601" y="4179150"/>
            <a:ext cx="8937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05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54"/>
          <p:cNvGrpSpPr/>
          <p:nvPr/>
        </p:nvGrpSpPr>
        <p:grpSpPr>
          <a:xfrm>
            <a:off x="3038592" y="1702628"/>
            <a:ext cx="3112817" cy="1068346"/>
            <a:chOff x="3133854" y="2754004"/>
            <a:chExt cx="3102888" cy="790255"/>
          </a:xfrm>
        </p:grpSpPr>
        <p:sp>
          <p:nvSpPr>
            <p:cNvPr id="1282" name="Google Shape;1282;p54"/>
            <p:cNvSpPr/>
            <p:nvPr/>
          </p:nvSpPr>
          <p:spPr>
            <a:xfrm rot="-8489">
              <a:off x="3288038" y="2842500"/>
              <a:ext cx="2915709" cy="6997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54"/>
            <p:cNvSpPr/>
            <p:nvPr/>
          </p:nvSpPr>
          <p:spPr>
            <a:xfrm rot="43907">
              <a:off x="3133733" y="2773054"/>
              <a:ext cx="2983143" cy="70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4" name="Google Shape;1284;p54"/>
          <p:cNvSpPr txBox="1"/>
          <p:nvPr>
            <p:ph type="ctrTitle"/>
          </p:nvPr>
        </p:nvSpPr>
        <p:spPr>
          <a:xfrm>
            <a:off x="0" y="444775"/>
            <a:ext cx="9144000" cy="12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/>
              <a:t>QUESTIONS?</a:t>
            </a:r>
            <a:endParaRPr sz="6600"/>
          </a:p>
        </p:txBody>
      </p:sp>
      <p:sp>
        <p:nvSpPr>
          <p:cNvPr id="1285" name="Google Shape;1285;p54"/>
          <p:cNvSpPr txBox="1"/>
          <p:nvPr>
            <p:ph idx="1" type="subTitle"/>
          </p:nvPr>
        </p:nvSpPr>
        <p:spPr>
          <a:xfrm>
            <a:off x="3227225" y="1966396"/>
            <a:ext cx="27129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s-419"/>
              <a:t>John Azinheira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419"/>
              <a:t>hello@johnazinheira.com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7"/>
          <p:cNvGrpSpPr/>
          <p:nvPr/>
        </p:nvGrpSpPr>
        <p:grpSpPr>
          <a:xfrm flipH="1" rot="10800000">
            <a:off x="891611" y="203991"/>
            <a:ext cx="7142414" cy="4615896"/>
            <a:chOff x="2825794" y="2382120"/>
            <a:chExt cx="3707456" cy="1562751"/>
          </a:xfrm>
        </p:grpSpPr>
        <p:sp>
          <p:nvSpPr>
            <p:cNvPr id="145" name="Google Shape;145;p27"/>
            <p:cNvSpPr/>
            <p:nvPr/>
          </p:nvSpPr>
          <p:spPr>
            <a:xfrm rot="59052">
              <a:off x="2836330" y="2412777"/>
              <a:ext cx="3580428" cy="12505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7"/>
            <p:cNvSpPr/>
            <p:nvPr/>
          </p:nvSpPr>
          <p:spPr>
            <a:xfrm rot="4035">
              <a:off x="2936849" y="2690903"/>
              <a:ext cx="3578102" cy="1252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375" y="270300"/>
            <a:ext cx="6512773" cy="435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8"/>
          <p:cNvGrpSpPr/>
          <p:nvPr/>
        </p:nvGrpSpPr>
        <p:grpSpPr>
          <a:xfrm flipH="1" rot="10800000">
            <a:off x="708468" y="1490462"/>
            <a:ext cx="3848091" cy="1845990"/>
            <a:chOff x="3111096" y="2719750"/>
            <a:chExt cx="3101548" cy="873098"/>
          </a:xfrm>
        </p:grpSpPr>
        <p:sp>
          <p:nvSpPr>
            <p:cNvPr id="153" name="Google Shape;153;p28"/>
            <p:cNvSpPr/>
            <p:nvPr/>
          </p:nvSpPr>
          <p:spPr>
            <a:xfrm rot="-122636">
              <a:off x="3290768" y="2843525"/>
              <a:ext cx="2910352" cy="6976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 rot="59180">
              <a:off x="3116880" y="2744748"/>
              <a:ext cx="2910431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28"/>
          <p:cNvGrpSpPr/>
          <p:nvPr/>
        </p:nvGrpSpPr>
        <p:grpSpPr>
          <a:xfrm flipH="1" rot="10800000">
            <a:off x="2021827" y="3427084"/>
            <a:ext cx="3659827" cy="1232290"/>
            <a:chOff x="3111096" y="2719750"/>
            <a:chExt cx="3101548" cy="873098"/>
          </a:xfrm>
        </p:grpSpPr>
        <p:sp>
          <p:nvSpPr>
            <p:cNvPr id="156" name="Google Shape;156;p28"/>
            <p:cNvSpPr/>
            <p:nvPr/>
          </p:nvSpPr>
          <p:spPr>
            <a:xfrm rot="-122636">
              <a:off x="3290768" y="2843525"/>
              <a:ext cx="2910352" cy="6976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 rot="59180">
              <a:off x="3116880" y="2744748"/>
              <a:ext cx="2910431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28"/>
          <p:cNvSpPr txBox="1"/>
          <p:nvPr>
            <p:ph idx="2" type="ctrTitle"/>
          </p:nvPr>
        </p:nvSpPr>
        <p:spPr>
          <a:xfrm>
            <a:off x="1143377" y="1698525"/>
            <a:ext cx="2978400" cy="15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4200"/>
              <a:t>THE</a:t>
            </a:r>
            <a:r>
              <a:rPr lang="es-419"/>
              <a:t> </a:t>
            </a:r>
            <a:br>
              <a:rPr lang="es-419"/>
            </a:br>
            <a:r>
              <a:rPr lang="es-419">
                <a:solidFill>
                  <a:schemeClr val="dk2"/>
                </a:solidFill>
              </a:rPr>
              <a:t>CATCH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9" name="Google Shape;159;p28"/>
          <p:cNvSpPr txBox="1"/>
          <p:nvPr>
            <p:ph idx="1" type="subTitle"/>
          </p:nvPr>
        </p:nvSpPr>
        <p:spPr>
          <a:xfrm>
            <a:off x="2021825" y="3529275"/>
            <a:ext cx="3659700" cy="10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Multiple instances, courses removed at end of semester, or accounts cleaned up?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9"/>
          <p:cNvGrpSpPr/>
          <p:nvPr/>
        </p:nvGrpSpPr>
        <p:grpSpPr>
          <a:xfrm>
            <a:off x="94833" y="1182650"/>
            <a:ext cx="5702262" cy="1721050"/>
            <a:chOff x="604250" y="1207375"/>
            <a:chExt cx="5046250" cy="1721050"/>
          </a:xfrm>
        </p:grpSpPr>
        <p:sp>
          <p:nvSpPr>
            <p:cNvPr id="165" name="Google Shape;165;p29"/>
            <p:cNvSpPr/>
            <p:nvPr/>
          </p:nvSpPr>
          <p:spPr>
            <a:xfrm flipH="1" rot="-10753607">
              <a:off x="633727" y="1239825"/>
              <a:ext cx="4890745" cy="160669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 rot="10753607">
              <a:off x="730277" y="1289275"/>
              <a:ext cx="4890745" cy="160669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29"/>
          <p:cNvGrpSpPr/>
          <p:nvPr/>
        </p:nvGrpSpPr>
        <p:grpSpPr>
          <a:xfrm rot="10800000">
            <a:off x="987297" y="2808441"/>
            <a:ext cx="3864369" cy="378114"/>
            <a:chOff x="505099" y="1394400"/>
            <a:chExt cx="8133801" cy="3497815"/>
          </a:xfrm>
        </p:grpSpPr>
        <p:sp>
          <p:nvSpPr>
            <p:cNvPr id="168" name="Google Shape;168;p29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29"/>
          <p:cNvSpPr txBox="1"/>
          <p:nvPr>
            <p:ph idx="1" type="subTitle"/>
          </p:nvPr>
        </p:nvSpPr>
        <p:spPr>
          <a:xfrm>
            <a:off x="987025" y="2852525"/>
            <a:ext cx="38643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Students in a single instance…</a:t>
            </a:r>
            <a:endParaRPr/>
          </a:p>
        </p:txBody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160425" y="1398475"/>
            <a:ext cx="5534400" cy="12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1 371 000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0"/>
          <p:cNvGrpSpPr/>
          <p:nvPr/>
        </p:nvGrpSpPr>
        <p:grpSpPr>
          <a:xfrm>
            <a:off x="94833" y="1182650"/>
            <a:ext cx="5702262" cy="1721050"/>
            <a:chOff x="604250" y="1207375"/>
            <a:chExt cx="5046250" cy="1721050"/>
          </a:xfrm>
        </p:grpSpPr>
        <p:sp>
          <p:nvSpPr>
            <p:cNvPr id="177" name="Google Shape;177;p30"/>
            <p:cNvSpPr/>
            <p:nvPr/>
          </p:nvSpPr>
          <p:spPr>
            <a:xfrm flipH="1" rot="-10753607">
              <a:off x="633727" y="1239825"/>
              <a:ext cx="4890745" cy="160669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 rot="10753607">
              <a:off x="730277" y="1289275"/>
              <a:ext cx="4890745" cy="160669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30"/>
          <p:cNvGrpSpPr/>
          <p:nvPr/>
        </p:nvGrpSpPr>
        <p:grpSpPr>
          <a:xfrm rot="10800000">
            <a:off x="987297" y="2808441"/>
            <a:ext cx="3864369" cy="378114"/>
            <a:chOff x="505099" y="1394400"/>
            <a:chExt cx="8133801" cy="3497815"/>
          </a:xfrm>
        </p:grpSpPr>
        <p:sp>
          <p:nvSpPr>
            <p:cNvPr id="180" name="Google Shape;180;p30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30"/>
          <p:cNvSpPr txBox="1"/>
          <p:nvPr>
            <p:ph idx="1" type="subTitle"/>
          </p:nvPr>
        </p:nvSpPr>
        <p:spPr>
          <a:xfrm>
            <a:off x="987025" y="2852525"/>
            <a:ext cx="38643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Students in a single instance…</a:t>
            </a:r>
            <a:endParaRPr/>
          </a:p>
        </p:txBody>
      </p:sp>
      <p:sp>
        <p:nvSpPr>
          <p:cNvPr id="183" name="Google Shape;183;p30"/>
          <p:cNvSpPr txBox="1"/>
          <p:nvPr>
            <p:ph type="title"/>
          </p:nvPr>
        </p:nvSpPr>
        <p:spPr>
          <a:xfrm>
            <a:off x="160425" y="1398475"/>
            <a:ext cx="5534400" cy="12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1 371 000</a:t>
            </a:r>
            <a:endParaRPr/>
          </a:p>
        </p:txBody>
      </p:sp>
      <p:grpSp>
        <p:nvGrpSpPr>
          <p:cNvPr id="184" name="Google Shape;184;p30"/>
          <p:cNvGrpSpPr/>
          <p:nvPr/>
        </p:nvGrpSpPr>
        <p:grpSpPr>
          <a:xfrm rot="10800000">
            <a:off x="5102097" y="4408641"/>
            <a:ext cx="3864369" cy="378114"/>
            <a:chOff x="505099" y="1394400"/>
            <a:chExt cx="8133801" cy="3497815"/>
          </a:xfrm>
        </p:grpSpPr>
        <p:sp>
          <p:nvSpPr>
            <p:cNvPr id="185" name="Google Shape;185;p30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30"/>
          <p:cNvSpPr txBox="1"/>
          <p:nvPr>
            <p:ph idx="1" type="subTitle"/>
          </p:nvPr>
        </p:nvSpPr>
        <p:spPr>
          <a:xfrm>
            <a:off x="5101825" y="4452725"/>
            <a:ext cx="38643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…over the last 10 years.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1"/>
          <p:cNvGrpSpPr/>
          <p:nvPr/>
        </p:nvGrpSpPr>
        <p:grpSpPr>
          <a:xfrm>
            <a:off x="2057416" y="1180237"/>
            <a:ext cx="5029356" cy="1415072"/>
            <a:chOff x="2257962" y="730154"/>
            <a:chExt cx="4628100" cy="1318800"/>
          </a:xfrm>
        </p:grpSpPr>
        <p:sp>
          <p:nvSpPr>
            <p:cNvPr id="193" name="Google Shape;193;p31"/>
            <p:cNvSpPr/>
            <p:nvPr/>
          </p:nvSpPr>
          <p:spPr>
            <a:xfrm flipH="1" rot="10657048">
              <a:off x="2266319" y="825909"/>
              <a:ext cx="4611386" cy="112729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 flipH="1" rot="10755937">
              <a:off x="2266321" y="825891"/>
              <a:ext cx="4611079" cy="11271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31"/>
          <p:cNvGrpSpPr/>
          <p:nvPr/>
        </p:nvGrpSpPr>
        <p:grpSpPr>
          <a:xfrm flipH="1" rot="10800000">
            <a:off x="2546003" y="2476619"/>
            <a:ext cx="4051446" cy="593229"/>
            <a:chOff x="505099" y="1394400"/>
            <a:chExt cx="8133801" cy="3497815"/>
          </a:xfrm>
        </p:grpSpPr>
        <p:sp>
          <p:nvSpPr>
            <p:cNvPr id="196" name="Google Shape;196;p31"/>
            <p:cNvSpPr/>
            <p:nvPr/>
          </p:nvSpPr>
          <p:spPr>
            <a:xfrm flipH="1" rot="-59100">
              <a:off x="531814" y="1462265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 rot="59100">
              <a:off x="689215" y="1646280"/>
              <a:ext cx="7922971" cy="3178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31"/>
          <p:cNvSpPr txBox="1"/>
          <p:nvPr>
            <p:ph type="title"/>
          </p:nvPr>
        </p:nvSpPr>
        <p:spPr>
          <a:xfrm>
            <a:off x="2546100" y="1420425"/>
            <a:ext cx="4051800" cy="9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173 892</a:t>
            </a:r>
            <a:endParaRPr/>
          </a:p>
        </p:txBody>
      </p:sp>
      <p:sp>
        <p:nvSpPr>
          <p:cNvPr id="199" name="Google Shape;199;p31"/>
          <p:cNvSpPr txBox="1"/>
          <p:nvPr>
            <p:ph idx="1" type="subTitle"/>
          </p:nvPr>
        </p:nvSpPr>
        <p:spPr>
          <a:xfrm>
            <a:off x="2648900" y="2566650"/>
            <a:ext cx="3846000" cy="4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Enrollments in ESL001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/>
          <p:nvPr/>
        </p:nvSpPr>
        <p:spPr>
          <a:xfrm flipH="1" rot="10567624">
            <a:off x="1191116" y="1648906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2"/>
          <p:cNvSpPr/>
          <p:nvPr/>
        </p:nvSpPr>
        <p:spPr>
          <a:xfrm rot="232376">
            <a:off x="3916252" y="1641229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2"/>
          <p:cNvSpPr/>
          <p:nvPr/>
        </p:nvSpPr>
        <p:spPr>
          <a:xfrm flipH="1" rot="10567624">
            <a:off x="6706741" y="1648906"/>
            <a:ext cx="1301372" cy="9879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32"/>
          <p:cNvGrpSpPr/>
          <p:nvPr/>
        </p:nvGrpSpPr>
        <p:grpSpPr>
          <a:xfrm>
            <a:off x="6025941" y="2495502"/>
            <a:ext cx="2662841" cy="946415"/>
            <a:chOff x="3065411" y="2718963"/>
            <a:chExt cx="3183313" cy="849260"/>
          </a:xfrm>
        </p:grpSpPr>
        <p:sp>
          <p:nvSpPr>
            <p:cNvPr id="208" name="Google Shape;208;p32"/>
            <p:cNvSpPr/>
            <p:nvPr/>
          </p:nvSpPr>
          <p:spPr>
            <a:xfrm rot="-18378">
              <a:off x="3287403" y="2841726"/>
              <a:ext cx="2918142" cy="721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 rot="59094">
              <a:off x="3071189" y="2744711"/>
              <a:ext cx="3001944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32"/>
          <p:cNvGrpSpPr/>
          <p:nvPr/>
        </p:nvGrpSpPr>
        <p:grpSpPr>
          <a:xfrm rot="10800000">
            <a:off x="3240796" y="2495495"/>
            <a:ext cx="2652089" cy="1303589"/>
            <a:chOff x="3200726" y="2719750"/>
            <a:chExt cx="3039644" cy="844403"/>
          </a:xfrm>
        </p:grpSpPr>
        <p:sp>
          <p:nvSpPr>
            <p:cNvPr id="211" name="Google Shape;211;p32"/>
            <p:cNvSpPr/>
            <p:nvPr/>
          </p:nvSpPr>
          <p:spPr>
            <a:xfrm rot="-54765">
              <a:off x="3286385" y="2842240"/>
              <a:ext cx="2919070" cy="7004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 rot="59180">
              <a:off x="3206511" y="2744748"/>
              <a:ext cx="2910431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32"/>
          <p:cNvGrpSpPr/>
          <p:nvPr/>
        </p:nvGrpSpPr>
        <p:grpSpPr>
          <a:xfrm>
            <a:off x="515790" y="2495451"/>
            <a:ext cx="2652089" cy="1025443"/>
            <a:chOff x="3200726" y="2719750"/>
            <a:chExt cx="3039644" cy="844403"/>
          </a:xfrm>
        </p:grpSpPr>
        <p:sp>
          <p:nvSpPr>
            <p:cNvPr id="214" name="Google Shape;214;p32"/>
            <p:cNvSpPr/>
            <p:nvPr/>
          </p:nvSpPr>
          <p:spPr>
            <a:xfrm rot="-54765">
              <a:off x="3286385" y="2842240"/>
              <a:ext cx="2919070" cy="7004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 rot="59180">
              <a:off x="3206511" y="2744748"/>
              <a:ext cx="2910431" cy="6976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32"/>
          <p:cNvSpPr txBox="1"/>
          <p:nvPr>
            <p:ph type="title"/>
          </p:nvPr>
        </p:nvSpPr>
        <p:spPr>
          <a:xfrm>
            <a:off x="700800" y="2695250"/>
            <a:ext cx="2171700" cy="4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15 000 - 20 000</a:t>
            </a:r>
            <a:endParaRPr b="1"/>
          </a:p>
        </p:txBody>
      </p:sp>
      <p:sp>
        <p:nvSpPr>
          <p:cNvPr id="217" name="Google Shape;217;p32"/>
          <p:cNvSpPr txBox="1"/>
          <p:nvPr>
            <p:ph idx="1" type="subTitle"/>
          </p:nvPr>
        </p:nvSpPr>
        <p:spPr>
          <a:xfrm>
            <a:off x="700875" y="3023725"/>
            <a:ext cx="21717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-419"/>
              <a:t>sessions per day</a:t>
            </a:r>
            <a:endParaRPr/>
          </a:p>
        </p:txBody>
      </p:sp>
      <p:sp>
        <p:nvSpPr>
          <p:cNvPr id="218" name="Google Shape;218;p32"/>
          <p:cNvSpPr txBox="1"/>
          <p:nvPr>
            <p:ph idx="2" type="ctrTitle"/>
          </p:nvPr>
        </p:nvSpPr>
        <p:spPr>
          <a:xfrm>
            <a:off x="2349475" y="444775"/>
            <a:ext cx="44445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2000"/>
              <a:t>SOME MORE</a:t>
            </a:r>
            <a:r>
              <a:rPr b="0" lang="es-419" sz="2000"/>
              <a:t> </a:t>
            </a:r>
            <a:r>
              <a:rPr lang="es-419" sz="3800">
                <a:solidFill>
                  <a:schemeClr val="dk2"/>
                </a:solidFill>
              </a:rPr>
              <a:t>NUMBERS</a:t>
            </a:r>
            <a:endParaRPr/>
          </a:p>
        </p:txBody>
      </p:sp>
      <p:sp>
        <p:nvSpPr>
          <p:cNvPr id="219" name="Google Shape;219;p32"/>
          <p:cNvSpPr txBox="1"/>
          <p:nvPr>
            <p:ph idx="3" type="title"/>
          </p:nvPr>
        </p:nvSpPr>
        <p:spPr>
          <a:xfrm>
            <a:off x="3486125" y="2695125"/>
            <a:ext cx="21717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104</a:t>
            </a:r>
            <a:endParaRPr b="1"/>
          </a:p>
        </p:txBody>
      </p:sp>
      <p:sp>
        <p:nvSpPr>
          <p:cNvPr id="220" name="Google Shape;220;p32"/>
          <p:cNvSpPr txBox="1"/>
          <p:nvPr>
            <p:ph idx="4" type="subTitle"/>
          </p:nvPr>
        </p:nvSpPr>
        <p:spPr>
          <a:xfrm>
            <a:off x="3486200" y="3023725"/>
            <a:ext cx="2171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-419"/>
              <a:t>course completions per day</a:t>
            </a:r>
            <a:endParaRPr/>
          </a:p>
        </p:txBody>
      </p:sp>
      <p:sp>
        <p:nvSpPr>
          <p:cNvPr id="221" name="Google Shape;221;p32"/>
          <p:cNvSpPr txBox="1"/>
          <p:nvPr>
            <p:ph idx="5" type="title"/>
          </p:nvPr>
        </p:nvSpPr>
        <p:spPr>
          <a:xfrm>
            <a:off x="6271500" y="2695125"/>
            <a:ext cx="2171700" cy="5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100 - 400</a:t>
            </a:r>
            <a:endParaRPr b="1"/>
          </a:p>
        </p:txBody>
      </p:sp>
      <p:sp>
        <p:nvSpPr>
          <p:cNvPr id="222" name="Google Shape;222;p32"/>
          <p:cNvSpPr txBox="1"/>
          <p:nvPr>
            <p:ph idx="6" type="subTitle"/>
          </p:nvPr>
        </p:nvSpPr>
        <p:spPr>
          <a:xfrm>
            <a:off x="6271575" y="3023725"/>
            <a:ext cx="21717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-419"/>
              <a:t>concurrent users</a:t>
            </a:r>
            <a:endParaRPr/>
          </a:p>
        </p:txBody>
      </p:sp>
      <p:grpSp>
        <p:nvGrpSpPr>
          <p:cNvPr id="223" name="Google Shape;223;p32"/>
          <p:cNvGrpSpPr/>
          <p:nvPr/>
        </p:nvGrpSpPr>
        <p:grpSpPr>
          <a:xfrm>
            <a:off x="1582760" y="1853106"/>
            <a:ext cx="541442" cy="528307"/>
            <a:chOff x="4876780" y="2418064"/>
            <a:chExt cx="407774" cy="356627"/>
          </a:xfrm>
        </p:grpSpPr>
        <p:sp>
          <p:nvSpPr>
            <p:cNvPr id="224" name="Google Shape;224;p32"/>
            <p:cNvSpPr/>
            <p:nvPr/>
          </p:nvSpPr>
          <p:spPr>
            <a:xfrm>
              <a:off x="4876780" y="2455589"/>
              <a:ext cx="407774" cy="319103"/>
            </a:xfrm>
            <a:custGeom>
              <a:rect b="b" l="l" r="r" t="t"/>
              <a:pathLst>
                <a:path extrusionOk="0" h="10026" w="12812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5017012" y="2666287"/>
              <a:ext cx="25016" cy="12158"/>
            </a:xfrm>
            <a:custGeom>
              <a:rect b="b" l="l" r="r" t="t"/>
              <a:pathLst>
                <a:path extrusionOk="0" h="382" w="786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5068159" y="2418064"/>
              <a:ext cx="203155" cy="198222"/>
            </a:xfrm>
            <a:custGeom>
              <a:rect b="b" l="l" r="r" t="t"/>
              <a:pathLst>
                <a:path extrusionOk="0" h="6228" w="6383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5106415" y="2456353"/>
              <a:ext cx="31509" cy="12158"/>
            </a:xfrm>
            <a:custGeom>
              <a:rect b="b" l="l" r="r" t="t"/>
              <a:pathLst>
                <a:path extrusionOk="0" h="382" w="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5151133" y="2456353"/>
              <a:ext cx="82274" cy="12158"/>
            </a:xfrm>
            <a:custGeom>
              <a:rect b="b" l="l" r="r" t="t"/>
              <a:pathLst>
                <a:path extrusionOk="0" h="382" w="2585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5106415" y="2488180"/>
              <a:ext cx="126992" cy="12158"/>
            </a:xfrm>
            <a:custGeom>
              <a:rect b="b" l="l" r="r" t="t"/>
              <a:pathLst>
                <a:path extrusionOk="0" h="382" w="3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5106415" y="2519626"/>
              <a:ext cx="82656" cy="12540"/>
            </a:xfrm>
            <a:custGeom>
              <a:rect b="b" l="l" r="r" t="t"/>
              <a:pathLst>
                <a:path extrusionOk="0" h="394" w="2597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5202312" y="2519626"/>
              <a:ext cx="31095" cy="12540"/>
            </a:xfrm>
            <a:custGeom>
              <a:rect b="b" l="l" r="r" t="t"/>
              <a:pathLst>
                <a:path extrusionOk="0" h="394" w="977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32" name="Google Shape;232;p32"/>
          <p:cNvGrpSpPr/>
          <p:nvPr/>
        </p:nvGrpSpPr>
        <p:grpSpPr>
          <a:xfrm>
            <a:off x="4296115" y="1839449"/>
            <a:ext cx="541434" cy="540104"/>
            <a:chOff x="5352728" y="1990239"/>
            <a:chExt cx="327091" cy="322508"/>
          </a:xfrm>
        </p:grpSpPr>
        <p:sp>
          <p:nvSpPr>
            <p:cNvPr id="233" name="Google Shape;233;p32"/>
            <p:cNvSpPr/>
            <p:nvPr/>
          </p:nvSpPr>
          <p:spPr>
            <a:xfrm>
              <a:off x="5575935" y="2093297"/>
              <a:ext cx="103885" cy="217923"/>
            </a:xfrm>
            <a:custGeom>
              <a:rect b="b" l="l" r="r" t="t"/>
              <a:pathLst>
                <a:path extrusionOk="0" h="6847" w="3264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5426250" y="1990239"/>
              <a:ext cx="191029" cy="322508"/>
            </a:xfrm>
            <a:custGeom>
              <a:rect b="b" l="l" r="r" t="t"/>
              <a:pathLst>
                <a:path extrusionOk="0" h="10133" w="6002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5352728" y="2121719"/>
              <a:ext cx="103503" cy="189501"/>
            </a:xfrm>
            <a:custGeom>
              <a:rect b="b" l="l" r="r" t="t"/>
              <a:pathLst>
                <a:path extrusionOk="0" h="5954" w="3252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32"/>
          <p:cNvGrpSpPr/>
          <p:nvPr/>
        </p:nvGrpSpPr>
        <p:grpSpPr>
          <a:xfrm>
            <a:off x="7055847" y="1824808"/>
            <a:ext cx="602990" cy="569394"/>
            <a:chOff x="7521454" y="2906139"/>
            <a:chExt cx="359651" cy="371013"/>
          </a:xfrm>
        </p:grpSpPr>
        <p:sp>
          <p:nvSpPr>
            <p:cNvPr id="237" name="Google Shape;237;p32"/>
            <p:cNvSpPr/>
            <p:nvPr/>
          </p:nvSpPr>
          <p:spPr>
            <a:xfrm>
              <a:off x="7614677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7707518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7800740" y="3138830"/>
              <a:ext cx="80364" cy="138322"/>
            </a:xfrm>
            <a:custGeom>
              <a:rect b="b" l="l" r="r" t="t"/>
              <a:pathLst>
                <a:path extrusionOk="0" h="4346" w="2525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7521454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7555923" y="2906139"/>
              <a:ext cx="289949" cy="219833"/>
            </a:xfrm>
            <a:custGeom>
              <a:rect b="b" l="l" r="r" t="t"/>
              <a:pathLst>
                <a:path extrusionOk="0" h="6907" w="911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rtagena de Indias Travel Tour Minitheme by Slidesgo">
  <a:themeElements>
    <a:clrScheme name="Simple Light">
      <a:dk1>
        <a:srgbClr val="000000"/>
      </a:dk1>
      <a:lt1>
        <a:srgbClr val="FFFFFF"/>
      </a:lt1>
      <a:dk2>
        <a:srgbClr val="992302"/>
      </a:dk2>
      <a:lt2>
        <a:srgbClr val="ACE5D7"/>
      </a:lt2>
      <a:accent1>
        <a:srgbClr val="6BD2C6"/>
      </a:accent1>
      <a:accent2>
        <a:srgbClr val="FFB549"/>
      </a:accent2>
      <a:accent3>
        <a:srgbClr val="A5B3FF"/>
      </a:accent3>
      <a:accent4>
        <a:srgbClr val="00C5A8"/>
      </a:accent4>
      <a:accent5>
        <a:srgbClr val="00896D"/>
      </a:accent5>
      <a:accent6>
        <a:srgbClr val="B5551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