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</p:sldIdLst>
  <p:sldSz cy="5143500" cx="9144000"/>
  <p:notesSz cx="9144000" cy="5143500"/>
  <p:embeddedFontLst>
    <p:embeddedFont>
      <p:font typeface="Roboto"/>
      <p:regular r:id="rId68"/>
      <p:bold r:id="rId69"/>
      <p:italic r:id="rId70"/>
      <p:boldItalic r:id="rId71"/>
    </p:embeddedFont>
    <p:embeddedFont>
      <p:font typeface="Open Sans ExtraBold"/>
      <p:bold r:id="rId72"/>
      <p:boldItalic r:id="rId73"/>
    </p:embeddedFont>
    <p:embeddedFont>
      <p:font typeface="Open Sans Medium"/>
      <p:regular r:id="rId74"/>
      <p:bold r:id="rId75"/>
      <p:italic r:id="rId76"/>
      <p:boldItalic r:id="rId77"/>
    </p:embeddedFont>
    <p:embeddedFont>
      <p:font typeface="Open Sans"/>
      <p:regular r:id="rId78"/>
      <p:bold r:id="rId79"/>
      <p:italic r:id="rId80"/>
      <p:boldItalic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664">
          <p15:clr>
            <a:srgbClr val="9AA0A6"/>
          </p15:clr>
        </p15:guide>
        <p15:guide id="2" orient="horz" pos="3159">
          <p15:clr>
            <a:srgbClr val="9AA0A6"/>
          </p15:clr>
        </p15:guide>
        <p15:guide id="3" pos="96">
          <p15:clr>
            <a:srgbClr val="9AA0A6"/>
          </p15:clr>
        </p15:guide>
        <p15:guide id="4" orient="horz" pos="209">
          <p15:clr>
            <a:srgbClr val="9AA0A6"/>
          </p15:clr>
        </p15:guide>
        <p15:guide id="5" orient="horz" pos="2887">
          <p15:clr>
            <a:srgbClr val="9AA0A6"/>
          </p15:clr>
        </p15:guide>
        <p15:guide id="6" pos="2476">
          <p15:clr>
            <a:srgbClr val="9AA0A6"/>
          </p15:clr>
        </p15:guide>
        <p15:guide id="7" pos="415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664"/>
        <p:guide pos="3159" orient="horz"/>
        <p:guide pos="96"/>
        <p:guide pos="209" orient="horz"/>
        <p:guide pos="2887" orient="horz"/>
        <p:guide pos="2476"/>
        <p:guide pos="415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OpenSans-italic.fntdata"/><Relationship Id="rId81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OpenSansExtraBold-boldItalic.fntdata"/><Relationship Id="rId72" Type="http://schemas.openxmlformats.org/officeDocument/2006/relationships/font" Target="fonts/OpenSansExtraBold-bold.fntdata"/><Relationship Id="rId31" Type="http://schemas.openxmlformats.org/officeDocument/2006/relationships/slide" Target="slides/slide26.xml"/><Relationship Id="rId75" Type="http://schemas.openxmlformats.org/officeDocument/2006/relationships/font" Target="fonts/OpenSansMedium-bold.fntdata"/><Relationship Id="rId30" Type="http://schemas.openxmlformats.org/officeDocument/2006/relationships/slide" Target="slides/slide25.xml"/><Relationship Id="rId74" Type="http://schemas.openxmlformats.org/officeDocument/2006/relationships/font" Target="fonts/OpenSansMedium-regular.fntdata"/><Relationship Id="rId33" Type="http://schemas.openxmlformats.org/officeDocument/2006/relationships/slide" Target="slides/slide28.xml"/><Relationship Id="rId77" Type="http://schemas.openxmlformats.org/officeDocument/2006/relationships/font" Target="fonts/OpenSansMedium-boldItalic.fntdata"/><Relationship Id="rId32" Type="http://schemas.openxmlformats.org/officeDocument/2006/relationships/slide" Target="slides/slide27.xml"/><Relationship Id="rId76" Type="http://schemas.openxmlformats.org/officeDocument/2006/relationships/font" Target="fonts/OpenSansMedium-italic.fntdata"/><Relationship Id="rId35" Type="http://schemas.openxmlformats.org/officeDocument/2006/relationships/slide" Target="slides/slide30.xml"/><Relationship Id="rId79" Type="http://schemas.openxmlformats.org/officeDocument/2006/relationships/font" Target="fonts/OpenSans-bold.fntdata"/><Relationship Id="rId34" Type="http://schemas.openxmlformats.org/officeDocument/2006/relationships/slide" Target="slides/slide29.xml"/><Relationship Id="rId78" Type="http://schemas.openxmlformats.org/officeDocument/2006/relationships/font" Target="fonts/OpenSans-regular.fntdata"/><Relationship Id="rId71" Type="http://schemas.openxmlformats.org/officeDocument/2006/relationships/font" Target="fonts/Roboto-boldItalic.fntdata"/><Relationship Id="rId70" Type="http://schemas.openxmlformats.org/officeDocument/2006/relationships/font" Target="fonts/Roboto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Roboto-regular.fntdata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oboto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132565261f6_0_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132565261f6_0_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25083d861_0_14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525083d861_0_14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So, What is User Experience Design?</a:t>
            </a: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525083d861_0_12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525083d861_0_12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Font typeface="Roboto"/>
              <a:buChar char="●"/>
            </a:pPr>
            <a:r>
              <a:rPr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First of all,</a:t>
            </a:r>
            <a:endParaRPr sz="1350">
              <a:solidFill>
                <a:srgbClr val="2B2B2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350"/>
              <a:buFont typeface="Roboto"/>
              <a:buChar char="●"/>
            </a:pPr>
            <a:r>
              <a:rPr b="1"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UX</a:t>
            </a:r>
            <a:r>
              <a:rPr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DESIGN is not the same as </a:t>
            </a:r>
            <a:r>
              <a:rPr b="1"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UI</a:t>
            </a:r>
            <a:r>
              <a:rPr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DESIGN!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5a5c226db6_0_2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5a5c226db6_0_2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Font typeface="Roboto"/>
              <a:buChar char="●"/>
            </a:pPr>
            <a:r>
              <a:rPr b="1"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User eXperience desig</a:t>
            </a:r>
            <a:r>
              <a:rPr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 is often mistakenly referred to as </a:t>
            </a:r>
            <a:r>
              <a:rPr b="1"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User interface design</a:t>
            </a:r>
            <a:r>
              <a:rPr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endParaRPr sz="1350">
              <a:solidFill>
                <a:srgbClr val="2B2B2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5a5c226db6_0_3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5a5c226db6_0_3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Font typeface="Roboto"/>
              <a:buChar char="●"/>
            </a:pPr>
            <a:r>
              <a:rPr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That’s because many people associate the word “</a:t>
            </a:r>
            <a:r>
              <a:rPr b="1"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design</a:t>
            </a:r>
            <a:r>
              <a:rPr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” with </a:t>
            </a:r>
            <a:r>
              <a:rPr b="1"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visuals</a:t>
            </a:r>
            <a:r>
              <a:rPr lang="en-US" sz="1350">
                <a:solidFill>
                  <a:srgbClr val="2B2B2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endParaRPr sz="1350">
              <a:solidFill>
                <a:srgbClr val="2B2B2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Font typeface="Roboto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25083d861_0_17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25083d861_0_17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>
                <a:solidFill>
                  <a:schemeClr val="dk1"/>
                </a:solidFill>
              </a:rPr>
              <a:t>A</a:t>
            </a:r>
            <a:r>
              <a:rPr lang="en-US" sz="1200">
                <a:solidFill>
                  <a:schemeClr val="dk1"/>
                </a:solidFill>
              </a:rPr>
              <a:t>s you can see in the image, </a:t>
            </a:r>
            <a:r>
              <a:rPr lang="en-US" sz="1200"/>
              <a:t>UX </a:t>
            </a:r>
            <a:r>
              <a:rPr b="1" lang="en-US" sz="1200"/>
              <a:t>encompasses</a:t>
            </a:r>
            <a:r>
              <a:rPr lang="en-US" sz="1200"/>
              <a:t> many different aspects of product design</a:t>
            </a:r>
            <a:r>
              <a:rPr lang="en-US" sz="1200"/>
              <a:t>,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And </a:t>
            </a:r>
            <a:r>
              <a:rPr b="1" lang="en-US" sz="1200"/>
              <a:t>User Interface</a:t>
            </a:r>
            <a:r>
              <a:rPr lang="en-US" sz="1200"/>
              <a:t> it’s just the </a:t>
            </a:r>
            <a:r>
              <a:rPr b="1" lang="en-US" sz="1200"/>
              <a:t>surface layer</a:t>
            </a:r>
            <a:r>
              <a:rPr lang="en-US" sz="1200"/>
              <a:t> of a product.</a:t>
            </a:r>
            <a:endParaRPr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a5c226db6_0_5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5a5c226db6_0_5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-US" sz="1200"/>
              <a:t>Peter Morville</a:t>
            </a:r>
            <a:r>
              <a:rPr lang="en-US" sz="1200"/>
              <a:t>, </a:t>
            </a:r>
            <a:r>
              <a:rPr lang="en-US" sz="1200">
                <a:solidFill>
                  <a:srgbClr val="202122"/>
                </a:solidFill>
                <a:highlight>
                  <a:srgbClr val="FFFFFF"/>
                </a:highlight>
              </a:rPr>
              <a:t>In his “</a:t>
            </a:r>
            <a:r>
              <a:rPr b="1" lang="en-US" sz="1200">
                <a:solidFill>
                  <a:srgbClr val="202122"/>
                </a:solidFill>
                <a:highlight>
                  <a:srgbClr val="FFFFFF"/>
                </a:highlight>
              </a:rPr>
              <a:t>UX Honeycomb</a:t>
            </a:r>
            <a:r>
              <a:rPr lang="en-US" sz="1200">
                <a:solidFill>
                  <a:srgbClr val="202122"/>
                </a:solidFill>
                <a:highlight>
                  <a:srgbClr val="FFFFFF"/>
                </a:highlight>
              </a:rPr>
              <a:t>” Theory, states that</a:t>
            </a:r>
            <a:endParaRPr sz="1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UX design is the </a:t>
            </a:r>
            <a:r>
              <a:rPr b="1" lang="en-US" sz="1200"/>
              <a:t>process of creating</a:t>
            </a:r>
            <a:r>
              <a:rPr lang="en-US" sz="1200"/>
              <a:t> products that are:</a:t>
            </a:r>
            <a:endParaRPr sz="12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5a5c226db6_0_7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5a5c226db6_0_7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200">
                <a:solidFill>
                  <a:schemeClr val="dk1"/>
                </a:solidFill>
              </a:rPr>
              <a:t>[Usable:]</a:t>
            </a:r>
            <a:r>
              <a:rPr lang="en-US" sz="1200">
                <a:solidFill>
                  <a:schemeClr val="dk1"/>
                </a:solidFill>
              </a:rPr>
              <a:t> simple and easy to use.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5a5c226db6_0_8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5a5c226db6_0_8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200">
                <a:solidFill>
                  <a:schemeClr val="dk1"/>
                </a:solidFill>
              </a:rPr>
              <a:t>[Useful:]</a:t>
            </a:r>
            <a:r>
              <a:rPr lang="en-US" sz="1200">
                <a:solidFill>
                  <a:schemeClr val="dk1"/>
                </a:solidFill>
              </a:rPr>
              <a:t> that fill a need</a:t>
            </a:r>
            <a:endParaRPr b="1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a5c226db6_0_101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5a5c226db6_0_101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200">
                <a:solidFill>
                  <a:schemeClr val="dk1"/>
                </a:solidFill>
              </a:rPr>
              <a:t>[Desirable:]</a:t>
            </a:r>
            <a:r>
              <a:rPr lang="en-US" sz="1200">
                <a:solidFill>
                  <a:schemeClr val="dk1"/>
                </a:solidFill>
              </a:rPr>
              <a:t> that are attractive and evoke positive emotions.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5a5c226db6_0_11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5a5c226db6_0_11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200">
                <a:solidFill>
                  <a:schemeClr val="dk1"/>
                </a:solidFill>
              </a:rPr>
              <a:t>[Findable:]</a:t>
            </a:r>
            <a:r>
              <a:rPr lang="en-US" sz="1200">
                <a:solidFill>
                  <a:schemeClr val="dk1"/>
                </a:solidFill>
              </a:rPr>
              <a:t> that are easy to navigate with</a:t>
            </a:r>
            <a:r>
              <a:rPr b="1" lang="en-US" sz="1200">
                <a:solidFill>
                  <a:schemeClr val="dk1"/>
                </a:solidFill>
              </a:rPr>
              <a:t> locatable content.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525083d861_0_35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1525083d861_0_35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5a5c226db6_0_12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5a5c226db6_0_12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200">
                <a:solidFill>
                  <a:schemeClr val="dk1"/>
                </a:solidFill>
              </a:rPr>
              <a:t>[Accessible:]</a:t>
            </a:r>
            <a:r>
              <a:rPr lang="en-US" sz="1200">
                <a:solidFill>
                  <a:schemeClr val="dk1"/>
                </a:solidFill>
              </a:rPr>
              <a:t> accessible to everyone, including those with disabilities.</a:t>
            </a:r>
            <a:endParaRPr b="1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5a5c226db6_0_15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5a5c226db6_0_15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200">
                <a:solidFill>
                  <a:schemeClr val="dk1"/>
                </a:solidFill>
              </a:rPr>
              <a:t>[Credible:]</a:t>
            </a:r>
            <a:r>
              <a:rPr lang="en-US" sz="1200">
                <a:solidFill>
                  <a:schemeClr val="dk1"/>
                </a:solidFill>
              </a:rPr>
              <a:t> Secure and trustworthy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5a5c226db6_0_16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5a5c226db6_0_16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US" sz="1200">
                <a:solidFill>
                  <a:schemeClr val="dk1"/>
                </a:solidFill>
              </a:rPr>
              <a:t>[Valuable:]</a:t>
            </a:r>
            <a:r>
              <a:rPr lang="en-US" sz="1200">
                <a:solidFill>
                  <a:schemeClr val="dk1"/>
                </a:solidFill>
              </a:rPr>
              <a:t> and that </a:t>
            </a:r>
            <a:r>
              <a:rPr b="1" lang="en-US" sz="1200">
                <a:solidFill>
                  <a:schemeClr val="dk1"/>
                </a:solidFill>
              </a:rPr>
              <a:t>deliver value</a:t>
            </a:r>
            <a:r>
              <a:rPr lang="en-US" sz="1200">
                <a:solidFill>
                  <a:schemeClr val="dk1"/>
                </a:solidFill>
              </a:rPr>
              <a:t> to the company that helps them to </a:t>
            </a:r>
            <a:r>
              <a:rPr b="1" lang="en-US" sz="1200">
                <a:solidFill>
                  <a:schemeClr val="dk1"/>
                </a:solidFill>
              </a:rPr>
              <a:t>reach their objective</a:t>
            </a:r>
            <a:r>
              <a:rPr lang="en-US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>
                <a:solidFill>
                  <a:schemeClr val="dk1"/>
                </a:solidFill>
              </a:rPr>
              <a:t>However, UX Design is more than just create products;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●"/>
            </a:pPr>
            <a:r>
              <a:rPr lang="en-US" sz="1200">
                <a:solidFill>
                  <a:schemeClr val="dk1"/>
                </a:solidFill>
              </a:rPr>
              <a:t>is also about </a:t>
            </a:r>
            <a:r>
              <a:rPr b="1" lang="en-US" sz="1200">
                <a:solidFill>
                  <a:schemeClr val="dk1"/>
                </a:solidFill>
              </a:rPr>
              <a:t>improving, fixing, iterate and learn</a:t>
            </a:r>
            <a:r>
              <a:rPr lang="en-US" sz="1200">
                <a:solidFill>
                  <a:schemeClr val="dk1"/>
                </a:solidFill>
              </a:rPr>
              <a:t>, and is about </a:t>
            </a:r>
            <a:r>
              <a:rPr b="1" lang="en-US" sz="1200">
                <a:solidFill>
                  <a:schemeClr val="dk1"/>
                </a:solidFill>
              </a:rPr>
              <a:t>Solving Problems</a:t>
            </a:r>
            <a:r>
              <a:rPr lang="en-US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25083d861_0_19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525083d861_0_19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Theodore Levitt put it, "</a:t>
            </a:r>
            <a:r>
              <a:rPr b="1" lang="en-US" sz="1200"/>
              <a:t>People don't want to buy a quarter-inch drill. They want a quarter-inch hole!</a:t>
            </a:r>
            <a:r>
              <a:rPr lang="en-US" sz="1200"/>
              <a:t>"</a:t>
            </a:r>
            <a:endParaRPr sz="12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With this, Levitt </a:t>
            </a:r>
            <a:r>
              <a:rPr b="1" lang="en-US" sz="1200"/>
              <a:t>argued</a:t>
            </a:r>
            <a:r>
              <a:rPr lang="en-US" sz="1200"/>
              <a:t> that people </a:t>
            </a:r>
            <a:r>
              <a:rPr b="1" lang="en-US" sz="1200"/>
              <a:t>don't buy products, they buy solutions.</a:t>
            </a:r>
            <a:endParaRPr b="1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525083d861_0_17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525083d861_0_17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But, UX Design is not a </a:t>
            </a:r>
            <a:r>
              <a:rPr b="1" lang="en-US" sz="1200"/>
              <a:t>magic formula </a:t>
            </a:r>
            <a:endParaRPr b="1"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“Good Design is about process”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And to reach that, UX Designers </a:t>
            </a:r>
            <a:r>
              <a:rPr lang="en-US" sz="1200"/>
              <a:t>typically follow a </a:t>
            </a:r>
            <a:r>
              <a:rPr b="1" lang="en-US" sz="1200"/>
              <a:t>user-centered design process</a:t>
            </a:r>
            <a:r>
              <a:rPr lang="en-US" sz="1200"/>
              <a:t>, 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ALSO known as Design Thinking Process</a:t>
            </a:r>
            <a:endParaRPr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525083d861_0_21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525083d861_0_21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>
                <a:solidFill>
                  <a:schemeClr val="dk1"/>
                </a:solidFill>
              </a:rPr>
              <a:t>The </a:t>
            </a:r>
            <a:r>
              <a:rPr lang="en-US" sz="1200">
                <a:solidFill>
                  <a:schemeClr val="dk1"/>
                </a:solidFill>
              </a:rPr>
              <a:t>Design thinking</a:t>
            </a:r>
            <a:r>
              <a:rPr lang="en-US" sz="1200">
                <a:solidFill>
                  <a:schemeClr val="dk1"/>
                </a:solidFill>
              </a:rPr>
              <a:t> or Human Centered Design Process is a method that encourages people to identify and solve problems by doing 3 </a:t>
            </a:r>
            <a:r>
              <a:rPr b="1" lang="en-US" sz="1200">
                <a:solidFill>
                  <a:schemeClr val="dk1"/>
                </a:solidFill>
              </a:rPr>
              <a:t>ESSENTIAL</a:t>
            </a:r>
            <a:r>
              <a:rPr lang="en-US" sz="1200">
                <a:solidFill>
                  <a:schemeClr val="dk1"/>
                </a:solidFill>
              </a:rPr>
              <a:t>, tasks:</a:t>
            </a:r>
            <a:endParaRPr sz="12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>
                <a:solidFill>
                  <a:schemeClr val="dk1"/>
                </a:solidFill>
              </a:rPr>
              <a:t>Empathize</a:t>
            </a:r>
            <a:endParaRPr sz="12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>
                <a:solidFill>
                  <a:schemeClr val="dk1"/>
                </a:solidFill>
              </a:rPr>
              <a:t>Work Together, and</a:t>
            </a:r>
            <a:endParaRPr sz="12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1000"/>
              </a:spcBef>
              <a:spcAft>
                <a:spcPts val="1000"/>
              </a:spcAft>
              <a:buSzPts val="1500"/>
              <a:buChar char="○"/>
            </a:pPr>
            <a:r>
              <a:rPr lang="en-US" sz="1200">
                <a:solidFill>
                  <a:schemeClr val="dk1"/>
                </a:solidFill>
              </a:rPr>
              <a:t>Fail Effectively.</a:t>
            </a:r>
            <a:endParaRPr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5519c881e5_0_1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5519c881e5_0_1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>
                <a:solidFill>
                  <a:schemeClr val="dk1"/>
                </a:solidFill>
              </a:rPr>
              <a:t>And within</a:t>
            </a:r>
            <a:r>
              <a:rPr b="1" lang="en-US" sz="1200">
                <a:solidFill>
                  <a:schemeClr val="dk1"/>
                </a:solidFill>
              </a:rPr>
              <a:t> this 3 tasks </a:t>
            </a:r>
            <a:r>
              <a:rPr lang="en-US" sz="1200">
                <a:solidFill>
                  <a:schemeClr val="dk1"/>
                </a:solidFill>
              </a:rPr>
              <a:t>fall the </a:t>
            </a:r>
            <a:r>
              <a:rPr b="1" lang="en-US" sz="1200">
                <a:solidFill>
                  <a:schemeClr val="dk1"/>
                </a:solidFill>
              </a:rPr>
              <a:t>5 phases</a:t>
            </a:r>
            <a:r>
              <a:rPr lang="en-US" sz="1200">
                <a:solidFill>
                  <a:schemeClr val="dk1"/>
                </a:solidFill>
              </a:rPr>
              <a:t> or steps: </a:t>
            </a:r>
            <a:r>
              <a:rPr b="1" lang="en-US" sz="1200">
                <a:solidFill>
                  <a:schemeClr val="dk1"/>
                </a:solidFill>
              </a:rPr>
              <a:t>empathize, define, ideate, prototype, and test.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5519c881e5_0_4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5519c881e5_0_4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>
                <a:solidFill>
                  <a:schemeClr val="dk1"/>
                </a:solidFill>
              </a:rPr>
              <a:t>BUT Design thinking is an </a:t>
            </a:r>
            <a:r>
              <a:rPr b="1" lang="en-US" sz="1200">
                <a:solidFill>
                  <a:schemeClr val="dk1"/>
                </a:solidFill>
              </a:rPr>
              <a:t>iterative</a:t>
            </a:r>
            <a:r>
              <a:rPr lang="en-US" sz="1200">
                <a:solidFill>
                  <a:schemeClr val="dk1"/>
                </a:solidFill>
              </a:rPr>
              <a:t> and </a:t>
            </a:r>
            <a:r>
              <a:rPr b="1" lang="en-US" sz="1200">
                <a:solidFill>
                  <a:schemeClr val="dk1"/>
                </a:solidFill>
              </a:rPr>
              <a:t>non-linear process</a:t>
            </a:r>
            <a:r>
              <a:rPr lang="en-US" sz="1200">
                <a:solidFill>
                  <a:schemeClr val="dk1"/>
                </a:solidFill>
              </a:rPr>
              <a:t>, stages are </a:t>
            </a:r>
            <a:r>
              <a:rPr b="1" lang="en-US" sz="1200">
                <a:solidFill>
                  <a:schemeClr val="dk1"/>
                </a:solidFill>
              </a:rPr>
              <a:t>not always sequential</a:t>
            </a:r>
            <a:r>
              <a:rPr lang="en-US" sz="1200">
                <a:solidFill>
                  <a:schemeClr val="dk1"/>
                </a:solidFill>
              </a:rPr>
              <a:t>,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525083d861_0_24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525083d861_0_24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And </a:t>
            </a:r>
            <a:r>
              <a:rPr b="1" lang="en-US" sz="1200"/>
              <a:t>so far,</a:t>
            </a:r>
            <a:r>
              <a:rPr lang="en-US" sz="1200"/>
              <a:t> many companies have </a:t>
            </a:r>
            <a:r>
              <a:rPr b="1" lang="en-US" sz="1200"/>
              <a:t>adopted and adapted</a:t>
            </a:r>
            <a:r>
              <a:rPr lang="en-US" sz="1200"/>
              <a:t> this methodology, have </a:t>
            </a:r>
            <a:r>
              <a:rPr b="1" lang="en-US" sz="1200"/>
              <a:t>proposed</a:t>
            </a:r>
            <a:r>
              <a:rPr lang="en-US" sz="1200"/>
              <a:t> and </a:t>
            </a:r>
            <a:r>
              <a:rPr b="1" lang="en-US" sz="1200"/>
              <a:t>put into practice different approaches</a:t>
            </a:r>
            <a:r>
              <a:rPr lang="en-US" sz="1200"/>
              <a:t> OF THE PROCESS.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-US" sz="1200"/>
              <a:t>Said that, let’s jump to the heart of the matter:</a:t>
            </a:r>
            <a:endParaRPr b="1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525083d861_0_20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525083d861_0_20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How we have used Insights and the Design thinking process to improve the user experience of the App</a:t>
            </a: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1d1542bdde_0_1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11d1542bdde_0_1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200">
                <a:solidFill>
                  <a:schemeClr val="dk1"/>
                </a:solidFill>
              </a:rPr>
              <a:t>And today, I'm going to explain how we used the UX Design process to get from 3.9 to 4.0.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525083d861_0_30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525083d861_0_30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>
                <a:solidFill>
                  <a:schemeClr val="dk1"/>
                </a:solidFill>
              </a:rPr>
              <a:t> this is a visual representation of what our </a:t>
            </a:r>
            <a:r>
              <a:rPr b="1" lang="en-US" sz="1200">
                <a:solidFill>
                  <a:schemeClr val="dk1"/>
                </a:solidFill>
              </a:rPr>
              <a:t>approach to the process</a:t>
            </a:r>
            <a:r>
              <a:rPr lang="en-US" sz="1200">
                <a:solidFill>
                  <a:schemeClr val="dk1"/>
                </a:solidFill>
              </a:rPr>
              <a:t> looked like, or at least how it felt like.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In general, it is a process that consists of </a:t>
            </a:r>
            <a:r>
              <a:rPr b="1" lang="en-US" sz="1200"/>
              <a:t>collecting</a:t>
            </a:r>
            <a:r>
              <a:rPr lang="en-US" sz="1200"/>
              <a:t> AND </a:t>
            </a:r>
            <a:r>
              <a:rPr b="1" lang="en-US" sz="1200"/>
              <a:t>generating information</a:t>
            </a:r>
            <a:r>
              <a:rPr lang="en-US" sz="1200"/>
              <a:t>, and then </a:t>
            </a:r>
            <a:r>
              <a:rPr b="1" lang="en-US" sz="1200"/>
              <a:t>reducing possibilities</a:t>
            </a:r>
            <a:r>
              <a:rPr lang="en-US" sz="1200"/>
              <a:t> and </a:t>
            </a:r>
            <a:r>
              <a:rPr b="1" lang="en-US" sz="1200"/>
              <a:t>prioritizing</a:t>
            </a:r>
            <a:endParaRPr b="1"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But let's go step by step</a:t>
            </a:r>
            <a:endParaRPr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525083d861_0_32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525083d861_0_32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THE EMPATHIZE AND DISCOVER phase consists of </a:t>
            </a:r>
            <a:r>
              <a:rPr b="1" lang="en-US" sz="1200"/>
              <a:t>researching</a:t>
            </a:r>
            <a:r>
              <a:rPr lang="en-US" sz="1200"/>
              <a:t> and </a:t>
            </a:r>
            <a:r>
              <a:rPr b="1" lang="en-US" sz="1200"/>
              <a:t>gathering</a:t>
            </a:r>
            <a:r>
              <a:rPr lang="en-US" sz="1200"/>
              <a:t> all the </a:t>
            </a:r>
            <a:r>
              <a:rPr b="1" lang="en-US" sz="1200"/>
              <a:t>necessary information</a:t>
            </a:r>
            <a:r>
              <a:rPr lang="en-US" sz="1200"/>
              <a:t> and asking the </a:t>
            </a:r>
            <a:r>
              <a:rPr b="1" lang="en-US" sz="1200"/>
              <a:t>whys</a:t>
            </a:r>
            <a:r>
              <a:rPr lang="en-US" sz="1200"/>
              <a:t>, 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… in order to </a:t>
            </a:r>
            <a:r>
              <a:rPr b="1" lang="en-US" sz="1200"/>
              <a:t>understand</a:t>
            </a:r>
            <a:r>
              <a:rPr lang="en-US" sz="1200"/>
              <a:t> the </a:t>
            </a:r>
            <a:r>
              <a:rPr b="1" lang="en-US" sz="1200"/>
              <a:t>business goals</a:t>
            </a:r>
            <a:r>
              <a:rPr lang="en-US" sz="1200"/>
              <a:t> and be able to </a:t>
            </a:r>
            <a:r>
              <a:rPr b="1" lang="en-US" sz="1200"/>
              <a:t>empathize</a:t>
            </a:r>
            <a:r>
              <a:rPr lang="en-US" sz="1200"/>
              <a:t> with the </a:t>
            </a:r>
            <a:r>
              <a:rPr b="1" lang="en-US" sz="1200"/>
              <a:t>user</a:t>
            </a:r>
            <a:r>
              <a:rPr lang="en-US" sz="1200"/>
              <a:t> and understand their </a:t>
            </a:r>
            <a:r>
              <a:rPr b="1" lang="en-US" sz="1200"/>
              <a:t>needs</a:t>
            </a:r>
            <a:r>
              <a:rPr lang="en-US" sz="1200"/>
              <a:t>.</a:t>
            </a:r>
            <a:endParaRPr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525083d861_0_391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525083d861_0_391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In this first phase, I focused on </a:t>
            </a:r>
            <a:r>
              <a:rPr b="1" lang="en-US" sz="1200"/>
              <a:t>g</a:t>
            </a:r>
            <a:r>
              <a:rPr b="1" lang="en-US" sz="1200"/>
              <a:t>ather as much</a:t>
            </a:r>
            <a:r>
              <a:rPr lang="en-US" sz="1200"/>
              <a:t> info as possible: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Learned about the product, how it works and </a:t>
            </a:r>
            <a:r>
              <a:rPr b="1" lang="en-US" sz="1200"/>
              <a:t>its history</a:t>
            </a:r>
            <a:endParaRPr b="1"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LEARNED ABOUT The current status of the product and the company, </a:t>
            </a:r>
            <a:r>
              <a:rPr lang="en-US" sz="1200"/>
              <a:t>current</a:t>
            </a:r>
            <a:r>
              <a:rPr lang="en-US" sz="1200"/>
              <a:t> projects, long term and short term objectives, </a:t>
            </a:r>
            <a:r>
              <a:rPr lang="en-US" sz="1200"/>
              <a:t>necessities</a:t>
            </a:r>
            <a:r>
              <a:rPr lang="en-US" sz="1200"/>
              <a:t>, and more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200">
                <a:solidFill>
                  <a:schemeClr val="dk1"/>
                </a:solidFill>
              </a:rPr>
              <a:t>Met the people involved, the team and stakeholders, their roles, their work and their point of views</a:t>
            </a:r>
            <a:endParaRPr sz="12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But mainly, I LEARNED ABOUT our users and </a:t>
            </a:r>
            <a:r>
              <a:rPr b="1" lang="en-US" sz="1200"/>
              <a:t>empathized</a:t>
            </a:r>
            <a:r>
              <a:rPr lang="en-US" sz="1200"/>
              <a:t> with them: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525083d861_0_43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525083d861_0_43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Here some key learnings I got</a:t>
            </a:r>
            <a:r>
              <a:rPr lang="en-US" sz="1200"/>
              <a:t>: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Moodle app experience is more </a:t>
            </a:r>
            <a:r>
              <a:rPr b="1" lang="en-US" sz="1200"/>
              <a:t>Students centered</a:t>
            </a:r>
            <a:endParaRPr b="1" sz="1200"/>
          </a:p>
          <a:p>
            <a:pPr indent="-323850" lvl="1" marL="914400" rtl="0" algn="l">
              <a:spcBef>
                <a:spcPts val="1000"/>
              </a:spcBef>
              <a:spcAft>
                <a:spcPts val="1000"/>
              </a:spcAft>
              <a:buSzPts val="1500"/>
              <a:buChar char="○"/>
            </a:pPr>
            <a:r>
              <a:rPr lang="en-US" sz="1200"/>
              <a:t>And the majority of our users are </a:t>
            </a:r>
            <a:r>
              <a:rPr b="1" lang="en-US" sz="1200"/>
              <a:t>young people</a:t>
            </a:r>
            <a:r>
              <a:rPr lang="en-US" sz="1200"/>
              <a:t>, mostly </a:t>
            </a:r>
            <a:r>
              <a:rPr b="1" lang="en-US" sz="1200"/>
              <a:t>high school</a:t>
            </a:r>
            <a:r>
              <a:rPr lang="en-US" sz="1200"/>
              <a:t> and </a:t>
            </a:r>
            <a:r>
              <a:rPr b="1" lang="en-US" sz="1200"/>
              <a:t>university students</a:t>
            </a:r>
            <a:r>
              <a:rPr lang="en-US" sz="1200"/>
              <a:t>.</a:t>
            </a:r>
            <a:endParaRPr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5519c881e5_0_1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5519c881e5_0_1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b="1" lang="en-US" sz="1200"/>
              <a:t>90%</a:t>
            </a:r>
            <a:r>
              <a:rPr lang="en-US" sz="1200"/>
              <a:t> are </a:t>
            </a:r>
            <a:r>
              <a:rPr b="1" lang="en-US" sz="1200"/>
              <a:t>phone users</a:t>
            </a:r>
            <a:r>
              <a:rPr lang="en-US" sz="1200"/>
              <a:t>, while only </a:t>
            </a:r>
            <a:r>
              <a:rPr b="1" lang="en-US" sz="1200"/>
              <a:t>9% use tablets</a:t>
            </a:r>
            <a:r>
              <a:rPr lang="en-US" sz="1200"/>
              <a:t> and  the rest </a:t>
            </a:r>
            <a:r>
              <a:rPr b="1" lang="en-US" sz="1200"/>
              <a:t>1%</a:t>
            </a:r>
            <a:r>
              <a:rPr lang="en-US" sz="1200"/>
              <a:t> use other devices.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525083d861_0_44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525083d861_0_44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Also, </a:t>
            </a:r>
            <a:r>
              <a:rPr b="1" lang="en-US">
                <a:solidFill>
                  <a:schemeClr val="dk1"/>
                </a:solidFill>
              </a:rPr>
              <a:t>88% </a:t>
            </a:r>
            <a:r>
              <a:rPr lang="en-US">
                <a:solidFill>
                  <a:schemeClr val="dk1"/>
                </a:solidFill>
              </a:rPr>
              <a:t>of our user use </a:t>
            </a:r>
            <a:r>
              <a:rPr b="1" lang="en-US">
                <a:solidFill>
                  <a:schemeClr val="dk1"/>
                </a:solidFill>
              </a:rPr>
              <a:t>Android</a:t>
            </a:r>
            <a:r>
              <a:rPr lang="en-US">
                <a:solidFill>
                  <a:schemeClr val="dk1"/>
                </a:solidFill>
              </a:rPr>
              <a:t> devices and only the </a:t>
            </a:r>
            <a:r>
              <a:rPr b="1" lang="en-US">
                <a:solidFill>
                  <a:schemeClr val="dk1"/>
                </a:solidFill>
              </a:rPr>
              <a:t>12%</a:t>
            </a:r>
            <a:r>
              <a:rPr lang="en-US">
                <a:solidFill>
                  <a:schemeClr val="dk1"/>
                </a:solidFill>
              </a:rPr>
              <a:t> of them use </a:t>
            </a:r>
            <a:r>
              <a:rPr b="1" lang="en-US">
                <a:solidFill>
                  <a:schemeClr val="dk1"/>
                </a:solidFill>
              </a:rPr>
              <a:t>Apple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525083d861_0_45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525083d861_0_45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On the other hand,</a:t>
            </a:r>
            <a:r>
              <a:rPr lang="en-US" sz="1200"/>
              <a:t> there were also </a:t>
            </a:r>
            <a:r>
              <a:rPr b="1" lang="en-US" sz="1200"/>
              <a:t>5 tasks or </a:t>
            </a:r>
            <a:r>
              <a:rPr b="1" lang="en-US" sz="1200"/>
              <a:t>requirements</a:t>
            </a:r>
            <a:r>
              <a:rPr lang="en-US" sz="1200"/>
              <a:t> we had to take into account.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Analyse </a:t>
            </a:r>
            <a:r>
              <a:rPr b="1" lang="en-US" sz="1200"/>
              <a:t>direct and indirect </a:t>
            </a:r>
            <a:r>
              <a:rPr b="1" lang="en-US" sz="1200"/>
              <a:t>competitors</a:t>
            </a:r>
            <a:r>
              <a:rPr lang="en-US" sz="1200"/>
              <a:t> and other </a:t>
            </a:r>
            <a:r>
              <a:rPr b="1" lang="en-US" sz="1200"/>
              <a:t>trending products</a:t>
            </a:r>
            <a:r>
              <a:rPr lang="en-US" sz="1200"/>
              <a:t> to </a:t>
            </a:r>
            <a:r>
              <a:rPr b="1" lang="en-US" sz="1200"/>
              <a:t>identify patterns</a:t>
            </a:r>
            <a:r>
              <a:rPr lang="en-US" sz="1200"/>
              <a:t>.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b="1" lang="en-US" sz="1200"/>
              <a:t>Check comments, Feedback and reviews</a:t>
            </a:r>
            <a:r>
              <a:rPr lang="en-US" sz="1200"/>
              <a:t> from Play Store, App store, Support, Moodle Partners, community forums &amp; tracker </a:t>
            </a:r>
            <a:r>
              <a:rPr lang="en-US" sz="1200">
                <a:solidFill>
                  <a:schemeClr val="dk1"/>
                </a:solidFill>
              </a:rPr>
              <a:t>to extract insights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Adapt and translate UX and UI </a:t>
            </a:r>
            <a:r>
              <a:rPr b="1" lang="en-US" sz="1200"/>
              <a:t>improvements from LMS 4.0 </a:t>
            </a:r>
            <a:r>
              <a:rPr lang="en-US" sz="1200"/>
              <a:t>to ensure </a:t>
            </a:r>
            <a:r>
              <a:rPr b="1" lang="en-US" sz="1200"/>
              <a:t>consistency</a:t>
            </a:r>
            <a:endParaRPr b="1"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Improve the </a:t>
            </a:r>
            <a:r>
              <a:rPr b="1" lang="en-US" sz="1200"/>
              <a:t>app accessibility</a:t>
            </a:r>
            <a:r>
              <a:rPr lang="en-US" sz="1200"/>
              <a:t> and </a:t>
            </a:r>
            <a:r>
              <a:rPr lang="en-US" sz="1200">
                <a:solidFill>
                  <a:schemeClr val="dk1"/>
                </a:solidFill>
              </a:rPr>
              <a:t>fix </a:t>
            </a:r>
            <a:r>
              <a:rPr b="1" lang="en-US" sz="1200">
                <a:solidFill>
                  <a:schemeClr val="dk1"/>
                </a:solidFill>
              </a:rPr>
              <a:t>current issues</a:t>
            </a:r>
            <a:r>
              <a:rPr lang="en-US" sz="1200">
                <a:solidFill>
                  <a:schemeClr val="dk1"/>
                </a:solidFill>
              </a:rPr>
              <a:t>.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1000"/>
              </a:spcAft>
              <a:buSzPts val="1500"/>
              <a:buChar char="○"/>
            </a:pPr>
            <a:r>
              <a:rPr lang="en-US" sz="1200"/>
              <a:t>Take into account the </a:t>
            </a:r>
            <a:r>
              <a:rPr b="1" lang="en-US" sz="1200"/>
              <a:t>current users experience</a:t>
            </a:r>
            <a:endParaRPr b="1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525083d861_0_331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525083d861_0_331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The DEFINITION phase consists of </a:t>
            </a:r>
            <a:r>
              <a:rPr b="1" lang="en-US" sz="1200"/>
              <a:t>combining all the research</a:t>
            </a:r>
            <a:r>
              <a:rPr lang="en-US" sz="1200"/>
              <a:t> and </a:t>
            </a:r>
            <a:r>
              <a:rPr b="1" lang="en-US" sz="1200"/>
              <a:t>learnings</a:t>
            </a:r>
            <a:r>
              <a:rPr lang="en-US" sz="1200"/>
              <a:t> from the previous phase and looking at where the </a:t>
            </a:r>
            <a:r>
              <a:rPr b="1" lang="en-US" sz="1200"/>
              <a:t>user problems exist.</a:t>
            </a:r>
            <a:r>
              <a:rPr b="1" lang="en-US" sz="1200"/>
              <a:t> </a:t>
            </a:r>
            <a:endParaRPr b="1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525083d861_0_39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525083d861_0_39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</a:t>
            </a:r>
            <a:r>
              <a:rPr b="1" lang="en-US"/>
              <a:t>Analyzed and synthesized</a:t>
            </a:r>
            <a:r>
              <a:rPr lang="en-US"/>
              <a:t> the learnings from </a:t>
            </a:r>
            <a:r>
              <a:rPr lang="en-US"/>
              <a:t>previous</a:t>
            </a:r>
            <a:r>
              <a:rPr lang="en-US"/>
              <a:t> phase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Gathered </a:t>
            </a:r>
            <a:r>
              <a:rPr b="1" lang="en-US"/>
              <a:t>insights and feedbacks</a:t>
            </a:r>
            <a:r>
              <a:rPr lang="en-US"/>
              <a:t> to understand the users needs  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Defined process, steps, methods and ways to work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And Defined the main fields and projects to work 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-US"/>
              <a:t>IN THIS PHASE, we used some mapping AND BRAINSTORMING methods such as: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525083d861_0_52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525083d861_0_52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User personas to understand the user</a:t>
            </a: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525083d861_0_61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1525083d861_0_61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But, first</a:t>
            </a:r>
            <a:r>
              <a:rPr lang="en-US" sz="1200"/>
              <a:t>:</a:t>
            </a:r>
            <a:endParaRPr sz="12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What is UX or User Experience ?</a:t>
            </a:r>
            <a:endParaRPr sz="12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525083d861_0_54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525083d861_0_54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Affinity maps to compile, group and categorize the different insights.</a:t>
            </a:r>
            <a:r>
              <a:rPr lang="en-US" sz="1200"/>
              <a:t> </a:t>
            </a:r>
            <a:endParaRPr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525083d861_0_55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525083d861_0_55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Lean survey canvas to plan surveys and obtain missing information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Among other methods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525083d861_0_56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525083d861_0_56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This helped us to identify the 4 main projects or major areas to work on: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Rethink and improve the navigation of the app.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Redesign and adapt the user interface.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US" sz="1200"/>
              <a:t>Improve the app performance</a:t>
            </a:r>
            <a:endParaRPr sz="1200"/>
          </a:p>
          <a:p>
            <a:pPr indent="-323850" lvl="1" marL="914400" rtl="0" algn="l">
              <a:spcBef>
                <a:spcPts val="1000"/>
              </a:spcBef>
              <a:spcAft>
                <a:spcPts val="1000"/>
              </a:spcAft>
              <a:buSzPts val="1500"/>
              <a:buChar char="○"/>
            </a:pPr>
            <a:r>
              <a:rPr lang="en-US" sz="1200"/>
              <a:t>And improve the notification experience</a:t>
            </a:r>
            <a:endParaRPr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525083d861_0_33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525083d861_0_33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It's time to get creative! 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In the Ideate phase you start</a:t>
            </a:r>
            <a:r>
              <a:rPr b="1" lang="en-US" sz="1200"/>
              <a:t> thinking and proposing creative ideas</a:t>
            </a:r>
            <a:r>
              <a:rPr lang="en-US" sz="1200"/>
              <a:t> and </a:t>
            </a:r>
            <a:r>
              <a:rPr b="1" lang="en-US" sz="1200"/>
              <a:t>possible solutions </a:t>
            </a:r>
            <a:r>
              <a:rPr lang="en-US" sz="1200"/>
              <a:t>based on the needs defined in the </a:t>
            </a:r>
            <a:r>
              <a:rPr b="1" lang="en-US" sz="1200"/>
              <a:t>previous phase.</a:t>
            </a:r>
            <a:endParaRPr b="1"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525083d861_0_40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525083d861_0_40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In this phase we did a lot of </a:t>
            </a:r>
            <a:r>
              <a:rPr lang="en-US" sz="1200"/>
              <a:t>exploration</a:t>
            </a:r>
            <a:r>
              <a:rPr lang="en-US" sz="1200"/>
              <a:t> and drafts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We </a:t>
            </a:r>
            <a:r>
              <a:rPr lang="en-US" sz="1200"/>
              <a:t>reviewed</a:t>
            </a:r>
            <a:r>
              <a:rPr lang="en-US" sz="1200"/>
              <a:t> and analysed the app, the flows, the screen, the architecture, etc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And we started to purpose and asses ideas for the new UI.</a:t>
            </a:r>
            <a:endParaRPr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525083d861_0_33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525083d861_0_33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With the ideas and objectives clear, we jumped to </a:t>
            </a:r>
            <a:r>
              <a:rPr lang="en-US" sz="1200"/>
              <a:t>prototype</a:t>
            </a:r>
            <a:r>
              <a:rPr lang="en-US" sz="1200"/>
              <a:t> phase.</a:t>
            </a:r>
            <a:endParaRPr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525083d861_0_40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525083d861_0_40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The time has finally come to get down to work with </a:t>
            </a:r>
            <a:r>
              <a:rPr b="1" lang="en-US" sz="1200"/>
              <a:t>Figma</a:t>
            </a:r>
            <a:r>
              <a:rPr lang="en-US" sz="1200"/>
              <a:t>, or what is considered to be the real design part.</a:t>
            </a:r>
            <a:endParaRPr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525083d861_0_69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525083d861_0_69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We worked on the </a:t>
            </a:r>
            <a:r>
              <a:rPr b="1" lang="en-US" sz="1200"/>
              <a:t>first</a:t>
            </a:r>
            <a:r>
              <a:rPr b="1" lang="en-US" sz="1200"/>
              <a:t> proofs and proposals</a:t>
            </a:r>
            <a:endParaRPr b="1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525083d861_0_70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525083d861_0_70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We </a:t>
            </a:r>
            <a:r>
              <a:rPr b="1" lang="en-US" sz="1200"/>
              <a:t>discussed and agreed</a:t>
            </a:r>
            <a:r>
              <a:rPr lang="en-US" sz="1200"/>
              <a:t> the proposals within the team</a:t>
            </a:r>
            <a:endParaRPr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525083d861_0_71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525083d861_0_71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And </a:t>
            </a:r>
            <a:r>
              <a:rPr lang="en-US" sz="1200">
                <a:solidFill>
                  <a:schemeClr val="dk1"/>
                </a:solidFill>
              </a:rPr>
              <a:t>I</a:t>
            </a:r>
            <a:r>
              <a:rPr lang="en-US" sz="1200">
                <a:solidFill>
                  <a:schemeClr val="dk1"/>
                </a:solidFill>
              </a:rPr>
              <a:t> drawn </a:t>
            </a:r>
            <a:r>
              <a:rPr b="1" lang="en-US" sz="1200">
                <a:solidFill>
                  <a:schemeClr val="dk1"/>
                </a:solidFill>
              </a:rPr>
              <a:t>several screens and possible solutions</a:t>
            </a:r>
            <a:endParaRPr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525083d861_0_6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525083d861_0_6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When we say </a:t>
            </a:r>
            <a:r>
              <a:rPr b="1" lang="en-US" sz="1200"/>
              <a:t>“user experience”</a:t>
            </a:r>
            <a:r>
              <a:rPr lang="en-US" sz="1200"/>
              <a:t> we’re referring to how people </a:t>
            </a:r>
            <a:r>
              <a:rPr b="1" lang="en-US" sz="1200"/>
              <a:t>INTERACT</a:t>
            </a:r>
            <a:r>
              <a:rPr lang="en-US" sz="1200"/>
              <a:t> with a product. 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And when people use a product, they usually </a:t>
            </a:r>
            <a:r>
              <a:rPr b="1" lang="en-US" sz="1200"/>
              <a:t>evaluate their experiences</a:t>
            </a:r>
            <a:r>
              <a:rPr lang="en-US" sz="1200"/>
              <a:t> according to the following </a:t>
            </a:r>
            <a:r>
              <a:rPr b="1" lang="en-US" sz="1200"/>
              <a:t>criteria</a:t>
            </a:r>
            <a:r>
              <a:rPr lang="en-US" sz="1200"/>
              <a:t>:</a:t>
            </a:r>
            <a:endParaRPr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5519c881e5_0_9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5519c881e5_0_9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At the same time, we were working on </a:t>
            </a:r>
            <a:r>
              <a:rPr b="1" lang="en-US" sz="1200"/>
              <a:t>the first component libraries</a:t>
            </a:r>
            <a:r>
              <a:rPr lang="en-US" sz="1200"/>
              <a:t>, a base on which we could continue to work.</a:t>
            </a:r>
            <a:endParaRPr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5519c881e5_0_8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5519c881e5_0_8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 And then, we built some </a:t>
            </a:r>
            <a:r>
              <a:rPr b="1" lang="en-US" sz="1200"/>
              <a:t>interactive prototypes</a:t>
            </a:r>
            <a:endParaRPr b="1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525083d861_0_34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525083d861_0_34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As the name says, at this stage it is time to </a:t>
            </a:r>
            <a:r>
              <a:rPr b="1" lang="en-US" sz="1200"/>
              <a:t>test and validate</a:t>
            </a:r>
            <a:r>
              <a:rPr lang="en-US" sz="1200"/>
              <a:t>, with the </a:t>
            </a:r>
            <a:r>
              <a:rPr b="1" lang="en-US" sz="1200"/>
              <a:t>prototype</a:t>
            </a:r>
            <a:r>
              <a:rPr lang="en-US" sz="1200"/>
              <a:t> and the </a:t>
            </a:r>
            <a:r>
              <a:rPr b="1" lang="en-US" sz="1200"/>
              <a:t>selected solutions</a:t>
            </a:r>
            <a:r>
              <a:rPr lang="en-US" sz="1200"/>
              <a:t>.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It is time to return to the users for feedback.</a:t>
            </a:r>
            <a:endParaRPr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525083d861_0_41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525083d861_0_41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200">
                <a:solidFill>
                  <a:schemeClr val="dk1"/>
                </a:solidFill>
              </a:rPr>
              <a:t>The objective was “</a:t>
            </a:r>
            <a:r>
              <a:rPr b="1" lang="en-US" sz="1200">
                <a:solidFill>
                  <a:schemeClr val="dk1"/>
                </a:solidFill>
              </a:rPr>
              <a:t>Evaluate if the solutions respond to the problem</a:t>
            </a:r>
            <a:r>
              <a:rPr lang="en-US" sz="1200">
                <a:solidFill>
                  <a:schemeClr val="dk1"/>
                </a:solidFill>
              </a:rPr>
              <a:t>”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200">
                <a:solidFill>
                  <a:schemeClr val="dk1"/>
                </a:solidFill>
              </a:rPr>
              <a:t>In this point, our goal was to </a:t>
            </a:r>
            <a:r>
              <a:rPr b="1" lang="en-US" sz="1200">
                <a:solidFill>
                  <a:schemeClr val="dk1"/>
                </a:solidFill>
              </a:rPr>
              <a:t>run tests with real users</a:t>
            </a:r>
            <a:r>
              <a:rPr lang="en-US" sz="1200">
                <a:solidFill>
                  <a:schemeClr val="dk1"/>
                </a:solidFill>
              </a:rPr>
              <a:t>, but due to the difficulty on sourcing them, we tried other approach: </a:t>
            </a:r>
            <a:endParaRPr sz="12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00"/>
              <a:buChar char="●"/>
            </a:pPr>
            <a:r>
              <a:rPr lang="en-US" sz="1200">
                <a:solidFill>
                  <a:schemeClr val="dk1"/>
                </a:solidFill>
              </a:rPr>
              <a:t>Run quick guerrilla tests to validate things like usability, Design Patterns, Visual design, learnability, etc.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5519c881e5_1_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5519c881e5_1_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And Why Guerrilla testings?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First of all, during the design process we made use of </a:t>
            </a:r>
            <a:r>
              <a:rPr b="1" lang="en-US" sz="1200"/>
              <a:t>Design patterns</a:t>
            </a:r>
            <a:r>
              <a:rPr lang="en-US" sz="1200"/>
              <a:t>.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Our main interest with this first prototype was to </a:t>
            </a:r>
            <a:r>
              <a:rPr b="1" lang="en-US" sz="1200"/>
              <a:t>validate</a:t>
            </a:r>
            <a:r>
              <a:rPr lang="en-US" sz="1200"/>
              <a:t> the</a:t>
            </a:r>
            <a:r>
              <a:rPr b="1" lang="en-US" sz="1200"/>
              <a:t> UI and design changes</a:t>
            </a:r>
            <a:r>
              <a:rPr lang="en-US" sz="1200"/>
              <a:t>, as that was one of the main areas we were working on.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So we designed and prepared a </a:t>
            </a:r>
            <a:r>
              <a:rPr b="1" lang="en-US" sz="1200"/>
              <a:t>user research strategy</a:t>
            </a:r>
            <a:r>
              <a:rPr lang="en-US" sz="1200"/>
              <a:t> focused more on validating topics such as </a:t>
            </a:r>
            <a:r>
              <a:rPr b="1" lang="en-US" sz="1200"/>
              <a:t>design patterns, usability, accessibility, information flows and architecture</a:t>
            </a:r>
            <a:r>
              <a:rPr lang="en-US" sz="1200"/>
              <a:t>, and also </a:t>
            </a:r>
            <a:r>
              <a:rPr b="1" lang="en-US" sz="1200"/>
              <a:t>listening to more impartial and less biased impressions and opinion</a:t>
            </a:r>
            <a:r>
              <a:rPr lang="en-US" sz="1200"/>
              <a:t>s.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This allowed us to test with </a:t>
            </a:r>
            <a:r>
              <a:rPr b="1" lang="en-US" sz="1200"/>
              <a:t>people around us</a:t>
            </a:r>
            <a:endParaRPr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525083d861_0_34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525083d861_0_34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Although the design thinking process </a:t>
            </a:r>
            <a:r>
              <a:rPr b="1" lang="en-US" sz="1200"/>
              <a:t>is usually cyclical</a:t>
            </a:r>
            <a:r>
              <a:rPr lang="en-US" sz="1200"/>
              <a:t>, it is also an </a:t>
            </a:r>
            <a:r>
              <a:rPr b="1" lang="en-US" sz="1200"/>
              <a:t>iterative process</a:t>
            </a:r>
            <a:r>
              <a:rPr lang="en-US" sz="1200"/>
              <a:t>, so it is important to take into account the phase of </a:t>
            </a:r>
            <a:r>
              <a:rPr b="1" lang="en-US" sz="1200"/>
              <a:t>implementing and tracking</a:t>
            </a:r>
            <a:r>
              <a:rPr lang="en-US" sz="1200"/>
              <a:t>, to check if the </a:t>
            </a:r>
            <a:r>
              <a:rPr b="1" lang="en-US" sz="1200"/>
              <a:t>solution works</a:t>
            </a:r>
            <a:r>
              <a:rPr lang="en-US" sz="1200"/>
              <a:t> and </a:t>
            </a:r>
            <a:r>
              <a:rPr b="1" lang="en-US" sz="1200"/>
              <a:t>collect learning</a:t>
            </a:r>
            <a:r>
              <a:rPr lang="en-US" sz="1200"/>
              <a:t>s.</a:t>
            </a:r>
            <a:endParaRPr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525083d861_0_41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525083d861_0_41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Some of the most noticeable changes implemented include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 more Minimalist UI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Navigation improvements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The User account menu</a:t>
            </a:r>
            <a:endParaRPr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5519c881e5_0_12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5519c881e5_0_12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The new </a:t>
            </a:r>
            <a:r>
              <a:rPr lang="en-US" sz="1200"/>
              <a:t>Course index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improvement in the Navigation between sections</a:t>
            </a:r>
            <a:endParaRPr sz="12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5519c881e5_0_13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5519c881e5_0_13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And the new blocks drawer</a:t>
            </a:r>
            <a:endParaRPr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5519c881e5_0_10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5519c881e5_0_10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We continue monitoring the ratings and comments from the app stores.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We are keeping an eye on the different discussions in the community forum.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We continue taking into account feedback and messages from our partners and users to Support.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We are still working on the improvement of the 4 big areas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We continue working on small improvements or easy wins.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US" sz="1200"/>
              <a:t>But..</a:t>
            </a: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525083d861_0_10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525083d861_0_10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If the product</a:t>
            </a:r>
            <a:r>
              <a:rPr b="1" lang="en-US" sz="1200"/>
              <a:t> provides value</a:t>
            </a:r>
            <a:r>
              <a:rPr lang="en-US" sz="1200"/>
              <a:t>, is </a:t>
            </a:r>
            <a:r>
              <a:rPr b="1" lang="en-US" sz="1200"/>
              <a:t>useful</a:t>
            </a:r>
            <a:r>
              <a:rPr lang="en-US" sz="1200"/>
              <a:t> or </a:t>
            </a:r>
            <a:r>
              <a:rPr b="1" lang="en-US" sz="1200"/>
              <a:t>responds</a:t>
            </a:r>
            <a:r>
              <a:rPr lang="en-US" sz="1200"/>
              <a:t> to their needs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525083d861_0_68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525083d861_0_68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Listen to your users</a:t>
            </a:r>
            <a:r>
              <a:rPr lang="en-US" sz="1200">
                <a:solidFill>
                  <a:schemeClr val="dk1"/>
                </a:solidFill>
              </a:rPr>
              <a:t> and</a:t>
            </a:r>
            <a:r>
              <a:rPr lang="en-US" sz="1200">
                <a:solidFill>
                  <a:schemeClr val="dk1"/>
                </a:solidFill>
              </a:rPr>
              <a:t> Pay attention to their needs and problems, the use cases, scenarios, context, ask them why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Provide useful information and cool insights, data, KPIs, results, Any useful and actionable information</a:t>
            </a:r>
            <a:endParaRPr sz="12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Helping us to source real App users for testing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5519c881e5_0_14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5519c881e5_0_14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2dfa97ea4_2_31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2dfa97ea4_2_31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5a5c226db6_0_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5a5c226db6_0_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… </a:t>
            </a:r>
            <a:r>
              <a:rPr lang="en-US" sz="1200"/>
              <a:t>If the product is </a:t>
            </a:r>
            <a:r>
              <a:rPr b="1" lang="en-US" sz="1200"/>
              <a:t>easy to use</a:t>
            </a:r>
            <a:r>
              <a:rPr lang="en-US" sz="1200"/>
              <a:t> or </a:t>
            </a:r>
            <a:r>
              <a:rPr b="1" lang="en-US" sz="1200"/>
              <a:t>makes it easy</a:t>
            </a:r>
            <a:r>
              <a:rPr lang="en-US" sz="1200"/>
              <a:t> for them to </a:t>
            </a:r>
            <a:r>
              <a:rPr b="1" lang="en-US" sz="1200"/>
              <a:t>complete</a:t>
            </a:r>
            <a:r>
              <a:rPr lang="en-US" sz="1200"/>
              <a:t> their task</a:t>
            </a: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a5c226db6_0_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a5c226db6_0_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… </a:t>
            </a:r>
            <a:r>
              <a:rPr lang="en-US" sz="1200"/>
              <a:t>If the product </a:t>
            </a:r>
            <a:r>
              <a:rPr b="1" lang="en-US" sz="1200"/>
              <a:t>works properly</a:t>
            </a:r>
            <a:endParaRPr b="1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5a5c226db6_0_1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5a5c226db6_0_1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200"/>
              <a:t>… </a:t>
            </a:r>
            <a:r>
              <a:rPr lang="en-US" sz="1200"/>
              <a:t>And if the product is </a:t>
            </a:r>
            <a:r>
              <a:rPr b="1" lang="en-US" sz="1200"/>
              <a:t>attractive</a:t>
            </a:r>
            <a:r>
              <a:rPr lang="en-US" sz="1200"/>
              <a:t> and </a:t>
            </a:r>
            <a:r>
              <a:rPr b="1" lang="en-US" sz="1200"/>
              <a:t>pleasant</a:t>
            </a:r>
            <a:r>
              <a:rPr lang="en-US" sz="1200"/>
              <a:t> to use</a:t>
            </a: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rgbClr val="0147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3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285"/>
            <a:ext cx="9144000" cy="51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6"/>
          <p:cNvSpPr/>
          <p:nvPr/>
        </p:nvSpPr>
        <p:spPr>
          <a:xfrm>
            <a:off x="0" y="4476750"/>
            <a:ext cx="9144000" cy="6666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3">
            <a:alphaModFix/>
          </a:blip>
          <a:srcRect b="2015" l="0" r="0" t="2015"/>
          <a:stretch/>
        </p:blipFill>
        <p:spPr>
          <a:xfrm>
            <a:off x="2849095" y="1805582"/>
            <a:ext cx="3445798" cy="8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 type="obj">
  <p:cSld name="OBJECT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pic>
        <p:nvPicPr>
          <p:cNvPr id="29" name="Google Shape;2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semanticstudios.com/user_experience_design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semanticstudios.com/user_experience_design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semanticstudios.com/user_experience_design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semanticstudios.com/user_experience_design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semanticstudios.com/user_experience_design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semanticstudios.com/user_experience_design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semanticstudios.com/user_experience_design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semanticstudios.com/user_experience_design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Relationship Id="rId4" Type="http://schemas.openxmlformats.org/officeDocument/2006/relationships/image" Target="../media/image2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png"/><Relationship Id="rId4" Type="http://schemas.openxmlformats.org/officeDocument/2006/relationships/image" Target="../media/image49.png"/><Relationship Id="rId5" Type="http://schemas.openxmlformats.org/officeDocument/2006/relationships/image" Target="../media/image6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2.png"/><Relationship Id="rId6" Type="http://schemas.openxmlformats.org/officeDocument/2006/relationships/image" Target="../media/image54.png"/><Relationship Id="rId7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Relationship Id="rId4" Type="http://schemas.openxmlformats.org/officeDocument/2006/relationships/image" Target="../media/image53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5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png"/><Relationship Id="rId4" Type="http://schemas.openxmlformats.org/officeDocument/2006/relationships/image" Target="../media/image73.gif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png"/><Relationship Id="rId4" Type="http://schemas.openxmlformats.org/officeDocument/2006/relationships/image" Target="../media/image6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6.png"/><Relationship Id="rId4" Type="http://schemas.openxmlformats.org/officeDocument/2006/relationships/image" Target="../media/image71.gif"/><Relationship Id="rId5" Type="http://schemas.openxmlformats.org/officeDocument/2006/relationships/image" Target="../media/image7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7.png"/><Relationship Id="rId4" Type="http://schemas.openxmlformats.org/officeDocument/2006/relationships/image" Target="../media/image2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2.png"/><Relationship Id="rId4" Type="http://schemas.openxmlformats.org/officeDocument/2006/relationships/image" Target="../media/image76.gif"/><Relationship Id="rId5" Type="http://schemas.openxmlformats.org/officeDocument/2006/relationships/image" Target="../media/image74.gif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2.png"/><Relationship Id="rId4" Type="http://schemas.openxmlformats.org/officeDocument/2006/relationships/image" Target="../media/image77.gif"/><Relationship Id="rId5" Type="http://schemas.openxmlformats.org/officeDocument/2006/relationships/image" Target="../media/image78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2.png"/><Relationship Id="rId4" Type="http://schemas.openxmlformats.org/officeDocument/2006/relationships/image" Target="../media/image75.gif"/><Relationship Id="rId5" Type="http://schemas.openxmlformats.org/officeDocument/2006/relationships/image" Target="../media/image79.gif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2.png"/><Relationship Id="rId4" Type="http://schemas.openxmlformats.org/officeDocument/2006/relationships/image" Target="../media/image8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2.png"/><Relationship Id="rId4" Type="http://schemas.openxmlformats.org/officeDocument/2006/relationships/image" Target="../media/image8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2.png"/><Relationship Id="rId4" Type="http://schemas.openxmlformats.org/officeDocument/2006/relationships/image" Target="../media/image8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nking emoji"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825" y="384550"/>
            <a:ext cx="3175850" cy="31758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idx="4294967295" type="title"/>
          </p:nvPr>
        </p:nvSpPr>
        <p:spPr>
          <a:xfrm>
            <a:off x="4543800" y="1048925"/>
            <a:ext cx="3848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Design?</a:t>
            </a:r>
            <a:endParaRPr sz="4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975325" y="625650"/>
            <a:ext cx="4598100" cy="2512200"/>
          </a:xfrm>
          <a:prstGeom prst="wedgeEllipseCallout">
            <a:avLst>
              <a:gd fmla="val 35422" name="adj1"/>
              <a:gd fmla="val 53526" name="adj2"/>
            </a:avLst>
          </a:prstGeom>
          <a:solidFill>
            <a:srgbClr val="0147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>
            <p:ph idx="4294967295" type="title"/>
          </p:nvPr>
        </p:nvSpPr>
        <p:spPr>
          <a:xfrm>
            <a:off x="975325" y="625725"/>
            <a:ext cx="4598100" cy="25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UX design is not the same as UI design!</a:t>
            </a:r>
            <a:endParaRPr sz="30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descr="warning sign"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931" y="1620625"/>
            <a:ext cx="3596000" cy="352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7262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7262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475" y="152400"/>
            <a:ext cx="4670126" cy="308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1088" y="2410065"/>
            <a:ext cx="3872627" cy="258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9075" y="2837150"/>
            <a:ext cx="2162500" cy="1441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/>
        </p:nvSpPr>
        <p:spPr>
          <a:xfrm>
            <a:off x="529550" y="992825"/>
            <a:ext cx="3593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Design?</a:t>
            </a:r>
            <a:endParaRPr sz="29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529550" y="2627700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According to Peter Morville, UX design is the process of creating products that are: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529550" y="3634675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🔗 Peter Morville UX Honeycomb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22"/>
          <p:cNvSpPr/>
          <p:nvPr/>
        </p:nvSpPr>
        <p:spPr>
          <a:xfrm>
            <a:off x="4978075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0B5394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Usable</a:t>
            </a:r>
            <a:endParaRPr b="1" sz="20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22"/>
          <p:cNvSpPr/>
          <p:nvPr/>
        </p:nvSpPr>
        <p:spPr>
          <a:xfrm>
            <a:off x="4978075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990000"/>
          </a:solidFill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Findable</a:t>
            </a:r>
            <a:endParaRPr b="1" sz="2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22"/>
          <p:cNvSpPr/>
          <p:nvPr/>
        </p:nvSpPr>
        <p:spPr>
          <a:xfrm>
            <a:off x="6166438" y="4000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B45F06"/>
          </a:solidFill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45F06"/>
                </a:solidFill>
                <a:latin typeface="Open Sans"/>
                <a:ea typeface="Open Sans"/>
                <a:cs typeface="Open Sans"/>
                <a:sym typeface="Open Sans"/>
              </a:rPr>
              <a:t>Useful</a:t>
            </a:r>
            <a:endParaRPr b="1" sz="2000">
              <a:solidFill>
                <a:srgbClr val="B45F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22"/>
          <p:cNvSpPr/>
          <p:nvPr/>
        </p:nvSpPr>
        <p:spPr>
          <a:xfrm>
            <a:off x="6166438" y="31195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BF9000"/>
          </a:solidFill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rPr>
              <a:t>Credible</a:t>
            </a:r>
            <a:endParaRPr b="1" sz="1800">
              <a:solidFill>
                <a:srgbClr val="BF9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22"/>
          <p:cNvSpPr/>
          <p:nvPr/>
        </p:nvSpPr>
        <p:spPr>
          <a:xfrm>
            <a:off x="6166438" y="175980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888888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Valuable</a:t>
            </a:r>
            <a:endParaRPr b="1" sz="18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22"/>
          <p:cNvSpPr/>
          <p:nvPr/>
        </p:nvSpPr>
        <p:spPr>
          <a:xfrm>
            <a:off x="7354800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741B47"/>
          </a:solidFill>
          <a:ln cap="flat" cmpd="sng" w="1905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Accessible</a:t>
            </a:r>
            <a:endParaRPr b="1" sz="1700">
              <a:solidFill>
                <a:srgbClr val="741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22"/>
          <p:cNvSpPr/>
          <p:nvPr/>
        </p:nvSpPr>
        <p:spPr>
          <a:xfrm>
            <a:off x="7354800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38761D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Desirable</a:t>
            </a:r>
            <a:endParaRPr b="1" sz="18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/>
        </p:nvSpPr>
        <p:spPr>
          <a:xfrm>
            <a:off x="529550" y="992825"/>
            <a:ext cx="3593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Design?</a:t>
            </a:r>
            <a:endParaRPr sz="29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529550" y="2627700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According to Peter Morville, UX design is the process of creating products that are: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529550" y="3634675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🔗 Peter Morville UX Honeycomb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23"/>
          <p:cNvSpPr/>
          <p:nvPr/>
        </p:nvSpPr>
        <p:spPr>
          <a:xfrm>
            <a:off x="4978075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Usable</a:t>
            </a:r>
            <a:endParaRPr b="1" sz="20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4978075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990000"/>
          </a:solidFill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Findable</a:t>
            </a:r>
            <a:endParaRPr b="1" sz="2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23"/>
          <p:cNvSpPr/>
          <p:nvPr/>
        </p:nvSpPr>
        <p:spPr>
          <a:xfrm>
            <a:off x="6166438" y="4000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B45F06"/>
          </a:solidFill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45F06"/>
                </a:solidFill>
                <a:latin typeface="Open Sans"/>
                <a:ea typeface="Open Sans"/>
                <a:cs typeface="Open Sans"/>
                <a:sym typeface="Open Sans"/>
              </a:rPr>
              <a:t>Useful</a:t>
            </a:r>
            <a:endParaRPr b="1" sz="2000">
              <a:solidFill>
                <a:srgbClr val="B45F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3"/>
          <p:cNvSpPr/>
          <p:nvPr/>
        </p:nvSpPr>
        <p:spPr>
          <a:xfrm>
            <a:off x="6166438" y="31195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BF9000"/>
          </a:solidFill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rPr>
              <a:t>Credible</a:t>
            </a:r>
            <a:endParaRPr b="1" sz="1800">
              <a:solidFill>
                <a:srgbClr val="BF9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6166438" y="175980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888888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Valuable</a:t>
            </a:r>
            <a:endParaRPr b="1" sz="18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23"/>
          <p:cNvSpPr/>
          <p:nvPr/>
        </p:nvSpPr>
        <p:spPr>
          <a:xfrm>
            <a:off x="7354800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741B47"/>
          </a:solidFill>
          <a:ln cap="flat" cmpd="sng" w="1905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Accessible</a:t>
            </a:r>
            <a:endParaRPr b="1" sz="1700">
              <a:solidFill>
                <a:srgbClr val="741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7354800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38761D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Desirable</a:t>
            </a:r>
            <a:endParaRPr b="1" sz="18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/>
        </p:nvSpPr>
        <p:spPr>
          <a:xfrm>
            <a:off x="529550" y="992825"/>
            <a:ext cx="3593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Design?</a:t>
            </a:r>
            <a:endParaRPr sz="29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55" name="Google Shape;155;p24"/>
          <p:cNvSpPr txBox="1"/>
          <p:nvPr/>
        </p:nvSpPr>
        <p:spPr>
          <a:xfrm>
            <a:off x="529550" y="2627700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According to Peter Morville, UX design is the process of creating products that are: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529550" y="3634675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🔗 Peter Morville UX Honeycomb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4"/>
          <p:cNvSpPr/>
          <p:nvPr/>
        </p:nvSpPr>
        <p:spPr>
          <a:xfrm>
            <a:off x="4978075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Usable</a:t>
            </a:r>
            <a:endParaRPr b="1" sz="20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24"/>
          <p:cNvSpPr/>
          <p:nvPr/>
        </p:nvSpPr>
        <p:spPr>
          <a:xfrm>
            <a:off x="4978075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990000"/>
          </a:solidFill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Findable</a:t>
            </a:r>
            <a:endParaRPr b="1" sz="2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24"/>
          <p:cNvSpPr/>
          <p:nvPr/>
        </p:nvSpPr>
        <p:spPr>
          <a:xfrm>
            <a:off x="6166438" y="4000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45F06"/>
                </a:solidFill>
                <a:latin typeface="Open Sans"/>
                <a:ea typeface="Open Sans"/>
                <a:cs typeface="Open Sans"/>
                <a:sym typeface="Open Sans"/>
              </a:rPr>
              <a:t>Useful</a:t>
            </a:r>
            <a:endParaRPr b="1" sz="2000">
              <a:solidFill>
                <a:srgbClr val="B45F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24"/>
          <p:cNvSpPr/>
          <p:nvPr/>
        </p:nvSpPr>
        <p:spPr>
          <a:xfrm>
            <a:off x="6166438" y="31195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BF9000"/>
          </a:solidFill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rPr>
              <a:t>Credible</a:t>
            </a:r>
            <a:endParaRPr b="1" sz="1800">
              <a:solidFill>
                <a:srgbClr val="BF9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4"/>
          <p:cNvSpPr/>
          <p:nvPr/>
        </p:nvSpPr>
        <p:spPr>
          <a:xfrm>
            <a:off x="6166438" y="175980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888888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Valuable</a:t>
            </a:r>
            <a:endParaRPr b="1" sz="18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24"/>
          <p:cNvSpPr/>
          <p:nvPr/>
        </p:nvSpPr>
        <p:spPr>
          <a:xfrm>
            <a:off x="7354800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741B47"/>
          </a:solidFill>
          <a:ln cap="flat" cmpd="sng" w="1905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Accessible</a:t>
            </a:r>
            <a:endParaRPr b="1" sz="1700">
              <a:solidFill>
                <a:srgbClr val="741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24"/>
          <p:cNvSpPr/>
          <p:nvPr/>
        </p:nvSpPr>
        <p:spPr>
          <a:xfrm>
            <a:off x="7354800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38761D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Desirable</a:t>
            </a:r>
            <a:endParaRPr b="1" sz="18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/>
        </p:nvSpPr>
        <p:spPr>
          <a:xfrm>
            <a:off x="529550" y="992825"/>
            <a:ext cx="3593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Design?</a:t>
            </a:r>
            <a:endParaRPr sz="29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529550" y="2627700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According to Peter Morville, UX design is the process of creating products that are: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529550" y="3634675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🔗 Peter Morville UX Honeycomb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25"/>
          <p:cNvSpPr/>
          <p:nvPr/>
        </p:nvSpPr>
        <p:spPr>
          <a:xfrm>
            <a:off x="4978075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Usable</a:t>
            </a:r>
            <a:endParaRPr b="1" sz="20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5"/>
          <p:cNvSpPr/>
          <p:nvPr/>
        </p:nvSpPr>
        <p:spPr>
          <a:xfrm>
            <a:off x="4978075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990000"/>
          </a:solidFill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Findable</a:t>
            </a:r>
            <a:endParaRPr b="1" sz="2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25"/>
          <p:cNvSpPr/>
          <p:nvPr/>
        </p:nvSpPr>
        <p:spPr>
          <a:xfrm>
            <a:off x="6166438" y="4000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45F06"/>
                </a:solidFill>
                <a:latin typeface="Open Sans"/>
                <a:ea typeface="Open Sans"/>
                <a:cs typeface="Open Sans"/>
                <a:sym typeface="Open Sans"/>
              </a:rPr>
              <a:t>Useful</a:t>
            </a:r>
            <a:endParaRPr b="1" sz="2000">
              <a:solidFill>
                <a:srgbClr val="B45F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6166438" y="31195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BF9000"/>
          </a:solidFill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rPr>
              <a:t>Credible</a:t>
            </a:r>
            <a:endParaRPr b="1" sz="1800">
              <a:solidFill>
                <a:srgbClr val="BF9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25"/>
          <p:cNvSpPr/>
          <p:nvPr/>
        </p:nvSpPr>
        <p:spPr>
          <a:xfrm>
            <a:off x="6166438" y="175980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888888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Valuable</a:t>
            </a:r>
            <a:endParaRPr b="1" sz="18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7354800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741B47"/>
          </a:solidFill>
          <a:ln cap="flat" cmpd="sng" w="1905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Accessible</a:t>
            </a:r>
            <a:endParaRPr b="1" sz="1700">
              <a:solidFill>
                <a:srgbClr val="741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7354800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Desirable</a:t>
            </a:r>
            <a:endParaRPr b="1" sz="18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/>
        </p:nvSpPr>
        <p:spPr>
          <a:xfrm>
            <a:off x="529550" y="992825"/>
            <a:ext cx="3593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Design?</a:t>
            </a:r>
            <a:endParaRPr sz="29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529550" y="2627700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According to Peter Morville, UX design is the process of creating products that are: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6"/>
          <p:cNvSpPr txBox="1"/>
          <p:nvPr/>
        </p:nvSpPr>
        <p:spPr>
          <a:xfrm>
            <a:off x="529550" y="3634675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🔗 Peter Morville UX Honeycomb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26"/>
          <p:cNvSpPr/>
          <p:nvPr/>
        </p:nvSpPr>
        <p:spPr>
          <a:xfrm>
            <a:off x="4978075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Usable</a:t>
            </a:r>
            <a:endParaRPr b="1" sz="20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6"/>
          <p:cNvSpPr/>
          <p:nvPr/>
        </p:nvSpPr>
        <p:spPr>
          <a:xfrm>
            <a:off x="4978075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Findable</a:t>
            </a:r>
            <a:endParaRPr b="1" sz="2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p26"/>
          <p:cNvSpPr/>
          <p:nvPr/>
        </p:nvSpPr>
        <p:spPr>
          <a:xfrm>
            <a:off x="6166438" y="4000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45F06"/>
                </a:solidFill>
                <a:latin typeface="Open Sans"/>
                <a:ea typeface="Open Sans"/>
                <a:cs typeface="Open Sans"/>
                <a:sym typeface="Open Sans"/>
              </a:rPr>
              <a:t>Useful</a:t>
            </a:r>
            <a:endParaRPr b="1" sz="2000">
              <a:solidFill>
                <a:srgbClr val="B45F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26"/>
          <p:cNvSpPr/>
          <p:nvPr/>
        </p:nvSpPr>
        <p:spPr>
          <a:xfrm>
            <a:off x="6166438" y="31195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BF9000"/>
          </a:solidFill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rPr>
              <a:t>Credible</a:t>
            </a:r>
            <a:endParaRPr b="1" sz="1800">
              <a:solidFill>
                <a:srgbClr val="BF9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26"/>
          <p:cNvSpPr/>
          <p:nvPr/>
        </p:nvSpPr>
        <p:spPr>
          <a:xfrm>
            <a:off x="6166438" y="175980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888888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Valuable</a:t>
            </a:r>
            <a:endParaRPr b="1" sz="18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26"/>
          <p:cNvSpPr/>
          <p:nvPr/>
        </p:nvSpPr>
        <p:spPr>
          <a:xfrm>
            <a:off x="7354800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741B47"/>
          </a:solidFill>
          <a:ln cap="flat" cmpd="sng" w="1905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Accessible</a:t>
            </a:r>
            <a:endParaRPr b="1" sz="1700">
              <a:solidFill>
                <a:srgbClr val="741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7354800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Desirable</a:t>
            </a:r>
            <a:endParaRPr b="1" sz="18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4294967295" type="title"/>
          </p:nvPr>
        </p:nvSpPr>
        <p:spPr>
          <a:xfrm>
            <a:off x="915625" y="678375"/>
            <a:ext cx="60381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Hi, I’m Edu!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" name="Google Shape;40;p9"/>
          <p:cNvSpPr txBox="1"/>
          <p:nvPr/>
        </p:nvSpPr>
        <p:spPr>
          <a:xfrm>
            <a:off x="915625" y="1430175"/>
            <a:ext cx="3786000" cy="3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UX/UI Designer in Mobile solutions team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1.5 years with Moodle Team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Moodle User for half of my life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hi" id="41" name="Google Shape;4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849" y="678375"/>
            <a:ext cx="4465151" cy="44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/>
        </p:nvSpPr>
        <p:spPr>
          <a:xfrm>
            <a:off x="529550" y="992825"/>
            <a:ext cx="3593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Design?</a:t>
            </a:r>
            <a:endParaRPr sz="29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7" name="Google Shape;197;p27"/>
          <p:cNvSpPr txBox="1"/>
          <p:nvPr/>
        </p:nvSpPr>
        <p:spPr>
          <a:xfrm>
            <a:off x="529550" y="2627700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According to Peter Morville, UX design is the process of creating products that are: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529550" y="3634675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🔗 Peter Morville UX Honeycomb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27"/>
          <p:cNvSpPr/>
          <p:nvPr/>
        </p:nvSpPr>
        <p:spPr>
          <a:xfrm>
            <a:off x="4978075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Usable</a:t>
            </a:r>
            <a:endParaRPr b="1" sz="20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27"/>
          <p:cNvSpPr/>
          <p:nvPr/>
        </p:nvSpPr>
        <p:spPr>
          <a:xfrm>
            <a:off x="4978075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Findable</a:t>
            </a:r>
            <a:endParaRPr b="1" sz="2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27"/>
          <p:cNvSpPr/>
          <p:nvPr/>
        </p:nvSpPr>
        <p:spPr>
          <a:xfrm>
            <a:off x="6166438" y="4000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45F06"/>
                </a:solidFill>
                <a:latin typeface="Open Sans"/>
                <a:ea typeface="Open Sans"/>
                <a:cs typeface="Open Sans"/>
                <a:sym typeface="Open Sans"/>
              </a:rPr>
              <a:t>Useful</a:t>
            </a:r>
            <a:endParaRPr b="1" sz="2000">
              <a:solidFill>
                <a:srgbClr val="B45F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6166438" y="31195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BF9000"/>
          </a:solidFill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rPr>
              <a:t>Credible</a:t>
            </a:r>
            <a:endParaRPr b="1" sz="1800">
              <a:solidFill>
                <a:srgbClr val="BF9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27"/>
          <p:cNvSpPr/>
          <p:nvPr/>
        </p:nvSpPr>
        <p:spPr>
          <a:xfrm>
            <a:off x="6166438" y="175980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888888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Valuable</a:t>
            </a:r>
            <a:endParaRPr b="1" sz="18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27"/>
          <p:cNvSpPr/>
          <p:nvPr/>
        </p:nvSpPr>
        <p:spPr>
          <a:xfrm>
            <a:off x="7354800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Accessible</a:t>
            </a:r>
            <a:endParaRPr b="1" sz="1700">
              <a:solidFill>
                <a:srgbClr val="741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27"/>
          <p:cNvSpPr/>
          <p:nvPr/>
        </p:nvSpPr>
        <p:spPr>
          <a:xfrm>
            <a:off x="7354800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Desirable</a:t>
            </a:r>
            <a:endParaRPr b="1" sz="18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/>
        </p:nvSpPr>
        <p:spPr>
          <a:xfrm>
            <a:off x="529550" y="992825"/>
            <a:ext cx="3593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Design?</a:t>
            </a:r>
            <a:endParaRPr sz="29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529550" y="2627700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According to Peter Morville, UX design is the process of creating products that are: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529550" y="3634675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🔗 Peter Morville UX Honeycomb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" name="Google Shape;213;p28"/>
          <p:cNvSpPr/>
          <p:nvPr/>
        </p:nvSpPr>
        <p:spPr>
          <a:xfrm>
            <a:off x="4978075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Usable</a:t>
            </a:r>
            <a:endParaRPr b="1" sz="20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28"/>
          <p:cNvSpPr/>
          <p:nvPr/>
        </p:nvSpPr>
        <p:spPr>
          <a:xfrm>
            <a:off x="4978075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Findable</a:t>
            </a:r>
            <a:endParaRPr b="1" sz="2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28"/>
          <p:cNvSpPr/>
          <p:nvPr/>
        </p:nvSpPr>
        <p:spPr>
          <a:xfrm>
            <a:off x="6166438" y="4000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45F06"/>
                </a:solidFill>
                <a:latin typeface="Open Sans"/>
                <a:ea typeface="Open Sans"/>
                <a:cs typeface="Open Sans"/>
                <a:sym typeface="Open Sans"/>
              </a:rPr>
              <a:t>Useful</a:t>
            </a:r>
            <a:endParaRPr b="1" sz="2000">
              <a:solidFill>
                <a:srgbClr val="B45F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" name="Google Shape;216;p28"/>
          <p:cNvSpPr/>
          <p:nvPr/>
        </p:nvSpPr>
        <p:spPr>
          <a:xfrm>
            <a:off x="6166438" y="31195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rPr>
              <a:t>Credible</a:t>
            </a:r>
            <a:endParaRPr b="1" sz="1800">
              <a:solidFill>
                <a:srgbClr val="BF9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" name="Google Shape;217;p28"/>
          <p:cNvSpPr/>
          <p:nvPr/>
        </p:nvSpPr>
        <p:spPr>
          <a:xfrm>
            <a:off x="6166438" y="175980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solidFill>
            <a:srgbClr val="888888"/>
          </a:solidFill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Valuable</a:t>
            </a:r>
            <a:endParaRPr b="1" sz="18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28"/>
          <p:cNvSpPr/>
          <p:nvPr/>
        </p:nvSpPr>
        <p:spPr>
          <a:xfrm>
            <a:off x="7354800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Accessible</a:t>
            </a:r>
            <a:endParaRPr b="1" sz="1700">
              <a:solidFill>
                <a:srgbClr val="741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28"/>
          <p:cNvSpPr/>
          <p:nvPr/>
        </p:nvSpPr>
        <p:spPr>
          <a:xfrm>
            <a:off x="7354800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Desirable</a:t>
            </a:r>
            <a:endParaRPr b="1" sz="18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/>
          <p:nvPr/>
        </p:nvSpPr>
        <p:spPr>
          <a:xfrm>
            <a:off x="529550" y="992825"/>
            <a:ext cx="3593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Design?</a:t>
            </a:r>
            <a:endParaRPr sz="29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529550" y="2627700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According to Peter Morville, UX design is the process of creating products that are: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529550" y="3634675"/>
            <a:ext cx="348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🔗 Peter Morville UX Honeycomb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9"/>
          <p:cNvSpPr/>
          <p:nvPr/>
        </p:nvSpPr>
        <p:spPr>
          <a:xfrm>
            <a:off x="4978075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Usable</a:t>
            </a:r>
            <a:endParaRPr b="1" sz="20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" name="Google Shape;228;p29"/>
          <p:cNvSpPr/>
          <p:nvPr/>
        </p:nvSpPr>
        <p:spPr>
          <a:xfrm>
            <a:off x="4978075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Findable</a:t>
            </a:r>
            <a:endParaRPr b="1" sz="20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9"/>
          <p:cNvSpPr/>
          <p:nvPr/>
        </p:nvSpPr>
        <p:spPr>
          <a:xfrm>
            <a:off x="6166438" y="4000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B45F06"/>
                </a:solidFill>
                <a:latin typeface="Open Sans"/>
                <a:ea typeface="Open Sans"/>
                <a:cs typeface="Open Sans"/>
                <a:sym typeface="Open Sans"/>
              </a:rPr>
              <a:t>Useful</a:t>
            </a:r>
            <a:endParaRPr b="1" sz="2000">
              <a:solidFill>
                <a:srgbClr val="B45F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29"/>
          <p:cNvSpPr/>
          <p:nvPr/>
        </p:nvSpPr>
        <p:spPr>
          <a:xfrm>
            <a:off x="6166438" y="311955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rPr>
              <a:t>Credible</a:t>
            </a:r>
            <a:endParaRPr b="1" sz="1800">
              <a:solidFill>
                <a:srgbClr val="BF9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29"/>
          <p:cNvSpPr/>
          <p:nvPr/>
        </p:nvSpPr>
        <p:spPr>
          <a:xfrm>
            <a:off x="6166438" y="1759800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Valuable</a:t>
            </a:r>
            <a:endParaRPr b="1" sz="18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29"/>
          <p:cNvSpPr/>
          <p:nvPr/>
        </p:nvSpPr>
        <p:spPr>
          <a:xfrm>
            <a:off x="7354800" y="244102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741B47"/>
                </a:solidFill>
                <a:latin typeface="Open Sans"/>
                <a:ea typeface="Open Sans"/>
                <a:cs typeface="Open Sans"/>
                <a:sym typeface="Open Sans"/>
              </a:rPr>
              <a:t>Accessible</a:t>
            </a:r>
            <a:endParaRPr b="1" sz="1700">
              <a:solidFill>
                <a:srgbClr val="741B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7354800" y="1078575"/>
            <a:ext cx="1521900" cy="1319100"/>
          </a:xfrm>
          <a:prstGeom prst="hexagon">
            <a:avLst>
              <a:gd fmla="val 29088" name="adj"/>
              <a:gd fmla="val 115470" name="vf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Desirable</a:t>
            </a:r>
            <a:endParaRPr b="1" sz="18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975" y="202125"/>
            <a:ext cx="2838975" cy="38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4">
            <a:alphaModFix/>
          </a:blip>
          <a:srcRect b="20479" l="17797" r="25736" t="16643"/>
          <a:stretch/>
        </p:blipFill>
        <p:spPr>
          <a:xfrm>
            <a:off x="6121000" y="2993449"/>
            <a:ext cx="3022999" cy="21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/>
          <p:nvPr/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b="1" i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People don't want to buy a quarter-inch drill. They want a quarter-inch hole!</a:t>
            </a:r>
            <a:r>
              <a:rPr b="1" i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b="1" i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9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Theodore Levitt</a:t>
            </a:r>
            <a:endParaRPr sz="1600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Economist and professor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/>
        </p:nvSpPr>
        <p:spPr>
          <a:xfrm>
            <a:off x="519775" y="392900"/>
            <a:ext cx="81141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b="1" i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Good Design is about process, not Product</a:t>
            </a:r>
            <a:r>
              <a:rPr b="1" i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b="1" i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9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Jared Sinclair</a:t>
            </a:r>
            <a:endParaRPr sz="16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App designer and programmer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hmmm" id="246" name="Google Shape;2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350" y="2544900"/>
            <a:ext cx="1934950" cy="19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2"/>
          <p:cNvPicPr preferRelativeResize="0"/>
          <p:nvPr/>
        </p:nvPicPr>
        <p:blipFill rotWithShape="1">
          <a:blip r:embed="rId3">
            <a:alphaModFix amt="0"/>
          </a:blip>
          <a:srcRect b="9920" l="1746" r="1756" t="9944"/>
          <a:stretch/>
        </p:blipFill>
        <p:spPr>
          <a:xfrm>
            <a:off x="854389" y="1032763"/>
            <a:ext cx="7435167" cy="3077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p32"/>
          <p:cNvGrpSpPr/>
          <p:nvPr/>
        </p:nvGrpSpPr>
        <p:grpSpPr>
          <a:xfrm>
            <a:off x="748573" y="4230333"/>
            <a:ext cx="2694884" cy="658791"/>
            <a:chOff x="1267400" y="4169758"/>
            <a:chExt cx="2329200" cy="630000"/>
          </a:xfrm>
        </p:grpSpPr>
        <p:sp>
          <p:nvSpPr>
            <p:cNvPr id="253" name="Google Shape;253;p32"/>
            <p:cNvSpPr/>
            <p:nvPr/>
          </p:nvSpPr>
          <p:spPr>
            <a:xfrm>
              <a:off x="1267400" y="4169758"/>
              <a:ext cx="2329200" cy="630000"/>
            </a:xfrm>
            <a:prstGeom prst="homePlate">
              <a:avLst>
                <a:gd fmla="val 50000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2"/>
            <p:cNvSpPr txBox="1"/>
            <p:nvPr/>
          </p:nvSpPr>
          <p:spPr>
            <a:xfrm>
              <a:off x="1818350" y="4246263"/>
              <a:ext cx="1040100" cy="41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🧡️ </a:t>
              </a:r>
              <a:endParaRPr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Empathize</a:t>
              </a:r>
              <a:endPara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55" name="Google Shape;255;p32"/>
          <p:cNvGrpSpPr/>
          <p:nvPr/>
        </p:nvGrpSpPr>
        <p:grpSpPr>
          <a:xfrm>
            <a:off x="3224566" y="4230333"/>
            <a:ext cx="2694884" cy="658791"/>
            <a:chOff x="3428954" y="4169758"/>
            <a:chExt cx="2329200" cy="630000"/>
          </a:xfrm>
        </p:grpSpPr>
        <p:sp>
          <p:nvSpPr>
            <p:cNvPr id="256" name="Google Shape;256;p32"/>
            <p:cNvSpPr/>
            <p:nvPr/>
          </p:nvSpPr>
          <p:spPr>
            <a:xfrm>
              <a:off x="3428954" y="4169758"/>
              <a:ext cx="2329200" cy="630000"/>
            </a:xfrm>
            <a:prstGeom prst="chevron">
              <a:avLst>
                <a:gd fmla="val 50000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2"/>
            <p:cNvSpPr txBox="1"/>
            <p:nvPr/>
          </p:nvSpPr>
          <p:spPr>
            <a:xfrm>
              <a:off x="3912554" y="4269208"/>
              <a:ext cx="1362000" cy="41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🫱🏼‍🫲🏾</a:t>
              </a:r>
              <a:endParaRPr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Work together</a:t>
              </a:r>
              <a:endPara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58" name="Google Shape;258;p32"/>
          <p:cNvGrpSpPr/>
          <p:nvPr/>
        </p:nvGrpSpPr>
        <p:grpSpPr>
          <a:xfrm>
            <a:off x="5700559" y="4230333"/>
            <a:ext cx="2694884" cy="658791"/>
            <a:chOff x="5547423" y="4169758"/>
            <a:chExt cx="2329200" cy="630000"/>
          </a:xfrm>
        </p:grpSpPr>
        <p:sp>
          <p:nvSpPr>
            <p:cNvPr id="259" name="Google Shape;259;p32"/>
            <p:cNvSpPr/>
            <p:nvPr/>
          </p:nvSpPr>
          <p:spPr>
            <a:xfrm>
              <a:off x="5547423" y="4169758"/>
              <a:ext cx="2329200" cy="630000"/>
            </a:xfrm>
            <a:prstGeom prst="chevron">
              <a:avLst>
                <a:gd fmla="val 50000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2"/>
            <p:cNvSpPr txBox="1"/>
            <p:nvPr/>
          </p:nvSpPr>
          <p:spPr>
            <a:xfrm>
              <a:off x="6057423" y="4269208"/>
              <a:ext cx="1309200" cy="41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✅</a:t>
              </a:r>
              <a:endParaRPr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Fail effectively</a:t>
              </a:r>
              <a:endPara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descr="Clientmoji" id="261" name="Google Shape;2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0850" y="305825"/>
            <a:ext cx="1824675" cy="18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3"/>
          <p:cNvPicPr preferRelativeResize="0"/>
          <p:nvPr/>
        </p:nvPicPr>
        <p:blipFill rotWithShape="1">
          <a:blip r:embed="rId3">
            <a:alphaModFix/>
          </a:blip>
          <a:srcRect b="9920" l="1746" r="1756" t="9944"/>
          <a:stretch/>
        </p:blipFill>
        <p:spPr>
          <a:xfrm>
            <a:off x="854389" y="1032763"/>
            <a:ext cx="7435167" cy="3077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33"/>
          <p:cNvGrpSpPr/>
          <p:nvPr/>
        </p:nvGrpSpPr>
        <p:grpSpPr>
          <a:xfrm>
            <a:off x="748573" y="4230333"/>
            <a:ext cx="2694884" cy="658791"/>
            <a:chOff x="1267400" y="4169758"/>
            <a:chExt cx="2329200" cy="630000"/>
          </a:xfrm>
        </p:grpSpPr>
        <p:sp>
          <p:nvSpPr>
            <p:cNvPr id="268" name="Google Shape;268;p33"/>
            <p:cNvSpPr/>
            <p:nvPr/>
          </p:nvSpPr>
          <p:spPr>
            <a:xfrm>
              <a:off x="1267400" y="4169758"/>
              <a:ext cx="2329200" cy="630000"/>
            </a:xfrm>
            <a:prstGeom prst="homePlate">
              <a:avLst>
                <a:gd fmla="val 50000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3"/>
            <p:cNvSpPr txBox="1"/>
            <p:nvPr/>
          </p:nvSpPr>
          <p:spPr>
            <a:xfrm>
              <a:off x="1818350" y="4246263"/>
              <a:ext cx="1040100" cy="41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🧡️ </a:t>
              </a:r>
              <a:endParaRPr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Empathize</a:t>
              </a:r>
              <a:endPara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70" name="Google Shape;270;p33"/>
          <p:cNvGrpSpPr/>
          <p:nvPr/>
        </p:nvGrpSpPr>
        <p:grpSpPr>
          <a:xfrm>
            <a:off x="3224566" y="4230333"/>
            <a:ext cx="2694884" cy="658791"/>
            <a:chOff x="3428954" y="4169758"/>
            <a:chExt cx="2329200" cy="630000"/>
          </a:xfrm>
        </p:grpSpPr>
        <p:sp>
          <p:nvSpPr>
            <p:cNvPr id="271" name="Google Shape;271;p33"/>
            <p:cNvSpPr/>
            <p:nvPr/>
          </p:nvSpPr>
          <p:spPr>
            <a:xfrm>
              <a:off x="3428954" y="4169758"/>
              <a:ext cx="2329200" cy="630000"/>
            </a:xfrm>
            <a:prstGeom prst="chevron">
              <a:avLst>
                <a:gd fmla="val 50000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3"/>
            <p:cNvSpPr txBox="1"/>
            <p:nvPr/>
          </p:nvSpPr>
          <p:spPr>
            <a:xfrm>
              <a:off x="3912554" y="4269208"/>
              <a:ext cx="1362000" cy="41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🫱🏼‍🫲🏾</a:t>
              </a:r>
              <a:endParaRPr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Work together</a:t>
              </a:r>
              <a:endPara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73" name="Google Shape;273;p33"/>
          <p:cNvGrpSpPr/>
          <p:nvPr/>
        </p:nvGrpSpPr>
        <p:grpSpPr>
          <a:xfrm>
            <a:off x="5700559" y="4230333"/>
            <a:ext cx="2694884" cy="658791"/>
            <a:chOff x="5547423" y="4169758"/>
            <a:chExt cx="2329200" cy="630000"/>
          </a:xfrm>
        </p:grpSpPr>
        <p:sp>
          <p:nvSpPr>
            <p:cNvPr id="274" name="Google Shape;274;p33"/>
            <p:cNvSpPr/>
            <p:nvPr/>
          </p:nvSpPr>
          <p:spPr>
            <a:xfrm>
              <a:off x="5547423" y="4169758"/>
              <a:ext cx="2329200" cy="630000"/>
            </a:xfrm>
            <a:prstGeom prst="chevron">
              <a:avLst>
                <a:gd fmla="val 50000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3"/>
            <p:cNvSpPr txBox="1"/>
            <p:nvPr/>
          </p:nvSpPr>
          <p:spPr>
            <a:xfrm>
              <a:off x="6057423" y="4269208"/>
              <a:ext cx="1309200" cy="41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✅</a:t>
              </a:r>
              <a:endParaRPr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Fail effectively</a:t>
              </a:r>
              <a:endPara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descr="Clientmoji" id="276" name="Google Shape;27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0850" y="305825"/>
            <a:ext cx="1824675" cy="18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7" cy="5143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>
            <p:ph idx="4294967295" type="title"/>
          </p:nvPr>
        </p:nvSpPr>
        <p:spPr>
          <a:xfrm>
            <a:off x="1552950" y="1224900"/>
            <a:ext cx="60381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we have used Insights and the Design thinking processes to improve the user experience of the App.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85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/>
          <p:nvPr/>
        </p:nvSpPr>
        <p:spPr>
          <a:xfrm>
            <a:off x="598775" y="2958329"/>
            <a:ext cx="4807500" cy="2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Presented by </a:t>
            </a:r>
            <a:r>
              <a:rPr b="1"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Eduardo Manzanillo</a:t>
            </a:r>
            <a:r>
              <a:rPr b="1"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 b="1"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Mobile Solutions UX/UI Designer</a:t>
            </a:r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" name="Google Shape;48;p10"/>
          <p:cNvSpPr txBox="1"/>
          <p:nvPr/>
        </p:nvSpPr>
        <p:spPr>
          <a:xfrm>
            <a:off x="598775" y="1071913"/>
            <a:ext cx="73500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App UX Process: </a:t>
            </a:r>
            <a:endParaRPr b="1" sz="4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4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Path from 3.9 to 4.0</a:t>
            </a:r>
            <a:endParaRPr b="1" sz="4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3225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7"/>
          <p:cNvSpPr txBox="1"/>
          <p:nvPr>
            <p:ph idx="4294967295" type="title"/>
          </p:nvPr>
        </p:nvSpPr>
        <p:spPr>
          <a:xfrm>
            <a:off x="915625" y="678375"/>
            <a:ext cx="7140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5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Moodle app d</a:t>
            </a:r>
            <a:r>
              <a:rPr lang="en-US" sz="285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esign thinking approach</a:t>
            </a:r>
            <a:endParaRPr sz="285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descr="heart lollipop"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25" y="11234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ck box" id="299" name="Google Shape;2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9350" y="2639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lkboard lightbulb" id="300" name="Google Shape;30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3600" y="19388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inting" id="301" name="Google Shape;30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4025" y="29375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n can phone" id="302" name="Google Shape;30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94250" y="2114550"/>
            <a:ext cx="914400" cy="91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magnifying glass" id="303" name="Google Shape;303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8700" y="3028950"/>
            <a:ext cx="914400" cy="914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6023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8"/>
          <p:cNvSpPr txBox="1"/>
          <p:nvPr/>
        </p:nvSpPr>
        <p:spPr>
          <a:xfrm>
            <a:off x="5052450" y="712625"/>
            <a:ext cx="3689100" cy="43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“Get insights to Better define the Problem ”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Conduct research in order to empathize and know about our users and about the company and its objectives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heart lollipop" id="310" name="Google Shape;31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975" y="1118075"/>
            <a:ext cx="3200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 txBox="1"/>
          <p:nvPr>
            <p:ph idx="4294967295" type="title"/>
          </p:nvPr>
        </p:nvSpPr>
        <p:spPr>
          <a:xfrm>
            <a:off x="915625" y="678375"/>
            <a:ext cx="7371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Discovery and Empathize Phase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descr="space suit reading" id="317" name="Google Shape;31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611" y="2122488"/>
            <a:ext cx="1920240" cy="192024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9"/>
          <p:cNvSpPr txBox="1"/>
          <p:nvPr/>
        </p:nvSpPr>
        <p:spPr>
          <a:xfrm>
            <a:off x="4724979" y="1430175"/>
            <a:ext cx="35622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we did?: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Learned about the product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Knew the current status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Met the People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Empathized with users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0"/>
          <p:cNvSpPr txBox="1"/>
          <p:nvPr>
            <p:ph idx="4294967295" type="title"/>
          </p:nvPr>
        </p:nvSpPr>
        <p:spPr>
          <a:xfrm>
            <a:off x="915625" y="678375"/>
            <a:ext cx="7371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Key learnings:</a:t>
            </a:r>
            <a:endParaRPr sz="33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25" name="Google Shape;325;p40"/>
          <p:cNvSpPr txBox="1"/>
          <p:nvPr/>
        </p:nvSpPr>
        <p:spPr>
          <a:xfrm>
            <a:off x="915625" y="1430175"/>
            <a:ext cx="36891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experience is more Students centered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Most of them are young people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laptop reading" id="326" name="Google Shape;3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050" y="1430175"/>
            <a:ext cx="2794000" cy="27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1"/>
          <p:cNvSpPr txBox="1"/>
          <p:nvPr>
            <p:ph idx="4294967295" type="title"/>
          </p:nvPr>
        </p:nvSpPr>
        <p:spPr>
          <a:xfrm>
            <a:off x="915625" y="678375"/>
            <a:ext cx="7371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Key learnings:</a:t>
            </a:r>
            <a:endParaRPr sz="33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33" name="Google Shape;333;p41"/>
          <p:cNvSpPr txBox="1"/>
          <p:nvPr/>
        </p:nvSpPr>
        <p:spPr>
          <a:xfrm>
            <a:off x="915625" y="1430175"/>
            <a:ext cx="36891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experience is more Students centered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Most of them are young people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90% are phone users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4" name="Google Shape;334;p41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650" y="1773450"/>
            <a:ext cx="4234476" cy="2618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2"/>
          <p:cNvSpPr txBox="1"/>
          <p:nvPr>
            <p:ph idx="4294967295" type="title"/>
          </p:nvPr>
        </p:nvSpPr>
        <p:spPr>
          <a:xfrm>
            <a:off x="915625" y="678375"/>
            <a:ext cx="7371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Key learnings:</a:t>
            </a:r>
            <a:endParaRPr sz="33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41" name="Google Shape;341;p42"/>
          <p:cNvSpPr txBox="1"/>
          <p:nvPr/>
        </p:nvSpPr>
        <p:spPr>
          <a:xfrm>
            <a:off x="915625" y="1430175"/>
            <a:ext cx="36891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experience is more Students centered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Most of them are you people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90% are phone users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More android users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2" name="Google Shape;342;p42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125" y="1795863"/>
            <a:ext cx="4161999" cy="257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3"/>
          <p:cNvSpPr txBox="1"/>
          <p:nvPr>
            <p:ph idx="4294967295" type="title"/>
          </p:nvPr>
        </p:nvSpPr>
        <p:spPr>
          <a:xfrm>
            <a:off x="152400" y="678375"/>
            <a:ext cx="8839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3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Research 5 Pillars:</a:t>
            </a:r>
            <a:endParaRPr sz="33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49" name="Google Shape;349;p43"/>
          <p:cNvSpPr txBox="1"/>
          <p:nvPr/>
        </p:nvSpPr>
        <p:spPr>
          <a:xfrm>
            <a:off x="163675" y="1310387"/>
            <a:ext cx="1696200" cy="3317400"/>
          </a:xfrm>
          <a:prstGeom prst="rect">
            <a:avLst/>
          </a:prstGeom>
          <a:solidFill>
            <a:srgbClr val="F24822">
              <a:alpha val="47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🥊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Benchmark analysis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Watch competitors and market trends to be up-to-date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50" name="Google Shape;350;p43"/>
          <p:cNvSpPr txBox="1"/>
          <p:nvPr/>
        </p:nvSpPr>
        <p:spPr>
          <a:xfrm>
            <a:off x="1946587" y="1322323"/>
            <a:ext cx="1696200" cy="3317400"/>
          </a:xfrm>
          <a:prstGeom prst="rect">
            <a:avLst/>
          </a:prstGeom>
          <a:solidFill>
            <a:srgbClr val="F24822">
              <a:alpha val="47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🗣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Feedback &amp; Reviews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Listen </a:t>
            </a: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to our</a:t>
            </a: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users needs and complaints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51" name="Google Shape;351;p43"/>
          <p:cNvSpPr txBox="1"/>
          <p:nvPr/>
        </p:nvSpPr>
        <p:spPr>
          <a:xfrm>
            <a:off x="3729500" y="1310299"/>
            <a:ext cx="1696200" cy="3317400"/>
          </a:xfrm>
          <a:prstGeom prst="rect">
            <a:avLst/>
          </a:prstGeom>
          <a:solidFill>
            <a:srgbClr val="F24822">
              <a:alpha val="47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💻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LMS 4.0 Redesign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Adapt Web UI and UX enhancements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52" name="Google Shape;352;p43"/>
          <p:cNvSpPr txBox="1"/>
          <p:nvPr/>
        </p:nvSpPr>
        <p:spPr>
          <a:xfrm>
            <a:off x="5512412" y="1310299"/>
            <a:ext cx="1696200" cy="3317400"/>
          </a:xfrm>
          <a:prstGeom prst="rect">
            <a:avLst/>
          </a:prstGeom>
          <a:solidFill>
            <a:srgbClr val="F24822">
              <a:alpha val="47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♿️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Accessibility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Identify and fixing </a:t>
            </a: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accessibility</a:t>
            </a: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issues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53" name="Google Shape;353;p43"/>
          <p:cNvSpPr txBox="1"/>
          <p:nvPr/>
        </p:nvSpPr>
        <p:spPr>
          <a:xfrm>
            <a:off x="7295324" y="1322323"/>
            <a:ext cx="1696200" cy="3317400"/>
          </a:xfrm>
          <a:prstGeom prst="rect">
            <a:avLst/>
          </a:prstGeom>
          <a:solidFill>
            <a:srgbClr val="F24822">
              <a:alpha val="47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⏳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current Experience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Take into account the experience of our current users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602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ck box" id="359" name="Google Shape;35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5025" y="1368950"/>
            <a:ext cx="32004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4"/>
          <p:cNvSpPr txBox="1"/>
          <p:nvPr/>
        </p:nvSpPr>
        <p:spPr>
          <a:xfrm>
            <a:off x="701600" y="712625"/>
            <a:ext cx="3883800" cy="44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“Have a clear view of the problem, the goal and the users ”: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Combine all the research and observe where your users’ problems exist.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5"/>
          <p:cNvSpPr txBox="1"/>
          <p:nvPr>
            <p:ph idx="4294967295" type="title"/>
          </p:nvPr>
        </p:nvSpPr>
        <p:spPr>
          <a:xfrm>
            <a:off x="915625" y="678375"/>
            <a:ext cx="7371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Analyzing the data collected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67" name="Google Shape;367;p45"/>
          <p:cNvSpPr txBox="1"/>
          <p:nvPr/>
        </p:nvSpPr>
        <p:spPr>
          <a:xfrm>
            <a:off x="4724979" y="1430175"/>
            <a:ext cx="35622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we did?: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Analyzed learnings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Understood</a:t>
            </a: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the user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Defined the Process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Prioritized</a:t>
            </a: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the main projects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eading" id="368" name="Google Shape;36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6600" y="2122488"/>
            <a:ext cx="1920250" cy="19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0550" y="338523"/>
            <a:ext cx="5631050" cy="4250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6"/>
          <p:cNvSpPr txBox="1"/>
          <p:nvPr>
            <p:ph idx="4294967295" type="title"/>
          </p:nvPr>
        </p:nvSpPr>
        <p:spPr>
          <a:xfrm>
            <a:off x="152400" y="365750"/>
            <a:ext cx="29658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7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UX Mapping Methods:</a:t>
            </a:r>
            <a:endParaRPr sz="27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76" name="Google Shape;376;p46"/>
          <p:cNvSpPr txBox="1"/>
          <p:nvPr/>
        </p:nvSpPr>
        <p:spPr>
          <a:xfrm>
            <a:off x="152400" y="1309025"/>
            <a:ext cx="2965800" cy="3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Lean User Persona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rugging"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988" y="0"/>
            <a:ext cx="3848675" cy="38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/>
          <p:nvPr>
            <p:ph idx="4294967295" type="title"/>
          </p:nvPr>
        </p:nvSpPr>
        <p:spPr>
          <a:xfrm>
            <a:off x="4428300" y="1308575"/>
            <a:ext cx="3848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is User Experience (UX)?</a:t>
            </a:r>
            <a:endParaRPr sz="4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7"/>
          <p:cNvSpPr txBox="1"/>
          <p:nvPr>
            <p:ph idx="4294967295" type="title"/>
          </p:nvPr>
        </p:nvSpPr>
        <p:spPr>
          <a:xfrm>
            <a:off x="152400" y="365750"/>
            <a:ext cx="29658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7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UX Mapping Methods:</a:t>
            </a:r>
            <a:endParaRPr sz="27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83" name="Google Shape;383;p47"/>
          <p:cNvSpPr txBox="1"/>
          <p:nvPr/>
        </p:nvSpPr>
        <p:spPr>
          <a:xfrm>
            <a:off x="152400" y="1309025"/>
            <a:ext cx="2965800" cy="3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Lean User Persona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Affinity maps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4" name="Google Shape;38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7025" y="365750"/>
            <a:ext cx="2984943" cy="241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9320" y="1839607"/>
            <a:ext cx="4552280" cy="269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8"/>
          <p:cNvSpPr txBox="1"/>
          <p:nvPr>
            <p:ph idx="4294967295" type="title"/>
          </p:nvPr>
        </p:nvSpPr>
        <p:spPr>
          <a:xfrm>
            <a:off x="152400" y="365750"/>
            <a:ext cx="29658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7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UX Mapping Methods:</a:t>
            </a:r>
            <a:endParaRPr sz="27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92" name="Google Shape;392;p48"/>
          <p:cNvSpPr txBox="1"/>
          <p:nvPr/>
        </p:nvSpPr>
        <p:spPr>
          <a:xfrm>
            <a:off x="152400" y="1309025"/>
            <a:ext cx="2965800" cy="3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Lean User Persona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Affinity maps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Lean survey canvas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etc…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3" name="Google Shape;39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0550" y="683848"/>
            <a:ext cx="5344576" cy="3775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9"/>
          <p:cNvSpPr txBox="1"/>
          <p:nvPr>
            <p:ph idx="4294967295" type="title"/>
          </p:nvPr>
        </p:nvSpPr>
        <p:spPr>
          <a:xfrm>
            <a:off x="163675" y="678375"/>
            <a:ext cx="85527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 main areas of improvement: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0" name="Google Shape;400;p49"/>
          <p:cNvSpPr txBox="1"/>
          <p:nvPr/>
        </p:nvSpPr>
        <p:spPr>
          <a:xfrm>
            <a:off x="163675" y="1514400"/>
            <a:ext cx="2163600" cy="3114000"/>
          </a:xfrm>
          <a:prstGeom prst="rect">
            <a:avLst/>
          </a:prstGeom>
          <a:solidFill>
            <a:srgbClr val="FFA629">
              <a:alpha val="47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Navigation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Main navigation menu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Main course navigation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Navigation between activities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Gestures and common navigation Patterns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Reminder of recent activity in the course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01" name="Google Shape;401;p49"/>
          <p:cNvSpPr txBox="1"/>
          <p:nvPr/>
        </p:nvSpPr>
        <p:spPr>
          <a:xfrm>
            <a:off x="2385134" y="1514400"/>
            <a:ext cx="2163600" cy="3114000"/>
          </a:xfrm>
          <a:prstGeom prst="rect">
            <a:avLst/>
          </a:prstGeom>
          <a:solidFill>
            <a:srgbClr val="FFA629">
              <a:alpha val="47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User Interface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New design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Consistency with LMS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New activity Icons set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Improve Accessibility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Improve content visualization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02" name="Google Shape;402;p49"/>
          <p:cNvSpPr txBox="1"/>
          <p:nvPr/>
        </p:nvSpPr>
        <p:spPr>
          <a:xfrm>
            <a:off x="4606593" y="1514400"/>
            <a:ext cx="2163600" cy="3114000"/>
          </a:xfrm>
          <a:prstGeom prst="rect">
            <a:avLst/>
          </a:prstGeom>
          <a:solidFill>
            <a:srgbClr val="FFA629">
              <a:alpha val="47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Performance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Accelerate performance and speed up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Reduce the number of web service requests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Reduce the storage of unneeded residual files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Show connection status feedback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03" name="Google Shape;403;p49"/>
          <p:cNvSpPr txBox="1"/>
          <p:nvPr/>
        </p:nvSpPr>
        <p:spPr>
          <a:xfrm>
            <a:off x="6828052" y="1514400"/>
            <a:ext cx="2163600" cy="3114000"/>
          </a:xfrm>
          <a:prstGeom prst="rect">
            <a:avLst/>
          </a:prstGeom>
          <a:solidFill>
            <a:srgbClr val="FFA629">
              <a:alpha val="470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Notifications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Improve notifications experience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Notify New course content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New devices (connection or just login)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Latest course activity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90500" lvl="0" marL="228600" marR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-US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Other additional local notifications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6023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0"/>
          <p:cNvSpPr txBox="1"/>
          <p:nvPr/>
        </p:nvSpPr>
        <p:spPr>
          <a:xfrm>
            <a:off x="5052450" y="712625"/>
            <a:ext cx="3689100" cy="44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“Find solutions to the problems with the insights”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Brainstorm and purpose a range of creative ideas that address the unmet user needs identified in the define phase.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chalkboard lightbulb" id="410" name="Google Shape;41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100" y="1327925"/>
            <a:ext cx="3200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1"/>
          <p:cNvSpPr txBox="1"/>
          <p:nvPr>
            <p:ph idx="4294967295" type="title"/>
          </p:nvPr>
        </p:nvSpPr>
        <p:spPr>
          <a:xfrm>
            <a:off x="915625" y="678375"/>
            <a:ext cx="7371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Draft and exploration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7" name="Google Shape;417;p51"/>
          <p:cNvSpPr txBox="1"/>
          <p:nvPr/>
        </p:nvSpPr>
        <p:spPr>
          <a:xfrm>
            <a:off x="4724979" y="1430175"/>
            <a:ext cx="35622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we did?: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Explored Design patterns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App flows and architecture analysis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First UI proofs and drafts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you got it boss" id="418" name="Google Shape;41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6604" y="2014456"/>
            <a:ext cx="1920240" cy="192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6023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2"/>
          <p:cNvSpPr txBox="1"/>
          <p:nvPr/>
        </p:nvSpPr>
        <p:spPr>
          <a:xfrm>
            <a:off x="730475" y="712625"/>
            <a:ext cx="3689100" cy="44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“Build and test ideas. Make mistakes quickly to succeed faster”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Build real, tactile representations for a subset of the ideas.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painting" id="425" name="Google Shape;42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150" y="1327925"/>
            <a:ext cx="3200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3"/>
          <p:cNvSpPr/>
          <p:nvPr/>
        </p:nvSpPr>
        <p:spPr>
          <a:xfrm rot="423995">
            <a:off x="2246069" y="1399588"/>
            <a:ext cx="2006945" cy="1496678"/>
          </a:xfrm>
          <a:prstGeom prst="cloudCallout">
            <a:avLst>
              <a:gd fmla="val -35494" name="adj1"/>
              <a:gd fmla="val 59936" name="adj2"/>
            </a:avLst>
          </a:prstGeom>
          <a:solidFill>
            <a:srgbClr val="14AE5C">
              <a:alpha val="470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3"/>
          <p:cNvSpPr txBox="1"/>
          <p:nvPr>
            <p:ph idx="4294967295" type="title"/>
          </p:nvPr>
        </p:nvSpPr>
        <p:spPr>
          <a:xfrm>
            <a:off x="915625" y="678375"/>
            <a:ext cx="737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First prototypes 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33" name="Google Shape;433;p53"/>
          <p:cNvSpPr txBox="1"/>
          <p:nvPr/>
        </p:nvSpPr>
        <p:spPr>
          <a:xfrm>
            <a:off x="4724979" y="1430175"/>
            <a:ext cx="35622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we did?: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Screens drafts and proofs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UI kit and team library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4.0 interactive prototype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rt supplies" id="434" name="Google Shape;43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1923" y="2330025"/>
            <a:ext cx="1920300" cy="192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5" name="Google Shape;435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5175" y="1763475"/>
            <a:ext cx="768901" cy="76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157589" cy="44302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2" name="Google Shape;44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4380" y="152400"/>
            <a:ext cx="2045991" cy="44302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3" name="Google Shape;44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763" y="152400"/>
            <a:ext cx="2045991" cy="44302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4" name="Google Shape;444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5145" y="152400"/>
            <a:ext cx="2006453" cy="443024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157589" cy="44302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1" name="Google Shape;45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9613" y="152400"/>
            <a:ext cx="2157589" cy="44302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2" name="Google Shape;45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4025" y="152400"/>
            <a:ext cx="2157576" cy="443310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3" name="Google Shape;45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6826" y="152400"/>
            <a:ext cx="2157576" cy="443021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675" y="152400"/>
            <a:ext cx="2045991" cy="44302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0" name="Google Shape;46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0851" y="152400"/>
            <a:ext cx="2045991" cy="44302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1" name="Google Shape;461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8027" y="152400"/>
            <a:ext cx="2156188" cy="44302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2" name="Google Shape;462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5400" y="152400"/>
            <a:ext cx="2156199" cy="442741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4294967295" type="title"/>
          </p:nvPr>
        </p:nvSpPr>
        <p:spPr>
          <a:xfrm>
            <a:off x="694250" y="2969175"/>
            <a:ext cx="32907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people interact with a product.</a:t>
            </a:r>
            <a:endParaRPr i="0" sz="35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0" name="Google Shape;60;p12"/>
          <p:cNvPicPr preferRelativeResize="0"/>
          <p:nvPr/>
        </p:nvPicPr>
        <p:blipFill rotWithShape="1">
          <a:blip r:embed="rId3">
            <a:alphaModFix/>
          </a:blip>
          <a:srcRect b="0" l="20372" r="20372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413" y="152400"/>
            <a:ext cx="6802688" cy="443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8"/>
          <p:cNvPicPr preferRelativeResize="0"/>
          <p:nvPr/>
        </p:nvPicPr>
        <p:blipFill rotWithShape="1">
          <a:blip r:embed="rId4">
            <a:alphaModFix/>
          </a:blip>
          <a:srcRect b="0" l="0" r="0" t="3577"/>
          <a:stretch/>
        </p:blipFill>
        <p:spPr>
          <a:xfrm>
            <a:off x="634000" y="311050"/>
            <a:ext cx="7875999" cy="427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6023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9"/>
          <p:cNvSpPr txBox="1"/>
          <p:nvPr/>
        </p:nvSpPr>
        <p:spPr>
          <a:xfrm>
            <a:off x="5052450" y="712625"/>
            <a:ext cx="3689100" cy="44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“Evaluate if the solutions respond to the problem”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Return to our users for feedback.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tin can phone" id="481" name="Google Shape;48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675" y="971550"/>
            <a:ext cx="3200400" cy="3200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0"/>
          <p:cNvSpPr txBox="1"/>
          <p:nvPr>
            <p:ph idx="4294967295" type="title"/>
          </p:nvPr>
        </p:nvSpPr>
        <p:spPr>
          <a:xfrm>
            <a:off x="915625" y="678375"/>
            <a:ext cx="737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Testing to validate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88" name="Google Shape;488;p60"/>
          <p:cNvSpPr txBox="1"/>
          <p:nvPr/>
        </p:nvSpPr>
        <p:spPr>
          <a:xfrm>
            <a:off x="4724979" y="1430175"/>
            <a:ext cx="35622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we did?: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Run quick guerrilla tests to validate usability, Patterns, Visual design, learnability…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surprised phone" id="489" name="Google Shape;48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3875" y="1993137"/>
            <a:ext cx="1965960" cy="1965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" name="Google Shape;495;p61"/>
          <p:cNvGrpSpPr/>
          <p:nvPr/>
        </p:nvGrpSpPr>
        <p:grpSpPr>
          <a:xfrm>
            <a:off x="5748725" y="145850"/>
            <a:ext cx="2439475" cy="4443349"/>
            <a:chOff x="1554850" y="145850"/>
            <a:chExt cx="2439475" cy="4443349"/>
          </a:xfrm>
        </p:grpSpPr>
        <p:pic>
          <p:nvPicPr>
            <p:cNvPr id="496" name="Google Shape;49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55450" y="483650"/>
              <a:ext cx="1838275" cy="378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6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54850" y="145850"/>
              <a:ext cx="2439475" cy="44433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8" name="Google Shape;498;p61"/>
          <p:cNvSpPr txBox="1"/>
          <p:nvPr>
            <p:ph idx="4294967295" type="title"/>
          </p:nvPr>
        </p:nvSpPr>
        <p:spPr>
          <a:xfrm>
            <a:off x="747100" y="678375"/>
            <a:ext cx="500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Why Guerrilla tests?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99" name="Google Shape;499;p61"/>
          <p:cNvSpPr txBox="1"/>
          <p:nvPr/>
        </p:nvSpPr>
        <p:spPr>
          <a:xfrm>
            <a:off x="747100" y="1217175"/>
            <a:ext cx="3562200" cy="3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We made use of common design patterns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Goal: to validate the UI and design changes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Focus: validate usability and patterns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So we could test and validate with random people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5602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nifying glass" id="505" name="Google Shape;50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9500" y="1368950"/>
            <a:ext cx="3200400" cy="320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06" name="Google Shape;506;p62"/>
          <p:cNvSpPr txBox="1"/>
          <p:nvPr/>
        </p:nvSpPr>
        <p:spPr>
          <a:xfrm>
            <a:off x="730475" y="712625"/>
            <a:ext cx="3689100" cy="44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do: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Once validated, ensure that the solution is materialized and touches the lives of our end users, track and measure the success.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3"/>
          <p:cNvSpPr txBox="1"/>
          <p:nvPr/>
        </p:nvSpPr>
        <p:spPr>
          <a:xfrm>
            <a:off x="152400" y="332375"/>
            <a:ext cx="2905500" cy="42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Minimalist UI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Navigation improvements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User account menu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3" name="Google Shape;51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8109" y="332375"/>
            <a:ext cx="2067017" cy="42502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4" name="Google Shape;51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0800" y="339138"/>
            <a:ext cx="2067017" cy="42502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5" name="Google Shape;515;p63"/>
          <p:cNvSpPr txBox="1"/>
          <p:nvPr/>
        </p:nvSpPr>
        <p:spPr>
          <a:xfrm>
            <a:off x="3930800" y="73175"/>
            <a:ext cx="6900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US" sz="1000"/>
              <a:t>Before</a:t>
            </a:r>
            <a:endParaRPr sz="1000"/>
          </a:p>
        </p:txBody>
      </p:sp>
      <p:sp>
        <p:nvSpPr>
          <p:cNvPr id="516" name="Google Shape;516;p63"/>
          <p:cNvSpPr txBox="1"/>
          <p:nvPr/>
        </p:nvSpPr>
        <p:spPr>
          <a:xfrm>
            <a:off x="6663950" y="73175"/>
            <a:ext cx="6900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US" sz="1000"/>
              <a:t>After</a:t>
            </a:r>
            <a:endParaRPr sz="1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4"/>
          <p:cNvSpPr txBox="1"/>
          <p:nvPr/>
        </p:nvSpPr>
        <p:spPr>
          <a:xfrm>
            <a:off x="152400" y="332375"/>
            <a:ext cx="2905500" cy="42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Minimalist UI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Navigation improvements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User account menu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Course index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Navigation between sections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3" name="Google Shape;523;p64"/>
          <p:cNvSpPr txBox="1"/>
          <p:nvPr/>
        </p:nvSpPr>
        <p:spPr>
          <a:xfrm>
            <a:off x="3930800" y="73175"/>
            <a:ext cx="6900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US" sz="1000"/>
              <a:t>Before</a:t>
            </a:r>
            <a:endParaRPr sz="1000"/>
          </a:p>
        </p:txBody>
      </p:sp>
      <p:sp>
        <p:nvSpPr>
          <p:cNvPr id="524" name="Google Shape;524;p64"/>
          <p:cNvSpPr txBox="1"/>
          <p:nvPr/>
        </p:nvSpPr>
        <p:spPr>
          <a:xfrm>
            <a:off x="6663950" y="73175"/>
            <a:ext cx="6900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US" sz="1000"/>
              <a:t>After</a:t>
            </a:r>
            <a:endParaRPr sz="1000"/>
          </a:p>
        </p:txBody>
      </p:sp>
      <p:pic>
        <p:nvPicPr>
          <p:cNvPr id="525" name="Google Shape;52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3950" y="325650"/>
            <a:ext cx="2067678" cy="4257001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6" name="Google Shape;526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0800" y="325683"/>
            <a:ext cx="2067675" cy="4256941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5"/>
          <p:cNvSpPr txBox="1"/>
          <p:nvPr/>
        </p:nvSpPr>
        <p:spPr>
          <a:xfrm>
            <a:off x="152400" y="332375"/>
            <a:ext cx="2905500" cy="42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Minimalist UI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Navigation improvements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User account menu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Course index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Navigation between sections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Blocks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3" name="Google Shape;533;p65"/>
          <p:cNvSpPr txBox="1"/>
          <p:nvPr/>
        </p:nvSpPr>
        <p:spPr>
          <a:xfrm>
            <a:off x="3930800" y="73175"/>
            <a:ext cx="6900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US" sz="1000"/>
              <a:t>Before</a:t>
            </a:r>
            <a:endParaRPr sz="1000"/>
          </a:p>
        </p:txBody>
      </p:sp>
      <p:sp>
        <p:nvSpPr>
          <p:cNvPr id="534" name="Google Shape;534;p65"/>
          <p:cNvSpPr txBox="1"/>
          <p:nvPr/>
        </p:nvSpPr>
        <p:spPr>
          <a:xfrm>
            <a:off x="6663950" y="73175"/>
            <a:ext cx="6900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US" sz="1000"/>
              <a:t>After</a:t>
            </a:r>
            <a:endParaRPr sz="1000"/>
          </a:p>
        </p:txBody>
      </p:sp>
      <p:pic>
        <p:nvPicPr>
          <p:cNvPr id="535" name="Google Shape;53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9075" y="332375"/>
            <a:ext cx="2106044" cy="42502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6" name="Google Shape;53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0806" y="332375"/>
            <a:ext cx="2106044" cy="425027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66"/>
          <p:cNvSpPr txBox="1"/>
          <p:nvPr>
            <p:ph idx="4294967295" type="title"/>
          </p:nvPr>
        </p:nvSpPr>
        <p:spPr>
          <a:xfrm>
            <a:off x="915625" y="678375"/>
            <a:ext cx="737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Doing and Learning!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43" name="Google Shape;543;p66"/>
          <p:cNvSpPr txBox="1"/>
          <p:nvPr/>
        </p:nvSpPr>
        <p:spPr>
          <a:xfrm>
            <a:off x="4724979" y="1430175"/>
            <a:ext cx="35622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are we doing?: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We continue to work on providing the best possible experience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okay" id="544" name="Google Shape;54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2275" y="1571629"/>
            <a:ext cx="2639700" cy="26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/>
        </p:nvSpPr>
        <p:spPr>
          <a:xfrm>
            <a:off x="587350" y="618300"/>
            <a:ext cx="6220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User evaluation criteria: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587350" y="1851300"/>
            <a:ext cx="2776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Value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Does this product give me value?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7"/>
          <p:cNvSpPr txBox="1"/>
          <p:nvPr>
            <p:ph idx="4294967295" type="title"/>
          </p:nvPr>
        </p:nvSpPr>
        <p:spPr>
          <a:xfrm>
            <a:off x="915625" y="678375"/>
            <a:ext cx="737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We want you to help us!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51" name="Google Shape;551;p67"/>
          <p:cNvSpPr txBox="1"/>
          <p:nvPr/>
        </p:nvSpPr>
        <p:spPr>
          <a:xfrm>
            <a:off x="4724979" y="1430175"/>
            <a:ext cx="35622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How</a:t>
            </a: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?: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Pay attention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Providing useful information and cool insights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Helping us to source real App users for testing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Helping us to run tests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Clientmoji" id="552" name="Google Shape;55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625" y="1575213"/>
            <a:ext cx="2801788" cy="280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35050"/>
            <a:ext cx="8552725" cy="2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8"/>
          <p:cNvSpPr txBox="1"/>
          <p:nvPr>
            <p:ph idx="4294967295" type="title"/>
          </p:nvPr>
        </p:nvSpPr>
        <p:spPr>
          <a:xfrm>
            <a:off x="915625" y="678375"/>
            <a:ext cx="737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Please, contact us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59" name="Google Shape;559;p68"/>
          <p:cNvSpPr txBox="1"/>
          <p:nvPr/>
        </p:nvSpPr>
        <p:spPr>
          <a:xfrm>
            <a:off x="915625" y="1217175"/>
            <a:ext cx="3562200" cy="3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Where</a:t>
            </a:r>
            <a:r>
              <a:rPr b="1"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✉️ eduardom@moodle.com 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Moodle UX Community forum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keep me posted" id="560" name="Google Shape;56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025" y="1604513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9"/>
          <p:cNvSpPr txBox="1"/>
          <p:nvPr/>
        </p:nvSpPr>
        <p:spPr>
          <a:xfrm>
            <a:off x="1621105" y="4676750"/>
            <a:ext cx="12600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9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Edu Manzanillo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6" name="Google Shape;566;p69"/>
          <p:cNvSpPr txBox="1"/>
          <p:nvPr/>
        </p:nvSpPr>
        <p:spPr>
          <a:xfrm>
            <a:off x="2793478" y="4676750"/>
            <a:ext cx="17589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eduardom@moodle.com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7" name="Google Shape;567;p69"/>
          <p:cNvSpPr txBox="1"/>
          <p:nvPr/>
        </p:nvSpPr>
        <p:spPr>
          <a:xfrm>
            <a:off x="4620079" y="4676750"/>
            <a:ext cx="13200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9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P: </a:t>
            </a:r>
            <a:r>
              <a:rPr lang="en-US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+34 672 04 87 42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8" name="Google Shape;568;p69"/>
          <p:cNvSpPr txBox="1"/>
          <p:nvPr/>
        </p:nvSpPr>
        <p:spPr>
          <a:xfrm>
            <a:off x="5879507" y="4676750"/>
            <a:ext cx="16434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9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W: </a:t>
            </a:r>
            <a:r>
              <a:rPr lang="en-US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edumanzanillo</a:t>
            </a:r>
            <a:r>
              <a:rPr lang="en-US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.com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/>
        </p:nvSpPr>
        <p:spPr>
          <a:xfrm>
            <a:off x="587350" y="618300"/>
            <a:ext cx="6220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User evaluation criteria: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587350" y="1851300"/>
            <a:ext cx="2776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Value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Does this product give me value?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4031350" y="1851300"/>
            <a:ext cx="2776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Usability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Is it easy to use?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/>
        </p:nvSpPr>
        <p:spPr>
          <a:xfrm>
            <a:off x="587350" y="618300"/>
            <a:ext cx="6220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User evaluation criteria: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587350" y="1851300"/>
            <a:ext cx="2776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Value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Does this product give me value?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587350" y="3474250"/>
            <a:ext cx="2776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Function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Does this product work?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031350" y="1851300"/>
            <a:ext cx="2776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Usability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Is it easy to use?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587350" y="618300"/>
            <a:ext cx="6220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User evaluation criteria:</a:t>
            </a:r>
            <a:endParaRPr sz="3500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587350" y="1851300"/>
            <a:ext cx="2776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Value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Does this product give me value?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587350" y="3474250"/>
            <a:ext cx="2776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Function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Does this product work?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4031350" y="1851300"/>
            <a:ext cx="2776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Usability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Is it easy to use?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031350" y="3474250"/>
            <a:ext cx="2776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General impression </a:t>
            </a:r>
            <a:endParaRPr b="1"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Is it pleasant to use?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