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4"/>
  </p:notesMasterIdLst>
  <p:sldIdLst>
    <p:sldId id="270" r:id="rId5"/>
    <p:sldId id="258" r:id="rId6"/>
    <p:sldId id="287" r:id="rId7"/>
    <p:sldId id="278" r:id="rId8"/>
    <p:sldId id="284" r:id="rId9"/>
    <p:sldId id="285" r:id="rId10"/>
    <p:sldId id="288" r:id="rId11"/>
    <p:sldId id="286" r:id="rId12"/>
    <p:sldId id="289" r:id="rId1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ette Cambridge" initials="HC" lastIdx="2" clrIdx="0">
    <p:extLst>
      <p:ext uri="{19B8F6BF-5375-455C-9EA6-DF929625EA0E}">
        <p15:presenceInfo xmlns:p15="http://schemas.microsoft.com/office/powerpoint/2012/main" userId="S-1-5-21-966204143-746932690-11539462-3034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CC0B10"/>
    <a:srgbClr val="CC0011"/>
    <a:srgbClr val="666666"/>
    <a:srgbClr val="999999"/>
    <a:srgbClr val="3F7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65758" autoAdjust="0"/>
  </p:normalViewPr>
  <p:slideViewPr>
    <p:cSldViewPr snapToGrid="0">
      <p:cViewPr varScale="1">
        <p:scale>
          <a:sx n="97" d="100"/>
          <a:sy n="97" d="100"/>
        </p:scale>
        <p:origin x="2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5D261-73B7-4D10-BA54-167DFFEEC245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24F5A-084B-4385-9136-37171F793F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092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i-N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24F5A-084B-4385-9136-37171F793F28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212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1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i-N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24F5A-084B-4385-9136-37171F793F28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144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24F5A-084B-4385-9136-37171F793F28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795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24F5A-084B-4385-9136-37171F793F28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080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24F5A-084B-4385-9136-37171F793F28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129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24F5A-084B-4385-9136-37171F793F28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955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24F5A-084B-4385-9136-37171F793F28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5504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24F5A-084B-4385-9136-37171F793F28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938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280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54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714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. Red. UC Logo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9F2DF6-31F8-5E46-8AE4-034972D6C7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0568" y="632820"/>
            <a:ext cx="5791271" cy="4994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62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54259" indent="0">
              <a:buNone/>
              <a:defRPr>
                <a:latin typeface="Georgia" panose="02040502050405020303" pitchFamily="18" charset="0"/>
              </a:defRPr>
            </a:lvl2pPr>
            <a:lvl3pPr marL="308517" indent="0">
              <a:buNone/>
              <a:defRPr>
                <a:latin typeface="Georgia" panose="02040502050405020303" pitchFamily="18" charset="0"/>
              </a:defRPr>
            </a:lvl3pPr>
            <a:lvl4pPr marL="462776" indent="0">
              <a:buNone/>
              <a:defRPr>
                <a:latin typeface="Georgia" panose="02040502050405020303" pitchFamily="18" charset="0"/>
              </a:defRPr>
            </a:lvl4pPr>
            <a:lvl5pPr marL="617035" indent="0">
              <a:buNone/>
              <a:defRPr>
                <a:latin typeface="Georgia" panose="02040502050405020303" pitchFamily="18" charset="0"/>
              </a:defRPr>
            </a:lvl5pPr>
          </a:lstStyle>
          <a:p>
            <a:r>
              <a:rPr lang="en-NZ" noProof="0" dirty="0"/>
              <a:t>Intro…October Meeting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6B3E4DF-C073-0741-A53B-3D76C9117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6748" y="1451562"/>
            <a:ext cx="5805091" cy="3225291"/>
          </a:xfrm>
          <a:prstGeom prst="rect">
            <a:avLst/>
          </a:prstGeom>
        </p:spPr>
        <p:txBody>
          <a:bodyPr lIns="0" tIns="0" rIns="0" bIns="0"/>
          <a:lstStyle>
            <a:lvl1pPr>
              <a:defRPr sz="4724" spc="-50">
                <a:solidFill>
                  <a:schemeClr val="tx1"/>
                </a:solidFill>
              </a:defRPr>
            </a:lvl1pPr>
          </a:lstStyle>
          <a:p>
            <a:r>
              <a:rPr lang="en-NZ" noProof="0" dirty="0"/>
              <a:t>Heading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8344C-BFC5-5241-9015-BD158D9F26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48" y="-957953"/>
            <a:ext cx="1562780" cy="7084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E5CB0F-8F7E-AA43-9CB4-D153945BC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23" y="3744097"/>
            <a:ext cx="1292694" cy="889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EE7771-C5DD-004E-AEF4-9FEEDF710CCE}"/>
              </a:ext>
            </a:extLst>
          </p:cNvPr>
          <p:cNvSpPr txBox="1"/>
          <p:nvPr userDrawn="1"/>
        </p:nvSpPr>
        <p:spPr>
          <a:xfrm>
            <a:off x="3373120" y="82296"/>
            <a:ext cx="83162" cy="3416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147" rIns="41147" rtlCol="0">
            <a:spAutoFit/>
          </a:bodyPr>
          <a:lstStyle/>
          <a:p>
            <a:pPr algn="l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321248562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. UC Logo Header. 1 Col. Kowhaiwha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F534F7B-69FA-2347-B704-1DA13860F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911" y="1491853"/>
            <a:ext cx="8290917" cy="3037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18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4256" indent="0">
              <a:buNone/>
              <a:defRPr sz="1418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08510" indent="0">
              <a:buNone/>
              <a:defRPr sz="1418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62764" indent="0">
              <a:buNone/>
              <a:defRPr sz="1418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17020" indent="0">
              <a:buNone/>
              <a:defRPr sz="1418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NZ" noProof="0" dirty="0"/>
              <a:t>Lorem ipsum </a:t>
            </a:r>
            <a:r>
              <a:rPr lang="en-NZ" noProof="0" dirty="0" err="1"/>
              <a:t>dolor</a:t>
            </a:r>
            <a:r>
              <a:rPr lang="en-NZ" noProof="0" dirty="0"/>
              <a:t> sit </a:t>
            </a:r>
            <a:r>
              <a:rPr lang="en-NZ" noProof="0" dirty="0" err="1"/>
              <a:t>amet</a:t>
            </a:r>
            <a:r>
              <a:rPr lang="en-NZ" noProof="0" dirty="0"/>
              <a:t>, </a:t>
            </a:r>
            <a:r>
              <a:rPr lang="en-NZ" noProof="0" dirty="0" err="1"/>
              <a:t>consectetur</a:t>
            </a:r>
            <a:r>
              <a:rPr lang="en-NZ" noProof="0" dirty="0"/>
              <a:t> </a:t>
            </a:r>
            <a:r>
              <a:rPr lang="en-NZ" noProof="0" dirty="0" err="1"/>
              <a:t>adipiscing</a:t>
            </a:r>
            <a:r>
              <a:rPr lang="en-NZ" noProof="0" dirty="0"/>
              <a:t> </a:t>
            </a:r>
            <a:r>
              <a:rPr lang="en-NZ" noProof="0" dirty="0" err="1"/>
              <a:t>elit</a:t>
            </a:r>
            <a:r>
              <a:rPr lang="en-NZ" noProof="0" dirty="0"/>
              <a:t>. </a:t>
            </a:r>
            <a:r>
              <a:rPr lang="en-NZ" noProof="0" dirty="0" err="1"/>
              <a:t>Donec</a:t>
            </a:r>
            <a:r>
              <a:rPr lang="en-NZ" noProof="0" dirty="0"/>
              <a:t> </a:t>
            </a:r>
            <a:r>
              <a:rPr lang="en-NZ" noProof="0" dirty="0" err="1"/>
              <a:t>pulvinar</a:t>
            </a:r>
            <a:r>
              <a:rPr lang="en-NZ" noProof="0" dirty="0"/>
              <a:t> ligula in </a:t>
            </a:r>
            <a:r>
              <a:rPr lang="en-NZ" noProof="0" dirty="0" err="1"/>
              <a:t>neque</a:t>
            </a:r>
            <a:r>
              <a:rPr lang="en-NZ" noProof="0" dirty="0"/>
              <a:t> </a:t>
            </a:r>
            <a:r>
              <a:rPr lang="en-NZ" noProof="0" dirty="0" err="1"/>
              <a:t>maximus</a:t>
            </a:r>
            <a:r>
              <a:rPr lang="en-NZ" noProof="0" dirty="0"/>
              <a:t>, </a:t>
            </a:r>
            <a:r>
              <a:rPr lang="en-NZ" noProof="0" dirty="0" err="1"/>
              <a:t>sed</a:t>
            </a:r>
            <a:r>
              <a:rPr lang="en-NZ" noProof="0" dirty="0"/>
              <a:t> </a:t>
            </a:r>
            <a:r>
              <a:rPr lang="en-NZ" noProof="0" dirty="0" err="1"/>
              <a:t>dapibus</a:t>
            </a:r>
            <a:r>
              <a:rPr lang="en-NZ" noProof="0" dirty="0"/>
              <a:t> lorem </a:t>
            </a:r>
            <a:r>
              <a:rPr lang="en-NZ" noProof="0" dirty="0" err="1"/>
              <a:t>condimentum</a:t>
            </a:r>
            <a:r>
              <a:rPr lang="en-NZ" noProof="0" dirty="0"/>
              <a:t>. In </a:t>
            </a:r>
            <a:r>
              <a:rPr lang="en-NZ" noProof="0" dirty="0" err="1"/>
              <a:t>ut</a:t>
            </a:r>
            <a:r>
              <a:rPr lang="en-NZ" noProof="0" dirty="0"/>
              <a:t> </a:t>
            </a:r>
            <a:r>
              <a:rPr lang="en-NZ" noProof="0" dirty="0" err="1"/>
              <a:t>mollis</a:t>
            </a:r>
            <a:r>
              <a:rPr lang="en-NZ" noProof="0" dirty="0"/>
              <a:t> </a:t>
            </a:r>
            <a:r>
              <a:rPr lang="en-NZ" noProof="0" dirty="0" err="1"/>
              <a:t>purus</a:t>
            </a:r>
            <a:r>
              <a:rPr lang="en-NZ" noProof="0" dirty="0"/>
              <a:t>, sit </a:t>
            </a:r>
            <a:r>
              <a:rPr lang="en-NZ" noProof="0" dirty="0" err="1"/>
              <a:t>amet</a:t>
            </a:r>
            <a:r>
              <a:rPr lang="en-NZ" noProof="0" dirty="0"/>
              <a:t> </a:t>
            </a:r>
            <a:r>
              <a:rPr lang="en-NZ" noProof="0" dirty="0" err="1"/>
              <a:t>finibus</a:t>
            </a:r>
            <a:r>
              <a:rPr lang="en-NZ" noProof="0" dirty="0"/>
              <a:t> </a:t>
            </a:r>
            <a:r>
              <a:rPr lang="en-NZ" noProof="0" dirty="0" err="1"/>
              <a:t>enim</a:t>
            </a:r>
            <a:r>
              <a:rPr lang="en-NZ" noProof="0" dirty="0"/>
              <a:t>. In non dui gravida, </a:t>
            </a:r>
            <a:r>
              <a:rPr lang="en-NZ" noProof="0" dirty="0" err="1"/>
              <a:t>posuere</a:t>
            </a:r>
            <a:r>
              <a:rPr lang="en-NZ" noProof="0" dirty="0"/>
              <a:t> </a:t>
            </a:r>
            <a:r>
              <a:rPr lang="en-NZ" noProof="0" dirty="0" err="1"/>
              <a:t>felis</a:t>
            </a:r>
            <a:r>
              <a:rPr lang="en-NZ" noProof="0" dirty="0"/>
              <a:t> id, </a:t>
            </a:r>
            <a:r>
              <a:rPr lang="en-NZ" noProof="0" dirty="0" err="1"/>
              <a:t>porttitor</a:t>
            </a:r>
            <a:r>
              <a:rPr lang="en-NZ" noProof="0" dirty="0"/>
              <a:t> </a:t>
            </a:r>
            <a:r>
              <a:rPr lang="en-NZ" noProof="0" dirty="0" err="1"/>
              <a:t>odio</a:t>
            </a:r>
            <a:r>
              <a:rPr lang="en-NZ" noProof="0" dirty="0"/>
              <a:t>. </a:t>
            </a:r>
            <a:r>
              <a:rPr lang="en-NZ" noProof="0" dirty="0" err="1"/>
              <a:t>Sed</a:t>
            </a:r>
            <a:r>
              <a:rPr lang="en-NZ" noProof="0" dirty="0"/>
              <a:t> </a:t>
            </a:r>
            <a:r>
              <a:rPr lang="en-NZ" noProof="0" dirty="0" err="1"/>
              <a:t>porttitor</a:t>
            </a:r>
            <a:r>
              <a:rPr lang="en-NZ" noProof="0" dirty="0"/>
              <a:t> lorem vitae </a:t>
            </a:r>
            <a:r>
              <a:rPr lang="en-NZ" noProof="0" dirty="0" err="1"/>
              <a:t>malesuada</a:t>
            </a:r>
            <a:r>
              <a:rPr lang="en-NZ" noProof="0" dirty="0"/>
              <a:t> </a:t>
            </a:r>
            <a:r>
              <a:rPr lang="en-NZ" noProof="0" dirty="0" err="1"/>
              <a:t>malesuada</a:t>
            </a:r>
            <a:r>
              <a:rPr lang="en-NZ" noProof="0" dirty="0"/>
              <a:t>. </a:t>
            </a:r>
            <a:r>
              <a:rPr lang="en-NZ" noProof="0" dirty="0" err="1"/>
              <a:t>Aliquam</a:t>
            </a:r>
            <a:r>
              <a:rPr lang="en-NZ" noProof="0" dirty="0"/>
              <a:t> </a:t>
            </a:r>
            <a:r>
              <a:rPr lang="en-NZ" noProof="0" dirty="0" err="1"/>
              <a:t>elementum</a:t>
            </a:r>
            <a:r>
              <a:rPr lang="en-NZ" noProof="0" dirty="0"/>
              <a:t>, lacus vitae tempus. Lorem ipsum </a:t>
            </a:r>
            <a:r>
              <a:rPr lang="en-NZ" noProof="0" dirty="0" err="1"/>
              <a:t>dolor</a:t>
            </a:r>
            <a:r>
              <a:rPr lang="en-NZ" noProof="0" dirty="0"/>
              <a:t> sit </a:t>
            </a:r>
            <a:r>
              <a:rPr lang="en-NZ" noProof="0" dirty="0" err="1"/>
              <a:t>amet</a:t>
            </a:r>
            <a:r>
              <a:rPr lang="en-NZ" noProof="0" dirty="0"/>
              <a:t>, </a:t>
            </a:r>
            <a:r>
              <a:rPr lang="en-NZ" noProof="0" dirty="0" err="1"/>
              <a:t>consectetur</a:t>
            </a:r>
            <a:r>
              <a:rPr lang="en-NZ" noProof="0" dirty="0"/>
              <a:t> </a:t>
            </a:r>
            <a:r>
              <a:rPr lang="en-NZ" noProof="0" dirty="0" err="1"/>
              <a:t>adipiscing</a:t>
            </a:r>
            <a:r>
              <a:rPr lang="en-NZ" noProof="0" dirty="0"/>
              <a:t> </a:t>
            </a:r>
            <a:r>
              <a:rPr lang="en-NZ" noProof="0" dirty="0" err="1"/>
              <a:t>elit</a:t>
            </a:r>
            <a:r>
              <a:rPr lang="en-NZ" noProof="0" dirty="0"/>
              <a:t>. </a:t>
            </a:r>
            <a:r>
              <a:rPr lang="en-NZ" noProof="0" dirty="0" err="1"/>
              <a:t>Donec</a:t>
            </a:r>
            <a:r>
              <a:rPr lang="en-NZ" noProof="0" dirty="0"/>
              <a:t> </a:t>
            </a:r>
            <a:r>
              <a:rPr lang="en-NZ" noProof="0" dirty="0" err="1"/>
              <a:t>pulvinar</a:t>
            </a:r>
            <a:r>
              <a:rPr lang="en-NZ" noProof="0" dirty="0"/>
              <a:t> ligula in </a:t>
            </a:r>
            <a:r>
              <a:rPr lang="en-NZ" noProof="0" dirty="0" err="1"/>
              <a:t>neque</a:t>
            </a:r>
            <a:r>
              <a:rPr lang="en-NZ" noProof="0" dirty="0"/>
              <a:t> </a:t>
            </a:r>
            <a:r>
              <a:rPr lang="en-NZ" noProof="0" dirty="0" err="1"/>
              <a:t>maximus</a:t>
            </a:r>
            <a:r>
              <a:rPr lang="en-NZ" noProof="0" dirty="0"/>
              <a:t>, </a:t>
            </a:r>
            <a:r>
              <a:rPr lang="en-NZ" noProof="0" dirty="0" err="1"/>
              <a:t>sed</a:t>
            </a:r>
            <a:r>
              <a:rPr lang="en-NZ" noProof="0" dirty="0"/>
              <a:t> </a:t>
            </a:r>
            <a:r>
              <a:rPr lang="en-NZ" noProof="0" dirty="0" err="1"/>
              <a:t>dapibus</a:t>
            </a:r>
            <a:r>
              <a:rPr lang="en-NZ" noProof="0" dirty="0"/>
              <a:t> lorem </a:t>
            </a:r>
            <a:r>
              <a:rPr lang="en-NZ" noProof="0" dirty="0" err="1"/>
              <a:t>condimentum</a:t>
            </a:r>
            <a:r>
              <a:rPr lang="en-NZ" noProof="0" dirty="0"/>
              <a:t>. In </a:t>
            </a:r>
            <a:r>
              <a:rPr lang="en-NZ" noProof="0" dirty="0" err="1"/>
              <a:t>ut</a:t>
            </a:r>
            <a:r>
              <a:rPr lang="en-NZ" noProof="0" dirty="0"/>
              <a:t> </a:t>
            </a:r>
            <a:r>
              <a:rPr lang="en-NZ" noProof="0" dirty="0" err="1"/>
              <a:t>mollis</a:t>
            </a:r>
            <a:r>
              <a:rPr lang="en-NZ" noProof="0" dirty="0"/>
              <a:t> </a:t>
            </a:r>
            <a:r>
              <a:rPr lang="en-NZ" noProof="0" dirty="0" err="1"/>
              <a:t>purus</a:t>
            </a:r>
            <a:r>
              <a:rPr lang="en-NZ" noProof="0" dirty="0"/>
              <a:t>, sit </a:t>
            </a:r>
            <a:r>
              <a:rPr lang="en-NZ" noProof="0" dirty="0" err="1"/>
              <a:t>amet</a:t>
            </a:r>
            <a:r>
              <a:rPr lang="en-NZ" noProof="0" dirty="0"/>
              <a:t> </a:t>
            </a:r>
            <a:r>
              <a:rPr lang="en-NZ" noProof="0" dirty="0" err="1"/>
              <a:t>finibus</a:t>
            </a:r>
            <a:r>
              <a:rPr lang="en-NZ" noProof="0" dirty="0"/>
              <a:t> </a:t>
            </a:r>
            <a:r>
              <a:rPr lang="en-NZ" noProof="0" dirty="0" err="1"/>
              <a:t>enim</a:t>
            </a:r>
            <a:r>
              <a:rPr lang="en-NZ" noProof="0" dirty="0"/>
              <a:t>. In non dui gravida, </a:t>
            </a:r>
            <a:r>
              <a:rPr lang="en-NZ" noProof="0" dirty="0" err="1"/>
              <a:t>posuere</a:t>
            </a:r>
            <a:r>
              <a:rPr lang="en-NZ" noProof="0" dirty="0"/>
              <a:t> </a:t>
            </a:r>
            <a:r>
              <a:rPr lang="en-NZ" noProof="0" dirty="0" err="1"/>
              <a:t>felis</a:t>
            </a:r>
            <a:r>
              <a:rPr lang="en-NZ" noProof="0" dirty="0"/>
              <a:t> id, </a:t>
            </a:r>
            <a:r>
              <a:rPr lang="en-NZ" noProof="0" dirty="0" err="1"/>
              <a:t>porttitor</a:t>
            </a:r>
            <a:r>
              <a:rPr lang="en-NZ" noProof="0" dirty="0"/>
              <a:t> </a:t>
            </a:r>
            <a:r>
              <a:rPr lang="en-NZ" noProof="0" dirty="0" err="1"/>
              <a:t>odio</a:t>
            </a:r>
            <a:r>
              <a:rPr lang="en-NZ" noProof="0" dirty="0"/>
              <a:t>. </a:t>
            </a:r>
            <a:r>
              <a:rPr lang="en-NZ" noProof="0" dirty="0" err="1"/>
              <a:t>Sed</a:t>
            </a:r>
            <a:r>
              <a:rPr lang="en-NZ" noProof="0" dirty="0"/>
              <a:t> </a:t>
            </a:r>
            <a:r>
              <a:rPr lang="en-NZ" noProof="0" dirty="0" err="1"/>
              <a:t>porttitor</a:t>
            </a:r>
            <a:r>
              <a:rPr lang="en-NZ" noProof="0" dirty="0"/>
              <a:t> lorem vitae </a:t>
            </a:r>
            <a:r>
              <a:rPr lang="en-NZ" noProof="0" dirty="0" err="1"/>
              <a:t>malesuada</a:t>
            </a:r>
            <a:r>
              <a:rPr lang="en-NZ" noProof="0" dirty="0"/>
              <a:t> </a:t>
            </a:r>
            <a:r>
              <a:rPr lang="en-NZ" noProof="0" dirty="0" err="1"/>
              <a:t>malesuada</a:t>
            </a:r>
            <a:r>
              <a:rPr lang="en-NZ" noProof="0" dirty="0"/>
              <a:t>. </a:t>
            </a:r>
            <a:r>
              <a:rPr lang="en-NZ" noProof="0" dirty="0" err="1"/>
              <a:t>Aliquam</a:t>
            </a:r>
            <a:r>
              <a:rPr lang="en-NZ" noProof="0" dirty="0"/>
              <a:t> </a:t>
            </a:r>
            <a:r>
              <a:rPr lang="en-NZ" noProof="0" dirty="0" err="1"/>
              <a:t>elementum</a:t>
            </a:r>
            <a:r>
              <a:rPr lang="en-NZ" noProof="0" dirty="0"/>
              <a:t>, lacus vitae tempus lorem ipsum </a:t>
            </a:r>
            <a:r>
              <a:rPr lang="en-NZ" noProof="0" dirty="0" err="1"/>
              <a:t>dolor</a:t>
            </a:r>
            <a:r>
              <a:rPr lang="en-NZ" noProof="0" dirty="0"/>
              <a:t> sit </a:t>
            </a:r>
            <a:r>
              <a:rPr lang="en-NZ" noProof="0" dirty="0" err="1"/>
              <a:t>amet</a:t>
            </a:r>
            <a:r>
              <a:rPr lang="en-NZ" noProof="0" dirty="0"/>
              <a:t>, </a:t>
            </a:r>
            <a:r>
              <a:rPr lang="en-NZ" noProof="0" dirty="0" err="1"/>
              <a:t>consectetur</a:t>
            </a:r>
            <a:r>
              <a:rPr lang="en-NZ" noProof="0" dirty="0"/>
              <a:t> </a:t>
            </a:r>
            <a:r>
              <a:rPr lang="en-NZ" noProof="0" dirty="0" err="1"/>
              <a:t>adipiscing</a:t>
            </a:r>
            <a:r>
              <a:rPr lang="en-NZ" noProof="0" dirty="0"/>
              <a:t> </a:t>
            </a:r>
            <a:r>
              <a:rPr lang="en-NZ" noProof="0" dirty="0" err="1"/>
              <a:t>elit</a:t>
            </a:r>
            <a:r>
              <a:rPr lang="en-NZ" noProof="0" dirty="0"/>
              <a:t>. Lorem ipsum </a:t>
            </a:r>
            <a:r>
              <a:rPr lang="en-NZ" noProof="0" dirty="0" err="1"/>
              <a:t>dolor</a:t>
            </a:r>
            <a:r>
              <a:rPr lang="en-NZ" noProof="0" dirty="0"/>
              <a:t> sit </a:t>
            </a:r>
            <a:r>
              <a:rPr lang="en-NZ" noProof="0" dirty="0" err="1"/>
              <a:t>amet</a:t>
            </a:r>
            <a:r>
              <a:rPr lang="en-NZ" noProof="0" dirty="0"/>
              <a:t>, </a:t>
            </a:r>
            <a:r>
              <a:rPr lang="en-NZ" noProof="0" dirty="0" err="1"/>
              <a:t>consectetur</a:t>
            </a:r>
            <a:r>
              <a:rPr lang="en-NZ" noProof="0" dirty="0"/>
              <a:t> </a:t>
            </a:r>
            <a:r>
              <a:rPr lang="en-NZ" noProof="0" dirty="0" err="1"/>
              <a:t>adipiscing</a:t>
            </a:r>
            <a:r>
              <a:rPr lang="en-NZ" noProof="0" dirty="0"/>
              <a:t> </a:t>
            </a:r>
            <a:r>
              <a:rPr lang="en-NZ" noProof="0" dirty="0" err="1"/>
              <a:t>elit</a:t>
            </a:r>
            <a:r>
              <a:rPr lang="en-NZ" noProof="0" dirty="0"/>
              <a:t>. </a:t>
            </a:r>
            <a:r>
              <a:rPr lang="en-NZ" noProof="0" dirty="0" err="1"/>
              <a:t>Donec</a:t>
            </a:r>
            <a:r>
              <a:rPr lang="en-NZ" noProof="0" dirty="0"/>
              <a:t> </a:t>
            </a:r>
            <a:r>
              <a:rPr lang="en-NZ" noProof="0" dirty="0" err="1"/>
              <a:t>pulvinar</a:t>
            </a:r>
            <a:r>
              <a:rPr lang="en-NZ" noProof="0" dirty="0"/>
              <a:t> ligula in </a:t>
            </a:r>
            <a:r>
              <a:rPr lang="en-NZ" noProof="0" dirty="0" err="1"/>
              <a:t>neque</a:t>
            </a:r>
            <a:r>
              <a:rPr lang="en-NZ" noProof="0" dirty="0"/>
              <a:t> </a:t>
            </a:r>
            <a:r>
              <a:rPr lang="en-NZ" noProof="0" dirty="0" err="1"/>
              <a:t>maximus</a:t>
            </a:r>
            <a:r>
              <a:rPr lang="en-NZ" noProof="0" dirty="0"/>
              <a:t>, </a:t>
            </a:r>
            <a:r>
              <a:rPr lang="en-NZ" noProof="0" dirty="0" err="1"/>
              <a:t>sed</a:t>
            </a:r>
            <a:r>
              <a:rPr lang="en-NZ" noProof="0" dirty="0"/>
              <a:t> </a:t>
            </a:r>
            <a:r>
              <a:rPr lang="en-NZ" noProof="0" dirty="0" err="1"/>
              <a:t>dapibus</a:t>
            </a:r>
            <a:r>
              <a:rPr lang="en-NZ" noProof="0" dirty="0"/>
              <a:t> lorem </a:t>
            </a:r>
            <a:r>
              <a:rPr lang="en-NZ" noProof="0" dirty="0" err="1"/>
              <a:t>condimentum</a:t>
            </a:r>
            <a:r>
              <a:rPr lang="en-NZ" noProof="0" dirty="0"/>
              <a:t>. In </a:t>
            </a:r>
            <a:r>
              <a:rPr lang="en-NZ" noProof="0" dirty="0" err="1"/>
              <a:t>ut</a:t>
            </a:r>
            <a:r>
              <a:rPr lang="en-NZ" noProof="0" dirty="0"/>
              <a:t> </a:t>
            </a:r>
            <a:r>
              <a:rPr lang="en-NZ" noProof="0" dirty="0" err="1"/>
              <a:t>mollis</a:t>
            </a:r>
            <a:r>
              <a:rPr lang="en-NZ" noProof="0" dirty="0"/>
              <a:t> </a:t>
            </a:r>
            <a:r>
              <a:rPr lang="en-NZ" noProof="0" dirty="0" err="1"/>
              <a:t>purus</a:t>
            </a:r>
            <a:r>
              <a:rPr lang="en-NZ" noProof="0" dirty="0"/>
              <a:t>, sit </a:t>
            </a:r>
            <a:r>
              <a:rPr lang="en-NZ" noProof="0" dirty="0" err="1"/>
              <a:t>amet</a:t>
            </a:r>
            <a:r>
              <a:rPr lang="en-NZ" noProof="0" dirty="0"/>
              <a:t> </a:t>
            </a:r>
            <a:r>
              <a:rPr lang="en-NZ" noProof="0" dirty="0" err="1"/>
              <a:t>finibus</a:t>
            </a:r>
            <a:r>
              <a:rPr lang="en-NZ" noProof="0" dirty="0"/>
              <a:t> </a:t>
            </a:r>
            <a:r>
              <a:rPr lang="en-NZ" noProof="0" dirty="0" err="1"/>
              <a:t>enim</a:t>
            </a:r>
            <a:r>
              <a:rPr lang="en-NZ" noProof="0" dirty="0"/>
              <a:t>. In non dui gravida, </a:t>
            </a:r>
            <a:r>
              <a:rPr lang="en-NZ" noProof="0" dirty="0" err="1"/>
              <a:t>posuere</a:t>
            </a:r>
            <a:r>
              <a:rPr lang="en-NZ" noProof="0" dirty="0"/>
              <a:t> </a:t>
            </a:r>
            <a:r>
              <a:rPr lang="en-NZ" noProof="0" dirty="0" err="1"/>
              <a:t>felis</a:t>
            </a:r>
            <a:r>
              <a:rPr lang="en-NZ" noProof="0" dirty="0"/>
              <a:t> id, </a:t>
            </a:r>
            <a:r>
              <a:rPr lang="en-NZ" noProof="0" dirty="0" err="1"/>
              <a:t>porttitor</a:t>
            </a:r>
            <a:r>
              <a:rPr lang="en-NZ" noProof="0" dirty="0"/>
              <a:t> </a:t>
            </a:r>
            <a:r>
              <a:rPr lang="en-NZ" noProof="0" dirty="0" err="1"/>
              <a:t>odio</a:t>
            </a:r>
            <a:r>
              <a:rPr lang="en-NZ" noProof="0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23C00-A784-B44C-9E2A-E1F0C0636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888" y="246457"/>
            <a:ext cx="7035433" cy="83964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362" b="0">
                <a:solidFill>
                  <a:schemeClr val="accent1"/>
                </a:solidFill>
              </a:defRPr>
            </a:lvl1pPr>
          </a:lstStyle>
          <a:p>
            <a:r>
              <a:rPr lang="en-NZ" noProof="0" dirty="0"/>
              <a:t>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DE4FF-55FB-A54C-93AF-934C5474C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57022"/>
            <a:ext cx="9144000" cy="4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2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764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620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768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339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352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021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218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21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89439-2834-43F1-A46D-AAA832752D48}" type="datetimeFigureOut">
              <a:rPr lang="en-NZ" smtClean="0"/>
              <a:t>13/09/22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F8-1346-4BE5-8269-1E29FAE9A3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177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cid:image012.png@01D8B0B7.E2014F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CA0881-BA0E-224E-B548-5E8FD0C1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300" y="679316"/>
            <a:ext cx="6169901" cy="2488428"/>
          </a:xfrm>
        </p:spPr>
        <p:txBody>
          <a:bodyPr>
            <a:normAutofit/>
          </a:bodyPr>
          <a:lstStyle/>
          <a:p>
            <a:r>
              <a:rPr lang="en-NZ" sz="6600" b="1" dirty="0">
                <a:solidFill>
                  <a:schemeClr val="bg1"/>
                </a:solidFill>
              </a:rPr>
              <a:t>ACE</a:t>
            </a:r>
            <a:br>
              <a:rPr lang="en-NZ" sz="3600" b="1" dirty="0">
                <a:solidFill>
                  <a:schemeClr val="bg1"/>
                </a:solidFill>
              </a:rPr>
            </a:br>
            <a:r>
              <a:rPr lang="en-NZ" sz="3600" dirty="0">
                <a:solidFill>
                  <a:schemeClr val="bg1"/>
                </a:solidFill>
              </a:rPr>
              <a:t>Analytics for Course Engagement</a:t>
            </a:r>
            <a:br>
              <a:rPr lang="en-NZ" b="1" dirty="0">
                <a:solidFill>
                  <a:schemeClr val="bg1"/>
                </a:solidFill>
              </a:rPr>
            </a:b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A90836-F6D7-3377-C615-9146A2A61ACE}"/>
              </a:ext>
            </a:extLst>
          </p:cNvPr>
          <p:cNvSpPr txBox="1"/>
          <p:nvPr/>
        </p:nvSpPr>
        <p:spPr>
          <a:xfrm>
            <a:off x="2125015" y="4406868"/>
            <a:ext cx="4393406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bg1"/>
                </a:solidFill>
              </a:rPr>
              <a:t>Kaylene Sampson, Programme Director, Student Success</a:t>
            </a:r>
          </a:p>
          <a:p>
            <a:r>
              <a:rPr lang="en-US" sz="1013" dirty="0">
                <a:solidFill>
                  <a:schemeClr val="bg1"/>
                </a:solidFill>
              </a:rPr>
              <a:t>Ellie Kay , ACE Project Lead.  </a:t>
            </a:r>
          </a:p>
        </p:txBody>
      </p:sp>
    </p:spTree>
    <p:extLst>
      <p:ext uri="{BB962C8B-B14F-4D97-AF65-F5344CB8AC3E}">
        <p14:creationId xmlns:p14="http://schemas.microsoft.com/office/powerpoint/2010/main" val="37939764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739E-E178-FD45-B834-660E554C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What is ACE?</a:t>
            </a:r>
            <a:endParaRPr lang="en-NZ" noProof="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F60B97-EB32-D2F8-0A09-8EBF587539F8}"/>
              </a:ext>
            </a:extLst>
          </p:cNvPr>
          <p:cNvGrpSpPr/>
          <p:nvPr/>
        </p:nvGrpSpPr>
        <p:grpSpPr>
          <a:xfrm>
            <a:off x="3824576" y="1746562"/>
            <a:ext cx="1321460" cy="1265150"/>
            <a:chOff x="768724" y="2610557"/>
            <a:chExt cx="2790638" cy="29044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5ABB529-515F-5148-DBB0-1F7146E0DD75}"/>
                </a:ext>
              </a:extLst>
            </p:cNvPr>
            <p:cNvSpPr/>
            <p:nvPr/>
          </p:nvSpPr>
          <p:spPr>
            <a:xfrm>
              <a:off x="768724" y="2610557"/>
              <a:ext cx="2790638" cy="290440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FB632E-50FD-A07B-5CAC-15E90692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64" y="2998695"/>
              <a:ext cx="2338386" cy="220083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DC1896-63FA-F6EF-31C0-C8B6251D22F3}"/>
              </a:ext>
            </a:extLst>
          </p:cNvPr>
          <p:cNvGrpSpPr/>
          <p:nvPr/>
        </p:nvGrpSpPr>
        <p:grpSpPr>
          <a:xfrm>
            <a:off x="1059104" y="1746562"/>
            <a:ext cx="1321459" cy="1265150"/>
            <a:chOff x="4596652" y="2606345"/>
            <a:chExt cx="2790638" cy="290440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E8692D8-573A-C394-CB22-73D618305EA9}"/>
                </a:ext>
              </a:extLst>
            </p:cNvPr>
            <p:cNvSpPr/>
            <p:nvPr/>
          </p:nvSpPr>
          <p:spPr>
            <a:xfrm>
              <a:off x="4596652" y="2606345"/>
              <a:ext cx="2790638" cy="290440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7D15A1-9DC3-BE6D-A994-1676AEC6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15" y="2749211"/>
              <a:ext cx="2470445" cy="261867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ED6F63-E631-5E3B-ACA6-CF503EE378CA}"/>
              </a:ext>
            </a:extLst>
          </p:cNvPr>
          <p:cNvGrpSpPr/>
          <p:nvPr/>
        </p:nvGrpSpPr>
        <p:grpSpPr>
          <a:xfrm>
            <a:off x="6590050" y="1746561"/>
            <a:ext cx="1321459" cy="1265151"/>
            <a:chOff x="8308431" y="2723192"/>
            <a:chExt cx="2790638" cy="290440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2BD09A8-64FC-5F2C-92FA-D3047FC052EC}"/>
                </a:ext>
              </a:extLst>
            </p:cNvPr>
            <p:cNvSpPr/>
            <p:nvPr/>
          </p:nvSpPr>
          <p:spPr>
            <a:xfrm>
              <a:off x="8308431" y="2723192"/>
              <a:ext cx="2790638" cy="29044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7F7F15B-5FAF-D004-8A74-1D976A45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1960" y="2950234"/>
              <a:ext cx="2323579" cy="2450319"/>
            </a:xfrm>
            <a:prstGeom prst="rect">
              <a:avLst/>
            </a:prstGeom>
            <a:grpFill/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B8DA3F9-8F0E-8B19-2A4B-BEA75CEB1010}"/>
              </a:ext>
            </a:extLst>
          </p:cNvPr>
          <p:cNvSpPr txBox="1"/>
          <p:nvPr/>
        </p:nvSpPr>
        <p:spPr>
          <a:xfrm>
            <a:off x="1059104" y="3266457"/>
            <a:ext cx="20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Student-facing dashboard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2FA38-9B35-917F-E237-DADD9039AA9D}"/>
              </a:ext>
            </a:extLst>
          </p:cNvPr>
          <p:cNvSpPr txBox="1"/>
          <p:nvPr/>
        </p:nvSpPr>
        <p:spPr>
          <a:xfrm>
            <a:off x="3893138" y="3268216"/>
            <a:ext cx="144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Teacher resources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97A0E1-7F6C-A3A0-EACC-6CA64E5D62C8}"/>
              </a:ext>
            </a:extLst>
          </p:cNvPr>
          <p:cNvSpPr txBox="1"/>
          <p:nvPr/>
        </p:nvSpPr>
        <p:spPr>
          <a:xfrm>
            <a:off x="6375712" y="3266457"/>
            <a:ext cx="2161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Re-engagement programme</a:t>
            </a:r>
          </a:p>
        </p:txBody>
      </p:sp>
    </p:spTree>
    <p:extLst>
      <p:ext uri="{BB962C8B-B14F-4D97-AF65-F5344CB8AC3E}">
        <p14:creationId xmlns:p14="http://schemas.microsoft.com/office/powerpoint/2010/main" val="17380196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CF84CE6-0374-A7B7-5B0E-7D6446623964}"/>
              </a:ext>
            </a:extLst>
          </p:cNvPr>
          <p:cNvGrpSpPr/>
          <p:nvPr/>
        </p:nvGrpSpPr>
        <p:grpSpPr>
          <a:xfrm>
            <a:off x="221312" y="246457"/>
            <a:ext cx="811436" cy="819010"/>
            <a:chOff x="4596652" y="2606345"/>
            <a:chExt cx="2790638" cy="290440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0F307A0-B511-73B9-FFC8-C57481506D84}"/>
                </a:ext>
              </a:extLst>
            </p:cNvPr>
            <p:cNvSpPr/>
            <p:nvPr/>
          </p:nvSpPr>
          <p:spPr>
            <a:xfrm>
              <a:off x="4596652" y="2606345"/>
              <a:ext cx="2790638" cy="290440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2E365E-F8D1-D15A-931E-F9C4D91E8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15" y="2749211"/>
              <a:ext cx="2470445" cy="2618671"/>
            </a:xfrm>
            <a:prstGeom prst="rect">
              <a:avLst/>
            </a:prstGeom>
          </p:spPr>
        </p:pic>
      </p:grp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4DC59098-8F16-1160-6E1A-881591B47A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0" t="40098" r="23439"/>
          <a:stretch/>
        </p:blipFill>
        <p:spPr>
          <a:xfrm>
            <a:off x="1733706" y="535484"/>
            <a:ext cx="7410294" cy="4072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5BC17-9205-2D79-BCA2-C6EBED58659D}"/>
              </a:ext>
            </a:extLst>
          </p:cNvPr>
          <p:cNvSpPr txBox="1"/>
          <p:nvPr/>
        </p:nvSpPr>
        <p:spPr>
          <a:xfrm>
            <a:off x="132383" y="1429304"/>
            <a:ext cx="1791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Enhancing self-direction and engagement 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26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orking on the computer&#10;&#10;Description automatically generated with low confidence">
            <a:extLst>
              <a:ext uri="{FF2B5EF4-FFF2-40B4-BE49-F238E27FC236}">
                <a16:creationId xmlns:a16="http://schemas.microsoft.com/office/drawing/2014/main" id="{809D6DD4-2DAD-D461-0808-3D69BB292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11314"/>
          <a:stretch/>
        </p:blipFill>
        <p:spPr>
          <a:xfrm>
            <a:off x="-1" y="-645"/>
            <a:ext cx="9143998" cy="51974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630AEC-0501-EA1E-BB51-A59E3BC345EB}"/>
              </a:ext>
            </a:extLst>
          </p:cNvPr>
          <p:cNvSpPr txBox="1"/>
          <p:nvPr/>
        </p:nvSpPr>
        <p:spPr>
          <a:xfrm>
            <a:off x="236035" y="4233321"/>
            <a:ext cx="766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“It’s been phenomenal and very easy to adjust time on certain courses depending on how it fluctuates...”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C9E35E-C968-CA1B-0F66-FCC4A5509190}"/>
              </a:ext>
            </a:extLst>
          </p:cNvPr>
          <p:cNvGrpSpPr/>
          <p:nvPr/>
        </p:nvGrpSpPr>
        <p:grpSpPr>
          <a:xfrm>
            <a:off x="221312" y="246457"/>
            <a:ext cx="811436" cy="819010"/>
            <a:chOff x="4596652" y="2606345"/>
            <a:chExt cx="2790638" cy="290440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61CEBE4-8C49-959D-1D9F-C1FACACA3514}"/>
                </a:ext>
              </a:extLst>
            </p:cNvPr>
            <p:cNvSpPr/>
            <p:nvPr/>
          </p:nvSpPr>
          <p:spPr>
            <a:xfrm>
              <a:off x="4596652" y="2606345"/>
              <a:ext cx="2790638" cy="290440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E4F28F-CA05-BD63-41B9-5C54E2480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15" y="2749211"/>
              <a:ext cx="2470445" cy="2618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9493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42C5EF-CEE7-94F3-21B4-0B66FE0C53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 b="8600"/>
          <a:stretch/>
        </p:blipFill>
        <p:spPr>
          <a:xfrm>
            <a:off x="2411792" y="13857"/>
            <a:ext cx="5800671" cy="2557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5BC17-9205-2D79-BCA2-C6EBED58659D}"/>
              </a:ext>
            </a:extLst>
          </p:cNvPr>
          <p:cNvSpPr txBox="1"/>
          <p:nvPr/>
        </p:nvSpPr>
        <p:spPr>
          <a:xfrm>
            <a:off x="210412" y="1132058"/>
            <a:ext cx="2201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Teachers understanding engagement</a:t>
            </a:r>
          </a:p>
          <a:p>
            <a:endParaRPr lang="en-US" sz="2400" dirty="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10019D-452A-C343-80B4-AE61B612766E}"/>
              </a:ext>
            </a:extLst>
          </p:cNvPr>
          <p:cNvGrpSpPr/>
          <p:nvPr/>
        </p:nvGrpSpPr>
        <p:grpSpPr>
          <a:xfrm>
            <a:off x="112165" y="204255"/>
            <a:ext cx="856414" cy="783165"/>
            <a:chOff x="768724" y="2610557"/>
            <a:chExt cx="2790638" cy="290440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E5EDD3B-C822-D02A-42A2-F61930917CDA}"/>
                </a:ext>
              </a:extLst>
            </p:cNvPr>
            <p:cNvSpPr/>
            <p:nvPr/>
          </p:nvSpPr>
          <p:spPr>
            <a:xfrm>
              <a:off x="768724" y="2610557"/>
              <a:ext cx="2790638" cy="290440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5E814A-C8F1-69A0-A1BC-B198B8404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64" y="2998695"/>
              <a:ext cx="2338386" cy="220083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C404D5D-BFD3-BF5C-BBA7-83CBDD386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r="1655" b="17921"/>
          <a:stretch/>
        </p:blipFill>
        <p:spPr>
          <a:xfrm>
            <a:off x="70001" y="2602269"/>
            <a:ext cx="9003998" cy="25578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56FF58-EAD6-12F9-F990-1A1BC7A9F1C6}"/>
              </a:ext>
            </a:extLst>
          </p:cNvPr>
          <p:cNvSpPr/>
          <p:nvPr/>
        </p:nvSpPr>
        <p:spPr>
          <a:xfrm>
            <a:off x="354022" y="3200608"/>
            <a:ext cx="769046" cy="1307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761010-8072-FD2E-395B-E5501AEF6415}"/>
              </a:ext>
            </a:extLst>
          </p:cNvPr>
          <p:cNvSpPr/>
          <p:nvPr/>
        </p:nvSpPr>
        <p:spPr>
          <a:xfrm>
            <a:off x="1263609" y="3208030"/>
            <a:ext cx="704351" cy="1300178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782D1-25DF-2AF5-B0E1-AF0A4525F10F}"/>
              </a:ext>
            </a:extLst>
          </p:cNvPr>
          <p:cNvSpPr txBox="1"/>
          <p:nvPr/>
        </p:nvSpPr>
        <p:spPr>
          <a:xfrm>
            <a:off x="422434" y="3534966"/>
            <a:ext cx="63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Names removed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3A7FC5-4711-FDBB-C8B6-D20A80A78717}"/>
              </a:ext>
            </a:extLst>
          </p:cNvPr>
          <p:cNvSpPr txBox="1"/>
          <p:nvPr/>
        </p:nvSpPr>
        <p:spPr>
          <a:xfrm>
            <a:off x="1405738" y="3534966"/>
            <a:ext cx="63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IDs</a:t>
            </a:r>
          </a:p>
          <a:p>
            <a:r>
              <a:rPr lang="en-US" sz="900" dirty="0"/>
              <a:t>removed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998D01-B8EC-D660-43C1-1B5A90F1B72E}"/>
              </a:ext>
            </a:extLst>
          </p:cNvPr>
          <p:cNvSpPr/>
          <p:nvPr/>
        </p:nvSpPr>
        <p:spPr>
          <a:xfrm>
            <a:off x="36008" y="2602269"/>
            <a:ext cx="1227601" cy="40330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65E07A-6543-3E0E-BF45-9E1FEC39D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2" y="4786397"/>
            <a:ext cx="14001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C10019D-452A-C343-80B4-AE61B612766E}"/>
              </a:ext>
            </a:extLst>
          </p:cNvPr>
          <p:cNvGrpSpPr/>
          <p:nvPr/>
        </p:nvGrpSpPr>
        <p:grpSpPr>
          <a:xfrm>
            <a:off x="112165" y="204255"/>
            <a:ext cx="856414" cy="783165"/>
            <a:chOff x="768724" y="2610557"/>
            <a:chExt cx="2790638" cy="290440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E5EDD3B-C822-D02A-42A2-F61930917CDA}"/>
                </a:ext>
              </a:extLst>
            </p:cNvPr>
            <p:cNvSpPr/>
            <p:nvPr/>
          </p:nvSpPr>
          <p:spPr>
            <a:xfrm>
              <a:off x="768724" y="2610557"/>
              <a:ext cx="2790638" cy="290440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5E814A-C8F1-69A0-A1BC-B198B8404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64" y="2998695"/>
              <a:ext cx="2338386" cy="220083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CA73B290-1364-F921-DCCA-C3A6F1A626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2"/>
          <a:stretch/>
        </p:blipFill>
        <p:spPr>
          <a:xfrm>
            <a:off x="1026283" y="234606"/>
            <a:ext cx="8061215" cy="3428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5BC17-9205-2D79-BCA2-C6EBED58659D}"/>
              </a:ext>
            </a:extLst>
          </p:cNvPr>
          <p:cNvSpPr txBox="1"/>
          <p:nvPr/>
        </p:nvSpPr>
        <p:spPr>
          <a:xfrm>
            <a:off x="229835" y="1401951"/>
            <a:ext cx="1741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+mj-lt"/>
              </a:rPr>
              <a:t>Engagement with individual activities</a:t>
            </a:r>
            <a:endParaRPr lang="en-US" sz="12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8AF3C9-4D44-B106-6250-E06B1CA21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42" y="902364"/>
            <a:ext cx="5835476" cy="376257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754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D7C3662-1E18-42D5-3AEB-1DC093C9B140}"/>
              </a:ext>
            </a:extLst>
          </p:cNvPr>
          <p:cNvGrpSpPr/>
          <p:nvPr/>
        </p:nvGrpSpPr>
        <p:grpSpPr>
          <a:xfrm>
            <a:off x="1176553" y="878682"/>
            <a:ext cx="7327367" cy="3386137"/>
            <a:chOff x="1517902" y="1733550"/>
            <a:chExt cx="9380577" cy="4514849"/>
          </a:xfrm>
        </p:grpSpPr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F0DF0521-F866-17E8-AE53-C2AAE9177E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" t="8654" r="2980" b="2885"/>
            <a:stretch>
              <a:fillRect/>
            </a:stretch>
          </p:blipFill>
          <p:spPr bwMode="auto">
            <a:xfrm>
              <a:off x="1517902" y="1733550"/>
              <a:ext cx="9380577" cy="451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7DC57D-558F-3D75-F456-4680A269D2A4}"/>
                </a:ext>
              </a:extLst>
            </p:cNvPr>
            <p:cNvSpPr txBox="1"/>
            <p:nvPr/>
          </p:nvSpPr>
          <p:spPr>
            <a:xfrm>
              <a:off x="5071944" y="1874375"/>
              <a:ext cx="8235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  <a:r>
                <a:rPr lang="en-US" sz="1200" baseline="30000" dirty="0"/>
                <a:t>st</a:t>
              </a:r>
              <a:r>
                <a:rPr lang="en-US" sz="1200" dirty="0"/>
                <a:t> year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8A2E8A-9546-ADF6-27FB-6C2EA2D5BEC5}"/>
                </a:ext>
              </a:extLst>
            </p:cNvPr>
            <p:cNvSpPr txBox="1"/>
            <p:nvPr/>
          </p:nvSpPr>
          <p:spPr>
            <a:xfrm>
              <a:off x="6177447" y="1874375"/>
              <a:ext cx="18284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2nd year and above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0FA3816-1D3E-4B02-56B1-5C5619462D3A}"/>
              </a:ext>
            </a:extLst>
          </p:cNvPr>
          <p:cNvSpPr/>
          <p:nvPr/>
        </p:nvSpPr>
        <p:spPr>
          <a:xfrm>
            <a:off x="1685324" y="4401979"/>
            <a:ext cx="932402" cy="4522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13" dirty="0"/>
              <a:t>ACE Text and Email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661920-D04D-3417-E7A2-010796366BDE}"/>
              </a:ext>
            </a:extLst>
          </p:cNvPr>
          <p:cNvSpPr/>
          <p:nvPr/>
        </p:nvSpPr>
        <p:spPr>
          <a:xfrm>
            <a:off x="3032795" y="4401979"/>
            <a:ext cx="3078410" cy="4522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13" dirty="0"/>
              <a:t>Academic Advisory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C6481C-A4D7-EC5E-84B1-9A30080A508A}"/>
              </a:ext>
            </a:extLst>
          </p:cNvPr>
          <p:cNvSpPr/>
          <p:nvPr/>
        </p:nvSpPr>
        <p:spPr>
          <a:xfrm>
            <a:off x="6521750" y="4407012"/>
            <a:ext cx="878058" cy="452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13" dirty="0"/>
              <a:t>Student care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BD498F-5D49-8602-4B5C-0174212682EF}"/>
              </a:ext>
            </a:extLst>
          </p:cNvPr>
          <p:cNvSpPr/>
          <p:nvPr/>
        </p:nvSpPr>
        <p:spPr>
          <a:xfrm>
            <a:off x="7706006" y="4407012"/>
            <a:ext cx="932402" cy="4572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13" dirty="0"/>
              <a:t>Student emergency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B8CF17-FABD-C55C-9348-47AB581DE42B}"/>
              </a:ext>
            </a:extLst>
          </p:cNvPr>
          <p:cNvSpPr txBox="1"/>
          <p:nvPr/>
        </p:nvSpPr>
        <p:spPr>
          <a:xfrm>
            <a:off x="2151525" y="204255"/>
            <a:ext cx="56543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+mj-lt"/>
              </a:rPr>
              <a:t>Proactive re-engagement programme</a:t>
            </a:r>
            <a:endParaRPr lang="en-US" sz="12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8D3CEB-5E1F-9E66-4496-5E95A4645084}"/>
              </a:ext>
            </a:extLst>
          </p:cNvPr>
          <p:cNvGrpSpPr/>
          <p:nvPr/>
        </p:nvGrpSpPr>
        <p:grpSpPr>
          <a:xfrm>
            <a:off x="148284" y="246457"/>
            <a:ext cx="864589" cy="776341"/>
            <a:chOff x="8308431" y="2723192"/>
            <a:chExt cx="2790638" cy="290440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BCBFC38-3A93-C0FE-B3A1-0C4DAF961921}"/>
                </a:ext>
              </a:extLst>
            </p:cNvPr>
            <p:cNvSpPr/>
            <p:nvPr/>
          </p:nvSpPr>
          <p:spPr>
            <a:xfrm>
              <a:off x="8308431" y="2723192"/>
              <a:ext cx="2790638" cy="290440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D012FF-CAAD-1988-2A4F-311BBE0F4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1960" y="2950234"/>
              <a:ext cx="2323579" cy="245031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8922559-800B-8D51-AA9D-6D2BC617FF3A}"/>
              </a:ext>
            </a:extLst>
          </p:cNvPr>
          <p:cNvSpPr txBox="1"/>
          <p:nvPr/>
        </p:nvSpPr>
        <p:spPr>
          <a:xfrm>
            <a:off x="2136098" y="962109"/>
            <a:ext cx="142823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Semester 1 2022 </a:t>
            </a:r>
          </a:p>
        </p:txBody>
      </p:sp>
    </p:spTree>
    <p:extLst>
      <p:ext uri="{BB962C8B-B14F-4D97-AF65-F5344CB8AC3E}">
        <p14:creationId xmlns:p14="http://schemas.microsoft.com/office/powerpoint/2010/main" val="7581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C0605E-38A3-B485-8F62-5B0C57E5DB5B}"/>
              </a:ext>
            </a:extLst>
          </p:cNvPr>
          <p:cNvGrpSpPr/>
          <p:nvPr/>
        </p:nvGrpSpPr>
        <p:grpSpPr>
          <a:xfrm>
            <a:off x="148284" y="246457"/>
            <a:ext cx="864589" cy="776341"/>
            <a:chOff x="8308431" y="2723192"/>
            <a:chExt cx="2790638" cy="290440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7C6FFE2-F3D2-492B-4FC4-A1B3559D9D01}"/>
                </a:ext>
              </a:extLst>
            </p:cNvPr>
            <p:cNvSpPr/>
            <p:nvPr/>
          </p:nvSpPr>
          <p:spPr>
            <a:xfrm>
              <a:off x="8308431" y="2723192"/>
              <a:ext cx="2790638" cy="290440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7348B9-466D-76D7-DE2E-39F2D55E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1960" y="2950234"/>
              <a:ext cx="2323579" cy="2450319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DEA0695-B172-8472-5D21-D94632DC6CED}"/>
              </a:ext>
            </a:extLst>
          </p:cNvPr>
          <p:cNvSpPr txBox="1"/>
          <p:nvPr/>
        </p:nvSpPr>
        <p:spPr>
          <a:xfrm>
            <a:off x="105994" y="1382222"/>
            <a:ext cx="1741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+mj-lt"/>
              </a:rPr>
              <a:t>Impacts of ACE text intervention</a:t>
            </a:r>
            <a:endParaRPr lang="en-US" sz="1200" dirty="0">
              <a:latin typeface="+mj-l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E21EE40-435D-8009-0CD7-687A9F45D144}"/>
              </a:ext>
            </a:extLst>
          </p:cNvPr>
          <p:cNvGrpSpPr/>
          <p:nvPr/>
        </p:nvGrpSpPr>
        <p:grpSpPr>
          <a:xfrm>
            <a:off x="2046259" y="246457"/>
            <a:ext cx="1639895" cy="4644316"/>
            <a:chOff x="2484967" y="532844"/>
            <a:chExt cx="2186526" cy="619242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5B283C4-DBDE-4DDE-74F3-F8034CB6ACAB}"/>
                </a:ext>
              </a:extLst>
            </p:cNvPr>
            <p:cNvSpPr/>
            <p:nvPr/>
          </p:nvSpPr>
          <p:spPr>
            <a:xfrm>
              <a:off x="2521598" y="532844"/>
              <a:ext cx="2149895" cy="2105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6C0580-5905-E0CC-2AD7-0E47C5BD1959}"/>
                </a:ext>
              </a:extLst>
            </p:cNvPr>
            <p:cNvSpPr/>
            <p:nvPr/>
          </p:nvSpPr>
          <p:spPr>
            <a:xfrm>
              <a:off x="3352238" y="2373939"/>
              <a:ext cx="488613" cy="42187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8438471-925C-A293-42DC-264C3AF2C06E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3596545" y="2795816"/>
              <a:ext cx="0" cy="52445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4439DF0-F496-0801-ACB4-259156CA8F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597" y="3320267"/>
              <a:ext cx="214989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B20702-BA1B-0032-0B44-D05ED7227088}"/>
                </a:ext>
              </a:extLst>
            </p:cNvPr>
            <p:cNvSpPr txBox="1"/>
            <p:nvPr/>
          </p:nvSpPr>
          <p:spPr>
            <a:xfrm>
              <a:off x="2484967" y="4755495"/>
              <a:ext cx="2186525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Increased engagement with Moodle</a:t>
              </a:r>
            </a:p>
            <a:p>
              <a:pPr algn="ctr"/>
              <a:endParaRPr lang="en-US" sz="1800" dirty="0"/>
            </a:p>
            <a:p>
              <a:pPr algn="ctr"/>
              <a:r>
                <a:rPr lang="en-US" sz="1800" b="1" dirty="0"/>
                <a:t>Clicks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088498-0011-E2F5-5B4C-CC27FC75E466}"/>
                </a:ext>
              </a:extLst>
            </p:cNvPr>
            <p:cNvSpPr txBox="1"/>
            <p:nvPr/>
          </p:nvSpPr>
          <p:spPr>
            <a:xfrm>
              <a:off x="2740692" y="3428122"/>
              <a:ext cx="173453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950" dirty="0"/>
                <a:t>33%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61906B-22CD-D827-88C8-8273E1573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438" y="964817"/>
              <a:ext cx="1508214" cy="125137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1F633-0CE7-641B-C4B3-0FB85DAAAA35}"/>
              </a:ext>
            </a:extLst>
          </p:cNvPr>
          <p:cNvGrpSpPr/>
          <p:nvPr/>
        </p:nvGrpSpPr>
        <p:grpSpPr>
          <a:xfrm>
            <a:off x="4244410" y="246457"/>
            <a:ext cx="1801418" cy="4644316"/>
            <a:chOff x="8135525" y="846169"/>
            <a:chExt cx="2401890" cy="619242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AE785F4-F75D-7A0E-08A4-58F7B4ED6243}"/>
                </a:ext>
              </a:extLst>
            </p:cNvPr>
            <p:cNvSpPr/>
            <p:nvPr/>
          </p:nvSpPr>
          <p:spPr>
            <a:xfrm>
              <a:off x="8135526" y="846169"/>
              <a:ext cx="2149895" cy="21052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8CD6B3-6D57-8CDA-6105-2398CF7366DF}"/>
                </a:ext>
              </a:extLst>
            </p:cNvPr>
            <p:cNvSpPr/>
            <p:nvPr/>
          </p:nvSpPr>
          <p:spPr>
            <a:xfrm>
              <a:off x="8966166" y="2687264"/>
              <a:ext cx="488613" cy="4218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71788A-6006-BE87-CD89-8C112D02B67D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>
              <a:off x="9210473" y="3109141"/>
              <a:ext cx="0" cy="52445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0E49BC-C605-E19B-7023-93AF81F65F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5525" y="3633592"/>
              <a:ext cx="2149895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2683A9-8C40-BF31-A76F-6D22B81776F6}"/>
                </a:ext>
              </a:extLst>
            </p:cNvPr>
            <p:cNvSpPr txBox="1"/>
            <p:nvPr/>
          </p:nvSpPr>
          <p:spPr>
            <a:xfrm>
              <a:off x="8387520" y="5068820"/>
              <a:ext cx="2149895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Sustained engagement in Moodle</a:t>
              </a:r>
            </a:p>
            <a:p>
              <a:pPr algn="ctr"/>
              <a:endParaRPr lang="en-US" sz="1800" dirty="0"/>
            </a:p>
            <a:p>
              <a:pPr algn="ctr"/>
              <a:r>
                <a:rPr lang="en-US" sz="1800" b="1" dirty="0"/>
                <a:t>Time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5893B4-87D3-0BF4-D825-50A78AF4C35F}"/>
                </a:ext>
              </a:extLst>
            </p:cNvPr>
            <p:cNvSpPr txBox="1"/>
            <p:nvPr/>
          </p:nvSpPr>
          <p:spPr>
            <a:xfrm>
              <a:off x="8473452" y="3724532"/>
              <a:ext cx="173454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950" dirty="0"/>
                <a:t>35%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92CC13-4870-F405-AC7F-FF401442FB31}"/>
                </a:ext>
              </a:extLst>
            </p:cNvPr>
            <p:cNvSpPr/>
            <p:nvPr/>
          </p:nvSpPr>
          <p:spPr>
            <a:xfrm>
              <a:off x="8724807" y="1736136"/>
              <a:ext cx="163030" cy="58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FF83AF9-6F83-9A66-FC26-E2B06B787979}"/>
                </a:ext>
              </a:extLst>
            </p:cNvPr>
            <p:cNvSpPr/>
            <p:nvPr/>
          </p:nvSpPr>
          <p:spPr>
            <a:xfrm>
              <a:off x="9091761" y="1740739"/>
              <a:ext cx="163030" cy="58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7C5ED6-7131-62CF-FAF6-6E60316FFE25}"/>
                </a:ext>
              </a:extLst>
            </p:cNvPr>
            <p:cNvSpPr/>
            <p:nvPr/>
          </p:nvSpPr>
          <p:spPr>
            <a:xfrm>
              <a:off x="9458713" y="1736136"/>
              <a:ext cx="163030" cy="58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16514D3-E1B3-B7AD-173A-4F66443801D7}"/>
                </a:ext>
              </a:extLst>
            </p:cNvPr>
            <p:cNvSpPr/>
            <p:nvPr/>
          </p:nvSpPr>
          <p:spPr>
            <a:xfrm>
              <a:off x="8713519" y="1370694"/>
              <a:ext cx="163030" cy="165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51E74AF-F130-39C7-90A0-4F5EA995564B}"/>
                </a:ext>
              </a:extLst>
            </p:cNvPr>
            <p:cNvSpPr/>
            <p:nvPr/>
          </p:nvSpPr>
          <p:spPr>
            <a:xfrm>
              <a:off x="9458713" y="1370694"/>
              <a:ext cx="163030" cy="165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B54CBC5-43DD-2314-3F13-4E2F70FC1C03}"/>
                </a:ext>
              </a:extLst>
            </p:cNvPr>
            <p:cNvSpPr/>
            <p:nvPr/>
          </p:nvSpPr>
          <p:spPr>
            <a:xfrm>
              <a:off x="9091761" y="1373681"/>
              <a:ext cx="163030" cy="165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F283D3B-8566-0F24-959B-6BEE01AEEE6A}"/>
                </a:ext>
              </a:extLst>
            </p:cNvPr>
            <p:cNvCxnSpPr>
              <a:cxnSpLocks/>
            </p:cNvCxnSpPr>
            <p:nvPr/>
          </p:nvCxnSpPr>
          <p:spPr>
            <a:xfrm>
              <a:off x="8876550" y="1453562"/>
              <a:ext cx="58216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41B20C6-2A02-CB3F-1169-2E2DB8C4B270}"/>
              </a:ext>
            </a:extLst>
          </p:cNvPr>
          <p:cNvSpPr txBox="1"/>
          <p:nvPr/>
        </p:nvSpPr>
        <p:spPr>
          <a:xfrm>
            <a:off x="4457701" y="5527548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D961C-000F-8145-531B-4D11B418E9E3}"/>
              </a:ext>
            </a:extLst>
          </p:cNvPr>
          <p:cNvGrpSpPr/>
          <p:nvPr/>
        </p:nvGrpSpPr>
        <p:grpSpPr>
          <a:xfrm>
            <a:off x="6493884" y="246457"/>
            <a:ext cx="2133281" cy="4644317"/>
            <a:chOff x="9239082" y="534098"/>
            <a:chExt cx="2844375" cy="61924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F3C026-E7DF-76FC-77C9-0059A93C6691}"/>
                </a:ext>
              </a:extLst>
            </p:cNvPr>
            <p:cNvSpPr/>
            <p:nvPr/>
          </p:nvSpPr>
          <p:spPr>
            <a:xfrm>
              <a:off x="9239083" y="534098"/>
              <a:ext cx="2149895" cy="21052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FE8ADA7-E68C-DDE0-86C8-F15962F27DB3}"/>
                </a:ext>
              </a:extLst>
            </p:cNvPr>
            <p:cNvSpPr/>
            <p:nvPr/>
          </p:nvSpPr>
          <p:spPr>
            <a:xfrm>
              <a:off x="10069723" y="2375193"/>
              <a:ext cx="488613" cy="4218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D766AAD-CAFF-CBEB-D31B-809175895CC9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>
              <a:off x="10314030" y="2797070"/>
              <a:ext cx="0" cy="52445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B6F5C3-3CB0-C0FA-B21C-DE41CCD426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9082" y="3321521"/>
              <a:ext cx="2149895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EA6C5D-EDD7-22FD-39AC-12FEB3D54817}"/>
                </a:ext>
              </a:extLst>
            </p:cNvPr>
            <p:cNvSpPr txBox="1"/>
            <p:nvPr/>
          </p:nvSpPr>
          <p:spPr>
            <a:xfrm>
              <a:off x="9491075" y="4756749"/>
              <a:ext cx="2592382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Increased engagement with ACE dashboard</a:t>
              </a:r>
            </a:p>
            <a:p>
              <a:pPr algn="ctr"/>
              <a:endParaRPr lang="en-US" sz="1800" dirty="0"/>
            </a:p>
            <a:p>
              <a:pPr algn="ctr"/>
              <a:r>
                <a:rPr lang="en-US" sz="1800" b="1" dirty="0"/>
                <a:t>Time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E9499F-3457-918C-9714-5383A4B18892}"/>
                </a:ext>
              </a:extLst>
            </p:cNvPr>
            <p:cNvSpPr txBox="1"/>
            <p:nvPr/>
          </p:nvSpPr>
          <p:spPr>
            <a:xfrm>
              <a:off x="9577009" y="3412461"/>
              <a:ext cx="173454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950" dirty="0"/>
                <a:t>46%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7BF8BE4-FC08-7031-047F-81BBC897B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172" y="959769"/>
              <a:ext cx="1508214" cy="1251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82F17-D891-AA35-3B87-00B871C65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r="8996"/>
          <a:stretch/>
        </p:blipFill>
        <p:spPr>
          <a:xfrm>
            <a:off x="5279572" y="1293653"/>
            <a:ext cx="3820886" cy="3392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5D183-D50E-283E-D6F9-1371C996257E}"/>
              </a:ext>
            </a:extLst>
          </p:cNvPr>
          <p:cNvSpPr txBox="1"/>
          <p:nvPr/>
        </p:nvSpPr>
        <p:spPr>
          <a:xfrm>
            <a:off x="2281782" y="321250"/>
            <a:ext cx="4710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j-lt"/>
              </a:rPr>
              <a:t>Future Directions – ACE</a:t>
            </a:r>
            <a:endParaRPr lang="en-US" sz="1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3D044-3482-A0CC-9248-4EA20F35E5D9}"/>
              </a:ext>
            </a:extLst>
          </p:cNvPr>
          <p:cNvSpPr txBox="1"/>
          <p:nvPr/>
        </p:nvSpPr>
        <p:spPr>
          <a:xfrm>
            <a:off x="541347" y="1224225"/>
            <a:ext cx="4859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Further refinement of students dashboards</a:t>
            </a:r>
          </a:p>
          <a:p>
            <a:pPr marL="257175" indent="-257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Org wide campaign focusing on the best use of Moodle to sharpen engagement measurements.</a:t>
            </a:r>
          </a:p>
          <a:p>
            <a:pPr marL="257175" indent="-257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Expand the functionality to support proactive outreach earlier in the student journey.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29035-AE24-4DFF-200A-19DC10A96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30" y="48619"/>
            <a:ext cx="1311728" cy="11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6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87935A3182649AD9DEF7E73E360CB" ma:contentTypeVersion="11" ma:contentTypeDescription="Create a new document." ma:contentTypeScope="" ma:versionID="9596b46a3594f9214c54d7381ba18fb8">
  <xsd:schema xmlns:xsd="http://www.w3.org/2001/XMLSchema" xmlns:xs="http://www.w3.org/2001/XMLSchema" xmlns:p="http://schemas.microsoft.com/office/2006/metadata/properties" xmlns:ns2="06293610-950b-4007-9add-7992b0eba1e8" xmlns:ns3="6f562838-09de-4b65-939a-432777c5c6ca" targetNamespace="http://schemas.microsoft.com/office/2006/metadata/properties" ma:root="true" ma:fieldsID="f8031256d6c5837b1628e95ca1c85382" ns2:_="" ns3:_="">
    <xsd:import namespace="06293610-950b-4007-9add-7992b0eba1e8"/>
    <xsd:import namespace="6f562838-09de-4b65-939a-432777c5c6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93610-950b-4007-9add-7992b0eba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d2b188-b8f0-4527-ab9c-6ed07e2b5a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62838-09de-4b65-939a-432777c5c6c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b691fd9-6e0e-4bac-b1c7-0f11976a2e0e}" ma:internalName="TaxCatchAll" ma:showField="CatchAllData" ma:web="c8df34f2-cba0-49f7-88ef-bd103c8865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562838-09de-4b65-939a-432777c5c6ca" xsi:nil="true"/>
    <lcf76f155ced4ddcb4097134ff3c332f xmlns="06293610-950b-4007-9add-7992b0eba1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0835EF-6962-4EC5-B55A-96D319053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293610-950b-4007-9add-7992b0eba1e8"/>
    <ds:schemaRef ds:uri="6f562838-09de-4b65-939a-432777c5c6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600DA-A927-46BC-86C8-363B5772A9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E0A329-9255-4BCB-93C5-570B55D5CEFA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06293610-950b-4007-9add-7992b0eba1e8"/>
    <ds:schemaRef ds:uri="http://schemas.microsoft.com/office/2006/documentManagement/types"/>
    <ds:schemaRef ds:uri="6f562838-09de-4b65-939a-432777c5c6ca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4924</TotalTime>
  <Words>161</Words>
  <Application>Microsoft Macintosh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 Theme</vt:lpstr>
      <vt:lpstr>ACE Analytics for Course Engagement </vt:lpstr>
      <vt:lpstr>What is ACE?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Canterbury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Harriette Cambridge</dc:creator>
  <cp:lastModifiedBy>Kaylene Sampson</cp:lastModifiedBy>
  <cp:revision>120</cp:revision>
  <cp:lastPrinted>2022-09-12T09:04:46Z</cp:lastPrinted>
  <dcterms:created xsi:type="dcterms:W3CDTF">2020-08-20T04:30:50Z</dcterms:created>
  <dcterms:modified xsi:type="dcterms:W3CDTF">2022-09-12T20:53:39Z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0x0101009E087935A3182649AD9DEF7E73E360CB</vt:lpwstr>
  </property>
</Properties>
</file>