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TT Interphases" panose="020B0604020202020204" charset="0"/>
      <p:regular r:id="rId25"/>
    </p:embeddedFont>
    <p:embeddedFont>
      <p:font typeface="TT Interphases 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B7E785-5173-4777-B9DF-6CB3AB747A2A}" v="48" dt="2022-09-18T05:45:32.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0" d="100"/>
          <a:sy n="40" d="100"/>
        </p:scale>
        <p:origin x="701" y="5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Avenell" userId="64a7bd6f-395d-4712-baab-fa16a48e3509" providerId="ADAL" clId="{6CB7E785-5173-4777-B9DF-6CB3AB747A2A}"/>
    <pc:docChg chg="undo custSel modSld">
      <pc:chgData name="Julia Avenell" userId="64a7bd6f-395d-4712-baab-fa16a48e3509" providerId="ADAL" clId="{6CB7E785-5173-4777-B9DF-6CB3AB747A2A}" dt="2022-09-18T05:46:14.115" v="258" actId="1076"/>
      <pc:docMkLst>
        <pc:docMk/>
      </pc:docMkLst>
      <pc:sldChg chg="addSp delSp modSp mod">
        <pc:chgData name="Julia Avenell" userId="64a7bd6f-395d-4712-baab-fa16a48e3509" providerId="ADAL" clId="{6CB7E785-5173-4777-B9DF-6CB3AB747A2A}" dt="2022-09-18T05:04:57.124" v="252" actId="1076"/>
        <pc:sldMkLst>
          <pc:docMk/>
          <pc:sldMk cId="0" sldId="256"/>
        </pc:sldMkLst>
        <pc:spChg chg="del mod topLvl">
          <ac:chgData name="Julia Avenell" userId="64a7bd6f-395d-4712-baab-fa16a48e3509" providerId="ADAL" clId="{6CB7E785-5173-4777-B9DF-6CB3AB747A2A}" dt="2022-09-18T04:40:25.801" v="28" actId="478"/>
          <ac:spMkLst>
            <pc:docMk/>
            <pc:sldMk cId="0" sldId="256"/>
            <ac:spMk id="9" creationId="{00000000-0000-0000-0000-000000000000}"/>
          </ac:spMkLst>
        </pc:spChg>
        <pc:grpChg chg="mod">
          <ac:chgData name="Julia Avenell" userId="64a7bd6f-395d-4712-baab-fa16a48e3509" providerId="ADAL" clId="{6CB7E785-5173-4777-B9DF-6CB3AB747A2A}" dt="2022-09-18T05:01:03.629" v="142" actId="1076"/>
          <ac:grpSpMkLst>
            <pc:docMk/>
            <pc:sldMk cId="0" sldId="256"/>
            <ac:grpSpMk id="2" creationId="{00000000-0000-0000-0000-000000000000}"/>
          </ac:grpSpMkLst>
        </pc:grpChg>
        <pc:grpChg chg="del mod">
          <ac:chgData name="Julia Avenell" userId="64a7bd6f-395d-4712-baab-fa16a48e3509" providerId="ADAL" clId="{6CB7E785-5173-4777-B9DF-6CB3AB747A2A}" dt="2022-09-18T04:34:41.865" v="3" actId="165"/>
          <ac:grpSpMkLst>
            <pc:docMk/>
            <pc:sldMk cId="0" sldId="256"/>
            <ac:grpSpMk id="8" creationId="{00000000-0000-0000-0000-000000000000}"/>
          </ac:grpSpMkLst>
        </pc:grpChg>
        <pc:picChg chg="del mod">
          <ac:chgData name="Julia Avenell" userId="64a7bd6f-395d-4712-baab-fa16a48e3509" providerId="ADAL" clId="{6CB7E785-5173-4777-B9DF-6CB3AB747A2A}" dt="2022-09-18T05:04:08.015" v="243" actId="478"/>
          <ac:picMkLst>
            <pc:docMk/>
            <pc:sldMk cId="0" sldId="256"/>
            <ac:picMk id="4" creationId="{00000000-0000-0000-0000-000000000000}"/>
          </ac:picMkLst>
        </pc:picChg>
        <pc:picChg chg="del mod">
          <ac:chgData name="Julia Avenell" userId="64a7bd6f-395d-4712-baab-fa16a48e3509" providerId="ADAL" clId="{6CB7E785-5173-4777-B9DF-6CB3AB747A2A}" dt="2022-09-18T05:04:09.529" v="244" actId="478"/>
          <ac:picMkLst>
            <pc:docMk/>
            <pc:sldMk cId="0" sldId="256"/>
            <ac:picMk id="5" creationId="{00000000-0000-0000-0000-000000000000}"/>
          </ac:picMkLst>
        </pc:picChg>
        <pc:picChg chg="mod ord">
          <ac:chgData name="Julia Avenell" userId="64a7bd6f-395d-4712-baab-fa16a48e3509" providerId="ADAL" clId="{6CB7E785-5173-4777-B9DF-6CB3AB747A2A}" dt="2022-09-18T05:04:57.124" v="252" actId="1076"/>
          <ac:picMkLst>
            <pc:docMk/>
            <pc:sldMk cId="0" sldId="256"/>
            <ac:picMk id="6" creationId="{00000000-0000-0000-0000-000000000000}"/>
          </ac:picMkLst>
        </pc:picChg>
        <pc:picChg chg="mod">
          <ac:chgData name="Julia Avenell" userId="64a7bd6f-395d-4712-baab-fa16a48e3509" providerId="ADAL" clId="{6CB7E785-5173-4777-B9DF-6CB3AB747A2A}" dt="2022-09-18T05:04:02.721" v="241" actId="1076"/>
          <ac:picMkLst>
            <pc:docMk/>
            <pc:sldMk cId="0" sldId="256"/>
            <ac:picMk id="7" creationId="{00000000-0000-0000-0000-000000000000}"/>
          </ac:picMkLst>
        </pc:picChg>
        <pc:picChg chg="add del mod">
          <ac:chgData name="Julia Avenell" userId="64a7bd6f-395d-4712-baab-fa16a48e3509" providerId="ADAL" clId="{6CB7E785-5173-4777-B9DF-6CB3AB747A2A}" dt="2022-09-18T04:37:50.076" v="15" actId="478"/>
          <ac:picMkLst>
            <pc:docMk/>
            <pc:sldMk cId="0" sldId="256"/>
            <ac:picMk id="18" creationId="{0688B00A-52D7-4165-B09A-AB71F62696D7}"/>
          </ac:picMkLst>
        </pc:picChg>
        <pc:picChg chg="add del mod">
          <ac:chgData name="Julia Avenell" userId="64a7bd6f-395d-4712-baab-fa16a48e3509" providerId="ADAL" clId="{6CB7E785-5173-4777-B9DF-6CB3AB747A2A}" dt="2022-09-18T04:39:28.259" v="26" actId="478"/>
          <ac:picMkLst>
            <pc:docMk/>
            <pc:sldMk cId="0" sldId="256"/>
            <ac:picMk id="20" creationId="{25F935B2-7648-411E-80CE-D8BD4CF0F003}"/>
          </ac:picMkLst>
        </pc:picChg>
        <pc:picChg chg="add del mod">
          <ac:chgData name="Julia Avenell" userId="64a7bd6f-395d-4712-baab-fa16a48e3509" providerId="ADAL" clId="{6CB7E785-5173-4777-B9DF-6CB3AB747A2A}" dt="2022-09-18T04:58:00.135" v="101" actId="478"/>
          <ac:picMkLst>
            <pc:docMk/>
            <pc:sldMk cId="0" sldId="256"/>
            <ac:picMk id="22" creationId="{1E78089F-3144-421B-BBDE-FA144097D9AC}"/>
          </ac:picMkLst>
        </pc:picChg>
        <pc:picChg chg="add mod modCrop">
          <ac:chgData name="Julia Avenell" userId="64a7bd6f-395d-4712-baab-fa16a48e3509" providerId="ADAL" clId="{6CB7E785-5173-4777-B9DF-6CB3AB747A2A}" dt="2022-09-18T05:03:30.881" v="234" actId="732"/>
          <ac:picMkLst>
            <pc:docMk/>
            <pc:sldMk cId="0" sldId="256"/>
            <ac:picMk id="24" creationId="{5A99F609-632F-4E42-8CA0-63EA74FB8957}"/>
          </ac:picMkLst>
        </pc:picChg>
      </pc:sldChg>
      <pc:sldChg chg="modSp mod">
        <pc:chgData name="Julia Avenell" userId="64a7bd6f-395d-4712-baab-fa16a48e3509" providerId="ADAL" clId="{6CB7E785-5173-4777-B9DF-6CB3AB747A2A}" dt="2022-09-18T04:42:11.852" v="34" actId="1076"/>
        <pc:sldMkLst>
          <pc:docMk/>
          <pc:sldMk cId="0" sldId="257"/>
        </pc:sldMkLst>
        <pc:grpChg chg="mod">
          <ac:chgData name="Julia Avenell" userId="64a7bd6f-395d-4712-baab-fa16a48e3509" providerId="ADAL" clId="{6CB7E785-5173-4777-B9DF-6CB3AB747A2A}" dt="2022-09-18T04:42:05.767" v="33" actId="1076"/>
          <ac:grpSpMkLst>
            <pc:docMk/>
            <pc:sldMk cId="0" sldId="257"/>
            <ac:grpSpMk id="4" creationId="{00000000-0000-0000-0000-000000000000}"/>
          </ac:grpSpMkLst>
        </pc:grpChg>
        <pc:picChg chg="mod">
          <ac:chgData name="Julia Avenell" userId="64a7bd6f-395d-4712-baab-fa16a48e3509" providerId="ADAL" clId="{6CB7E785-5173-4777-B9DF-6CB3AB747A2A}" dt="2022-09-18T04:42:03.657" v="32" actId="1076"/>
          <ac:picMkLst>
            <pc:docMk/>
            <pc:sldMk cId="0" sldId="257"/>
            <ac:picMk id="6" creationId="{00000000-0000-0000-0000-000000000000}"/>
          </ac:picMkLst>
        </pc:picChg>
        <pc:picChg chg="mod">
          <ac:chgData name="Julia Avenell" userId="64a7bd6f-395d-4712-baab-fa16a48e3509" providerId="ADAL" clId="{6CB7E785-5173-4777-B9DF-6CB3AB747A2A}" dt="2022-09-18T04:42:11.852" v="34" actId="1076"/>
          <ac:picMkLst>
            <pc:docMk/>
            <pc:sldMk cId="0" sldId="257"/>
            <ac:picMk id="7" creationId="{00000000-0000-0000-0000-000000000000}"/>
          </ac:picMkLst>
        </pc:picChg>
      </pc:sldChg>
      <pc:sldChg chg="modSp mod">
        <pc:chgData name="Julia Avenell" userId="64a7bd6f-395d-4712-baab-fa16a48e3509" providerId="ADAL" clId="{6CB7E785-5173-4777-B9DF-6CB3AB747A2A}" dt="2022-09-18T04:42:48.536" v="37" actId="1076"/>
        <pc:sldMkLst>
          <pc:docMk/>
          <pc:sldMk cId="0" sldId="260"/>
        </pc:sldMkLst>
        <pc:grpChg chg="mod">
          <ac:chgData name="Julia Avenell" userId="64a7bd6f-395d-4712-baab-fa16a48e3509" providerId="ADAL" clId="{6CB7E785-5173-4777-B9DF-6CB3AB747A2A}" dt="2022-09-18T04:42:44.927" v="36" actId="1076"/>
          <ac:grpSpMkLst>
            <pc:docMk/>
            <pc:sldMk cId="0" sldId="260"/>
            <ac:grpSpMk id="5" creationId="{00000000-0000-0000-0000-000000000000}"/>
          </ac:grpSpMkLst>
        </pc:grpChg>
        <pc:picChg chg="mod">
          <ac:chgData name="Julia Avenell" userId="64a7bd6f-395d-4712-baab-fa16a48e3509" providerId="ADAL" clId="{6CB7E785-5173-4777-B9DF-6CB3AB747A2A}" dt="2022-09-18T04:42:48.536" v="37" actId="1076"/>
          <ac:picMkLst>
            <pc:docMk/>
            <pc:sldMk cId="0" sldId="260"/>
            <ac:picMk id="7" creationId="{00000000-0000-0000-0000-000000000000}"/>
          </ac:picMkLst>
        </pc:picChg>
      </pc:sldChg>
      <pc:sldChg chg="modSp mod">
        <pc:chgData name="Julia Avenell" userId="64a7bd6f-395d-4712-baab-fa16a48e3509" providerId="ADAL" clId="{6CB7E785-5173-4777-B9DF-6CB3AB747A2A}" dt="2022-09-18T04:43:57.422" v="39" actId="166"/>
        <pc:sldMkLst>
          <pc:docMk/>
          <pc:sldMk cId="0" sldId="265"/>
        </pc:sldMkLst>
        <pc:picChg chg="mod ord">
          <ac:chgData name="Julia Avenell" userId="64a7bd6f-395d-4712-baab-fa16a48e3509" providerId="ADAL" clId="{6CB7E785-5173-4777-B9DF-6CB3AB747A2A}" dt="2022-09-18T04:43:57.422" v="39" actId="166"/>
          <ac:picMkLst>
            <pc:docMk/>
            <pc:sldMk cId="0" sldId="265"/>
            <ac:picMk id="4" creationId="{00000000-0000-0000-0000-000000000000}"/>
          </ac:picMkLst>
        </pc:picChg>
      </pc:sldChg>
      <pc:sldChg chg="addSp delSp modSp mod delAnim modAnim">
        <pc:chgData name="Julia Avenell" userId="64a7bd6f-395d-4712-baab-fa16a48e3509" providerId="ADAL" clId="{6CB7E785-5173-4777-B9DF-6CB3AB747A2A}" dt="2022-09-18T05:46:14.115" v="258" actId="1076"/>
        <pc:sldMkLst>
          <pc:docMk/>
          <pc:sldMk cId="0" sldId="266"/>
        </pc:sldMkLst>
        <pc:picChg chg="del">
          <ac:chgData name="Julia Avenell" userId="64a7bd6f-395d-4712-baab-fa16a48e3509" providerId="ADAL" clId="{6CB7E785-5173-4777-B9DF-6CB3AB747A2A}" dt="2022-09-18T05:43:35.196" v="253" actId="478"/>
          <ac:picMkLst>
            <pc:docMk/>
            <pc:sldMk cId="0" sldId="266"/>
            <ac:picMk id="2" creationId="{00000000-0000-0000-0000-000000000000}"/>
          </ac:picMkLst>
        </pc:picChg>
        <pc:picChg chg="add mod">
          <ac:chgData name="Julia Avenell" userId="64a7bd6f-395d-4712-baab-fa16a48e3509" providerId="ADAL" clId="{6CB7E785-5173-4777-B9DF-6CB3AB747A2A}" dt="2022-09-18T05:46:14.115" v="258" actId="1076"/>
          <ac:picMkLst>
            <pc:docMk/>
            <pc:sldMk cId="0" sldId="266"/>
            <ac:picMk id="3" creationId="{6D7B667F-FB95-49CC-B1A9-35D0D06F386E}"/>
          </ac:picMkLst>
        </pc:picChg>
      </pc:sldChg>
      <pc:sldChg chg="setBg">
        <pc:chgData name="Julia Avenell" userId="64a7bd6f-395d-4712-baab-fa16a48e3509" providerId="ADAL" clId="{6CB7E785-5173-4777-B9DF-6CB3AB747A2A}" dt="2022-09-18T04:51:05.450" v="79"/>
        <pc:sldMkLst>
          <pc:docMk/>
          <pc:sldMk cId="0"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err="1"/>
              <a:t>Hulio</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Julia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Julia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Julia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Julia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Jane</a:t>
            </a:r>
          </a:p>
          <a:p>
            <a:pPr lvl="0"/>
            <a:r>
              <a:rPr lang="en-US"/>
              <a:t>The feedback from students about the video explainer we just watched was extremely positive. By using humour and a light but informative approach, students were made familiar with the rubric and assessment requirements.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Jane</a:t>
            </a:r>
          </a:p>
          <a:p>
            <a:pPr lvl="0"/>
            <a:r>
              <a:rPr lang="en-US"/>
              <a:t>The feedback from students about the video explainer we just watched was extremely positive. By using humour and a light but informative approach, students were made familiar with the rubric and assessment requirements.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Jane</a:t>
            </a:r>
          </a:p>
          <a:p>
            <a:pPr lvl="0"/>
            <a:r>
              <a:rPr lang="en-US"/>
              <a:t>So, what is a rubric?</a:t>
            </a:r>
          </a:p>
          <a:p>
            <a:pPr lvl="0"/>
            <a:r>
              <a:rPr lang="en-US"/>
              <a:t>A rubric is typically an evaluation tool, to measure attainment against a consistent set of criteria. Rubrics are really useful in helping to position students against a set of learning standards, and it helps determine how well they have met certain learning outcomes.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Jane</a:t>
            </a:r>
          </a:p>
          <a:p>
            <a:pPr lvl="0"/>
            <a:r>
              <a:rPr lang="en-US"/>
              <a:t>AFTRS was established in 1973 under an act of Federal Parliament, so we're turning 50 next year! Our campus is in Sydney.</a:t>
            </a:r>
          </a:p>
          <a:p>
            <a:pPr lvl="0"/>
            <a:endParaRPr lang="en-US"/>
          </a:p>
          <a:p>
            <a:pPr lvl="0"/>
            <a:r>
              <a:rPr lang="en-US"/>
              <a:t>Our purpose is to support the next generation of Australian storytellers, through teaching all facets of film production and broadcast: writing, directing, producing, cinematography, editing, design and sound.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Julia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Jane</a:t>
            </a:r>
          </a:p>
          <a:p>
            <a:pPr lvl="0"/>
            <a:r>
              <a:rPr lang="en-US"/>
              <a:t>So, what is a rubric?</a:t>
            </a:r>
          </a:p>
          <a:p>
            <a:pPr lvl="0"/>
            <a:r>
              <a:rPr lang="en-US"/>
              <a:t>A rubric is typically an evaluation tool, to measure attainment against a consistent set of criteria. Rubrics are really useful in helping to position students against a set of learning standards, and it helps determine how well they have met certain learning outcomes.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Jane</a:t>
            </a:r>
          </a:p>
          <a:p>
            <a:pPr lvl="0"/>
            <a:r>
              <a:rPr lang="en-US"/>
              <a:t>Why do we use rubrics?</a:t>
            </a:r>
          </a:p>
          <a:p>
            <a:pPr lvl="0"/>
            <a:r>
              <a:rPr lang="en-US"/>
              <a:t>AFTRS uses rubrics as our primary assessment tool. A big part of the reason for doing this is it helps us to mark efficiently and consistently across large cohorts and with multiple markers. Using inbuilt Moodle rubrics, with grades being calculated automatically in the back-end, it means fewer errors and miscalculations by markers; plus, the grades are immediately visible to students and we don't need to upload separate marking sheets.</a:t>
            </a:r>
          </a:p>
          <a:p>
            <a:pPr lvl="0"/>
            <a:endParaRPr lang="en-US"/>
          </a:p>
          <a:p>
            <a:pPr lvl="0"/>
            <a:r>
              <a:rPr lang="en-US"/>
              <a:t>Rubrics are a useful tool for student self-evaluation too, and we encourage our students to review their rubrics before they submit their work so they can verify whether they have met all the required criteria.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Jane</a:t>
            </a:r>
          </a:p>
          <a:p>
            <a:pPr lvl="0"/>
            <a:r>
              <a:rPr lang="en-US"/>
              <a:t>Not all rubrics are created equally..! And a poorly-worded or overly complicated rubric can make marking really challenging. Ideally the markers shouldn't need to exercise their subjective discretion when awarding a grade: the indicators should support the marker in selecting the appropriate grade for each student.</a:t>
            </a:r>
          </a:p>
          <a:p>
            <a:pPr lvl="0"/>
            <a:endParaRPr lang="en-US"/>
          </a:p>
          <a:p>
            <a:pPr lvl="0"/>
            <a:r>
              <a:rPr lang="en-US"/>
              <a:t>The best rubrics are those where the indicators are concise and unambiguous, and each criterion should ask for a specific and tangible output.</a:t>
            </a:r>
          </a:p>
          <a:p>
            <a:pPr lvl="0"/>
            <a:endParaRPr lang="en-US"/>
          </a:p>
          <a:p>
            <a:pPr lvl="0"/>
            <a:r>
              <a:rPr lang="en-US"/>
              <a:t>Students themselves should also be able to use the rubric as a form of feedback: see where against the indicators they have been graded, and understand the feedback contained within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Jane</a:t>
            </a:r>
          </a:p>
          <a:p>
            <a:pPr lvl="0"/>
            <a:r>
              <a:rPr lang="en-US"/>
              <a:t>Student input can really assist in the design of a good rubric. Ensuring students understand the assessment requirements and even having them co-determine the rubric can be a great way to engage them.</a:t>
            </a:r>
          </a:p>
          <a:p>
            <a:pPr lvl="0"/>
            <a:endParaRPr lang="en-US"/>
          </a:p>
          <a:p>
            <a:pPr lvl="0"/>
            <a:r>
              <a:rPr lang="en-US"/>
              <a:t>Providing examples of 'rubrics in practice' - that is, exemplar student work with a marked rubric alongside - can be a useful benchmarking tool for students as they prepare their own assessments.</a:t>
            </a:r>
          </a:p>
          <a:p>
            <a:pPr lvl="0"/>
            <a:endParaRPr lang="en-US"/>
          </a:p>
          <a:p>
            <a:pPr lvl="0"/>
            <a:r>
              <a:rPr lang="en-US"/>
              <a:t>Providing fun video explainers has been one way AFTRS staff have helped our students to engage with their assessment tools.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Jane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 Id="rId9"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45.png"/><Relationship Id="rId5" Type="http://schemas.openxmlformats.org/officeDocument/2006/relationships/image" Target="../media/image5.png"/><Relationship Id="rId10" Type="http://schemas.openxmlformats.org/officeDocument/2006/relationships/image" Target="../media/image44.png"/><Relationship Id="rId4" Type="http://schemas.openxmlformats.org/officeDocument/2006/relationships/image" Target="../media/image8.sv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image" Target="../media/image8.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7.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25.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54.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svg"/><Relationship Id="rId10" Type="http://schemas.openxmlformats.org/officeDocument/2006/relationships/image" Target="../media/image57.jpeg"/><Relationship Id="rId4" Type="http://schemas.openxmlformats.org/officeDocument/2006/relationships/image" Target="../media/image7.png"/><Relationship Id="rId9" Type="http://schemas.openxmlformats.org/officeDocument/2006/relationships/image" Target="../media/image2.sv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svg"/><Relationship Id="rId10" Type="http://schemas.openxmlformats.org/officeDocument/2006/relationships/image" Target="../media/image58.jpeg"/><Relationship Id="rId4" Type="http://schemas.openxmlformats.org/officeDocument/2006/relationships/image" Target="../media/image7.png"/><Relationship Id="rId9" Type="http://schemas.openxmlformats.org/officeDocument/2006/relationships/image" Target="../media/image2.sv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0.svg"/><Relationship Id="rId7" Type="http://schemas.openxmlformats.org/officeDocument/2006/relationships/image" Target="../media/image6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1.jpeg"/><Relationship Id="rId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6.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7.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sv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sv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8.svg"/><Relationship Id="rId10" Type="http://schemas.openxmlformats.org/officeDocument/2006/relationships/image" Target="../media/image38.svg"/><Relationship Id="rId4" Type="http://schemas.openxmlformats.org/officeDocument/2006/relationships/image" Target="../media/image7.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10.svg"/><Relationship Id="rId4" Type="http://schemas.openxmlformats.org/officeDocument/2006/relationships/image" Target="../media/image6.sv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32260" y="958076"/>
            <a:ext cx="5776484" cy="9309874"/>
            <a:chOff x="0" y="0"/>
            <a:chExt cx="4224020" cy="6350000"/>
          </a:xfrm>
        </p:grpSpPr>
        <p:sp>
          <p:nvSpPr>
            <p:cNvPr id="3" name="Freeform 3"/>
            <p:cNvSpPr/>
            <p:nvPr/>
          </p:nvSpPr>
          <p:spPr>
            <a:xfrm>
              <a:off x="0" y="0"/>
              <a:ext cx="4224020" cy="6350000"/>
            </a:xfrm>
            <a:custGeom>
              <a:avLst/>
              <a:gdLst/>
              <a:ahLst/>
              <a:cxnLst/>
              <a:rect l="l" t="t" r="r" b="b"/>
              <a:pathLst>
                <a:path w="4224020" h="6350000">
                  <a:moveTo>
                    <a:pt x="4224020" y="6350000"/>
                  </a:moveTo>
                  <a:lnTo>
                    <a:pt x="2441575" y="6350000"/>
                  </a:lnTo>
                  <a:cubicBezTo>
                    <a:pt x="1093089" y="6350000"/>
                    <a:pt x="0" y="5256911"/>
                    <a:pt x="0" y="3908425"/>
                  </a:cubicBezTo>
                  <a:lnTo>
                    <a:pt x="0" y="0"/>
                  </a:lnTo>
                  <a:lnTo>
                    <a:pt x="1782445" y="0"/>
                  </a:lnTo>
                  <a:cubicBezTo>
                    <a:pt x="3130931" y="0"/>
                    <a:pt x="4224020" y="1093089"/>
                    <a:pt x="4224020" y="2441575"/>
                  </a:cubicBezTo>
                  <a:lnTo>
                    <a:pt x="4224020" y="6350000"/>
                  </a:lnTo>
                  <a:close/>
                </a:path>
              </a:pathLst>
            </a:custGeom>
            <a:solidFill>
              <a:srgbClr val="FFADB2"/>
            </a:solid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40653" y="682245"/>
            <a:ext cx="1305959" cy="1305959"/>
          </a:xfrm>
          <a:prstGeom prst="rect">
            <a:avLst/>
          </a:prstGeom>
        </p:spPr>
      </p:pic>
      <p:pic>
        <p:nvPicPr>
          <p:cNvPr id="10" name="Picture 10"/>
          <p:cNvPicPr>
            <a:picLocks noChangeAspect="1"/>
          </p:cNvPicPr>
          <p:nvPr/>
        </p:nvPicPr>
        <p:blipFill>
          <a:blip r:embed="rId5">
            <a:alphaModFix amt="55000"/>
          </a:blip>
          <a:srcRect/>
          <a:stretch>
            <a:fillRect/>
          </a:stretch>
        </p:blipFill>
        <p:spPr>
          <a:xfrm>
            <a:off x="1028700" y="1028700"/>
            <a:ext cx="1814761" cy="740138"/>
          </a:xfrm>
          <a:prstGeom prst="rect">
            <a:avLst/>
          </a:prstGeom>
        </p:spPr>
      </p:pic>
      <p:grpSp>
        <p:nvGrpSpPr>
          <p:cNvPr id="11" name="Group 11"/>
          <p:cNvGrpSpPr/>
          <p:nvPr/>
        </p:nvGrpSpPr>
        <p:grpSpPr>
          <a:xfrm>
            <a:off x="1028700" y="4162862"/>
            <a:ext cx="9093614" cy="4098414"/>
            <a:chOff x="0" y="0"/>
            <a:chExt cx="12124818" cy="5464553"/>
          </a:xfrm>
        </p:grpSpPr>
        <p:sp>
          <p:nvSpPr>
            <p:cNvPr id="12" name="TextBox 12"/>
            <p:cNvSpPr txBox="1"/>
            <p:nvPr/>
          </p:nvSpPr>
          <p:spPr>
            <a:xfrm>
              <a:off x="0" y="304800"/>
              <a:ext cx="12124818" cy="4237568"/>
            </a:xfrm>
            <a:prstGeom prst="rect">
              <a:avLst/>
            </a:prstGeom>
          </p:spPr>
          <p:txBody>
            <a:bodyPr lIns="0" tIns="0" rIns="0" bIns="0" rtlCol="0" anchor="t">
              <a:spAutoFit/>
            </a:bodyPr>
            <a:lstStyle/>
            <a:p>
              <a:pPr>
                <a:lnSpc>
                  <a:spcPts val="11875"/>
                </a:lnSpc>
              </a:pPr>
              <a:r>
                <a:rPr lang="en-US" sz="12500">
                  <a:solidFill>
                    <a:srgbClr val="000000"/>
                  </a:solidFill>
                  <a:latin typeface="TT Interphases Bold"/>
                </a:rPr>
                <a:t>Advanced Grading: </a:t>
              </a:r>
            </a:p>
          </p:txBody>
        </p:sp>
        <p:sp>
          <p:nvSpPr>
            <p:cNvPr id="13" name="TextBox 13"/>
            <p:cNvSpPr txBox="1"/>
            <p:nvPr/>
          </p:nvSpPr>
          <p:spPr>
            <a:xfrm>
              <a:off x="0" y="4646884"/>
              <a:ext cx="12124818" cy="817669"/>
            </a:xfrm>
            <a:prstGeom prst="rect">
              <a:avLst/>
            </a:prstGeom>
          </p:spPr>
          <p:txBody>
            <a:bodyPr lIns="0" tIns="0" rIns="0" bIns="0" rtlCol="0" anchor="t">
              <a:spAutoFit/>
            </a:bodyPr>
            <a:lstStyle/>
            <a:p>
              <a:pPr>
                <a:lnSpc>
                  <a:spcPts val="5179"/>
                </a:lnSpc>
              </a:pPr>
              <a:r>
                <a:rPr lang="en-US" sz="3699">
                  <a:solidFill>
                    <a:srgbClr val="000000"/>
                  </a:solidFill>
                  <a:latin typeface="TT Interphases"/>
                </a:rPr>
                <a:t>creating efficiencies with moodle rubrics</a:t>
              </a:r>
            </a:p>
          </p:txBody>
        </p:sp>
      </p:grpSp>
      <p:sp>
        <p:nvSpPr>
          <p:cNvPr id="14" name="TextBox 14"/>
          <p:cNvSpPr txBox="1"/>
          <p:nvPr/>
        </p:nvSpPr>
        <p:spPr>
          <a:xfrm>
            <a:off x="8239783" y="8828405"/>
            <a:ext cx="2496759" cy="422275"/>
          </a:xfrm>
          <a:prstGeom prst="rect">
            <a:avLst/>
          </a:prstGeom>
        </p:spPr>
        <p:txBody>
          <a:bodyPr lIns="0" tIns="0" rIns="0" bIns="0" rtlCol="0" anchor="t">
            <a:spAutoFit/>
          </a:bodyPr>
          <a:lstStyle/>
          <a:p>
            <a:pPr>
              <a:lnSpc>
                <a:spcPts val="3500"/>
              </a:lnSpc>
            </a:pPr>
            <a:r>
              <a:rPr lang="en-US" sz="2500">
                <a:solidFill>
                  <a:srgbClr val="000000"/>
                </a:solidFill>
                <a:latin typeface="TT Interphases"/>
              </a:rPr>
              <a:t>Jane Newton</a:t>
            </a:r>
          </a:p>
        </p:txBody>
      </p:sp>
      <p:sp>
        <p:nvSpPr>
          <p:cNvPr id="15" name="TextBox 15"/>
          <p:cNvSpPr txBox="1"/>
          <p:nvPr/>
        </p:nvSpPr>
        <p:spPr>
          <a:xfrm>
            <a:off x="5398576" y="8836025"/>
            <a:ext cx="1853065" cy="422275"/>
          </a:xfrm>
          <a:prstGeom prst="rect">
            <a:avLst/>
          </a:prstGeom>
        </p:spPr>
        <p:txBody>
          <a:bodyPr lIns="0" tIns="0" rIns="0" bIns="0" rtlCol="0" anchor="t">
            <a:spAutoFit/>
          </a:bodyPr>
          <a:lstStyle/>
          <a:p>
            <a:pPr>
              <a:lnSpc>
                <a:spcPts val="3500"/>
              </a:lnSpc>
            </a:pPr>
            <a:r>
              <a:rPr lang="en-US" sz="2500">
                <a:solidFill>
                  <a:srgbClr val="000000"/>
                </a:solidFill>
                <a:latin typeface="TT Interphases"/>
              </a:rPr>
              <a:t>Julia Avenell</a:t>
            </a:r>
          </a:p>
        </p:txBody>
      </p:sp>
      <p:sp>
        <p:nvSpPr>
          <p:cNvPr id="16" name="TextBox 16"/>
          <p:cNvSpPr txBox="1"/>
          <p:nvPr/>
        </p:nvSpPr>
        <p:spPr>
          <a:xfrm>
            <a:off x="1028700" y="8828405"/>
            <a:ext cx="3381734" cy="422275"/>
          </a:xfrm>
          <a:prstGeom prst="rect">
            <a:avLst/>
          </a:prstGeom>
        </p:spPr>
        <p:txBody>
          <a:bodyPr lIns="0" tIns="0" rIns="0" bIns="0" rtlCol="0" anchor="t">
            <a:spAutoFit/>
          </a:bodyPr>
          <a:lstStyle/>
          <a:p>
            <a:pPr>
              <a:lnSpc>
                <a:spcPts val="3500"/>
              </a:lnSpc>
            </a:pPr>
            <a:r>
              <a:rPr lang="en-US" sz="2500">
                <a:solidFill>
                  <a:srgbClr val="000000"/>
                </a:solidFill>
                <a:latin typeface="TT Interphases"/>
              </a:rPr>
              <a:t>MoodleMoot Global 22</a:t>
            </a:r>
          </a:p>
        </p:txBody>
      </p:sp>
      <p:pic>
        <p:nvPicPr>
          <p:cNvPr id="24" name="Picture 23" descr="A person in front of a blackboard&#10;&#10;Description automatically generated with low confidence">
            <a:extLst>
              <a:ext uri="{FF2B5EF4-FFF2-40B4-BE49-F238E27FC236}">
                <a16:creationId xmlns:a16="http://schemas.microsoft.com/office/drawing/2014/main" id="{5A99F609-632F-4E42-8CA0-63EA74FB8957}"/>
              </a:ext>
            </a:extLst>
          </p:cNvPr>
          <p:cNvPicPr>
            <a:picLocks noChangeAspect="1"/>
          </p:cNvPicPr>
          <p:nvPr/>
        </p:nvPicPr>
        <p:blipFill rotWithShape="1">
          <a:blip r:embed="rId6">
            <a:extLst>
              <a:ext uri="{28A0092B-C50C-407E-A947-70E740481C1C}">
                <a14:useLocalDpi xmlns:a14="http://schemas.microsoft.com/office/drawing/2010/main" val="0"/>
              </a:ext>
            </a:extLst>
          </a:blip>
          <a:srcRect l="22377" t="5901" b="-1188"/>
          <a:stretch/>
        </p:blipFill>
        <p:spPr>
          <a:xfrm>
            <a:off x="11591153" y="2628900"/>
            <a:ext cx="6696847" cy="619950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35106">
            <a:off x="9765478" y="4828276"/>
            <a:ext cx="2595888" cy="25958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2800589" y="2207973"/>
            <a:ext cx="5594465" cy="8410200"/>
            <a:chOff x="0" y="0"/>
            <a:chExt cx="4224020" cy="6350000"/>
          </a:xfrm>
        </p:grpSpPr>
        <p:sp>
          <p:nvSpPr>
            <p:cNvPr id="3" name="Freeform 3"/>
            <p:cNvSpPr/>
            <p:nvPr/>
          </p:nvSpPr>
          <p:spPr>
            <a:xfrm>
              <a:off x="0" y="0"/>
              <a:ext cx="4224020" cy="6350000"/>
            </a:xfrm>
            <a:custGeom>
              <a:avLst/>
              <a:gdLst/>
              <a:ahLst/>
              <a:cxnLst/>
              <a:rect l="l" t="t" r="r" b="b"/>
              <a:pathLst>
                <a:path w="4224020" h="6350000">
                  <a:moveTo>
                    <a:pt x="4224020" y="6350000"/>
                  </a:moveTo>
                  <a:lnTo>
                    <a:pt x="2441575" y="6350000"/>
                  </a:lnTo>
                  <a:cubicBezTo>
                    <a:pt x="1093089" y="6350000"/>
                    <a:pt x="0" y="5256911"/>
                    <a:pt x="0" y="3908425"/>
                  </a:cubicBezTo>
                  <a:lnTo>
                    <a:pt x="0" y="0"/>
                  </a:lnTo>
                  <a:lnTo>
                    <a:pt x="1782445" y="0"/>
                  </a:lnTo>
                  <a:cubicBezTo>
                    <a:pt x="3130931" y="0"/>
                    <a:pt x="4224020" y="1093089"/>
                    <a:pt x="4224020" y="2441575"/>
                  </a:cubicBezTo>
                  <a:lnTo>
                    <a:pt x="4224020" y="6350000"/>
                  </a:lnTo>
                  <a:close/>
                </a:path>
              </a:pathLst>
            </a:custGeom>
            <a:solidFill>
              <a:srgbClr val="CBD5D5"/>
            </a:solidFill>
          </p:spPr>
        </p:sp>
      </p:grpSp>
      <p:sp>
        <p:nvSpPr>
          <p:cNvPr id="5" name="TextBox 5"/>
          <p:cNvSpPr txBox="1"/>
          <p:nvPr/>
        </p:nvSpPr>
        <p:spPr>
          <a:xfrm>
            <a:off x="1028700" y="3297973"/>
            <a:ext cx="9662867" cy="5747743"/>
          </a:xfrm>
          <a:prstGeom prst="rect">
            <a:avLst/>
          </a:prstGeom>
        </p:spPr>
        <p:txBody>
          <a:bodyPr lIns="0" tIns="0" rIns="0" bIns="0" rtlCol="0" anchor="t">
            <a:spAutoFit/>
          </a:bodyPr>
          <a:lstStyle/>
          <a:p>
            <a:pPr marL="794261" lvl="1" indent="-397131">
              <a:lnSpc>
                <a:spcPts val="6548"/>
              </a:lnSpc>
              <a:buFont typeface="Arial"/>
              <a:buChar char="•"/>
            </a:pPr>
            <a:r>
              <a:rPr lang="en-US" sz="3678">
                <a:solidFill>
                  <a:srgbClr val="000000"/>
                </a:solidFill>
                <a:latin typeface="TT Interphases"/>
              </a:rPr>
              <a:t>Build rubrics into peer-to-peer assessment - usually best for formative assessment</a:t>
            </a:r>
          </a:p>
          <a:p>
            <a:pPr marL="794261" lvl="1" indent="-397131">
              <a:lnSpc>
                <a:spcPts val="6548"/>
              </a:lnSpc>
              <a:buFont typeface="Arial"/>
              <a:buChar char="•"/>
            </a:pPr>
            <a:r>
              <a:rPr lang="en-US" sz="3678">
                <a:solidFill>
                  <a:srgbClr val="000000"/>
                </a:solidFill>
                <a:latin typeface="TT Interphases"/>
              </a:rPr>
              <a:t>Accompany exemplars with corresponding marked rubrics</a:t>
            </a:r>
          </a:p>
          <a:p>
            <a:pPr marL="794261" lvl="1" indent="-397131">
              <a:lnSpc>
                <a:spcPts val="6548"/>
              </a:lnSpc>
              <a:buFont typeface="Arial"/>
              <a:buChar char="•"/>
            </a:pPr>
            <a:r>
              <a:rPr lang="en-US" sz="3678">
                <a:solidFill>
                  <a:srgbClr val="000000"/>
                </a:solidFill>
                <a:latin typeface="TT Interphases"/>
              </a:rPr>
              <a:t>Get student input on rubric design</a:t>
            </a:r>
          </a:p>
          <a:p>
            <a:pPr marL="794261" lvl="1" indent="-397131">
              <a:lnSpc>
                <a:spcPts val="6548"/>
              </a:lnSpc>
              <a:buFont typeface="Arial"/>
              <a:buChar char="•"/>
            </a:pPr>
            <a:r>
              <a:rPr lang="en-US" sz="3678">
                <a:solidFill>
                  <a:srgbClr val="000000"/>
                </a:solidFill>
                <a:latin typeface="TT Interphases"/>
              </a:rPr>
              <a:t>Provide video explainers</a:t>
            </a:r>
          </a:p>
        </p:txBody>
      </p:sp>
      <p:sp>
        <p:nvSpPr>
          <p:cNvPr id="6" name="TextBox 6"/>
          <p:cNvSpPr txBox="1"/>
          <p:nvPr/>
        </p:nvSpPr>
        <p:spPr>
          <a:xfrm>
            <a:off x="1028700" y="1162050"/>
            <a:ext cx="6975855" cy="1379802"/>
          </a:xfrm>
          <a:prstGeom prst="rect">
            <a:avLst/>
          </a:prstGeom>
        </p:spPr>
        <p:txBody>
          <a:bodyPr lIns="0" tIns="0" rIns="0" bIns="0" rtlCol="0" anchor="t">
            <a:spAutoFit/>
          </a:bodyPr>
          <a:lstStyle/>
          <a:p>
            <a:pPr>
              <a:lnSpc>
                <a:spcPts val="5281"/>
              </a:lnSpc>
            </a:pPr>
            <a:r>
              <a:rPr lang="en-US" sz="5559">
                <a:solidFill>
                  <a:srgbClr val="000000"/>
                </a:solidFill>
                <a:latin typeface="TT Interphases Bold"/>
              </a:rPr>
              <a:t>Engaging students with rubrics:</a:t>
            </a: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5160071" y="1398769"/>
            <a:ext cx="2099229" cy="2099229"/>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510712" y="8315745"/>
            <a:ext cx="2595888" cy="2595888"/>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75129" y="745789"/>
            <a:ext cx="1305959" cy="1305959"/>
          </a:xfrm>
          <a:prstGeom prst="rect">
            <a:avLst/>
          </a:prstGeom>
        </p:spPr>
      </p:pic>
      <p:pic>
        <p:nvPicPr>
          <p:cNvPr id="4" name="Picture 4"/>
          <p:cNvPicPr>
            <a:picLocks noChangeAspect="1"/>
          </p:cNvPicPr>
          <p:nvPr/>
        </p:nvPicPr>
        <p:blipFill>
          <a:blip r:embed="rId9"/>
          <a:srcRect/>
          <a:stretch>
            <a:fillRect/>
          </a:stretch>
        </p:blipFill>
        <p:spPr>
          <a:xfrm>
            <a:off x="10848410" y="3122400"/>
            <a:ext cx="7439590" cy="495662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ssessment_2A_and_2B-s1-full">
            <a:hlinkClick r:id="" action="ppaction://media"/>
            <a:extLst>
              <a:ext uri="{FF2B5EF4-FFF2-40B4-BE49-F238E27FC236}">
                <a16:creationId xmlns:a16="http://schemas.microsoft.com/office/drawing/2014/main" id="{6D7B667F-FB95-49CC-B1A9-35D0D06F38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342900"/>
            <a:ext cx="17068800" cy="96012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4434763" y="2591585"/>
            <a:ext cx="5555842" cy="5555842"/>
          </a:xfrm>
          <a:prstGeom prst="rect">
            <a:avLst/>
          </a:prstGeom>
        </p:spPr>
      </p:pic>
      <p:graphicFrame>
        <p:nvGraphicFramePr>
          <p:cNvPr id="3" name="Table 3"/>
          <p:cNvGraphicFramePr>
            <a:graphicFrameLocks noGrp="1"/>
          </p:cNvGraphicFramePr>
          <p:nvPr/>
        </p:nvGraphicFramePr>
        <p:xfrm>
          <a:off x="1028700" y="3036527"/>
          <a:ext cx="16230600" cy="3985314"/>
        </p:xfrm>
        <a:graphic>
          <a:graphicData uri="http://schemas.openxmlformats.org/drawingml/2006/table">
            <a:tbl>
              <a:tblPr/>
              <a:tblGrid>
                <a:gridCol w="16230600">
                  <a:extLst>
                    <a:ext uri="{9D8B030D-6E8A-4147-A177-3AD203B41FA5}">
                      <a16:colId xmlns:a16="http://schemas.microsoft.com/office/drawing/2014/main" val="20000"/>
                    </a:ext>
                  </a:extLst>
                </a:gridCol>
              </a:tblGrid>
              <a:tr h="922225">
                <a:tc>
                  <a:txBody>
                    <a:bodyPr/>
                    <a:lstStyle/>
                    <a:p>
                      <a:pPr algn="l">
                        <a:defRPr/>
                      </a:pPr>
                      <a:r>
                        <a:rPr lang="en-US" sz="2700" spc="270">
                          <a:solidFill>
                            <a:srgbClr val="FEEFE8"/>
                          </a:solidFill>
                          <a:latin typeface="TT Interphases Bold"/>
                        </a:rPr>
                        <a:t>CHALLENGE</a:t>
                      </a:r>
                      <a:endParaRPr lang="en-US" sz="1100"/>
                    </a:p>
                  </a:txBody>
                  <a:tcPr>
                    <a:lnL w="0" cap="flat" cmpd="sng" algn="ctr">
                      <a:solidFill>
                        <a:srgbClr val="000000"/>
                      </a:solidFill>
                      <a:prstDash val="solid"/>
                      <a:round/>
                      <a:headEnd type="none" w="med" len="med"/>
                      <a:tailEnd type="none" w="med" len="med"/>
                    </a:lnL>
                    <a:lnR w="19050" cap="flat" cmpd="sng" algn="ctr">
                      <a:solidFill>
                        <a:srgbClr val="FEEFE8"/>
                      </a:solidFill>
                      <a:prstDash val="solid"/>
                      <a:round/>
                      <a:headEnd type="none" w="med" len="med"/>
                      <a:tailEnd type="none" w="med" len="med"/>
                    </a:lnR>
                    <a:lnT w="0" cap="flat" cmpd="sng" algn="ctr">
                      <a:solidFill>
                        <a:srgbClr val="000000"/>
                      </a:solidFill>
                      <a:prstDash val="solid"/>
                      <a:round/>
                      <a:headEnd type="none" w="med" len="med"/>
                      <a:tailEnd type="none" w="med" len="med"/>
                    </a:lnT>
                    <a:lnB w="19050" cap="flat" cmpd="sng" algn="ctr">
                      <a:solidFill>
                        <a:srgbClr val="FEEFE8"/>
                      </a:solidFill>
                      <a:prstDash val="solid"/>
                      <a:round/>
                      <a:headEnd type="none" w="med" len="med"/>
                      <a:tailEnd type="none" w="med" len="med"/>
                    </a:lnB>
                    <a:solidFill>
                      <a:srgbClr val="F93822"/>
                    </a:solidFill>
                  </a:tcPr>
                </a:tc>
                <a:extLst>
                  <a:ext uri="{0D108BD9-81ED-4DB2-BD59-A6C34878D82A}">
                    <a16:rowId xmlns:a16="http://schemas.microsoft.com/office/drawing/2014/main" val="10000"/>
                  </a:ext>
                </a:extLst>
              </a:tr>
              <a:tr h="3063089">
                <a:tc>
                  <a:txBody>
                    <a:bodyPr/>
                    <a:lstStyle/>
                    <a:p>
                      <a:pPr algn="l">
                        <a:defRPr/>
                      </a:pPr>
                      <a:r>
                        <a:rPr lang="en-US"/>
                        <a:t>Moodle cannot easily deduct late penalties </a:t>
                      </a:r>
                    </a:p>
                    <a:p>
                      <a:r>
                        <a:rPr lang="en-US"/>
                        <a:t>Late penalties must be applied manually</a:t>
                      </a:r>
                    </a:p>
                    <a:p>
                      <a:r>
                        <a:rPr lang="en-US"/>
                        <a:t>But when using Moodle rubrics grades need to be released to make manual adjustments</a:t>
                      </a:r>
                    </a:p>
                    <a:p>
                      <a:r>
                        <a:rPr lang="en-US"/>
                        <a:t>In our  workflow only Course Convenors can release &amp; adjust the grade at the "Assessment Panel"</a:t>
                      </a:r>
                    </a:p>
                    <a:p>
                      <a:r>
                        <a:rPr lang="en-US" sz="2300" spc="117">
                          <a:solidFill>
                            <a:srgbClr val="000000"/>
                          </a:solidFill>
                          <a:latin typeface="TT Interphases Bold"/>
                        </a:rPr>
                        <a:t>Result = fiddly work = inconsistencies in application of penalties &amp; errors</a:t>
                      </a:r>
                    </a:p>
                  </a:txBody>
                  <a:tcPr>
                    <a:lnL w="0" cap="flat" cmpd="sng" algn="ctr">
                      <a:solidFill>
                        <a:srgbClr val="000000"/>
                      </a:solidFill>
                      <a:prstDash val="solid"/>
                      <a:round/>
                      <a:headEnd type="none" w="med" len="med"/>
                      <a:tailEnd type="none" w="med" len="med"/>
                    </a:lnL>
                    <a:lnR w="19050" cap="flat" cmpd="sng" algn="ctr">
                      <a:solidFill>
                        <a:srgbClr val="FEEFE8"/>
                      </a:solidFill>
                      <a:prstDash val="solid"/>
                      <a:round/>
                      <a:headEnd type="none" w="med" len="med"/>
                      <a:tailEnd type="none" w="med" len="med"/>
                    </a:lnR>
                    <a:lnT w="19050" cap="flat" cmpd="sng" algn="ctr">
                      <a:solidFill>
                        <a:srgbClr val="FEEFE8"/>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BD5D5"/>
                    </a:solidFill>
                  </a:tcPr>
                </a:tc>
                <a:extLst>
                  <a:ext uri="{0D108BD9-81ED-4DB2-BD59-A6C34878D82A}">
                    <a16:rowId xmlns:a16="http://schemas.microsoft.com/office/drawing/2014/main" val="10001"/>
                  </a:ext>
                </a:extLst>
              </a:tr>
            </a:tbl>
          </a:graphicData>
        </a:graphic>
      </p:graphicFrame>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434763" y="-924250"/>
            <a:ext cx="3469693" cy="346969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00152" y="1556974"/>
            <a:ext cx="1034610" cy="1034610"/>
          </a:xfrm>
          <a:prstGeom prst="rect">
            <a:avLst/>
          </a:prstGeom>
        </p:spPr>
      </p:pic>
      <p:pic>
        <p:nvPicPr>
          <p:cNvPr id="6" name="Picture 6"/>
          <p:cNvPicPr>
            <a:picLocks noChangeAspect="1"/>
          </p:cNvPicPr>
          <p:nvPr/>
        </p:nvPicPr>
        <p:blipFill>
          <a:blip r:embed="rId9"/>
          <a:srcRect/>
          <a:stretch>
            <a:fillRect/>
          </a:stretch>
        </p:blipFill>
        <p:spPr>
          <a:xfrm>
            <a:off x="960282" y="7021841"/>
            <a:ext cx="16252402" cy="2271207"/>
          </a:xfrm>
          <a:prstGeom prst="rect">
            <a:avLst/>
          </a:prstGeom>
        </p:spPr>
      </p:pic>
      <p:sp>
        <p:nvSpPr>
          <p:cNvPr id="7" name="TextBox 7"/>
          <p:cNvSpPr txBox="1"/>
          <p:nvPr/>
        </p:nvSpPr>
        <p:spPr>
          <a:xfrm>
            <a:off x="1028700" y="820121"/>
            <a:ext cx="11353912" cy="1685925"/>
          </a:xfrm>
          <a:prstGeom prst="rect">
            <a:avLst/>
          </a:prstGeom>
        </p:spPr>
        <p:txBody>
          <a:bodyPr lIns="0" tIns="0" rIns="0" bIns="0" rtlCol="0" anchor="t">
            <a:spAutoFit/>
          </a:bodyPr>
          <a:lstStyle/>
          <a:p>
            <a:pPr>
              <a:lnSpc>
                <a:spcPts val="6746"/>
              </a:lnSpc>
            </a:pPr>
            <a:r>
              <a:rPr lang="en-US" sz="5621">
                <a:solidFill>
                  <a:srgbClr val="030102"/>
                </a:solidFill>
                <a:latin typeface="TT Interphases Bold"/>
              </a:rPr>
              <a:t>Bottlenecks and </a:t>
            </a:r>
          </a:p>
          <a:p>
            <a:pPr>
              <a:lnSpc>
                <a:spcPts val="6746"/>
              </a:lnSpc>
            </a:pPr>
            <a:r>
              <a:rPr lang="en-US" sz="5621">
                <a:solidFill>
                  <a:srgbClr val="030102"/>
                </a:solidFill>
                <a:latin typeface="TT Interphases Bold"/>
              </a:rPr>
              <a:t>gradebook limitations</a:t>
            </a:r>
          </a:p>
        </p:txBody>
      </p:sp>
      <p:sp>
        <p:nvSpPr>
          <p:cNvPr id="8" name="TextBox 8"/>
          <p:cNvSpPr txBox="1"/>
          <p:nvPr/>
        </p:nvSpPr>
        <p:spPr>
          <a:xfrm>
            <a:off x="10878525" y="8938297"/>
            <a:ext cx="6380775" cy="422275"/>
          </a:xfrm>
          <a:prstGeom prst="rect">
            <a:avLst/>
          </a:prstGeom>
        </p:spPr>
        <p:txBody>
          <a:bodyPr lIns="0" tIns="0" rIns="0" bIns="0" rtlCol="0" anchor="t">
            <a:spAutoFit/>
          </a:bodyPr>
          <a:lstStyle/>
          <a:p>
            <a:pPr algn="r">
              <a:lnSpc>
                <a:spcPts val="3500"/>
              </a:lnSpc>
            </a:pPr>
            <a:r>
              <a:rPr lang="en-US" sz="2500" u="sng">
                <a:solidFill>
                  <a:srgbClr val="FFFFFF"/>
                </a:solidFill>
                <a:latin typeface="TT Interphases"/>
              </a:rPr>
              <a:t>Back to Agenda Page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4434763" y="2591585"/>
            <a:ext cx="5555842" cy="5555842"/>
          </a:xfrm>
          <a:prstGeom prst="rect">
            <a:avLst/>
          </a:prstGeom>
        </p:spPr>
      </p:pic>
      <p:graphicFrame>
        <p:nvGraphicFramePr>
          <p:cNvPr id="3" name="Table 3"/>
          <p:cNvGraphicFramePr>
            <a:graphicFrameLocks noGrp="1"/>
          </p:cNvGraphicFramePr>
          <p:nvPr/>
        </p:nvGraphicFramePr>
        <p:xfrm>
          <a:off x="1018688" y="3319285"/>
          <a:ext cx="13652863" cy="3324063"/>
        </p:xfrm>
        <a:graphic>
          <a:graphicData uri="http://schemas.openxmlformats.org/drawingml/2006/table">
            <a:tbl>
              <a:tblPr/>
              <a:tblGrid>
                <a:gridCol w="13652863">
                  <a:extLst>
                    <a:ext uri="{9D8B030D-6E8A-4147-A177-3AD203B41FA5}">
                      <a16:colId xmlns:a16="http://schemas.microsoft.com/office/drawing/2014/main" val="20000"/>
                    </a:ext>
                  </a:extLst>
                </a:gridCol>
              </a:tblGrid>
              <a:tr h="1061563">
                <a:tc>
                  <a:txBody>
                    <a:bodyPr/>
                    <a:lstStyle/>
                    <a:p>
                      <a:pPr algn="l">
                        <a:defRPr/>
                      </a:pPr>
                      <a:r>
                        <a:rPr lang="en-US" sz="2700" spc="270">
                          <a:solidFill>
                            <a:srgbClr val="FEEFE8"/>
                          </a:solidFill>
                          <a:latin typeface="TT Interphases Bold"/>
                        </a:rPr>
                        <a:t>SOLUTION</a:t>
                      </a:r>
                      <a:endParaRPr lang="en-US" sz="1100"/>
                    </a:p>
                  </a:txBody>
                  <a:tcPr>
                    <a:lnL w="19050" cap="flat" cmpd="sng" algn="ctr">
                      <a:solidFill>
                        <a:srgbClr val="FEEFE8"/>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9050" cap="flat" cmpd="sng" algn="ctr">
                      <a:solidFill>
                        <a:srgbClr val="FEEFE8"/>
                      </a:solidFill>
                      <a:prstDash val="solid"/>
                      <a:round/>
                      <a:headEnd type="none" w="med" len="med"/>
                      <a:tailEnd type="none" w="med" len="med"/>
                    </a:lnB>
                    <a:solidFill>
                      <a:srgbClr val="F93822"/>
                    </a:solidFill>
                  </a:tcPr>
                </a:tc>
                <a:extLst>
                  <a:ext uri="{0D108BD9-81ED-4DB2-BD59-A6C34878D82A}">
                    <a16:rowId xmlns:a16="http://schemas.microsoft.com/office/drawing/2014/main" val="10000"/>
                  </a:ext>
                </a:extLst>
              </a:tr>
              <a:tr h="2262500">
                <a:tc>
                  <a:txBody>
                    <a:bodyPr/>
                    <a:lstStyle/>
                    <a:p>
                      <a:pPr algn="l">
                        <a:defRPr/>
                      </a:pPr>
                      <a:r>
                        <a:rPr lang="en-US" sz="3099" spc="328">
                          <a:solidFill>
                            <a:srgbClr val="000000"/>
                          </a:solidFill>
                          <a:latin typeface="TT Interphases Bold"/>
                        </a:rPr>
                        <a:t>Use the online rubric to deduct the late penalties!</a:t>
                      </a:r>
                      <a:endParaRPr lang="en-US" sz="1100"/>
                    </a:p>
                  </a:txBody>
                  <a:tcPr>
                    <a:lnL w="19050" cap="flat" cmpd="sng" algn="ctr">
                      <a:solidFill>
                        <a:srgbClr val="FEEFE8"/>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FEEFE8"/>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BD5D5"/>
                    </a:solidFill>
                  </a:tcPr>
                </a:tc>
                <a:extLst>
                  <a:ext uri="{0D108BD9-81ED-4DB2-BD59-A6C34878D82A}">
                    <a16:rowId xmlns:a16="http://schemas.microsoft.com/office/drawing/2014/main" val="10001"/>
                  </a:ext>
                </a:extLst>
              </a:tr>
            </a:tbl>
          </a:graphicData>
        </a:graphic>
      </p:graphicFrame>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434763" y="-924250"/>
            <a:ext cx="3469693" cy="346969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00152" y="1556974"/>
            <a:ext cx="1034610" cy="1034610"/>
          </a:xfrm>
          <a:prstGeom prst="rect">
            <a:avLst/>
          </a:prstGeom>
        </p:spPr>
      </p:pic>
      <p:pic>
        <p:nvPicPr>
          <p:cNvPr id="6" name="Picture 6"/>
          <p:cNvPicPr>
            <a:picLocks noChangeAspect="1"/>
          </p:cNvPicPr>
          <p:nvPr/>
        </p:nvPicPr>
        <p:blipFill>
          <a:blip r:embed="rId9">
            <a:alphaModFix amt="74000"/>
          </a:blip>
          <a:srcRect/>
          <a:stretch>
            <a:fillRect/>
          </a:stretch>
        </p:blipFill>
        <p:spPr>
          <a:xfrm>
            <a:off x="1028700" y="1028700"/>
            <a:ext cx="1814761" cy="740138"/>
          </a:xfrm>
          <a:prstGeom prst="rect">
            <a:avLst/>
          </a:prstGeom>
        </p:spPr>
      </p:pic>
      <p:pic>
        <p:nvPicPr>
          <p:cNvPr id="7" name="Picture 7"/>
          <p:cNvPicPr>
            <a:picLocks noChangeAspect="1"/>
          </p:cNvPicPr>
          <p:nvPr/>
        </p:nvPicPr>
        <p:blipFill>
          <a:blip r:embed="rId10"/>
          <a:srcRect/>
          <a:stretch>
            <a:fillRect/>
          </a:stretch>
        </p:blipFill>
        <p:spPr>
          <a:xfrm>
            <a:off x="1018688" y="6643347"/>
            <a:ext cx="16240612" cy="2096543"/>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400000">
            <a:off x="2886470" y="7066189"/>
            <a:ext cx="2487302" cy="1641619"/>
          </a:xfrm>
          <a:prstGeom prst="rect">
            <a:avLst/>
          </a:prstGeom>
        </p:spPr>
      </p:pic>
      <p:sp>
        <p:nvSpPr>
          <p:cNvPr id="9" name="TextBox 9"/>
          <p:cNvSpPr txBox="1"/>
          <p:nvPr/>
        </p:nvSpPr>
        <p:spPr>
          <a:xfrm>
            <a:off x="10878525" y="8938297"/>
            <a:ext cx="6380775" cy="422275"/>
          </a:xfrm>
          <a:prstGeom prst="rect">
            <a:avLst/>
          </a:prstGeom>
        </p:spPr>
        <p:txBody>
          <a:bodyPr lIns="0" tIns="0" rIns="0" bIns="0" rtlCol="0" anchor="t">
            <a:spAutoFit/>
          </a:bodyPr>
          <a:lstStyle/>
          <a:p>
            <a:pPr algn="r">
              <a:lnSpc>
                <a:spcPts val="3500"/>
              </a:lnSpc>
            </a:pPr>
            <a:r>
              <a:rPr lang="en-US" sz="2500" u="sng">
                <a:solidFill>
                  <a:srgbClr val="FFFFFF"/>
                </a:solidFill>
                <a:latin typeface="TT Interphases"/>
              </a:rPr>
              <a:t>Back to Agenda Page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9144000" y="499359"/>
            <a:ext cx="8350288" cy="3491939"/>
          </a:xfrm>
          <a:prstGeom prst="rect">
            <a:avLst/>
          </a:prstGeom>
        </p:spPr>
      </p:pic>
      <p:pic>
        <p:nvPicPr>
          <p:cNvPr id="3" name="Picture 3"/>
          <p:cNvPicPr>
            <a:picLocks noChangeAspect="1"/>
          </p:cNvPicPr>
          <p:nvPr/>
        </p:nvPicPr>
        <p:blipFill>
          <a:blip r:embed="rId4"/>
          <a:srcRect/>
          <a:stretch>
            <a:fillRect/>
          </a:stretch>
        </p:blipFill>
        <p:spPr>
          <a:xfrm>
            <a:off x="6229628" y="1028700"/>
            <a:ext cx="2559647" cy="5001977"/>
          </a:xfrm>
          <a:prstGeom prst="rect">
            <a:avLst/>
          </a:prstGeom>
        </p:spPr>
      </p:pic>
      <p:pic>
        <p:nvPicPr>
          <p:cNvPr id="4" name="Picture 4"/>
          <p:cNvPicPr>
            <a:picLocks noChangeAspect="1"/>
          </p:cNvPicPr>
          <p:nvPr/>
        </p:nvPicPr>
        <p:blipFill>
          <a:blip r:embed="rId5"/>
          <a:srcRect/>
          <a:stretch>
            <a:fillRect/>
          </a:stretch>
        </p:blipFill>
        <p:spPr>
          <a:xfrm>
            <a:off x="9153147" y="4103438"/>
            <a:ext cx="8350288" cy="5543792"/>
          </a:xfrm>
          <a:prstGeom prst="rect">
            <a:avLst/>
          </a:prstGeom>
        </p:spPr>
      </p:pic>
      <p:pic>
        <p:nvPicPr>
          <p:cNvPr id="5" name="Picture 5"/>
          <p:cNvPicPr>
            <a:picLocks noChangeAspect="1"/>
          </p:cNvPicPr>
          <p:nvPr/>
        </p:nvPicPr>
        <p:blipFill>
          <a:blip r:embed="rId6"/>
          <a:srcRect/>
          <a:stretch>
            <a:fillRect/>
          </a:stretch>
        </p:blipFill>
        <p:spPr>
          <a:xfrm>
            <a:off x="528868" y="6147243"/>
            <a:ext cx="8100781" cy="304675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28233" y="4103438"/>
            <a:ext cx="2166796" cy="1040062"/>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29649" y="8594284"/>
            <a:ext cx="2498805" cy="119942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404598">
            <a:off x="5067599" y="8852214"/>
            <a:ext cx="2075752" cy="825111"/>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646622" flipV="1">
            <a:off x="15023608" y="2503739"/>
            <a:ext cx="2031782" cy="807633"/>
          </a:xfrm>
          <a:prstGeom prst="rect">
            <a:avLst/>
          </a:prstGeom>
        </p:spPr>
      </p:pic>
      <p:sp>
        <p:nvSpPr>
          <p:cNvPr id="10" name="TextBox 10"/>
          <p:cNvSpPr txBox="1"/>
          <p:nvPr/>
        </p:nvSpPr>
        <p:spPr>
          <a:xfrm>
            <a:off x="1028700" y="1038225"/>
            <a:ext cx="4364452" cy="1704975"/>
          </a:xfrm>
          <a:prstGeom prst="rect">
            <a:avLst/>
          </a:prstGeom>
        </p:spPr>
        <p:txBody>
          <a:bodyPr lIns="0" tIns="0" rIns="0" bIns="0" rtlCol="0" anchor="t">
            <a:spAutoFit/>
          </a:bodyPr>
          <a:lstStyle/>
          <a:p>
            <a:pPr>
              <a:lnSpc>
                <a:spcPts val="6774"/>
              </a:lnSpc>
            </a:pPr>
            <a:r>
              <a:rPr lang="en-US" sz="5645">
                <a:solidFill>
                  <a:srgbClr val="000000"/>
                </a:solidFill>
                <a:latin typeface="TT Interphases Bold"/>
              </a:rPr>
              <a:t>Other efficiencies:</a:t>
            </a:r>
          </a:p>
        </p:txBody>
      </p:sp>
      <p:sp>
        <p:nvSpPr>
          <p:cNvPr id="11" name="TextBox 11"/>
          <p:cNvSpPr txBox="1"/>
          <p:nvPr/>
        </p:nvSpPr>
        <p:spPr>
          <a:xfrm>
            <a:off x="1028700" y="2976639"/>
            <a:ext cx="4847108" cy="2011442"/>
          </a:xfrm>
          <a:prstGeom prst="rect">
            <a:avLst/>
          </a:prstGeom>
        </p:spPr>
        <p:txBody>
          <a:bodyPr lIns="0" tIns="0" rIns="0" bIns="0" rtlCol="0" anchor="t">
            <a:spAutoFit/>
          </a:bodyPr>
          <a:lstStyle/>
          <a:p>
            <a:pPr>
              <a:lnSpc>
                <a:spcPts val="5465"/>
              </a:lnSpc>
            </a:pPr>
            <a:r>
              <a:rPr lang="en-US" sz="3903">
                <a:solidFill>
                  <a:srgbClr val="000000"/>
                </a:solidFill>
                <a:latin typeface="TT Interphases"/>
              </a:rPr>
              <a:t>Publish frequently used rubrics as templates </a:t>
            </a:r>
          </a:p>
        </p:txBody>
      </p:sp>
      <p:sp>
        <p:nvSpPr>
          <p:cNvPr id="12" name="TextBox 12"/>
          <p:cNvSpPr txBox="1"/>
          <p:nvPr/>
        </p:nvSpPr>
        <p:spPr>
          <a:xfrm>
            <a:off x="2658210" y="9412279"/>
            <a:ext cx="1972568" cy="422275"/>
          </a:xfrm>
          <a:prstGeom prst="rect">
            <a:avLst/>
          </a:prstGeom>
        </p:spPr>
        <p:txBody>
          <a:bodyPr lIns="0" tIns="0" rIns="0" bIns="0" rtlCol="0" anchor="t">
            <a:spAutoFit/>
          </a:bodyPr>
          <a:lstStyle/>
          <a:p>
            <a:pPr algn="ctr">
              <a:lnSpc>
                <a:spcPts val="3500"/>
              </a:lnSpc>
              <a:spcBef>
                <a:spcPct val="0"/>
              </a:spcBef>
            </a:pPr>
            <a:r>
              <a:rPr lang="en-US" sz="2500" spc="710">
                <a:solidFill>
                  <a:srgbClr val="F93822"/>
                </a:solidFill>
                <a:latin typeface="TT Interphases Bold"/>
              </a:rPr>
              <a:t>PUBLISH</a:t>
            </a:r>
          </a:p>
        </p:txBody>
      </p:sp>
      <p:sp>
        <p:nvSpPr>
          <p:cNvPr id="13" name="TextBox 13"/>
          <p:cNvSpPr txBox="1"/>
          <p:nvPr/>
        </p:nvSpPr>
        <p:spPr>
          <a:xfrm>
            <a:off x="15525537" y="1651000"/>
            <a:ext cx="1972568" cy="422275"/>
          </a:xfrm>
          <a:prstGeom prst="rect">
            <a:avLst/>
          </a:prstGeom>
        </p:spPr>
        <p:txBody>
          <a:bodyPr lIns="0" tIns="0" rIns="0" bIns="0" rtlCol="0" anchor="t">
            <a:spAutoFit/>
          </a:bodyPr>
          <a:lstStyle/>
          <a:p>
            <a:pPr algn="ctr">
              <a:lnSpc>
                <a:spcPts val="3500"/>
              </a:lnSpc>
              <a:spcBef>
                <a:spcPct val="0"/>
              </a:spcBef>
            </a:pPr>
            <a:r>
              <a:rPr lang="en-US" sz="2500" spc="710">
                <a:solidFill>
                  <a:srgbClr val="F93822"/>
                </a:solidFill>
                <a:latin typeface="TT Interphases Bold"/>
              </a:rPr>
              <a:t>CREATE</a:t>
            </a:r>
          </a:p>
        </p:txBody>
      </p:sp>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17709" flipH="1">
            <a:off x="13658917" y="6321533"/>
            <a:ext cx="3733240" cy="3733240"/>
          </a:xfrm>
          <a:prstGeom prst="rect">
            <a:avLst/>
          </a:prstGeom>
        </p:spPr>
      </p:pic>
      <p:sp>
        <p:nvSpPr>
          <p:cNvPr id="15" name="TextBox 15"/>
          <p:cNvSpPr txBox="1"/>
          <p:nvPr/>
        </p:nvSpPr>
        <p:spPr>
          <a:xfrm>
            <a:off x="13977092" y="7405890"/>
            <a:ext cx="3096891" cy="1516902"/>
          </a:xfrm>
          <a:prstGeom prst="rect">
            <a:avLst/>
          </a:prstGeom>
        </p:spPr>
        <p:txBody>
          <a:bodyPr lIns="0" tIns="0" rIns="0" bIns="0" rtlCol="0" anchor="t">
            <a:spAutoFit/>
          </a:bodyPr>
          <a:lstStyle/>
          <a:p>
            <a:pPr algn="ctr">
              <a:lnSpc>
                <a:spcPts val="3016"/>
              </a:lnSpc>
            </a:pPr>
            <a:r>
              <a:rPr lang="en-US" sz="2154">
                <a:solidFill>
                  <a:srgbClr val="000000"/>
                </a:solidFill>
                <a:latin typeface="TT Interphases Bold"/>
              </a:rPr>
              <a:t>Tip! Set a naming convention so you can search and find templates easily.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5393152" y="788724"/>
            <a:ext cx="4142824" cy="918576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478750" y="6898512"/>
            <a:ext cx="4229111" cy="4229111"/>
          </a:xfrm>
          <a:prstGeom prst="rect">
            <a:avLst/>
          </a:prstGeom>
        </p:spPr>
      </p:pic>
      <p:pic>
        <p:nvPicPr>
          <p:cNvPr id="4" name="Picture 4"/>
          <p:cNvPicPr>
            <a:picLocks noChangeAspect="1"/>
          </p:cNvPicPr>
          <p:nvPr/>
        </p:nvPicPr>
        <p:blipFill>
          <a:blip r:embed="rId6"/>
          <a:srcRect/>
          <a:stretch>
            <a:fillRect/>
          </a:stretch>
        </p:blipFill>
        <p:spPr>
          <a:xfrm rot="1054950">
            <a:off x="811980" y="4921378"/>
            <a:ext cx="4112601" cy="5514101"/>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591358">
            <a:off x="9565269" y="8502838"/>
            <a:ext cx="2630792" cy="1045740"/>
          </a:xfrm>
          <a:prstGeom prst="rect">
            <a:avLst/>
          </a:prstGeom>
        </p:spPr>
      </p:pic>
      <p:pic>
        <p:nvPicPr>
          <p:cNvPr id="6" name="Picture 6"/>
          <p:cNvPicPr>
            <a:picLocks noChangeAspect="1"/>
          </p:cNvPicPr>
          <p:nvPr/>
        </p:nvPicPr>
        <p:blipFill>
          <a:blip r:embed="rId9"/>
          <a:srcRect/>
          <a:stretch>
            <a:fillRect/>
          </a:stretch>
        </p:blipFill>
        <p:spPr>
          <a:xfrm>
            <a:off x="9764092" y="788724"/>
            <a:ext cx="8028331" cy="6649729"/>
          </a:xfrm>
          <a:prstGeom prst="rect">
            <a:avLst/>
          </a:prstGeom>
        </p:spPr>
      </p:pic>
      <p:sp>
        <p:nvSpPr>
          <p:cNvPr id="7" name="TextBox 7"/>
          <p:cNvSpPr txBox="1"/>
          <p:nvPr/>
        </p:nvSpPr>
        <p:spPr>
          <a:xfrm>
            <a:off x="1028700" y="1038225"/>
            <a:ext cx="4364452" cy="1704975"/>
          </a:xfrm>
          <a:prstGeom prst="rect">
            <a:avLst/>
          </a:prstGeom>
        </p:spPr>
        <p:txBody>
          <a:bodyPr lIns="0" tIns="0" rIns="0" bIns="0" rtlCol="0" anchor="t">
            <a:spAutoFit/>
          </a:bodyPr>
          <a:lstStyle/>
          <a:p>
            <a:pPr>
              <a:lnSpc>
                <a:spcPts val="6774"/>
              </a:lnSpc>
            </a:pPr>
            <a:r>
              <a:rPr lang="en-US" sz="5645">
                <a:solidFill>
                  <a:srgbClr val="000000"/>
                </a:solidFill>
                <a:latin typeface="TT Interphases Bold"/>
              </a:rPr>
              <a:t>Other efficiencies:</a:t>
            </a:r>
          </a:p>
        </p:txBody>
      </p:sp>
      <p:sp>
        <p:nvSpPr>
          <p:cNvPr id="8" name="TextBox 8"/>
          <p:cNvSpPr txBox="1"/>
          <p:nvPr/>
        </p:nvSpPr>
        <p:spPr>
          <a:xfrm>
            <a:off x="1028700" y="2895704"/>
            <a:ext cx="3679161" cy="1533311"/>
          </a:xfrm>
          <a:prstGeom prst="rect">
            <a:avLst/>
          </a:prstGeom>
        </p:spPr>
        <p:txBody>
          <a:bodyPr lIns="0" tIns="0" rIns="0" bIns="0" rtlCol="0" anchor="t">
            <a:spAutoFit/>
          </a:bodyPr>
          <a:lstStyle/>
          <a:p>
            <a:pPr>
              <a:lnSpc>
                <a:spcPts val="4148"/>
              </a:lnSpc>
            </a:pPr>
            <a:r>
              <a:rPr lang="en-US" sz="2963">
                <a:solidFill>
                  <a:srgbClr val="000000"/>
                </a:solidFill>
                <a:latin typeface="TT Interphases"/>
              </a:rPr>
              <a:t>Use a pre-caclulated matrix of grade band weightings</a:t>
            </a:r>
          </a:p>
        </p:txBody>
      </p:sp>
      <p:sp>
        <p:nvSpPr>
          <p:cNvPr id="9" name="TextBox 9"/>
          <p:cNvSpPr txBox="1"/>
          <p:nvPr/>
        </p:nvSpPr>
        <p:spPr>
          <a:xfrm>
            <a:off x="10616627" y="7630804"/>
            <a:ext cx="6323261" cy="422275"/>
          </a:xfrm>
          <a:prstGeom prst="rect">
            <a:avLst/>
          </a:prstGeom>
        </p:spPr>
        <p:txBody>
          <a:bodyPr lIns="0" tIns="0" rIns="0" bIns="0" rtlCol="0" anchor="t">
            <a:spAutoFit/>
          </a:bodyPr>
          <a:lstStyle/>
          <a:p>
            <a:pPr algn="ctr">
              <a:lnSpc>
                <a:spcPts val="3500"/>
              </a:lnSpc>
              <a:spcBef>
                <a:spcPct val="0"/>
              </a:spcBef>
            </a:pPr>
            <a:r>
              <a:rPr lang="en-US" sz="2500" spc="710">
                <a:solidFill>
                  <a:srgbClr val="F93822"/>
                </a:solidFill>
                <a:latin typeface="TT Interphases Bold"/>
              </a:rPr>
              <a:t>PUBLISHED AS A TEMPLATE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5000"/>
          </a:blip>
          <a:srcRect/>
          <a:stretch>
            <a:fillRect/>
          </a:stretch>
        </p:blipFill>
        <p:spPr>
          <a:xfrm>
            <a:off x="1028700" y="658631"/>
            <a:ext cx="1814761" cy="740138"/>
          </a:xfrm>
          <a:prstGeom prst="rect">
            <a:avLst/>
          </a:prstGeom>
        </p:spPr>
      </p:pic>
      <p:grpSp>
        <p:nvGrpSpPr>
          <p:cNvPr id="3" name="Group 3"/>
          <p:cNvGrpSpPr/>
          <p:nvPr/>
        </p:nvGrpSpPr>
        <p:grpSpPr>
          <a:xfrm rot="-10800000">
            <a:off x="12800589" y="2207973"/>
            <a:ext cx="5594465" cy="8410200"/>
            <a:chOff x="0" y="0"/>
            <a:chExt cx="4224020" cy="6350000"/>
          </a:xfrm>
        </p:grpSpPr>
        <p:sp>
          <p:nvSpPr>
            <p:cNvPr id="4" name="Freeform 4"/>
            <p:cNvSpPr/>
            <p:nvPr/>
          </p:nvSpPr>
          <p:spPr>
            <a:xfrm>
              <a:off x="0" y="0"/>
              <a:ext cx="4224020" cy="6350000"/>
            </a:xfrm>
            <a:custGeom>
              <a:avLst/>
              <a:gdLst/>
              <a:ahLst/>
              <a:cxnLst/>
              <a:rect l="l" t="t" r="r" b="b"/>
              <a:pathLst>
                <a:path w="4224020" h="6350000">
                  <a:moveTo>
                    <a:pt x="4224020" y="6350000"/>
                  </a:moveTo>
                  <a:lnTo>
                    <a:pt x="2441575" y="6350000"/>
                  </a:lnTo>
                  <a:cubicBezTo>
                    <a:pt x="1093089" y="6350000"/>
                    <a:pt x="0" y="5256911"/>
                    <a:pt x="0" y="3908425"/>
                  </a:cubicBezTo>
                  <a:lnTo>
                    <a:pt x="0" y="0"/>
                  </a:lnTo>
                  <a:lnTo>
                    <a:pt x="1782445" y="0"/>
                  </a:lnTo>
                  <a:cubicBezTo>
                    <a:pt x="3130931" y="0"/>
                    <a:pt x="4224020" y="1093089"/>
                    <a:pt x="4224020" y="2441575"/>
                  </a:cubicBezTo>
                  <a:lnTo>
                    <a:pt x="4224020" y="6350000"/>
                  </a:lnTo>
                  <a:close/>
                </a:path>
              </a:pathLst>
            </a:custGeom>
            <a:solidFill>
              <a:srgbClr val="CBD5D5"/>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4027957" y="1862307"/>
            <a:ext cx="2099229" cy="209922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91943" y="8642316"/>
            <a:ext cx="2595888" cy="259588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75129" y="745789"/>
            <a:ext cx="1305959" cy="1305959"/>
          </a:xfrm>
          <a:prstGeom prst="rect">
            <a:avLst/>
          </a:prstGeom>
        </p:spPr>
      </p:pic>
      <p:pic>
        <p:nvPicPr>
          <p:cNvPr id="8" name="Picture 8"/>
          <p:cNvPicPr>
            <a:picLocks noChangeAspect="1"/>
          </p:cNvPicPr>
          <p:nvPr/>
        </p:nvPicPr>
        <p:blipFill>
          <a:blip r:embed="rId10"/>
          <a:srcRect/>
          <a:stretch>
            <a:fillRect/>
          </a:stretch>
        </p:blipFill>
        <p:spPr>
          <a:xfrm>
            <a:off x="11489279" y="3521729"/>
            <a:ext cx="6798721" cy="4532480"/>
          </a:xfrm>
          <a:prstGeom prst="rect">
            <a:avLst/>
          </a:prstGeom>
        </p:spPr>
      </p:pic>
      <p:sp>
        <p:nvSpPr>
          <p:cNvPr id="9" name="TextBox 9"/>
          <p:cNvSpPr txBox="1"/>
          <p:nvPr/>
        </p:nvSpPr>
        <p:spPr>
          <a:xfrm>
            <a:off x="1028700" y="3077052"/>
            <a:ext cx="9421528" cy="6498532"/>
          </a:xfrm>
          <a:prstGeom prst="rect">
            <a:avLst/>
          </a:prstGeom>
        </p:spPr>
        <p:txBody>
          <a:bodyPr lIns="0" tIns="0" rIns="0" bIns="0" rtlCol="0" anchor="t">
            <a:spAutoFit/>
          </a:bodyPr>
          <a:lstStyle/>
          <a:p>
            <a:pPr marL="1005755" lvl="1" indent="-502877">
              <a:lnSpc>
                <a:spcPts val="6521"/>
              </a:lnSpc>
              <a:buFont typeface="Arial"/>
              <a:buChar char="•"/>
            </a:pPr>
            <a:r>
              <a:rPr lang="en-US" sz="4658">
                <a:solidFill>
                  <a:srgbClr val="000000"/>
                </a:solidFill>
                <a:latin typeface="TT Interphases"/>
              </a:rPr>
              <a:t>Students loved the video and want more like it</a:t>
            </a:r>
          </a:p>
          <a:p>
            <a:pPr marL="1005755" lvl="1" indent="-502877">
              <a:lnSpc>
                <a:spcPts val="6521"/>
              </a:lnSpc>
              <a:buFont typeface="Arial"/>
              <a:buChar char="•"/>
            </a:pPr>
            <a:r>
              <a:rPr lang="en-US" sz="4658">
                <a:solidFill>
                  <a:srgbClr val="000000"/>
                </a:solidFill>
                <a:latin typeface="TT Interphases"/>
              </a:rPr>
              <a:t>Students said video ensured fairness because each class got the same info</a:t>
            </a:r>
          </a:p>
          <a:p>
            <a:pPr marL="1005755" lvl="1" indent="-502877">
              <a:lnSpc>
                <a:spcPts val="6521"/>
              </a:lnSpc>
              <a:buFont typeface="Arial"/>
              <a:buChar char="•"/>
            </a:pPr>
            <a:r>
              <a:rPr lang="en-US" sz="4658">
                <a:solidFill>
                  <a:srgbClr val="000000"/>
                </a:solidFill>
                <a:latin typeface="TT Interphases"/>
              </a:rPr>
              <a:t>Students say rubrics make them more aware of how staff interpret their work</a:t>
            </a:r>
          </a:p>
        </p:txBody>
      </p:sp>
      <p:sp>
        <p:nvSpPr>
          <p:cNvPr id="10" name="TextBox 10"/>
          <p:cNvSpPr txBox="1"/>
          <p:nvPr/>
        </p:nvSpPr>
        <p:spPr>
          <a:xfrm>
            <a:off x="1028700" y="1995657"/>
            <a:ext cx="8416843" cy="709920"/>
          </a:xfrm>
          <a:prstGeom prst="rect">
            <a:avLst/>
          </a:prstGeom>
        </p:spPr>
        <p:txBody>
          <a:bodyPr lIns="0" tIns="0" rIns="0" bIns="0" rtlCol="0" anchor="t">
            <a:spAutoFit/>
          </a:bodyPr>
          <a:lstStyle/>
          <a:p>
            <a:pPr>
              <a:lnSpc>
                <a:spcPts val="5281"/>
              </a:lnSpc>
            </a:pPr>
            <a:r>
              <a:rPr lang="en-US" sz="5559">
                <a:solidFill>
                  <a:srgbClr val="000000"/>
                </a:solidFill>
                <a:latin typeface="TT Interphases Bold"/>
              </a:rPr>
              <a:t>Feedback from students: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5000"/>
          </a:blip>
          <a:srcRect/>
          <a:stretch>
            <a:fillRect/>
          </a:stretch>
        </p:blipFill>
        <p:spPr>
          <a:xfrm>
            <a:off x="1028700" y="658631"/>
            <a:ext cx="1814761" cy="740138"/>
          </a:xfrm>
          <a:prstGeom prst="rect">
            <a:avLst/>
          </a:prstGeom>
        </p:spPr>
      </p:pic>
      <p:grpSp>
        <p:nvGrpSpPr>
          <p:cNvPr id="3" name="Group 3"/>
          <p:cNvGrpSpPr/>
          <p:nvPr/>
        </p:nvGrpSpPr>
        <p:grpSpPr>
          <a:xfrm rot="-10800000">
            <a:off x="12800589" y="2207973"/>
            <a:ext cx="5594465" cy="8410200"/>
            <a:chOff x="0" y="0"/>
            <a:chExt cx="4224020" cy="6350000"/>
          </a:xfrm>
        </p:grpSpPr>
        <p:sp>
          <p:nvSpPr>
            <p:cNvPr id="4" name="Freeform 4"/>
            <p:cNvSpPr/>
            <p:nvPr/>
          </p:nvSpPr>
          <p:spPr>
            <a:xfrm>
              <a:off x="0" y="0"/>
              <a:ext cx="4224020" cy="6350000"/>
            </a:xfrm>
            <a:custGeom>
              <a:avLst/>
              <a:gdLst/>
              <a:ahLst/>
              <a:cxnLst/>
              <a:rect l="l" t="t" r="r" b="b"/>
              <a:pathLst>
                <a:path w="4224020" h="6350000">
                  <a:moveTo>
                    <a:pt x="4224020" y="6350000"/>
                  </a:moveTo>
                  <a:lnTo>
                    <a:pt x="2441575" y="6350000"/>
                  </a:lnTo>
                  <a:cubicBezTo>
                    <a:pt x="1093089" y="6350000"/>
                    <a:pt x="0" y="5256911"/>
                    <a:pt x="0" y="3908425"/>
                  </a:cubicBezTo>
                  <a:lnTo>
                    <a:pt x="0" y="0"/>
                  </a:lnTo>
                  <a:lnTo>
                    <a:pt x="1782445" y="0"/>
                  </a:lnTo>
                  <a:cubicBezTo>
                    <a:pt x="3130931" y="0"/>
                    <a:pt x="4224020" y="1093089"/>
                    <a:pt x="4224020" y="2441575"/>
                  </a:cubicBezTo>
                  <a:lnTo>
                    <a:pt x="4224020" y="6350000"/>
                  </a:lnTo>
                  <a:close/>
                </a:path>
              </a:pathLst>
            </a:custGeom>
            <a:solidFill>
              <a:srgbClr val="CBD5D5"/>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4027957" y="1862307"/>
            <a:ext cx="2099229" cy="209922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91943" y="8642316"/>
            <a:ext cx="2595888" cy="259588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75129" y="745789"/>
            <a:ext cx="1305959" cy="1305959"/>
          </a:xfrm>
          <a:prstGeom prst="rect">
            <a:avLst/>
          </a:prstGeom>
        </p:spPr>
      </p:pic>
      <p:pic>
        <p:nvPicPr>
          <p:cNvPr id="8" name="Picture 8"/>
          <p:cNvPicPr>
            <a:picLocks noChangeAspect="1"/>
          </p:cNvPicPr>
          <p:nvPr/>
        </p:nvPicPr>
        <p:blipFill>
          <a:blip r:embed="rId10"/>
          <a:srcRect/>
          <a:stretch>
            <a:fillRect/>
          </a:stretch>
        </p:blipFill>
        <p:spPr>
          <a:xfrm>
            <a:off x="11118910" y="3251024"/>
            <a:ext cx="7276144" cy="4850763"/>
          </a:xfrm>
          <a:prstGeom prst="rect">
            <a:avLst/>
          </a:prstGeom>
        </p:spPr>
      </p:pic>
      <p:sp>
        <p:nvSpPr>
          <p:cNvPr id="9" name="TextBox 9"/>
          <p:cNvSpPr txBox="1"/>
          <p:nvPr/>
        </p:nvSpPr>
        <p:spPr>
          <a:xfrm>
            <a:off x="972589" y="1919688"/>
            <a:ext cx="7364529" cy="709920"/>
          </a:xfrm>
          <a:prstGeom prst="rect">
            <a:avLst/>
          </a:prstGeom>
        </p:spPr>
        <p:txBody>
          <a:bodyPr lIns="0" tIns="0" rIns="0" bIns="0" rtlCol="0" anchor="t">
            <a:spAutoFit/>
          </a:bodyPr>
          <a:lstStyle/>
          <a:p>
            <a:pPr>
              <a:lnSpc>
                <a:spcPts val="5281"/>
              </a:lnSpc>
            </a:pPr>
            <a:r>
              <a:rPr lang="en-US" sz="5559">
                <a:solidFill>
                  <a:srgbClr val="000000"/>
                </a:solidFill>
                <a:latin typeface="TT Interphases Bold"/>
              </a:rPr>
              <a:t>Feedback from staff:</a:t>
            </a:r>
          </a:p>
        </p:txBody>
      </p:sp>
      <p:sp>
        <p:nvSpPr>
          <p:cNvPr id="10" name="TextBox 10"/>
          <p:cNvSpPr txBox="1"/>
          <p:nvPr/>
        </p:nvSpPr>
        <p:spPr>
          <a:xfrm>
            <a:off x="450149" y="2826196"/>
            <a:ext cx="10148698" cy="6724505"/>
          </a:xfrm>
          <a:prstGeom prst="rect">
            <a:avLst/>
          </a:prstGeom>
        </p:spPr>
        <p:txBody>
          <a:bodyPr lIns="0" tIns="0" rIns="0" bIns="0" rtlCol="0" anchor="t">
            <a:spAutoFit/>
          </a:bodyPr>
          <a:lstStyle/>
          <a:p>
            <a:pPr marL="923564" lvl="1" indent="-461782">
              <a:lnSpc>
                <a:spcPts val="5988"/>
              </a:lnSpc>
              <a:buFont typeface="Arial"/>
              <a:buChar char="•"/>
            </a:pPr>
            <a:r>
              <a:rPr lang="en-US" sz="4277">
                <a:solidFill>
                  <a:srgbClr val="000000"/>
                </a:solidFill>
                <a:latin typeface="TT Interphases"/>
              </a:rPr>
              <a:t>Assessment briefs and approach to marking was consistently-messaged across different classes doing the same work</a:t>
            </a:r>
          </a:p>
          <a:p>
            <a:pPr marL="923564" lvl="1" indent="-461782">
              <a:lnSpc>
                <a:spcPts val="5988"/>
              </a:lnSpc>
              <a:buFont typeface="Arial"/>
              <a:buChar char="•"/>
            </a:pPr>
            <a:r>
              <a:rPr lang="en-US" sz="4277">
                <a:solidFill>
                  <a:srgbClr val="000000"/>
                </a:solidFill>
                <a:latin typeface="TT Interphases"/>
              </a:rPr>
              <a:t>Graders became more aware of the rigour surrounding assesment guidelines</a:t>
            </a:r>
          </a:p>
          <a:p>
            <a:pPr marL="923564" lvl="1" indent="-461782">
              <a:lnSpc>
                <a:spcPts val="5988"/>
              </a:lnSpc>
              <a:buFont typeface="Arial"/>
              <a:buChar char="•"/>
            </a:pPr>
            <a:r>
              <a:rPr lang="en-US" sz="4277">
                <a:solidFill>
                  <a:srgbClr val="000000"/>
                </a:solidFill>
                <a:latin typeface="TT Interphases"/>
              </a:rPr>
              <a:t>Assisted consistency during Moderation process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3822"/>
        </a:solidFill>
        <a:effectLst/>
      </p:bgPr>
    </p:bg>
    <p:spTree>
      <p:nvGrpSpPr>
        <p:cNvPr id="1" name=""/>
        <p:cNvGrpSpPr/>
        <p:nvPr/>
      </p:nvGrpSpPr>
      <p:grpSpPr>
        <a:xfrm>
          <a:off x="0" y="0"/>
          <a:ext cx="0" cy="0"/>
          <a:chOff x="0" y="0"/>
          <a:chExt cx="0" cy="0"/>
        </a:xfrm>
      </p:grpSpPr>
      <p:grpSp>
        <p:nvGrpSpPr>
          <p:cNvPr id="2" name="Group 2"/>
          <p:cNvGrpSpPr/>
          <p:nvPr/>
        </p:nvGrpSpPr>
        <p:grpSpPr>
          <a:xfrm>
            <a:off x="13913205" y="0"/>
            <a:ext cx="4354401" cy="6546003"/>
            <a:chOff x="0" y="0"/>
            <a:chExt cx="4224020" cy="6350000"/>
          </a:xfrm>
        </p:grpSpPr>
        <p:sp>
          <p:nvSpPr>
            <p:cNvPr id="3" name="Freeform 3"/>
            <p:cNvSpPr/>
            <p:nvPr/>
          </p:nvSpPr>
          <p:spPr>
            <a:xfrm>
              <a:off x="0" y="0"/>
              <a:ext cx="4224020" cy="6350000"/>
            </a:xfrm>
            <a:custGeom>
              <a:avLst/>
              <a:gdLst/>
              <a:ahLst/>
              <a:cxnLst/>
              <a:rect l="l" t="t" r="r" b="b"/>
              <a:pathLst>
                <a:path w="4224020" h="6350000">
                  <a:moveTo>
                    <a:pt x="4224020" y="6350000"/>
                  </a:moveTo>
                  <a:lnTo>
                    <a:pt x="2441575" y="6350000"/>
                  </a:lnTo>
                  <a:cubicBezTo>
                    <a:pt x="1093089" y="6350000"/>
                    <a:pt x="0" y="5256911"/>
                    <a:pt x="0" y="3908425"/>
                  </a:cubicBezTo>
                  <a:lnTo>
                    <a:pt x="0" y="0"/>
                  </a:lnTo>
                  <a:lnTo>
                    <a:pt x="1782445" y="0"/>
                  </a:lnTo>
                  <a:cubicBezTo>
                    <a:pt x="3130931" y="0"/>
                    <a:pt x="4224020" y="1093089"/>
                    <a:pt x="4224020" y="2441575"/>
                  </a:cubicBezTo>
                  <a:lnTo>
                    <a:pt x="4224020" y="6350000"/>
                  </a:lnTo>
                  <a:close/>
                </a:path>
              </a:pathLst>
            </a:custGeom>
            <a:solidFill>
              <a:srgbClr val="FFDCDC"/>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006302" y="5948221"/>
            <a:ext cx="3255649" cy="325564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203176" y="7576045"/>
            <a:ext cx="3329641" cy="332964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2143" y="4738016"/>
            <a:ext cx="4465854" cy="446585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20356" y="3502899"/>
            <a:ext cx="992849" cy="992849"/>
          </a:xfrm>
          <a:prstGeom prst="rect">
            <a:avLst/>
          </a:prstGeom>
        </p:spPr>
      </p:pic>
      <p:pic>
        <p:nvPicPr>
          <p:cNvPr id="8" name="Picture 8"/>
          <p:cNvPicPr>
            <a:picLocks noChangeAspect="1"/>
          </p:cNvPicPr>
          <p:nvPr/>
        </p:nvPicPr>
        <p:blipFill>
          <a:blip r:embed="rId10">
            <a:alphaModFix amt="64000"/>
          </a:blip>
          <a:srcRect/>
          <a:stretch>
            <a:fillRect/>
          </a:stretch>
        </p:blipFill>
        <p:spPr>
          <a:xfrm>
            <a:off x="1028700" y="1028700"/>
            <a:ext cx="2327610" cy="944736"/>
          </a:xfrm>
          <a:prstGeom prst="rect">
            <a:avLst/>
          </a:prstGeom>
        </p:spPr>
      </p:pic>
      <p:pic>
        <p:nvPicPr>
          <p:cNvPr id="9" name="Picture 9"/>
          <p:cNvPicPr>
            <a:picLocks noChangeAspect="1"/>
          </p:cNvPicPr>
          <p:nvPr/>
        </p:nvPicPr>
        <p:blipFill>
          <a:blip r:embed="rId11"/>
          <a:srcRect/>
          <a:stretch>
            <a:fillRect/>
          </a:stretch>
        </p:blipFill>
        <p:spPr>
          <a:xfrm>
            <a:off x="10676265" y="1896453"/>
            <a:ext cx="7611735" cy="5074490"/>
          </a:xfrm>
          <a:prstGeom prst="rect">
            <a:avLst/>
          </a:prstGeom>
        </p:spPr>
      </p:pic>
      <p:grpSp>
        <p:nvGrpSpPr>
          <p:cNvPr id="10" name="Group 10"/>
          <p:cNvGrpSpPr/>
          <p:nvPr/>
        </p:nvGrpSpPr>
        <p:grpSpPr>
          <a:xfrm>
            <a:off x="735714" y="2610607"/>
            <a:ext cx="9361974" cy="2777432"/>
            <a:chOff x="0" y="0"/>
            <a:chExt cx="12482633" cy="3703242"/>
          </a:xfrm>
        </p:grpSpPr>
        <p:sp>
          <p:nvSpPr>
            <p:cNvPr id="11" name="TextBox 11"/>
            <p:cNvSpPr txBox="1"/>
            <p:nvPr/>
          </p:nvSpPr>
          <p:spPr>
            <a:xfrm>
              <a:off x="0" y="0"/>
              <a:ext cx="12482633" cy="2540000"/>
            </a:xfrm>
            <a:prstGeom prst="rect">
              <a:avLst/>
            </a:prstGeom>
          </p:spPr>
          <p:txBody>
            <a:bodyPr lIns="0" tIns="0" rIns="0" bIns="0" rtlCol="0" anchor="t">
              <a:spAutoFit/>
            </a:bodyPr>
            <a:lstStyle/>
            <a:p>
              <a:pPr>
                <a:lnSpc>
                  <a:spcPts val="15000"/>
                </a:lnSpc>
              </a:pPr>
              <a:r>
                <a:rPr lang="en-US" sz="12500">
                  <a:solidFill>
                    <a:srgbClr val="FEEFE8"/>
                  </a:solidFill>
                  <a:latin typeface="TT Interphases Bold"/>
                </a:rPr>
                <a:t>Thank you!</a:t>
              </a:r>
            </a:p>
          </p:txBody>
        </p:sp>
        <p:sp>
          <p:nvSpPr>
            <p:cNvPr id="12" name="TextBox 12"/>
            <p:cNvSpPr txBox="1"/>
            <p:nvPr/>
          </p:nvSpPr>
          <p:spPr>
            <a:xfrm>
              <a:off x="0" y="2957752"/>
              <a:ext cx="12482633" cy="745490"/>
            </a:xfrm>
            <a:prstGeom prst="rect">
              <a:avLst/>
            </a:prstGeom>
          </p:spPr>
          <p:txBody>
            <a:bodyPr lIns="0" tIns="0" rIns="0" bIns="0" rtlCol="0" anchor="t">
              <a:spAutoFit/>
            </a:bodyPr>
            <a:lstStyle/>
            <a:p>
              <a:pPr>
                <a:lnSpc>
                  <a:spcPts val="4680"/>
                </a:lnSpc>
              </a:pPr>
              <a:r>
                <a:rPr lang="en-US" sz="3600">
                  <a:solidFill>
                    <a:srgbClr val="FEEFE8"/>
                  </a:solidFill>
                  <a:latin typeface="TT Interphases"/>
                </a:rPr>
                <a:t>Do you have any questions?</a:t>
              </a:r>
            </a:p>
          </p:txBody>
        </p:sp>
      </p:grpSp>
      <p:sp>
        <p:nvSpPr>
          <p:cNvPr id="13" name="TextBox 13"/>
          <p:cNvSpPr txBox="1"/>
          <p:nvPr/>
        </p:nvSpPr>
        <p:spPr>
          <a:xfrm>
            <a:off x="897169" y="8506004"/>
            <a:ext cx="9361974" cy="697865"/>
          </a:xfrm>
          <a:prstGeom prst="rect">
            <a:avLst/>
          </a:prstGeom>
        </p:spPr>
        <p:txBody>
          <a:bodyPr lIns="0" tIns="0" rIns="0" bIns="0" rtlCol="0" anchor="t">
            <a:spAutoFit/>
          </a:bodyPr>
          <a:lstStyle/>
          <a:p>
            <a:pPr>
              <a:lnSpc>
                <a:spcPts val="5589"/>
              </a:lnSpc>
            </a:pPr>
            <a:r>
              <a:rPr lang="en-US" sz="4299">
                <a:solidFill>
                  <a:srgbClr val="FEEFE8"/>
                </a:solidFill>
                <a:latin typeface="TT Interphases Bold"/>
              </a:rPr>
              <a:t>Contact us at learning@aftrs.edu.au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3822"/>
        </a:solidFill>
        <a:effectLst/>
      </p:bgPr>
    </p:bg>
    <p:spTree>
      <p:nvGrpSpPr>
        <p:cNvPr id="1" name=""/>
        <p:cNvGrpSpPr/>
        <p:nvPr/>
      </p:nvGrpSpPr>
      <p:grpSpPr>
        <a:xfrm>
          <a:off x="0" y="0"/>
          <a:ext cx="0" cy="0"/>
          <a:chOff x="0" y="0"/>
          <a:chExt cx="0" cy="0"/>
        </a:xfrm>
      </p:grpSpPr>
      <p:sp>
        <p:nvSpPr>
          <p:cNvPr id="2" name="TextBox 2"/>
          <p:cNvSpPr txBox="1"/>
          <p:nvPr/>
        </p:nvSpPr>
        <p:spPr>
          <a:xfrm>
            <a:off x="1028700" y="5634681"/>
            <a:ext cx="8689391" cy="535210"/>
          </a:xfrm>
          <a:prstGeom prst="rect">
            <a:avLst/>
          </a:prstGeom>
        </p:spPr>
        <p:txBody>
          <a:bodyPr lIns="0" tIns="0" rIns="0" bIns="0" rtlCol="0" anchor="t">
            <a:spAutoFit/>
          </a:bodyPr>
          <a:lstStyle/>
          <a:p>
            <a:pPr>
              <a:lnSpc>
                <a:spcPts val="4386"/>
              </a:lnSpc>
            </a:pPr>
            <a:r>
              <a:rPr lang="en-US" sz="3374">
                <a:solidFill>
                  <a:srgbClr val="FFFFFF"/>
                </a:solidFill>
                <a:latin typeface="TT Interphases"/>
              </a:rPr>
              <a:t>Abby Fry, The Moodle Podcast, August 2022</a:t>
            </a:r>
          </a:p>
        </p:txBody>
      </p:sp>
      <p:sp>
        <p:nvSpPr>
          <p:cNvPr id="3" name="TextBox 3"/>
          <p:cNvSpPr txBox="1"/>
          <p:nvPr/>
        </p:nvSpPr>
        <p:spPr>
          <a:xfrm>
            <a:off x="11007113" y="8836025"/>
            <a:ext cx="6252187" cy="422275"/>
          </a:xfrm>
          <a:prstGeom prst="rect">
            <a:avLst/>
          </a:prstGeom>
        </p:spPr>
        <p:txBody>
          <a:bodyPr lIns="0" tIns="0" rIns="0" bIns="0" rtlCol="0" anchor="t">
            <a:spAutoFit/>
          </a:bodyPr>
          <a:lstStyle/>
          <a:p>
            <a:pPr algn="r">
              <a:lnSpc>
                <a:spcPts val="3500"/>
              </a:lnSpc>
            </a:pPr>
            <a:r>
              <a:rPr lang="en-US" sz="2500" u="none">
                <a:solidFill>
                  <a:srgbClr val="FFFFFF"/>
                </a:solidFill>
                <a:latin typeface="TT Interphases"/>
              </a:rPr>
              <a:t>Back to Agenda Page</a:t>
            </a:r>
          </a:p>
        </p:txBody>
      </p:sp>
      <p:grpSp>
        <p:nvGrpSpPr>
          <p:cNvPr id="4" name="Group 4"/>
          <p:cNvGrpSpPr/>
          <p:nvPr/>
        </p:nvGrpSpPr>
        <p:grpSpPr>
          <a:xfrm rot="-10800000">
            <a:off x="13541697" y="5762374"/>
            <a:ext cx="3717603" cy="4524626"/>
            <a:chOff x="0" y="0"/>
            <a:chExt cx="4224020" cy="5140977"/>
          </a:xfrm>
        </p:grpSpPr>
        <p:sp>
          <p:nvSpPr>
            <p:cNvPr id="5" name="Freeform 5"/>
            <p:cNvSpPr/>
            <p:nvPr/>
          </p:nvSpPr>
          <p:spPr>
            <a:xfrm>
              <a:off x="0" y="0"/>
              <a:ext cx="4224020" cy="5140977"/>
            </a:xfrm>
            <a:custGeom>
              <a:avLst/>
              <a:gdLst/>
              <a:ahLst/>
              <a:cxnLst/>
              <a:rect l="l" t="t" r="r" b="b"/>
              <a:pathLst>
                <a:path w="4224020" h="5140977">
                  <a:moveTo>
                    <a:pt x="4224020" y="5140977"/>
                  </a:moveTo>
                  <a:lnTo>
                    <a:pt x="2441575" y="5140977"/>
                  </a:lnTo>
                  <a:cubicBezTo>
                    <a:pt x="1093089" y="5140977"/>
                    <a:pt x="0" y="4047888"/>
                    <a:pt x="0" y="2699402"/>
                  </a:cubicBezTo>
                  <a:lnTo>
                    <a:pt x="0" y="0"/>
                  </a:lnTo>
                  <a:lnTo>
                    <a:pt x="1782445" y="0"/>
                  </a:lnTo>
                  <a:cubicBezTo>
                    <a:pt x="3130931" y="0"/>
                    <a:pt x="4224020" y="1093089"/>
                    <a:pt x="4224020" y="2441575"/>
                  </a:cubicBezTo>
                  <a:lnTo>
                    <a:pt x="4224020" y="5140977"/>
                  </a:lnTo>
                  <a:close/>
                </a:path>
              </a:pathLst>
            </a:custGeom>
            <a:solidFill>
              <a:srgbClr val="CBD5D5"/>
            </a:solid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1135899" y="7288827"/>
            <a:ext cx="3094396" cy="309439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flipV="1">
            <a:off x="15530933" y="7307876"/>
            <a:ext cx="2757067" cy="2757067"/>
          </a:xfrm>
          <a:prstGeom prst="rect">
            <a:avLst/>
          </a:prstGeom>
        </p:spPr>
      </p:pic>
      <p:sp>
        <p:nvSpPr>
          <p:cNvPr id="8" name="TextBox 8"/>
          <p:cNvSpPr txBox="1"/>
          <p:nvPr/>
        </p:nvSpPr>
        <p:spPr>
          <a:xfrm>
            <a:off x="1028700" y="1350234"/>
            <a:ext cx="15236014" cy="5139118"/>
          </a:xfrm>
          <a:prstGeom prst="rect">
            <a:avLst/>
          </a:prstGeom>
        </p:spPr>
        <p:txBody>
          <a:bodyPr lIns="0" tIns="0" rIns="0" bIns="0" rtlCol="0" anchor="t">
            <a:spAutoFit/>
          </a:bodyPr>
          <a:lstStyle/>
          <a:p>
            <a:pPr>
              <a:lnSpc>
                <a:spcPts val="10282"/>
              </a:lnSpc>
            </a:pPr>
            <a:r>
              <a:rPr lang="en-US" sz="8569">
                <a:solidFill>
                  <a:srgbClr val="FFFFFF"/>
                </a:solidFill>
                <a:latin typeface="TT Interphases Bold"/>
              </a:rPr>
              <a:t> </a:t>
            </a:r>
          </a:p>
          <a:p>
            <a:pPr>
              <a:lnSpc>
                <a:spcPts val="10282"/>
              </a:lnSpc>
            </a:pPr>
            <a:r>
              <a:rPr lang="en-US" sz="8569">
                <a:solidFill>
                  <a:srgbClr val="FFFFFF"/>
                </a:solidFill>
                <a:latin typeface="TT Interphases"/>
              </a:rPr>
              <a:t>"Moodle is a journey of utlising the features better and better."</a:t>
            </a:r>
          </a:p>
          <a:p>
            <a:pPr>
              <a:lnSpc>
                <a:spcPts val="10282"/>
              </a:lnSpc>
            </a:pPr>
            <a:endParaRPr lang="en-US" sz="8569">
              <a:solidFill>
                <a:srgbClr val="FFFFFF"/>
              </a:solidFill>
              <a:latin typeface="TT Interphases"/>
            </a:endParaRPr>
          </a:p>
        </p:txBody>
      </p:sp>
      <p:pic>
        <p:nvPicPr>
          <p:cNvPr id="9" name="Picture 9"/>
          <p:cNvPicPr>
            <a:picLocks noChangeAspect="1"/>
          </p:cNvPicPr>
          <p:nvPr/>
        </p:nvPicPr>
        <p:blipFill>
          <a:blip r:embed="rId7">
            <a:alphaModFix amt="55000"/>
          </a:blip>
          <a:srcRect/>
          <a:stretch>
            <a:fillRect/>
          </a:stretch>
        </p:blipFill>
        <p:spPr>
          <a:xfrm>
            <a:off x="1004733" y="1028700"/>
            <a:ext cx="2327610" cy="94473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2592" r="10941"/>
          <a:stretch>
            <a:fillRect/>
          </a:stretch>
        </p:blipFill>
        <p:spPr>
          <a:xfrm>
            <a:off x="9450075" y="-229301"/>
            <a:ext cx="9373556" cy="10516301"/>
          </a:xfrm>
          <a:prstGeom prst="rect">
            <a:avLst/>
          </a:prstGeom>
        </p:spPr>
      </p:pic>
      <p:grpSp>
        <p:nvGrpSpPr>
          <p:cNvPr id="3" name="Group 3"/>
          <p:cNvGrpSpPr/>
          <p:nvPr/>
        </p:nvGrpSpPr>
        <p:grpSpPr>
          <a:xfrm>
            <a:off x="843409" y="4384461"/>
            <a:ext cx="8606666" cy="5026877"/>
            <a:chOff x="0" y="0"/>
            <a:chExt cx="11475554" cy="6702503"/>
          </a:xfrm>
        </p:grpSpPr>
        <p:sp>
          <p:nvSpPr>
            <p:cNvPr id="4" name="TextBox 4"/>
            <p:cNvSpPr txBox="1"/>
            <p:nvPr/>
          </p:nvSpPr>
          <p:spPr>
            <a:xfrm>
              <a:off x="0" y="-66675"/>
              <a:ext cx="10366425" cy="696531"/>
            </a:xfrm>
            <a:prstGeom prst="rect">
              <a:avLst/>
            </a:prstGeom>
          </p:spPr>
          <p:txBody>
            <a:bodyPr lIns="0" tIns="0" rIns="0" bIns="0" rtlCol="0" anchor="t">
              <a:spAutoFit/>
            </a:bodyPr>
            <a:lstStyle/>
            <a:p>
              <a:pPr>
                <a:lnSpc>
                  <a:spcPts val="4412"/>
                </a:lnSpc>
              </a:pPr>
              <a:r>
                <a:rPr lang="en-US" sz="3151" spc="680">
                  <a:solidFill>
                    <a:srgbClr val="F93822"/>
                  </a:solidFill>
                  <a:latin typeface="TT Interphases Bold"/>
                </a:rPr>
                <a:t>PURPOSE</a:t>
              </a:r>
            </a:p>
          </p:txBody>
        </p:sp>
        <p:sp>
          <p:nvSpPr>
            <p:cNvPr id="5" name="TextBox 5"/>
            <p:cNvSpPr txBox="1"/>
            <p:nvPr/>
          </p:nvSpPr>
          <p:spPr>
            <a:xfrm>
              <a:off x="0" y="786983"/>
              <a:ext cx="10366425" cy="990755"/>
            </a:xfrm>
            <a:prstGeom prst="rect">
              <a:avLst/>
            </a:prstGeom>
          </p:spPr>
          <p:txBody>
            <a:bodyPr lIns="0" tIns="0" rIns="0" bIns="0" rtlCol="0" anchor="t">
              <a:spAutoFit/>
            </a:bodyPr>
            <a:lstStyle/>
            <a:p>
              <a:pPr>
                <a:lnSpc>
                  <a:spcPts val="2959"/>
                </a:lnSpc>
              </a:pPr>
              <a:r>
                <a:rPr lang="en-US" sz="2276">
                  <a:solidFill>
                    <a:srgbClr val="000000"/>
                  </a:solidFill>
                  <a:latin typeface="TT Interphases"/>
                </a:rPr>
                <a:t>To support the Australian screen and broadcast industries by fostering Australian storytelling talent</a:t>
              </a:r>
            </a:p>
          </p:txBody>
        </p:sp>
        <p:sp>
          <p:nvSpPr>
            <p:cNvPr id="6" name="TextBox 6"/>
            <p:cNvSpPr txBox="1"/>
            <p:nvPr/>
          </p:nvSpPr>
          <p:spPr>
            <a:xfrm>
              <a:off x="0" y="2721244"/>
              <a:ext cx="10366425" cy="696531"/>
            </a:xfrm>
            <a:prstGeom prst="rect">
              <a:avLst/>
            </a:prstGeom>
          </p:spPr>
          <p:txBody>
            <a:bodyPr lIns="0" tIns="0" rIns="0" bIns="0" rtlCol="0" anchor="t">
              <a:spAutoFit/>
            </a:bodyPr>
            <a:lstStyle/>
            <a:p>
              <a:pPr>
                <a:lnSpc>
                  <a:spcPts val="4412"/>
                </a:lnSpc>
              </a:pPr>
              <a:r>
                <a:rPr lang="en-US" sz="3151" spc="680">
                  <a:solidFill>
                    <a:srgbClr val="F93822"/>
                  </a:solidFill>
                  <a:latin typeface="TT Interphases Bold"/>
                </a:rPr>
                <a:t>LOCATION</a:t>
              </a:r>
            </a:p>
          </p:txBody>
        </p:sp>
        <p:sp>
          <p:nvSpPr>
            <p:cNvPr id="7" name="TextBox 7"/>
            <p:cNvSpPr txBox="1"/>
            <p:nvPr/>
          </p:nvSpPr>
          <p:spPr>
            <a:xfrm>
              <a:off x="0" y="3560613"/>
              <a:ext cx="10366425" cy="490392"/>
            </a:xfrm>
            <a:prstGeom prst="rect">
              <a:avLst/>
            </a:prstGeom>
          </p:spPr>
          <p:txBody>
            <a:bodyPr lIns="0" tIns="0" rIns="0" bIns="0" rtlCol="0" anchor="t">
              <a:spAutoFit/>
            </a:bodyPr>
            <a:lstStyle/>
            <a:p>
              <a:pPr>
                <a:lnSpc>
                  <a:spcPts val="2959"/>
                </a:lnSpc>
              </a:pPr>
              <a:r>
                <a:rPr lang="en-US" sz="2276">
                  <a:solidFill>
                    <a:srgbClr val="000000"/>
                  </a:solidFill>
                  <a:latin typeface="TT Interphases"/>
                </a:rPr>
                <a:t>Sydney Australia</a:t>
              </a:r>
            </a:p>
          </p:txBody>
        </p:sp>
        <p:sp>
          <p:nvSpPr>
            <p:cNvPr id="8" name="TextBox 8"/>
            <p:cNvSpPr txBox="1"/>
            <p:nvPr/>
          </p:nvSpPr>
          <p:spPr>
            <a:xfrm>
              <a:off x="0" y="5013560"/>
              <a:ext cx="11475554" cy="634433"/>
            </a:xfrm>
            <a:prstGeom prst="rect">
              <a:avLst/>
            </a:prstGeom>
          </p:spPr>
          <p:txBody>
            <a:bodyPr lIns="0" tIns="0" rIns="0" bIns="0" rtlCol="0" anchor="t">
              <a:spAutoFit/>
            </a:bodyPr>
            <a:lstStyle/>
            <a:p>
              <a:pPr>
                <a:lnSpc>
                  <a:spcPts val="4092"/>
                </a:lnSpc>
              </a:pPr>
              <a:r>
                <a:rPr lang="en-US" sz="2922" spc="631">
                  <a:solidFill>
                    <a:srgbClr val="F93822"/>
                  </a:solidFill>
                  <a:latin typeface="TT Interphases Bold"/>
                </a:rPr>
                <a:t>STUDENTS</a:t>
              </a:r>
            </a:p>
          </p:txBody>
        </p:sp>
        <p:sp>
          <p:nvSpPr>
            <p:cNvPr id="9" name="TextBox 9"/>
            <p:cNvSpPr txBox="1"/>
            <p:nvPr/>
          </p:nvSpPr>
          <p:spPr>
            <a:xfrm>
              <a:off x="0" y="5791148"/>
              <a:ext cx="7624107" cy="911355"/>
            </a:xfrm>
            <a:prstGeom prst="rect">
              <a:avLst/>
            </a:prstGeom>
          </p:spPr>
          <p:txBody>
            <a:bodyPr lIns="0" tIns="0" rIns="0" bIns="0" rtlCol="0" anchor="t">
              <a:spAutoFit/>
            </a:bodyPr>
            <a:lstStyle/>
            <a:p>
              <a:pPr>
                <a:lnSpc>
                  <a:spcPts val="2744"/>
                </a:lnSpc>
              </a:pPr>
              <a:r>
                <a:rPr lang="en-US" sz="2111">
                  <a:solidFill>
                    <a:srgbClr val="000000"/>
                  </a:solidFill>
                  <a:latin typeface="TT Interphases"/>
                </a:rPr>
                <a:t>360 students in Award Programs aged 17 to 58 from all over Australia</a:t>
              </a:r>
            </a:p>
          </p:txBody>
        </p:sp>
      </p:grpSp>
      <p:sp>
        <p:nvSpPr>
          <p:cNvPr id="10" name="TextBox 10"/>
          <p:cNvSpPr txBox="1"/>
          <p:nvPr/>
        </p:nvSpPr>
        <p:spPr>
          <a:xfrm>
            <a:off x="843409" y="3195468"/>
            <a:ext cx="5015704" cy="712023"/>
          </a:xfrm>
          <a:prstGeom prst="rect">
            <a:avLst/>
          </a:prstGeom>
        </p:spPr>
        <p:txBody>
          <a:bodyPr lIns="0" tIns="0" rIns="0" bIns="0" rtlCol="0" anchor="t">
            <a:spAutoFit/>
          </a:bodyPr>
          <a:lstStyle/>
          <a:p>
            <a:pPr>
              <a:lnSpc>
                <a:spcPts val="5344"/>
              </a:lnSpc>
            </a:pPr>
            <a:r>
              <a:rPr lang="en-US" sz="5625">
                <a:solidFill>
                  <a:srgbClr val="000000"/>
                </a:solidFill>
                <a:latin typeface="TT Interphases Bold"/>
              </a:rPr>
              <a:t>Who we are:</a:t>
            </a:r>
          </a:p>
        </p:txBody>
      </p:sp>
      <p:pic>
        <p:nvPicPr>
          <p:cNvPr id="11" name="Picture 11"/>
          <p:cNvPicPr>
            <a:picLocks noChangeAspect="1"/>
          </p:cNvPicPr>
          <p:nvPr/>
        </p:nvPicPr>
        <p:blipFill>
          <a:blip r:embed="rId4">
            <a:alphaModFix amt="55000"/>
          </a:blip>
          <a:srcRect/>
          <a:stretch>
            <a:fillRect/>
          </a:stretch>
        </p:blipFill>
        <p:spPr>
          <a:xfrm>
            <a:off x="1028700" y="1028700"/>
            <a:ext cx="1814761" cy="74013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9632794" y="0"/>
            <a:ext cx="4857980" cy="3242702"/>
          </a:xfrm>
          <a:prstGeom prst="rect">
            <a:avLst/>
          </a:prstGeom>
        </p:spPr>
      </p:pic>
      <p:pic>
        <p:nvPicPr>
          <p:cNvPr id="3" name="Picture 3"/>
          <p:cNvPicPr>
            <a:picLocks noChangeAspect="1"/>
          </p:cNvPicPr>
          <p:nvPr/>
        </p:nvPicPr>
        <p:blipFill>
          <a:blip r:embed="rId4"/>
          <a:srcRect r="5639"/>
          <a:stretch>
            <a:fillRect/>
          </a:stretch>
        </p:blipFill>
        <p:spPr>
          <a:xfrm>
            <a:off x="9621437" y="3421220"/>
            <a:ext cx="4869338" cy="3440249"/>
          </a:xfrm>
          <a:prstGeom prst="rect">
            <a:avLst/>
          </a:prstGeom>
        </p:spPr>
      </p:pic>
      <p:pic>
        <p:nvPicPr>
          <p:cNvPr id="4" name="Picture 4"/>
          <p:cNvPicPr>
            <a:picLocks noChangeAspect="1"/>
          </p:cNvPicPr>
          <p:nvPr/>
        </p:nvPicPr>
        <p:blipFill>
          <a:blip r:embed="rId5"/>
          <a:srcRect/>
          <a:stretch>
            <a:fillRect/>
          </a:stretch>
        </p:blipFill>
        <p:spPr>
          <a:xfrm>
            <a:off x="9632794" y="7032170"/>
            <a:ext cx="4869338" cy="3246225"/>
          </a:xfrm>
          <a:prstGeom prst="rect">
            <a:avLst/>
          </a:prstGeom>
        </p:spPr>
      </p:pic>
      <p:pic>
        <p:nvPicPr>
          <p:cNvPr id="5" name="Picture 5"/>
          <p:cNvPicPr>
            <a:picLocks noChangeAspect="1"/>
          </p:cNvPicPr>
          <p:nvPr/>
        </p:nvPicPr>
        <p:blipFill>
          <a:blip r:embed="rId6">
            <a:alphaModFix amt="55000"/>
          </a:blip>
          <a:srcRect/>
          <a:stretch>
            <a:fillRect/>
          </a:stretch>
        </p:blipFill>
        <p:spPr>
          <a:xfrm>
            <a:off x="1028700" y="1028700"/>
            <a:ext cx="1814761" cy="740138"/>
          </a:xfrm>
          <a:prstGeom prst="rect">
            <a:avLst/>
          </a:prstGeom>
        </p:spPr>
      </p:pic>
      <p:sp>
        <p:nvSpPr>
          <p:cNvPr id="6" name="TextBox 6"/>
          <p:cNvSpPr txBox="1"/>
          <p:nvPr/>
        </p:nvSpPr>
        <p:spPr>
          <a:xfrm>
            <a:off x="1028700" y="5148723"/>
            <a:ext cx="6279966" cy="847725"/>
          </a:xfrm>
          <a:prstGeom prst="rect">
            <a:avLst/>
          </a:prstGeom>
        </p:spPr>
        <p:txBody>
          <a:bodyPr lIns="0" tIns="0" rIns="0" bIns="0" rtlCol="0" anchor="t">
            <a:spAutoFit/>
          </a:bodyPr>
          <a:lstStyle/>
          <a:p>
            <a:pPr>
              <a:lnSpc>
                <a:spcPts val="6774"/>
              </a:lnSpc>
            </a:pPr>
            <a:r>
              <a:rPr lang="en-US" sz="5645">
                <a:solidFill>
                  <a:srgbClr val="000000"/>
                </a:solidFill>
                <a:latin typeface="TT Interphases Bold"/>
              </a:rPr>
              <a:t>What we teach:</a:t>
            </a:r>
          </a:p>
        </p:txBody>
      </p:sp>
      <p:sp>
        <p:nvSpPr>
          <p:cNvPr id="7" name="TextBox 7"/>
          <p:cNvSpPr txBox="1"/>
          <p:nvPr/>
        </p:nvSpPr>
        <p:spPr>
          <a:xfrm>
            <a:off x="1028700" y="6173563"/>
            <a:ext cx="7776232" cy="3084737"/>
          </a:xfrm>
          <a:prstGeom prst="rect">
            <a:avLst/>
          </a:prstGeom>
        </p:spPr>
        <p:txBody>
          <a:bodyPr lIns="0" tIns="0" rIns="0" bIns="0" rtlCol="0" anchor="t">
            <a:spAutoFit/>
          </a:bodyPr>
          <a:lstStyle/>
          <a:p>
            <a:pPr>
              <a:lnSpc>
                <a:spcPts val="4148"/>
              </a:lnSpc>
            </a:pPr>
            <a:r>
              <a:rPr lang="en-US" sz="2963">
                <a:solidFill>
                  <a:srgbClr val="000000"/>
                </a:solidFill>
                <a:latin typeface="TT Interphases"/>
              </a:rPr>
              <a:t>Students engage with hands-on, immersive learning, in an environment that mirrors industry standards. All of our Award Programs are delivered face to face, with Moodle being used to support what is predominately practice based learning. </a:t>
            </a:r>
          </a:p>
        </p:txBody>
      </p:sp>
      <p:sp>
        <p:nvSpPr>
          <p:cNvPr id="8" name="TextBox 8"/>
          <p:cNvSpPr txBox="1"/>
          <p:nvPr/>
        </p:nvSpPr>
        <p:spPr>
          <a:xfrm>
            <a:off x="14862581" y="726626"/>
            <a:ext cx="3020616" cy="8408933"/>
          </a:xfrm>
          <a:prstGeom prst="rect">
            <a:avLst/>
          </a:prstGeom>
        </p:spPr>
        <p:txBody>
          <a:bodyPr lIns="0" tIns="0" rIns="0" bIns="0" rtlCol="0" anchor="t">
            <a:spAutoFit/>
          </a:bodyPr>
          <a:lstStyle/>
          <a:p>
            <a:pPr marL="483741" lvl="1" indent="-241871">
              <a:lnSpc>
                <a:spcPts val="3181"/>
              </a:lnSpc>
              <a:buFont typeface="Arial"/>
              <a:buChar char="•"/>
            </a:pPr>
            <a:r>
              <a:rPr lang="en-US" sz="2240">
                <a:solidFill>
                  <a:srgbClr val="F93822"/>
                </a:solidFill>
                <a:latin typeface="TT Interphases Bold"/>
              </a:rPr>
              <a:t>Bachelor of Arts Screen: Production</a:t>
            </a:r>
          </a:p>
          <a:p>
            <a:pPr>
              <a:lnSpc>
                <a:spcPts val="3181"/>
              </a:lnSpc>
            </a:pPr>
            <a:endParaRPr lang="en-US" sz="2240">
              <a:solidFill>
                <a:srgbClr val="F93822"/>
              </a:solidFill>
              <a:latin typeface="TT Interphases Bold"/>
            </a:endParaRPr>
          </a:p>
          <a:p>
            <a:pPr marL="483741" lvl="1" indent="-241871">
              <a:lnSpc>
                <a:spcPts val="3181"/>
              </a:lnSpc>
              <a:buFont typeface="Arial"/>
              <a:buChar char="•"/>
            </a:pPr>
            <a:r>
              <a:rPr lang="en-US" sz="2240">
                <a:solidFill>
                  <a:srgbClr val="F93822"/>
                </a:solidFill>
                <a:latin typeface="TT Interphases Bold"/>
              </a:rPr>
              <a:t>Master of Arts Screen</a:t>
            </a:r>
          </a:p>
          <a:p>
            <a:pPr>
              <a:lnSpc>
                <a:spcPts val="3181"/>
              </a:lnSpc>
            </a:pPr>
            <a:endParaRPr lang="en-US" sz="2240">
              <a:solidFill>
                <a:srgbClr val="F93822"/>
              </a:solidFill>
              <a:latin typeface="TT Interphases Bold"/>
            </a:endParaRPr>
          </a:p>
          <a:p>
            <a:pPr marL="483741" lvl="1" indent="-241871">
              <a:lnSpc>
                <a:spcPts val="3181"/>
              </a:lnSpc>
              <a:buFont typeface="Arial"/>
              <a:buChar char="•"/>
            </a:pPr>
            <a:r>
              <a:rPr lang="en-US" sz="2240">
                <a:solidFill>
                  <a:srgbClr val="F93822"/>
                </a:solidFill>
                <a:latin typeface="TT Interphases Bold"/>
              </a:rPr>
              <a:t>​Master of Arts Screen: Business </a:t>
            </a:r>
          </a:p>
          <a:p>
            <a:pPr>
              <a:lnSpc>
                <a:spcPts val="3181"/>
              </a:lnSpc>
            </a:pPr>
            <a:endParaRPr lang="en-US" sz="2240">
              <a:solidFill>
                <a:srgbClr val="F93822"/>
              </a:solidFill>
              <a:latin typeface="TT Interphases Bold"/>
            </a:endParaRPr>
          </a:p>
          <a:p>
            <a:pPr marL="483741" lvl="1" indent="-241871">
              <a:lnSpc>
                <a:spcPts val="3181"/>
              </a:lnSpc>
              <a:buFont typeface="Arial"/>
              <a:buChar char="•"/>
            </a:pPr>
            <a:r>
              <a:rPr lang="en-US" sz="2240">
                <a:solidFill>
                  <a:srgbClr val="F93822"/>
                </a:solidFill>
                <a:latin typeface="TT Interphases Bold"/>
              </a:rPr>
              <a:t>Graduate Diploma in Radio​ &amp; Podcasting ​</a:t>
            </a:r>
          </a:p>
          <a:p>
            <a:pPr>
              <a:lnSpc>
                <a:spcPts val="3181"/>
              </a:lnSpc>
            </a:pPr>
            <a:endParaRPr lang="en-US" sz="2240">
              <a:solidFill>
                <a:srgbClr val="F93822"/>
              </a:solidFill>
              <a:latin typeface="TT Interphases Bold"/>
            </a:endParaRPr>
          </a:p>
          <a:p>
            <a:pPr marL="483741" lvl="1" indent="-241871">
              <a:lnSpc>
                <a:spcPts val="3181"/>
              </a:lnSpc>
              <a:buFont typeface="Arial"/>
              <a:buChar char="•"/>
            </a:pPr>
            <a:r>
              <a:rPr lang="en-US" sz="2240">
                <a:solidFill>
                  <a:srgbClr val="F93822"/>
                </a:solidFill>
                <a:latin typeface="TT Interphases Bold"/>
              </a:rPr>
              <a:t>Graduate Diploma in Visual Effects</a:t>
            </a:r>
          </a:p>
          <a:p>
            <a:pPr>
              <a:lnSpc>
                <a:spcPts val="3181"/>
              </a:lnSpc>
            </a:pPr>
            <a:endParaRPr lang="en-US" sz="2240">
              <a:solidFill>
                <a:srgbClr val="F93822"/>
              </a:solidFill>
              <a:latin typeface="TT Interphases Bold"/>
            </a:endParaRPr>
          </a:p>
          <a:p>
            <a:pPr marL="483741" lvl="1" indent="-241871">
              <a:lnSpc>
                <a:spcPts val="3181"/>
              </a:lnSpc>
              <a:buFont typeface="Arial"/>
              <a:buChar char="•"/>
            </a:pPr>
            <a:r>
              <a:rPr lang="en-US" sz="2240">
                <a:solidFill>
                  <a:srgbClr val="F93822"/>
                </a:solidFill>
                <a:latin typeface="TT Interphases Bold"/>
              </a:rPr>
              <a:t>Short Courses and Industry Certificates</a:t>
            </a:r>
          </a:p>
          <a:p>
            <a:pPr>
              <a:lnSpc>
                <a:spcPts val="3181"/>
              </a:lnSpc>
            </a:pPr>
            <a:endParaRPr lang="en-US" sz="2240">
              <a:solidFill>
                <a:srgbClr val="F93822"/>
              </a:solidFill>
              <a:latin typeface="TT Interphases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3822"/>
        </a:solidFill>
        <a:effectLst/>
      </p:bgPr>
    </p:bg>
    <p:spTree>
      <p:nvGrpSpPr>
        <p:cNvPr id="1" name=""/>
        <p:cNvGrpSpPr/>
        <p:nvPr/>
      </p:nvGrpSpPr>
      <p:grpSpPr>
        <a:xfrm>
          <a:off x="0" y="0"/>
          <a:ext cx="0" cy="0"/>
          <a:chOff x="0" y="0"/>
          <a:chExt cx="0" cy="0"/>
        </a:xfrm>
      </p:grpSpPr>
      <p:sp>
        <p:nvSpPr>
          <p:cNvPr id="2" name="TextBox 2"/>
          <p:cNvSpPr txBox="1"/>
          <p:nvPr/>
        </p:nvSpPr>
        <p:spPr>
          <a:xfrm>
            <a:off x="1004733" y="8764270"/>
            <a:ext cx="7161668" cy="358471"/>
          </a:xfrm>
          <a:prstGeom prst="rect">
            <a:avLst/>
          </a:prstGeom>
        </p:spPr>
        <p:txBody>
          <a:bodyPr lIns="0" tIns="0" rIns="0" bIns="0" rtlCol="0" anchor="t">
            <a:spAutoFit/>
          </a:bodyPr>
          <a:lstStyle/>
          <a:p>
            <a:pPr>
              <a:lnSpc>
                <a:spcPts val="2856"/>
              </a:lnSpc>
            </a:pPr>
            <a:r>
              <a:rPr lang="en-US" sz="2197">
                <a:solidFill>
                  <a:srgbClr val="FFFFFF"/>
                </a:solidFill>
                <a:latin typeface="TT Interphases"/>
              </a:rPr>
              <a:t>https://www.edglossary.org/rubric/ .</a:t>
            </a:r>
          </a:p>
        </p:txBody>
      </p:sp>
      <p:sp>
        <p:nvSpPr>
          <p:cNvPr id="3" name="TextBox 3"/>
          <p:cNvSpPr txBox="1"/>
          <p:nvPr/>
        </p:nvSpPr>
        <p:spPr>
          <a:xfrm>
            <a:off x="11007113" y="8836025"/>
            <a:ext cx="6252187" cy="422275"/>
          </a:xfrm>
          <a:prstGeom prst="rect">
            <a:avLst/>
          </a:prstGeom>
        </p:spPr>
        <p:txBody>
          <a:bodyPr lIns="0" tIns="0" rIns="0" bIns="0" rtlCol="0" anchor="t">
            <a:spAutoFit/>
          </a:bodyPr>
          <a:lstStyle/>
          <a:p>
            <a:pPr algn="r">
              <a:lnSpc>
                <a:spcPts val="3500"/>
              </a:lnSpc>
            </a:pPr>
            <a:r>
              <a:rPr lang="en-US" sz="2500" u="none">
                <a:solidFill>
                  <a:srgbClr val="FFFFFF"/>
                </a:solidFill>
                <a:latin typeface="TT Interphases"/>
              </a:rPr>
              <a:t>Back to Agenda Page</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6408613" y="2163854"/>
            <a:ext cx="1469739" cy="1469739"/>
          </a:xfrm>
          <a:prstGeom prst="rect">
            <a:avLst/>
          </a:prstGeom>
        </p:spPr>
      </p:pic>
      <p:grpSp>
        <p:nvGrpSpPr>
          <p:cNvPr id="5" name="Group 5"/>
          <p:cNvGrpSpPr/>
          <p:nvPr/>
        </p:nvGrpSpPr>
        <p:grpSpPr>
          <a:xfrm rot="-10800000">
            <a:off x="13520419" y="3633593"/>
            <a:ext cx="4449381" cy="6688786"/>
            <a:chOff x="0" y="0"/>
            <a:chExt cx="4224020" cy="6350000"/>
          </a:xfrm>
        </p:grpSpPr>
        <p:sp>
          <p:nvSpPr>
            <p:cNvPr id="6" name="Freeform 6"/>
            <p:cNvSpPr/>
            <p:nvPr/>
          </p:nvSpPr>
          <p:spPr>
            <a:xfrm>
              <a:off x="0" y="0"/>
              <a:ext cx="4224020" cy="6350000"/>
            </a:xfrm>
            <a:custGeom>
              <a:avLst/>
              <a:gdLst/>
              <a:ahLst/>
              <a:cxnLst/>
              <a:rect l="l" t="t" r="r" b="b"/>
              <a:pathLst>
                <a:path w="4224020" h="6350000">
                  <a:moveTo>
                    <a:pt x="4224020" y="6350000"/>
                  </a:moveTo>
                  <a:lnTo>
                    <a:pt x="2441575" y="6350000"/>
                  </a:lnTo>
                  <a:cubicBezTo>
                    <a:pt x="1093089" y="6350000"/>
                    <a:pt x="0" y="5256911"/>
                    <a:pt x="0" y="3908425"/>
                  </a:cubicBezTo>
                  <a:lnTo>
                    <a:pt x="0" y="0"/>
                  </a:lnTo>
                  <a:lnTo>
                    <a:pt x="1782445" y="0"/>
                  </a:lnTo>
                  <a:cubicBezTo>
                    <a:pt x="3130931" y="0"/>
                    <a:pt x="4224020" y="1093089"/>
                    <a:pt x="4224020" y="2441575"/>
                  </a:cubicBezTo>
                  <a:lnTo>
                    <a:pt x="4224020" y="6350000"/>
                  </a:lnTo>
                  <a:close/>
                </a:path>
              </a:pathLst>
            </a:custGeom>
            <a:solidFill>
              <a:srgbClr val="CBD5D5"/>
            </a:solidFill>
          </p:spPr>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1615365" y="7336452"/>
            <a:ext cx="3094396" cy="3094396"/>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flipV="1">
            <a:off x="16442092" y="5318934"/>
            <a:ext cx="2872522" cy="2872522"/>
          </a:xfrm>
          <a:prstGeom prst="rect">
            <a:avLst/>
          </a:prstGeom>
        </p:spPr>
      </p:pic>
      <p:sp>
        <p:nvSpPr>
          <p:cNvPr id="9" name="TextBox 9"/>
          <p:cNvSpPr txBox="1"/>
          <p:nvPr/>
        </p:nvSpPr>
        <p:spPr>
          <a:xfrm>
            <a:off x="1028700" y="2711450"/>
            <a:ext cx="9608147" cy="6172200"/>
          </a:xfrm>
          <a:prstGeom prst="rect">
            <a:avLst/>
          </a:prstGeom>
        </p:spPr>
        <p:txBody>
          <a:bodyPr lIns="0" tIns="0" rIns="0" bIns="0" rtlCol="0" anchor="t">
            <a:spAutoFit/>
          </a:bodyPr>
          <a:lstStyle/>
          <a:p>
            <a:pPr>
              <a:lnSpc>
                <a:spcPts val="4116"/>
              </a:lnSpc>
            </a:pPr>
            <a:r>
              <a:rPr lang="en-US" sz="3430">
                <a:solidFill>
                  <a:srgbClr val="FFFFFF"/>
                </a:solidFill>
                <a:latin typeface="TT Interphases Bold"/>
              </a:rPr>
              <a:t> </a:t>
            </a:r>
          </a:p>
          <a:p>
            <a:pPr>
              <a:lnSpc>
                <a:spcPts val="4116"/>
              </a:lnSpc>
            </a:pPr>
            <a:r>
              <a:rPr lang="en-US" sz="3430">
                <a:solidFill>
                  <a:srgbClr val="FFFFFF"/>
                </a:solidFill>
                <a:latin typeface="TT Interphases Bold"/>
              </a:rPr>
              <a:t>A rubric is typically an evaluation tool or set of guidelines to measure attainment against a consistent set of criteria. Rubrics clearly define academic expectations for students and help to ensure consistency in the evaluation of academic achievement. Rubrics are also used as scoring instruments to determine grades or the degree to which learning standards have been demonstrated by students. </a:t>
            </a:r>
          </a:p>
          <a:p>
            <a:pPr>
              <a:lnSpc>
                <a:spcPts val="4116"/>
              </a:lnSpc>
            </a:pPr>
            <a:endParaRPr lang="en-US" sz="3430">
              <a:solidFill>
                <a:srgbClr val="FFFFFF"/>
              </a:solidFill>
              <a:latin typeface="TT Interphases Bold"/>
            </a:endParaRPr>
          </a:p>
        </p:txBody>
      </p:sp>
      <p:pic>
        <p:nvPicPr>
          <p:cNvPr id="10" name="Picture 10"/>
          <p:cNvPicPr>
            <a:picLocks noChangeAspect="1"/>
          </p:cNvPicPr>
          <p:nvPr/>
        </p:nvPicPr>
        <p:blipFill>
          <a:blip r:embed="rId9">
            <a:alphaModFix amt="55000"/>
          </a:blip>
          <a:srcRect/>
          <a:stretch>
            <a:fillRect/>
          </a:stretch>
        </p:blipFill>
        <p:spPr>
          <a:xfrm>
            <a:off x="1004733" y="1028700"/>
            <a:ext cx="2327610" cy="94473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
        <p:cNvGrpSpPr/>
        <p:nvPr/>
      </p:nvGrpSpPr>
      <p:grpSpPr>
        <a:xfrm>
          <a:off x="0" y="0"/>
          <a:ext cx="0" cy="0"/>
          <a:chOff x="0" y="0"/>
          <a:chExt cx="0" cy="0"/>
        </a:xfrm>
      </p:grpSpPr>
      <p:grpSp>
        <p:nvGrpSpPr>
          <p:cNvPr id="2" name="Group 2"/>
          <p:cNvGrpSpPr/>
          <p:nvPr/>
        </p:nvGrpSpPr>
        <p:grpSpPr>
          <a:xfrm>
            <a:off x="-1056049" y="0"/>
            <a:ext cx="8599414" cy="10761101"/>
            <a:chOff x="0" y="0"/>
            <a:chExt cx="11465885" cy="14348135"/>
          </a:xfrm>
        </p:grpSpPr>
        <p:grpSp>
          <p:nvGrpSpPr>
            <p:cNvPr id="3" name="Group 3"/>
            <p:cNvGrpSpPr/>
            <p:nvPr/>
          </p:nvGrpSpPr>
          <p:grpSpPr>
            <a:xfrm>
              <a:off x="0" y="0"/>
              <a:ext cx="9544379" cy="14348135"/>
              <a:chOff x="0" y="0"/>
              <a:chExt cx="4224020" cy="6350000"/>
            </a:xfrm>
          </p:grpSpPr>
          <p:sp>
            <p:nvSpPr>
              <p:cNvPr id="4" name="Freeform 4"/>
              <p:cNvSpPr/>
              <p:nvPr/>
            </p:nvSpPr>
            <p:spPr>
              <a:xfrm>
                <a:off x="0" y="0"/>
                <a:ext cx="4224020" cy="6350000"/>
              </a:xfrm>
              <a:custGeom>
                <a:avLst/>
                <a:gdLst/>
                <a:ahLst/>
                <a:cxnLst/>
                <a:rect l="l" t="t" r="r" b="b"/>
                <a:pathLst>
                  <a:path w="4224020" h="6350000">
                    <a:moveTo>
                      <a:pt x="4224020" y="6350000"/>
                    </a:moveTo>
                    <a:lnTo>
                      <a:pt x="2441575" y="6350000"/>
                    </a:lnTo>
                    <a:cubicBezTo>
                      <a:pt x="1093089" y="6350000"/>
                      <a:pt x="0" y="5256911"/>
                      <a:pt x="0" y="3908425"/>
                    </a:cubicBezTo>
                    <a:lnTo>
                      <a:pt x="0" y="0"/>
                    </a:lnTo>
                    <a:lnTo>
                      <a:pt x="1782445" y="0"/>
                    </a:lnTo>
                    <a:cubicBezTo>
                      <a:pt x="3130931" y="0"/>
                      <a:pt x="4224020" y="1093089"/>
                      <a:pt x="4224020" y="2441575"/>
                    </a:cubicBezTo>
                    <a:lnTo>
                      <a:pt x="4224020" y="6350000"/>
                    </a:lnTo>
                    <a:close/>
                  </a:path>
                </a:pathLst>
              </a:custGeom>
              <a:solidFill>
                <a:srgbClr val="F93822"/>
              </a:solid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83512" y="9768650"/>
              <a:ext cx="4331395" cy="4331395"/>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81581" y="7174068"/>
              <a:ext cx="1684303" cy="1684303"/>
            </a:xfrm>
            <a:prstGeom prst="rect">
              <a:avLst/>
            </a:prstGeom>
          </p:spPr>
        </p:pic>
        <p:sp>
          <p:nvSpPr>
            <p:cNvPr id="7" name="TextBox 7"/>
            <p:cNvSpPr txBox="1"/>
            <p:nvPr/>
          </p:nvSpPr>
          <p:spPr>
            <a:xfrm>
              <a:off x="2422644" y="4111246"/>
              <a:ext cx="7121735" cy="2116693"/>
            </a:xfrm>
            <a:prstGeom prst="rect">
              <a:avLst/>
            </a:prstGeom>
          </p:spPr>
          <p:txBody>
            <a:bodyPr lIns="0" tIns="0" rIns="0" bIns="0" rtlCol="0" anchor="t">
              <a:spAutoFit/>
            </a:bodyPr>
            <a:lstStyle/>
            <a:p>
              <a:pPr>
                <a:lnSpc>
                  <a:spcPts val="6221"/>
                </a:lnSpc>
              </a:pPr>
              <a:r>
                <a:rPr lang="en-US" sz="5184">
                  <a:solidFill>
                    <a:srgbClr val="FEEFE8"/>
                  </a:solidFill>
                  <a:latin typeface="TT Interphases Bold"/>
                </a:rPr>
                <a:t>Why we use Moodle Rubrics</a:t>
              </a:r>
            </a:p>
          </p:txBody>
        </p:sp>
      </p:grpSp>
      <p:sp>
        <p:nvSpPr>
          <p:cNvPr id="8" name="TextBox 8"/>
          <p:cNvSpPr txBox="1"/>
          <p:nvPr/>
        </p:nvSpPr>
        <p:spPr>
          <a:xfrm>
            <a:off x="7543364" y="1000125"/>
            <a:ext cx="9956782" cy="8480902"/>
          </a:xfrm>
          <a:prstGeom prst="rect">
            <a:avLst/>
          </a:prstGeom>
        </p:spPr>
        <p:txBody>
          <a:bodyPr lIns="0" tIns="0" rIns="0" bIns="0" rtlCol="0" anchor="t">
            <a:spAutoFit/>
          </a:bodyPr>
          <a:lstStyle/>
          <a:p>
            <a:pPr marL="660285" lvl="1" indent="-330142">
              <a:lnSpc>
                <a:spcPts val="3975"/>
              </a:lnSpc>
              <a:buFont typeface="Arial"/>
              <a:buChar char="•"/>
            </a:pPr>
            <a:r>
              <a:rPr lang="en-US" sz="3058">
                <a:solidFill>
                  <a:srgbClr val="030102"/>
                </a:solidFill>
                <a:latin typeface="TT Interphases"/>
              </a:rPr>
              <a:t>To expedite the marking process, given our large cohorts and multiple markers</a:t>
            </a:r>
          </a:p>
          <a:p>
            <a:pPr>
              <a:lnSpc>
                <a:spcPts val="3511"/>
              </a:lnSpc>
            </a:pPr>
            <a:endParaRPr lang="en-US" sz="3058">
              <a:solidFill>
                <a:srgbClr val="030102"/>
              </a:solidFill>
              <a:latin typeface="TT Interphases"/>
            </a:endParaRPr>
          </a:p>
          <a:p>
            <a:pPr marL="660285" lvl="1" indent="-330142">
              <a:lnSpc>
                <a:spcPts val="3975"/>
              </a:lnSpc>
              <a:buFont typeface="Arial"/>
              <a:buChar char="•"/>
            </a:pPr>
            <a:r>
              <a:rPr lang="en-US" sz="3058">
                <a:solidFill>
                  <a:srgbClr val="030102"/>
                </a:solidFill>
                <a:latin typeface="TT Interphases"/>
              </a:rPr>
              <a:t>To ensure academic rigour and an assessment strategy that could be easily moderated</a:t>
            </a:r>
          </a:p>
          <a:p>
            <a:pPr>
              <a:lnSpc>
                <a:spcPts val="3975"/>
              </a:lnSpc>
            </a:pPr>
            <a:endParaRPr lang="en-US" sz="3058">
              <a:solidFill>
                <a:srgbClr val="030102"/>
              </a:solidFill>
              <a:latin typeface="TT Interphases"/>
            </a:endParaRPr>
          </a:p>
          <a:p>
            <a:pPr marL="660285" lvl="1" indent="-330142">
              <a:lnSpc>
                <a:spcPts val="3975"/>
              </a:lnSpc>
              <a:buFont typeface="Arial"/>
              <a:buChar char="•"/>
            </a:pPr>
            <a:r>
              <a:rPr lang="en-US" sz="3058">
                <a:solidFill>
                  <a:srgbClr val="030102"/>
                </a:solidFill>
                <a:latin typeface="TT Interphases"/>
              </a:rPr>
              <a:t>To ensure accurate grading - the online rubric provides an "electronic scorecard" therefore no maths required </a:t>
            </a:r>
          </a:p>
          <a:p>
            <a:pPr>
              <a:lnSpc>
                <a:spcPts val="3975"/>
              </a:lnSpc>
            </a:pPr>
            <a:endParaRPr lang="en-US" sz="3058">
              <a:solidFill>
                <a:srgbClr val="030102"/>
              </a:solidFill>
              <a:latin typeface="TT Interphases"/>
            </a:endParaRPr>
          </a:p>
          <a:p>
            <a:pPr marL="660285" lvl="1" indent="-330142">
              <a:lnSpc>
                <a:spcPts val="3975"/>
              </a:lnSpc>
              <a:buFont typeface="Arial"/>
              <a:buChar char="•"/>
            </a:pPr>
            <a:r>
              <a:rPr lang="en-US" sz="3058">
                <a:solidFill>
                  <a:srgbClr val="030102"/>
                </a:solidFill>
                <a:latin typeface="TT Interphases"/>
              </a:rPr>
              <a:t>To save time uploading marked up copies of the rubrics for students</a:t>
            </a:r>
          </a:p>
          <a:p>
            <a:pPr>
              <a:lnSpc>
                <a:spcPts val="3975"/>
              </a:lnSpc>
            </a:pPr>
            <a:endParaRPr lang="en-US" sz="3058">
              <a:solidFill>
                <a:srgbClr val="030102"/>
              </a:solidFill>
              <a:latin typeface="TT Interphases"/>
            </a:endParaRPr>
          </a:p>
          <a:p>
            <a:pPr marL="660285" lvl="1" indent="-330142">
              <a:lnSpc>
                <a:spcPts val="3975"/>
              </a:lnSpc>
              <a:buFont typeface="Arial"/>
              <a:buChar char="•"/>
            </a:pPr>
            <a:r>
              <a:rPr lang="en-US" sz="3058">
                <a:solidFill>
                  <a:srgbClr val="030102"/>
                </a:solidFill>
                <a:latin typeface="TT Interphases"/>
              </a:rPr>
              <a:t>To encourage students to engage with the rubric before doing the assessment - Moodle rubrics display on the Assignment page so readily visible</a:t>
            </a:r>
          </a:p>
          <a:p>
            <a:pPr>
              <a:lnSpc>
                <a:spcPts val="3975"/>
              </a:lnSpc>
            </a:pPr>
            <a:endParaRPr lang="en-US" sz="3058">
              <a:solidFill>
                <a:srgbClr val="030102"/>
              </a:solidFill>
              <a:latin typeface="TT Interphase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0"/>
            <a:ext cx="18288000" cy="10274531"/>
          </a:xfrm>
          <a:prstGeom prst="rect">
            <a:avLst/>
          </a:prstGeom>
        </p:spPr>
      </p:pic>
      <p:pic>
        <p:nvPicPr>
          <p:cNvPr id="3" name="Picture 3"/>
          <p:cNvPicPr>
            <a:picLocks noChangeAspect="1"/>
          </p:cNvPicPr>
          <p:nvPr/>
        </p:nvPicPr>
        <p:blipFill>
          <a:blip r:embed="rId4"/>
          <a:srcRect t="14267"/>
          <a:stretch>
            <a:fillRect/>
          </a:stretch>
        </p:blipFill>
        <p:spPr>
          <a:xfrm>
            <a:off x="730729" y="1550150"/>
            <a:ext cx="6190025" cy="3835873"/>
          </a:xfrm>
          <a:prstGeom prst="rect">
            <a:avLst/>
          </a:prstGeom>
        </p:spPr>
      </p:pic>
      <p:pic>
        <p:nvPicPr>
          <p:cNvPr id="4" name="Picture 4"/>
          <p:cNvPicPr>
            <a:picLocks noChangeAspect="1"/>
          </p:cNvPicPr>
          <p:nvPr/>
        </p:nvPicPr>
        <p:blipFill>
          <a:blip r:embed="rId5"/>
          <a:srcRect/>
          <a:stretch>
            <a:fillRect/>
          </a:stretch>
        </p:blipFill>
        <p:spPr>
          <a:xfrm>
            <a:off x="5607604" y="2070426"/>
            <a:ext cx="4084936" cy="7982646"/>
          </a:xfrm>
          <a:prstGeom prst="rect">
            <a:avLst/>
          </a:prstGeom>
        </p:spPr>
      </p:pic>
      <p:pic>
        <p:nvPicPr>
          <p:cNvPr id="5" name="Picture 5"/>
          <p:cNvPicPr>
            <a:picLocks noChangeAspect="1"/>
          </p:cNvPicPr>
          <p:nvPr/>
        </p:nvPicPr>
        <p:blipFill>
          <a:blip r:embed="rId6"/>
          <a:srcRect r="3612"/>
          <a:stretch>
            <a:fillRect/>
          </a:stretch>
        </p:blipFill>
        <p:spPr>
          <a:xfrm>
            <a:off x="9927016" y="3720829"/>
            <a:ext cx="7951273" cy="581196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952979">
            <a:off x="2133177" y="4897982"/>
            <a:ext cx="2030320" cy="1340011"/>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275260" y="1835781"/>
            <a:ext cx="2487302" cy="1641619"/>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31424" t="8075" b="11265"/>
          <a:stretch>
            <a:fillRect/>
          </a:stretch>
        </p:blipFill>
        <p:spPr>
          <a:xfrm rot="-7907844">
            <a:off x="4581386" y="7519194"/>
            <a:ext cx="1705671" cy="1324108"/>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0729" y="5719398"/>
            <a:ext cx="1529246" cy="1730405"/>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825741" y="8091704"/>
            <a:ext cx="1547386" cy="1864321"/>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129697" y="848335"/>
            <a:ext cx="1527976" cy="1808256"/>
          </a:xfrm>
          <a:prstGeom prst="rect">
            <a:avLst/>
          </a:prstGeom>
        </p:spPr>
      </p:pic>
      <p:pic>
        <p:nvPicPr>
          <p:cNvPr id="12" name="Picture 12"/>
          <p:cNvPicPr>
            <a:picLocks noChangeAspect="1"/>
          </p:cNvPicPr>
          <p:nvPr/>
        </p:nvPicPr>
        <p:blipFill>
          <a:blip r:embed="rId15"/>
          <a:srcRect/>
          <a:stretch>
            <a:fillRect/>
          </a:stretch>
        </p:blipFill>
        <p:spPr>
          <a:xfrm>
            <a:off x="306845" y="2249426"/>
            <a:ext cx="2623135" cy="1629105"/>
          </a:xfrm>
          <a:prstGeom prst="rect">
            <a:avLst/>
          </a:prstGeom>
        </p:spPr>
      </p:pic>
      <p:sp>
        <p:nvSpPr>
          <p:cNvPr id="13" name="TextBox 13"/>
          <p:cNvSpPr txBox="1"/>
          <p:nvPr/>
        </p:nvSpPr>
        <p:spPr>
          <a:xfrm>
            <a:off x="730729" y="662052"/>
            <a:ext cx="9940034" cy="555531"/>
          </a:xfrm>
          <a:prstGeom prst="rect">
            <a:avLst/>
          </a:prstGeom>
        </p:spPr>
        <p:txBody>
          <a:bodyPr lIns="0" tIns="0" rIns="0" bIns="0" rtlCol="0" anchor="t">
            <a:spAutoFit/>
          </a:bodyPr>
          <a:lstStyle/>
          <a:p>
            <a:pPr>
              <a:lnSpc>
                <a:spcPts val="4068"/>
              </a:lnSpc>
            </a:pPr>
            <a:r>
              <a:rPr lang="en-US" sz="4282">
                <a:solidFill>
                  <a:srgbClr val="000000"/>
                </a:solidFill>
                <a:latin typeface="TT Interphases Bold"/>
              </a:rPr>
              <a:t>How to start building a Moodle rubric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0"/>
            <a:ext cx="18288000" cy="1027453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40207" flipH="1">
            <a:off x="14624883" y="-293118"/>
            <a:ext cx="3622009" cy="3622009"/>
          </a:xfrm>
          <a:prstGeom prst="rect">
            <a:avLst/>
          </a:prstGeom>
        </p:spPr>
      </p:pic>
      <p:pic>
        <p:nvPicPr>
          <p:cNvPr id="4" name="Picture 4"/>
          <p:cNvPicPr>
            <a:picLocks noChangeAspect="1"/>
          </p:cNvPicPr>
          <p:nvPr/>
        </p:nvPicPr>
        <p:blipFill>
          <a:blip r:embed="rId6"/>
          <a:srcRect/>
          <a:stretch>
            <a:fillRect/>
          </a:stretch>
        </p:blipFill>
        <p:spPr>
          <a:xfrm>
            <a:off x="676902" y="2219319"/>
            <a:ext cx="17164986" cy="7012704"/>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952979">
            <a:off x="812845" y="3675973"/>
            <a:ext cx="2030320" cy="134001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66215"/>
          <a:stretch>
            <a:fillRect/>
          </a:stretch>
        </p:blipFill>
        <p:spPr>
          <a:xfrm rot="3802129">
            <a:off x="10428864" y="1414441"/>
            <a:ext cx="432368" cy="84464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862595" y="8204625"/>
            <a:ext cx="1564904" cy="1099345"/>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66215"/>
          <a:stretch>
            <a:fillRect/>
          </a:stretch>
        </p:blipFill>
        <p:spPr>
          <a:xfrm>
            <a:off x="11771957" y="1263530"/>
            <a:ext cx="432368" cy="84464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66215"/>
          <a:stretch>
            <a:fillRect/>
          </a:stretch>
        </p:blipFill>
        <p:spPr>
          <a:xfrm rot="-1232582">
            <a:off x="12878156" y="1095562"/>
            <a:ext cx="432368" cy="844649"/>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66215"/>
          <a:stretch>
            <a:fillRect/>
          </a:stretch>
        </p:blipFill>
        <p:spPr>
          <a:xfrm rot="-2585027">
            <a:off x="8737129" y="7367035"/>
            <a:ext cx="813743" cy="1589681"/>
          </a:xfrm>
          <a:prstGeom prst="rect">
            <a:avLst/>
          </a:prstGeom>
        </p:spPr>
      </p:pic>
      <p:sp>
        <p:nvSpPr>
          <p:cNvPr id="11" name="TextBox 11"/>
          <p:cNvSpPr txBox="1"/>
          <p:nvPr/>
        </p:nvSpPr>
        <p:spPr>
          <a:xfrm>
            <a:off x="676902" y="682379"/>
            <a:ext cx="6658461" cy="1070338"/>
          </a:xfrm>
          <a:prstGeom prst="rect">
            <a:avLst/>
          </a:prstGeom>
        </p:spPr>
        <p:txBody>
          <a:bodyPr lIns="0" tIns="0" rIns="0" bIns="0" rtlCol="0" anchor="t">
            <a:spAutoFit/>
          </a:bodyPr>
          <a:lstStyle/>
          <a:p>
            <a:pPr>
              <a:lnSpc>
                <a:spcPts val="4068"/>
              </a:lnSpc>
            </a:pPr>
            <a:r>
              <a:rPr lang="en-US" sz="4282">
                <a:solidFill>
                  <a:srgbClr val="000000"/>
                </a:solidFill>
                <a:latin typeface="TT Interphases Bold"/>
              </a:rPr>
              <a:t>The final product will look something like this... </a:t>
            </a:r>
          </a:p>
        </p:txBody>
      </p:sp>
      <p:sp>
        <p:nvSpPr>
          <p:cNvPr id="12" name="TextBox 12"/>
          <p:cNvSpPr txBox="1"/>
          <p:nvPr/>
        </p:nvSpPr>
        <p:spPr>
          <a:xfrm>
            <a:off x="14531815" y="406848"/>
            <a:ext cx="3478155" cy="1459474"/>
          </a:xfrm>
          <a:prstGeom prst="rect">
            <a:avLst/>
          </a:prstGeom>
        </p:spPr>
        <p:txBody>
          <a:bodyPr lIns="0" tIns="0" rIns="0" bIns="0" rtlCol="0" anchor="t">
            <a:spAutoFit/>
          </a:bodyPr>
          <a:lstStyle/>
          <a:p>
            <a:pPr algn="ctr">
              <a:lnSpc>
                <a:spcPts val="3917"/>
              </a:lnSpc>
            </a:pPr>
            <a:r>
              <a:rPr lang="en-US" sz="2798">
                <a:solidFill>
                  <a:srgbClr val="000000"/>
                </a:solidFill>
                <a:latin typeface="TT Interphases Bold"/>
              </a:rPr>
              <a:t>Tip! </a:t>
            </a:r>
          </a:p>
          <a:p>
            <a:pPr algn="ctr">
              <a:lnSpc>
                <a:spcPts val="3917"/>
              </a:lnSpc>
            </a:pPr>
            <a:r>
              <a:rPr lang="en-US" sz="2798">
                <a:solidFill>
                  <a:srgbClr val="000000"/>
                </a:solidFill>
                <a:latin typeface="TT Interphases Bold"/>
              </a:rPr>
              <a:t>Make all rubrics graded out of 100</a:t>
            </a:r>
          </a:p>
        </p:txBody>
      </p:sp>
      <p:sp>
        <p:nvSpPr>
          <p:cNvPr id="13" name="TextBox 13"/>
          <p:cNvSpPr txBox="1"/>
          <p:nvPr/>
        </p:nvSpPr>
        <p:spPr>
          <a:xfrm>
            <a:off x="2697941" y="3959651"/>
            <a:ext cx="4345442" cy="386328"/>
          </a:xfrm>
          <a:prstGeom prst="rect">
            <a:avLst/>
          </a:prstGeom>
        </p:spPr>
        <p:txBody>
          <a:bodyPr lIns="0" tIns="0" rIns="0" bIns="0" rtlCol="0" anchor="t">
            <a:spAutoFit/>
          </a:bodyPr>
          <a:lstStyle/>
          <a:p>
            <a:pPr>
              <a:lnSpc>
                <a:spcPts val="2891"/>
              </a:lnSpc>
            </a:pPr>
            <a:r>
              <a:rPr lang="en-US" sz="3043">
                <a:solidFill>
                  <a:srgbClr val="000000"/>
                </a:solidFill>
                <a:latin typeface="TT Interphases Bold"/>
              </a:rPr>
              <a:t>MARKING CRITERIA</a:t>
            </a:r>
          </a:p>
        </p:txBody>
      </p:sp>
      <p:sp>
        <p:nvSpPr>
          <p:cNvPr id="14" name="TextBox 14"/>
          <p:cNvSpPr txBox="1"/>
          <p:nvPr/>
        </p:nvSpPr>
        <p:spPr>
          <a:xfrm>
            <a:off x="9635415" y="860545"/>
            <a:ext cx="2968112" cy="402985"/>
          </a:xfrm>
          <a:prstGeom prst="rect">
            <a:avLst/>
          </a:prstGeom>
        </p:spPr>
        <p:txBody>
          <a:bodyPr lIns="0" tIns="0" rIns="0" bIns="0" rtlCol="0" anchor="t">
            <a:spAutoFit/>
          </a:bodyPr>
          <a:lstStyle/>
          <a:p>
            <a:pPr>
              <a:lnSpc>
                <a:spcPts val="2936"/>
              </a:lnSpc>
            </a:pPr>
            <a:r>
              <a:rPr lang="en-US" sz="3090">
                <a:solidFill>
                  <a:srgbClr val="000000"/>
                </a:solidFill>
                <a:latin typeface="TT Interphases Bold"/>
              </a:rPr>
              <a:t>GRADE BANDS </a:t>
            </a:r>
          </a:p>
        </p:txBody>
      </p:sp>
      <p:sp>
        <p:nvSpPr>
          <p:cNvPr id="15" name="TextBox 15"/>
          <p:cNvSpPr txBox="1"/>
          <p:nvPr/>
        </p:nvSpPr>
        <p:spPr>
          <a:xfrm>
            <a:off x="3776946" y="7993720"/>
            <a:ext cx="5367054" cy="402985"/>
          </a:xfrm>
          <a:prstGeom prst="rect">
            <a:avLst/>
          </a:prstGeom>
        </p:spPr>
        <p:txBody>
          <a:bodyPr lIns="0" tIns="0" rIns="0" bIns="0" rtlCol="0" anchor="t">
            <a:spAutoFit/>
          </a:bodyPr>
          <a:lstStyle/>
          <a:p>
            <a:pPr>
              <a:lnSpc>
                <a:spcPts val="2936"/>
              </a:lnSpc>
            </a:pPr>
            <a:r>
              <a:rPr lang="en-US" sz="3090">
                <a:solidFill>
                  <a:srgbClr val="000000"/>
                </a:solidFill>
                <a:latin typeface="TT Interphases Bold"/>
              </a:rPr>
              <a:t>MEDIAN OF GRADE BAND </a:t>
            </a:r>
          </a:p>
        </p:txBody>
      </p:sp>
      <p:sp>
        <p:nvSpPr>
          <p:cNvPr id="16" name="TextBox 16"/>
          <p:cNvSpPr txBox="1"/>
          <p:nvPr/>
        </p:nvSpPr>
        <p:spPr>
          <a:xfrm>
            <a:off x="422742" y="8024854"/>
            <a:ext cx="2751368" cy="321443"/>
          </a:xfrm>
          <a:prstGeom prst="rect">
            <a:avLst/>
          </a:prstGeom>
        </p:spPr>
        <p:txBody>
          <a:bodyPr lIns="0" tIns="0" rIns="0" bIns="0" rtlCol="0" anchor="t">
            <a:spAutoFit/>
          </a:bodyPr>
          <a:lstStyle/>
          <a:p>
            <a:pPr algn="ctr">
              <a:lnSpc>
                <a:spcPts val="2655"/>
              </a:lnSpc>
            </a:pPr>
            <a:r>
              <a:rPr lang="en-US" sz="1896">
                <a:solidFill>
                  <a:srgbClr val="FFFFFF"/>
                </a:solidFill>
                <a:latin typeface="TT Interphases Bold"/>
              </a:rPr>
              <a:t>t of 100</a:t>
            </a:r>
          </a:p>
        </p:txBody>
      </p:sp>
      <p:sp>
        <p:nvSpPr>
          <p:cNvPr id="17" name="TextBox 17"/>
          <p:cNvSpPr txBox="1"/>
          <p:nvPr/>
        </p:nvSpPr>
        <p:spPr>
          <a:xfrm>
            <a:off x="676902" y="9398017"/>
            <a:ext cx="12417438" cy="422275"/>
          </a:xfrm>
          <a:prstGeom prst="rect">
            <a:avLst/>
          </a:prstGeom>
        </p:spPr>
        <p:txBody>
          <a:bodyPr lIns="0" tIns="0" rIns="0" bIns="0" rtlCol="0" anchor="t">
            <a:spAutoFit/>
          </a:bodyPr>
          <a:lstStyle/>
          <a:p>
            <a:pPr>
              <a:lnSpc>
                <a:spcPts val="3500"/>
              </a:lnSpc>
              <a:spcBef>
                <a:spcPct val="0"/>
              </a:spcBef>
            </a:pPr>
            <a:r>
              <a:rPr lang="en-US" sz="2500">
                <a:solidFill>
                  <a:srgbClr val="000000"/>
                </a:solidFill>
                <a:latin typeface="TT Interphases"/>
              </a:rPr>
              <a:t>Rubrics calculate based on the medians but you can manually moderate if required.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71775" y="-341386"/>
            <a:ext cx="3469693" cy="346969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997918" y="2093697"/>
            <a:ext cx="1034610" cy="103461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flipH="1">
            <a:off x="1650421" y="-1297944"/>
            <a:ext cx="2595888" cy="2595888"/>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H="1">
            <a:off x="-236418" y="2611002"/>
            <a:ext cx="1265118" cy="1265118"/>
          </a:xfrm>
          <a:prstGeom prst="rect">
            <a:avLst/>
          </a:prstGeom>
        </p:spPr>
      </p:pic>
      <p:sp>
        <p:nvSpPr>
          <p:cNvPr id="6" name="TextBox 6"/>
          <p:cNvSpPr txBox="1"/>
          <p:nvPr/>
        </p:nvSpPr>
        <p:spPr>
          <a:xfrm>
            <a:off x="1488304" y="3876120"/>
            <a:ext cx="5516011" cy="5143500"/>
          </a:xfrm>
          <a:prstGeom prst="rect">
            <a:avLst/>
          </a:prstGeom>
        </p:spPr>
        <p:txBody>
          <a:bodyPr lIns="0" tIns="0" rIns="0" bIns="0" rtlCol="0" anchor="t">
            <a:spAutoFit/>
          </a:bodyPr>
          <a:lstStyle/>
          <a:p>
            <a:pPr>
              <a:lnSpc>
                <a:spcPts val="10199"/>
              </a:lnSpc>
            </a:pPr>
            <a:r>
              <a:rPr lang="en-US" sz="8499">
                <a:solidFill>
                  <a:srgbClr val="000000"/>
                </a:solidFill>
                <a:latin typeface="TT Interphases Bold"/>
              </a:rPr>
              <a:t>What makes a good rubric?</a:t>
            </a:r>
          </a:p>
        </p:txBody>
      </p:sp>
      <p:sp>
        <p:nvSpPr>
          <p:cNvPr id="7" name="TextBox 7"/>
          <p:cNvSpPr txBox="1"/>
          <p:nvPr/>
        </p:nvSpPr>
        <p:spPr>
          <a:xfrm>
            <a:off x="6365771" y="990600"/>
            <a:ext cx="10893529" cy="8091431"/>
          </a:xfrm>
          <a:prstGeom prst="rect">
            <a:avLst/>
          </a:prstGeom>
        </p:spPr>
        <p:txBody>
          <a:bodyPr lIns="0" tIns="0" rIns="0" bIns="0" rtlCol="0" anchor="t">
            <a:spAutoFit/>
          </a:bodyPr>
          <a:lstStyle/>
          <a:p>
            <a:pPr marL="816133" lvl="1" indent="-408067">
              <a:lnSpc>
                <a:spcPts val="4914"/>
              </a:lnSpc>
              <a:buFont typeface="Arial"/>
              <a:buChar char="•"/>
            </a:pPr>
            <a:r>
              <a:rPr lang="en-US" sz="3780">
                <a:solidFill>
                  <a:srgbClr val="000000"/>
                </a:solidFill>
                <a:latin typeface="TT Interphases"/>
              </a:rPr>
              <a:t>Indicators are concise and unambiguous</a:t>
            </a:r>
          </a:p>
          <a:p>
            <a:pPr marL="816133" lvl="1" indent="-408067">
              <a:lnSpc>
                <a:spcPts val="4914"/>
              </a:lnSpc>
              <a:buFont typeface="Arial"/>
              <a:buChar char="•"/>
            </a:pPr>
            <a:r>
              <a:rPr lang="en-US" sz="3780">
                <a:solidFill>
                  <a:srgbClr val="000000"/>
                </a:solidFill>
                <a:latin typeface="TT Interphases"/>
              </a:rPr>
              <a:t>The required output against each criterion is tangible and demonstrable</a:t>
            </a:r>
          </a:p>
          <a:p>
            <a:pPr marL="816133" lvl="1" indent="-408067">
              <a:lnSpc>
                <a:spcPts val="4914"/>
              </a:lnSpc>
              <a:buFont typeface="Arial"/>
              <a:buChar char="•"/>
            </a:pPr>
            <a:r>
              <a:rPr lang="en-US" sz="3780">
                <a:solidFill>
                  <a:srgbClr val="000000"/>
                </a:solidFill>
                <a:latin typeface="TT Interphases"/>
              </a:rPr>
              <a:t>Students should be able to self-assess prior to making their submission: rubrics should be available to review in advance</a:t>
            </a:r>
          </a:p>
          <a:p>
            <a:pPr marL="816133" lvl="1" indent="-408067">
              <a:lnSpc>
                <a:spcPts val="4914"/>
              </a:lnSpc>
              <a:buFont typeface="Arial"/>
              <a:buChar char="•"/>
            </a:pPr>
            <a:r>
              <a:rPr lang="en-US" sz="3780">
                <a:solidFill>
                  <a:srgbClr val="000000"/>
                </a:solidFill>
                <a:latin typeface="TT Interphases"/>
              </a:rPr>
              <a:t>Avoids jargon or highly technical academic language</a:t>
            </a:r>
          </a:p>
          <a:p>
            <a:pPr marL="816133" lvl="1" indent="-408067">
              <a:lnSpc>
                <a:spcPts val="4914"/>
              </a:lnSpc>
              <a:buFont typeface="Arial"/>
              <a:buChar char="•"/>
            </a:pPr>
            <a:r>
              <a:rPr lang="en-US" sz="3780">
                <a:solidFill>
                  <a:srgbClr val="000000"/>
                </a:solidFill>
                <a:latin typeface="TT Interphases"/>
              </a:rPr>
              <a:t>Each criterion is not overloaded: it should ask for a clear and distinct outcome</a:t>
            </a:r>
          </a:p>
          <a:p>
            <a:pPr marL="816133" lvl="1" indent="-408067">
              <a:lnSpc>
                <a:spcPts val="4914"/>
              </a:lnSpc>
              <a:buFont typeface="Arial"/>
              <a:buChar char="•"/>
            </a:pPr>
            <a:r>
              <a:rPr lang="en-US" sz="3780">
                <a:solidFill>
                  <a:srgbClr val="000000"/>
                </a:solidFill>
                <a:latin typeface="TT Interphases"/>
              </a:rPr>
              <a:t>Students should be able to glean feedback on their submission based on the rubric indicators</a:t>
            </a:r>
          </a:p>
          <a:p>
            <a:pPr>
              <a:lnSpc>
                <a:spcPts val="4914"/>
              </a:lnSpc>
            </a:pPr>
            <a:endParaRPr lang="en-US" sz="3780">
              <a:solidFill>
                <a:srgbClr val="000000"/>
              </a:solidFill>
              <a:latin typeface="TT Interphase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1296</Words>
  <Application>Microsoft Office PowerPoint</Application>
  <PresentationFormat>Custom</PresentationFormat>
  <Paragraphs>163</Paragraphs>
  <Slides>18</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TT Interphases Bold</vt:lpstr>
      <vt:lpstr>Calibri</vt:lpstr>
      <vt:lpstr>Arial</vt:lpstr>
      <vt:lpstr>TT Interphases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Grading with Moodle Rubrics</dc:title>
  <cp:lastModifiedBy>Julia Avenell</cp:lastModifiedBy>
  <cp:revision>1</cp:revision>
  <dcterms:created xsi:type="dcterms:W3CDTF">2006-08-16T00:00:00Z</dcterms:created>
  <dcterms:modified xsi:type="dcterms:W3CDTF">2022-09-18T05:46:19Z</dcterms:modified>
  <dc:identifier>DAFKYlsk8n0</dc:identifier>
</cp:coreProperties>
</file>