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4" r:id="rId4"/>
    <p:sldId id="293" r:id="rId5"/>
    <p:sldId id="258" r:id="rId6"/>
    <p:sldId id="259" r:id="rId7"/>
    <p:sldId id="306" r:id="rId8"/>
    <p:sldId id="307" r:id="rId9"/>
    <p:sldId id="289" r:id="rId10"/>
    <p:sldId id="295" r:id="rId11"/>
    <p:sldId id="303" r:id="rId12"/>
    <p:sldId id="300" r:id="rId13"/>
    <p:sldId id="290" r:id="rId14"/>
    <p:sldId id="272" r:id="rId15"/>
    <p:sldId id="291" r:id="rId16"/>
    <p:sldId id="301" r:id="rId17"/>
    <p:sldId id="308" r:id="rId18"/>
    <p:sldId id="309" r:id="rId19"/>
    <p:sldId id="310" r:id="rId20"/>
    <p:sldId id="292" r:id="rId21"/>
    <p:sldId id="296" r:id="rId22"/>
    <p:sldId id="298" r:id="rId23"/>
    <p:sldId id="299" r:id="rId24"/>
    <p:sldId id="284" r:id="rId25"/>
    <p:sldId id="285" r:id="rId26"/>
    <p:sldId id="286" r:id="rId27"/>
    <p:sldId id="287" r:id="rId28"/>
    <p:sldId id="260" r:id="rId29"/>
    <p:sldId id="266" r:id="rId30"/>
  </p:sldIdLst>
  <p:sldSz cx="9144000" cy="5143500" type="screen16x9"/>
  <p:notesSz cx="9144000" cy="51435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902030302020204" pitchFamily="66" charset="0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ExtraBold" panose="020B0606030504020204" pitchFamily="34" charset="0"/>
      <p:bold r:id="rId41"/>
      <p:italic r:id="rId42"/>
      <p:boldItalic r:id="rId43"/>
    </p:embeddedFont>
    <p:embeddedFont>
      <p:font typeface="Open Sans Medium" pitchFamily="2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itV35A7YXOD8FDtPt62j2da1gG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20" autoAdjust="0"/>
  </p:normalViewPr>
  <p:slideViewPr>
    <p:cSldViewPr snapToGrid="0">
      <p:cViewPr varScale="1">
        <p:scale>
          <a:sx n="174" d="100"/>
          <a:sy n="174" d="100"/>
        </p:scale>
        <p:origin x="7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385750"/>
            <a:ext cx="6096300" cy="192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ad3db717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9ad3db717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d853483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9d853483f_0_10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37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d853483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9d853483f_0_10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337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207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856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515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9ad3db725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9ad3db725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ad3db725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9ad3db725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9ad3db725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9ad3db725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ad3db725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9ad3db725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9d853483f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9d853483f_0_150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Headline, image and dot points slide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8498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d853483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9d853483f_0_10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d853483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9d853483f_0_10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501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313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d853483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9d853483f_0_10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73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 type="obj">
  <p:cSld name="OBJECT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9d853483f_0_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85"/>
            <a:ext cx="9144000" cy="51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15"/>
          <p:cNvSpPr/>
          <p:nvPr/>
        </p:nvSpPr>
        <p:spPr>
          <a:xfrm>
            <a:off x="0" y="4476750"/>
            <a:ext cx="9144000" cy="666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t="2015" b="2015"/>
          <a:stretch/>
        </p:blipFill>
        <p:spPr>
          <a:xfrm>
            <a:off x="2849095" y="1805582"/>
            <a:ext cx="3445798" cy="8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" name="Google Shape;64;p15" title="Mood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5669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eneral Moot intro slide">
  <p:cSld name="OBJECT_1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149d853483f_0_3" descr="Education for the future&#10;27 - 29 September 2022 | Barcelona, Spain&#10;MoodleMoot Global 2022" title="MoodleMoot Global 2022: Education for the futur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149d853483f_0_3"/>
          <p:cNvSpPr txBox="1"/>
          <p:nvPr/>
        </p:nvSpPr>
        <p:spPr>
          <a:xfrm>
            <a:off x="6624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49d853483f_0_147"/>
          <p:cNvSpPr txBox="1"/>
          <p:nvPr/>
        </p:nvSpPr>
        <p:spPr>
          <a:xfrm>
            <a:off x="7097700" y="4730475"/>
            <a:ext cx="1226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#MootGlobal22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" name="Google Shape;16;g149d853483f_0_147"/>
          <p:cNvSpPr txBox="1">
            <a:spLocks noGrp="1"/>
          </p:cNvSpPr>
          <p:nvPr>
            <p:ph type="title"/>
          </p:nvPr>
        </p:nvSpPr>
        <p:spPr>
          <a:xfrm>
            <a:off x="4955000" y="638325"/>
            <a:ext cx="3949500" cy="1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OBJECT_1_1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49d853483f_0_9" title="MoodleMoot Global 20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85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g149d853483f_0_9"/>
          <p:cNvSpPr txBox="1"/>
          <p:nvPr/>
        </p:nvSpPr>
        <p:spPr>
          <a:xfrm>
            <a:off x="702200" y="4795000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20;g149d853483f_0_9"/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3933600" cy="24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1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" name="Google Shape;24;p11" title="M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5075" y="48875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1"/>
          <p:cNvSpPr txBox="1">
            <a:spLocks noGrp="1"/>
          </p:cNvSpPr>
          <p:nvPr>
            <p:ph type="title"/>
          </p:nvPr>
        </p:nvSpPr>
        <p:spPr>
          <a:xfrm>
            <a:off x="204216" y="292608"/>
            <a:ext cx="7117200" cy="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1"/>
          </p:nvPr>
        </p:nvSpPr>
        <p:spPr>
          <a:xfrm>
            <a:off x="271300" y="1138750"/>
            <a:ext cx="66864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49d853483f_0_1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g149d853483f_0_1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500"/>
              <a:buFont typeface="Open Sans ExtraBold"/>
              <a:buNone/>
              <a:defRPr sz="3500">
                <a:solidFill>
                  <a:srgbClr val="88888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g149d853483f_0_1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Medium"/>
              <a:buNone/>
              <a:defRPr sz="2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g149d853483f_0_1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g149d853483f_0_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3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" name="Google Shape;43;p13" title="M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3"/>
          <p:cNvSpPr txBox="1">
            <a:spLocks noGrp="1"/>
          </p:cNvSpPr>
          <p:nvPr>
            <p:ph type="body" idx="1"/>
          </p:nvPr>
        </p:nvSpPr>
        <p:spPr>
          <a:xfrm>
            <a:off x="1005350" y="1396325"/>
            <a:ext cx="6901800" cy="31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Open Sans ExtraBold"/>
              <a:buNone/>
              <a:defRPr sz="3500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4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4"/>
          <p:cNvPicPr preferRelativeResize="0"/>
          <p:nvPr/>
        </p:nvPicPr>
        <p:blipFill rotWithShape="1">
          <a:blip r:embed="rId2">
            <a:alphaModFix/>
          </a:blip>
          <a:srcRect t="75430"/>
          <a:stretch/>
        </p:blipFill>
        <p:spPr>
          <a:xfrm>
            <a:off x="-94275" y="-31925"/>
            <a:ext cx="9314475" cy="128665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" name="Google Shape;50;p14" title="M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4"/>
          <p:cNvSpPr txBox="1">
            <a:spLocks noGrp="1"/>
          </p:cNvSpPr>
          <p:nvPr>
            <p:ph type="body" idx="1"/>
          </p:nvPr>
        </p:nvSpPr>
        <p:spPr>
          <a:xfrm>
            <a:off x="499900" y="1460175"/>
            <a:ext cx="8226300" cy="31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49d853483f_0_125"/>
          <p:cNvSpPr txBox="1">
            <a:spLocks noGrp="1"/>
          </p:cNvSpPr>
          <p:nvPr>
            <p:ph type="title"/>
          </p:nvPr>
        </p:nvSpPr>
        <p:spPr>
          <a:xfrm>
            <a:off x="1090800" y="1572600"/>
            <a:ext cx="6367800" cy="14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 ExtraBold"/>
              <a:buNone/>
              <a:defRPr sz="4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g149d853483f_0_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" name="Google Shape;55;g149d853483f_0_125"/>
          <p:cNvCxnSpPr/>
          <p:nvPr/>
        </p:nvCxnSpPr>
        <p:spPr>
          <a:xfrm>
            <a:off x="1288975" y="3098500"/>
            <a:ext cx="6779400" cy="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>
            <a:spLocks noGrp="1"/>
          </p:cNvSpPr>
          <p:nvPr>
            <p:ph type="title"/>
          </p:nvPr>
        </p:nvSpPr>
        <p:spPr>
          <a:xfrm>
            <a:off x="4879238" y="643088"/>
            <a:ext cx="4315968" cy="1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 Awesome Ways to use the Database Activity</a:t>
            </a:r>
            <a:endParaRPr dirty="0"/>
          </a:p>
        </p:txBody>
      </p:sp>
      <p:sp>
        <p:nvSpPr>
          <p:cNvPr id="70" name="Google Shape;70;p2"/>
          <p:cNvSpPr txBox="1"/>
          <p:nvPr/>
        </p:nvSpPr>
        <p:spPr>
          <a:xfrm>
            <a:off x="5214050" y="2958325"/>
            <a:ext cx="3189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Sarah Ashley</a:t>
            </a:r>
            <a:endParaRPr sz="1800" b="1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Solutions Architect</a:t>
            </a:r>
            <a:endParaRPr sz="1800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358444" y="295650"/>
            <a:ext cx="8434425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Training / Workflow / GTM Strategy</a:t>
            </a:r>
            <a:endParaRPr dirty="0"/>
          </a:p>
        </p:txBody>
      </p:sp>
      <p:pic>
        <p:nvPicPr>
          <p:cNvPr id="2" name="Google Shape;101;p18">
            <a:extLst>
              <a:ext uri="{FF2B5EF4-FFF2-40B4-BE49-F238E27FC236}">
                <a16:creationId xmlns:a16="http://schemas.microsoft.com/office/drawing/2014/main" id="{0E7691B2-5825-5978-8F05-4738C94135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977" b="-718"/>
          <a:stretch/>
        </p:blipFill>
        <p:spPr>
          <a:xfrm>
            <a:off x="553899" y="1264125"/>
            <a:ext cx="7750748" cy="34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9C9621-434C-89FE-0E3A-59C96C9A2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99" y="2647603"/>
            <a:ext cx="7750748" cy="83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8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06EB18-F409-4F82-41A5-4E76F48E5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38" y="430194"/>
            <a:ext cx="7370324" cy="428311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9C1393-046A-B753-AF07-01BB6FBD1154}"/>
              </a:ext>
            </a:extLst>
          </p:cNvPr>
          <p:cNvCxnSpPr/>
          <p:nvPr/>
        </p:nvCxnSpPr>
        <p:spPr>
          <a:xfrm flipH="1" flipV="1">
            <a:off x="1653235" y="790042"/>
            <a:ext cx="519379" cy="18288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F07764-4FD7-85DA-D7A7-832F01B5438A}"/>
              </a:ext>
            </a:extLst>
          </p:cNvPr>
          <p:cNvSpPr txBox="1"/>
          <p:nvPr/>
        </p:nvSpPr>
        <p:spPr>
          <a:xfrm>
            <a:off x="2117119" y="711312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view switcher</a:t>
            </a:r>
          </a:p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Moodle 4.0</a:t>
            </a:r>
          </a:p>
        </p:txBody>
      </p:sp>
    </p:spTree>
    <p:extLst>
      <p:ext uri="{BB962C8B-B14F-4D97-AF65-F5344CB8AC3E}">
        <p14:creationId xmlns:p14="http://schemas.microsoft.com/office/powerpoint/2010/main" val="142075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7DB4E0-AE63-2856-D387-F55F48EF0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0"/>
          <a:stretch/>
        </p:blipFill>
        <p:spPr>
          <a:xfrm>
            <a:off x="65835" y="821851"/>
            <a:ext cx="7534658" cy="4254898"/>
          </a:xfrm>
          <a:prstGeom prst="rect">
            <a:avLst/>
          </a:prstGeom>
        </p:spPr>
      </p:pic>
      <p:sp>
        <p:nvSpPr>
          <p:cNvPr id="5" name="Google Shape;117;p20">
            <a:extLst>
              <a:ext uri="{FF2B5EF4-FFF2-40B4-BE49-F238E27FC236}">
                <a16:creationId xmlns:a16="http://schemas.microsoft.com/office/drawing/2014/main" id="{BFD167FB-27DE-C064-51AB-C0E83B49F3F0}"/>
              </a:ext>
            </a:extLst>
          </p:cNvPr>
          <p:cNvSpPr txBox="1"/>
          <p:nvPr/>
        </p:nvSpPr>
        <p:spPr>
          <a:xfrm>
            <a:off x="6811965" y="1605105"/>
            <a:ext cx="2266200" cy="24035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+ Dropdown menus</a:t>
            </a:r>
            <a:endParaRPr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+ Radio buttons</a:t>
            </a:r>
            <a:endParaRPr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+ Text boxes</a:t>
            </a:r>
            <a:endParaRPr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+ Multi-select lists</a:t>
            </a:r>
            <a:endParaRPr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+ Checkboxes</a:t>
            </a:r>
            <a:endParaRPr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en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+ Links to Tutorials in the Training Guide or YouTube Playlist of associated video tutorials for that Step</a:t>
            </a:r>
            <a:endParaRPr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sp>
        <p:nvSpPr>
          <p:cNvPr id="6" name="Google Shape;87;p6">
            <a:extLst>
              <a:ext uri="{FF2B5EF4-FFF2-40B4-BE49-F238E27FC236}">
                <a16:creationId xmlns:a16="http://schemas.microsoft.com/office/drawing/2014/main" id="{7899BE28-9A2C-9B4C-7673-E3A31974010F}"/>
              </a:ext>
            </a:extLst>
          </p:cNvPr>
          <p:cNvSpPr txBox="1">
            <a:spLocks/>
          </p:cNvSpPr>
          <p:nvPr/>
        </p:nvSpPr>
        <p:spPr>
          <a:xfrm>
            <a:off x="-73153" y="66751"/>
            <a:ext cx="9217153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Adding/Editing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Course Entry</a:t>
            </a:r>
          </a:p>
        </p:txBody>
      </p:sp>
    </p:spTree>
    <p:extLst>
      <p:ext uri="{BB962C8B-B14F-4D97-AF65-F5344CB8AC3E}">
        <p14:creationId xmlns:p14="http://schemas.microsoft.com/office/powerpoint/2010/main" val="1214586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9d853483f_0_105"/>
          <p:cNvSpPr txBox="1">
            <a:spLocks noGrp="1"/>
          </p:cNvSpPr>
          <p:nvPr>
            <p:ph type="title"/>
          </p:nvPr>
        </p:nvSpPr>
        <p:spPr>
          <a:xfrm>
            <a:off x="222637" y="1765194"/>
            <a:ext cx="8754386" cy="21268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#3</a:t>
            </a:r>
            <a:br>
              <a:rPr lang="en-US" dirty="0"/>
            </a:br>
            <a:r>
              <a:rPr lang="en-US" dirty="0"/>
              <a:t>Post-First Discussion Board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DBC4D7-BB57-0DB8-1E00-A3644A353D43}"/>
              </a:ext>
            </a:extLst>
          </p:cNvPr>
          <p:cNvSpPr txBox="1"/>
          <p:nvPr/>
        </p:nvSpPr>
        <p:spPr>
          <a:xfrm>
            <a:off x="841249" y="3935578"/>
            <a:ext cx="809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Problem: </a:t>
            </a:r>
            <a:r>
              <a:rPr lang="en-US" sz="2800" i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prevent students being influenced by class responses before they post</a:t>
            </a:r>
          </a:p>
        </p:txBody>
      </p:sp>
      <p:pic>
        <p:nvPicPr>
          <p:cNvPr id="1026" name="Picture 2" descr="Pin the tail on the Donkey Game – Boys – Girls – Colorful Donkey Tail Game  with Blindfold and Tail – 12,20,30,40 Players">
            <a:extLst>
              <a:ext uri="{FF2B5EF4-FFF2-40B4-BE49-F238E27FC236}">
                <a16:creationId xmlns:a16="http://schemas.microsoft.com/office/drawing/2014/main" id="{F235F27F-FA39-E1E0-EBEB-83410E9C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97" y="176041"/>
            <a:ext cx="2865119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B76C7A-2ADC-6C24-9049-536C87D8B3F0}"/>
              </a:ext>
            </a:extLst>
          </p:cNvPr>
          <p:cNvSpPr txBox="1"/>
          <p:nvPr/>
        </p:nvSpPr>
        <p:spPr>
          <a:xfrm>
            <a:off x="3079497" y="1561816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Academic “pin the tail</a:t>
            </a:r>
          </a:p>
          <a:p>
            <a:r>
              <a:rPr lang="en-US" dirty="0"/>
              <a:t>on the donkey”</a:t>
            </a:r>
          </a:p>
        </p:txBody>
      </p:sp>
    </p:spTree>
    <p:extLst>
      <p:ext uri="{BB962C8B-B14F-4D97-AF65-F5344CB8AC3E}">
        <p14:creationId xmlns:p14="http://schemas.microsoft.com/office/powerpoint/2010/main" val="4167350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07AA8-2425-E167-76FA-24B7BF108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00" y="536752"/>
            <a:ext cx="6739467" cy="294417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268F242-ADDB-A57F-63C0-02D2F050A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576" y="1792476"/>
            <a:ext cx="2642058" cy="2726200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128" name="Google Shape;128;p21"/>
          <p:cNvSpPr txBox="1"/>
          <p:nvPr/>
        </p:nvSpPr>
        <p:spPr>
          <a:xfrm>
            <a:off x="614800" y="3913900"/>
            <a:ext cx="47799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Key =</a:t>
            </a:r>
            <a:r>
              <a:rPr lang="en" sz="2400" b="1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 b="1" dirty="0">
                <a:solidFill>
                  <a:srgbClr val="F76C28"/>
                </a:solidFill>
                <a:latin typeface="Roboto"/>
                <a:ea typeface="Roboto"/>
                <a:cs typeface="Roboto"/>
                <a:sym typeface="Roboto"/>
              </a:rPr>
              <a:t>ENTRIES </a:t>
            </a:r>
            <a:r>
              <a:rPr lang="en" sz="2400" dirty="0">
                <a:latin typeface="Roboto"/>
                <a:ea typeface="Roboto"/>
                <a:cs typeface="Roboto"/>
                <a:sym typeface="Roboto"/>
              </a:rPr>
              <a:t>in Settings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125;p21">
            <a:extLst>
              <a:ext uri="{FF2B5EF4-FFF2-40B4-BE49-F238E27FC236}">
                <a16:creationId xmlns:a16="http://schemas.microsoft.com/office/drawing/2014/main" id="{2EEBBD70-0B4A-3FA0-2530-E71ECA537520}"/>
              </a:ext>
            </a:extLst>
          </p:cNvPr>
          <p:cNvSpPr/>
          <p:nvPr/>
        </p:nvSpPr>
        <p:spPr>
          <a:xfrm>
            <a:off x="6137757" y="3183467"/>
            <a:ext cx="2277300" cy="635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" name="Google Shape;127;p21">
            <a:extLst>
              <a:ext uri="{FF2B5EF4-FFF2-40B4-BE49-F238E27FC236}">
                <a16:creationId xmlns:a16="http://schemas.microsoft.com/office/drawing/2014/main" id="{0C8D28D4-C305-BF09-EF19-1CE2304130E5}"/>
              </a:ext>
            </a:extLst>
          </p:cNvPr>
          <p:cNvCxnSpPr>
            <a:cxnSpLocks/>
          </p:cNvCxnSpPr>
          <p:nvPr/>
        </p:nvCxnSpPr>
        <p:spPr>
          <a:xfrm flipH="1" flipV="1">
            <a:off x="3530600" y="1501018"/>
            <a:ext cx="2607157" cy="18402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9d853483f_0_105"/>
          <p:cNvSpPr txBox="1">
            <a:spLocks noGrp="1"/>
          </p:cNvSpPr>
          <p:nvPr>
            <p:ph type="title"/>
          </p:nvPr>
        </p:nvSpPr>
        <p:spPr>
          <a:xfrm>
            <a:off x="222637" y="1765194"/>
            <a:ext cx="8754386" cy="21268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#4</a:t>
            </a:r>
            <a:br>
              <a:rPr lang="en-US" dirty="0"/>
            </a:br>
            <a:r>
              <a:rPr lang="en-US" dirty="0"/>
              <a:t>Private Submission Dropbox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E96AF-CFFD-5E40-C1E4-A8D3078D2E70}"/>
              </a:ext>
            </a:extLst>
          </p:cNvPr>
          <p:cNvSpPr txBox="1"/>
          <p:nvPr/>
        </p:nvSpPr>
        <p:spPr>
          <a:xfrm>
            <a:off x="497434" y="3935578"/>
            <a:ext cx="8646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Problem: </a:t>
            </a:r>
            <a:r>
              <a:rPr lang="en-US" sz="2400" i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easy way to see if a student had submitted all required documents for all Clinical Rotations</a:t>
            </a:r>
          </a:p>
        </p:txBody>
      </p:sp>
      <p:pic>
        <p:nvPicPr>
          <p:cNvPr id="3074" name="Picture 2" descr="person writing bucket list on book">
            <a:extLst>
              <a:ext uri="{FF2B5EF4-FFF2-40B4-BE49-F238E27FC236}">
                <a16:creationId xmlns:a16="http://schemas.microsoft.com/office/drawing/2014/main" id="{D04CECE6-82F3-19D2-A0DE-989A70F17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22" y="188025"/>
            <a:ext cx="3198156" cy="212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039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35;p22">
            <a:extLst>
              <a:ext uri="{FF2B5EF4-FFF2-40B4-BE49-F238E27FC236}">
                <a16:creationId xmlns:a16="http://schemas.microsoft.com/office/drawing/2014/main" id="{0E6223D6-A42E-9229-696E-7803BB02D52B}"/>
              </a:ext>
            </a:extLst>
          </p:cNvPr>
          <p:cNvGrpSpPr/>
          <p:nvPr/>
        </p:nvGrpSpPr>
        <p:grpSpPr>
          <a:xfrm>
            <a:off x="618781" y="668420"/>
            <a:ext cx="5056362" cy="2732552"/>
            <a:chOff x="868159" y="592"/>
            <a:chExt cx="6150454" cy="4350230"/>
          </a:xfrm>
        </p:grpSpPr>
        <p:sp>
          <p:nvSpPr>
            <p:cNvPr id="5" name="Google Shape;136;p22">
              <a:extLst>
                <a:ext uri="{FF2B5EF4-FFF2-40B4-BE49-F238E27FC236}">
                  <a16:creationId xmlns:a16="http://schemas.microsoft.com/office/drawing/2014/main" id="{6E6B3F41-D119-BAFD-D79E-B19F49AB106C}"/>
                </a:ext>
              </a:extLst>
            </p:cNvPr>
            <p:cNvSpPr/>
            <p:nvPr/>
          </p:nvSpPr>
          <p:spPr>
            <a:xfrm>
              <a:off x="2950388" y="2364822"/>
              <a:ext cx="1986000" cy="1986000"/>
            </a:xfrm>
            <a:prstGeom prst="ellipse">
              <a:avLst/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6" name="Google Shape;137;p22">
              <a:extLst>
                <a:ext uri="{FF2B5EF4-FFF2-40B4-BE49-F238E27FC236}">
                  <a16:creationId xmlns:a16="http://schemas.microsoft.com/office/drawing/2014/main" id="{7053E877-F929-FF13-5B6A-ECB7C40026F0}"/>
                </a:ext>
              </a:extLst>
            </p:cNvPr>
            <p:cNvSpPr txBox="1"/>
            <p:nvPr/>
          </p:nvSpPr>
          <p:spPr>
            <a:xfrm>
              <a:off x="3241220" y="2655654"/>
              <a:ext cx="1404300" cy="140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Private Submission System</a:t>
              </a: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38;p22">
              <a:extLst>
                <a:ext uri="{FF2B5EF4-FFF2-40B4-BE49-F238E27FC236}">
                  <a16:creationId xmlns:a16="http://schemas.microsoft.com/office/drawing/2014/main" id="{86EECF3F-84A2-5065-1B23-29430A546BB8}"/>
                </a:ext>
              </a:extLst>
            </p:cNvPr>
            <p:cNvSpPr/>
            <p:nvPr/>
          </p:nvSpPr>
          <p:spPr>
            <a:xfrm rot="-8699979">
              <a:off x="1673992" y="2018402"/>
              <a:ext cx="1520970" cy="565860"/>
            </a:xfrm>
            <a:prstGeom prst="lef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DD0E9"/>
                </a:gs>
                <a:gs pos="50000">
                  <a:srgbClr val="B0C9E9"/>
                </a:gs>
                <a:gs pos="100000">
                  <a:srgbClr val="96B0D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8" name="Google Shape;139;p22">
              <a:extLst>
                <a:ext uri="{FF2B5EF4-FFF2-40B4-BE49-F238E27FC236}">
                  <a16:creationId xmlns:a16="http://schemas.microsoft.com/office/drawing/2014/main" id="{DD0A1986-4F6C-84F1-E151-745540F2C34A}"/>
                </a:ext>
              </a:extLst>
            </p:cNvPr>
            <p:cNvSpPr/>
            <p:nvPr/>
          </p:nvSpPr>
          <p:spPr>
            <a:xfrm>
              <a:off x="868159" y="1110376"/>
              <a:ext cx="1886700" cy="15093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9" name="Google Shape;140;p22">
              <a:extLst>
                <a:ext uri="{FF2B5EF4-FFF2-40B4-BE49-F238E27FC236}">
                  <a16:creationId xmlns:a16="http://schemas.microsoft.com/office/drawing/2014/main" id="{862C6DE0-74ED-79FF-8ABD-156B0259DA04}"/>
                </a:ext>
              </a:extLst>
            </p:cNvPr>
            <p:cNvSpPr txBox="1"/>
            <p:nvPr/>
          </p:nvSpPr>
          <p:spPr>
            <a:xfrm>
              <a:off x="912365" y="1154582"/>
              <a:ext cx="1798200" cy="14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050" tIns="59050" rIns="59050" bIns="5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Separate groups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 Student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 Advisor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1;p22">
              <a:extLst>
                <a:ext uri="{FF2B5EF4-FFF2-40B4-BE49-F238E27FC236}">
                  <a16:creationId xmlns:a16="http://schemas.microsoft.com/office/drawing/2014/main" id="{2FDCE2E8-F26A-592F-FD24-048B18406C26}"/>
                </a:ext>
              </a:extLst>
            </p:cNvPr>
            <p:cNvSpPr/>
            <p:nvPr/>
          </p:nvSpPr>
          <p:spPr>
            <a:xfrm rot="-5400000">
              <a:off x="3182905" y="1232745"/>
              <a:ext cx="1521000" cy="566100"/>
            </a:xfrm>
            <a:prstGeom prst="lef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DD0E9"/>
                </a:gs>
                <a:gs pos="50000">
                  <a:srgbClr val="B0C9E9"/>
                </a:gs>
                <a:gs pos="100000">
                  <a:srgbClr val="96B0D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11" name="Google Shape;142;p22">
              <a:extLst>
                <a:ext uri="{FF2B5EF4-FFF2-40B4-BE49-F238E27FC236}">
                  <a16:creationId xmlns:a16="http://schemas.microsoft.com/office/drawing/2014/main" id="{EF0288F0-2AA3-EBB5-C82D-E86115BDD5DF}"/>
                </a:ext>
              </a:extLst>
            </p:cNvPr>
            <p:cNvSpPr/>
            <p:nvPr/>
          </p:nvSpPr>
          <p:spPr>
            <a:xfrm>
              <a:off x="3000036" y="592"/>
              <a:ext cx="1886700" cy="15093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12" name="Google Shape;143;p22">
              <a:extLst>
                <a:ext uri="{FF2B5EF4-FFF2-40B4-BE49-F238E27FC236}">
                  <a16:creationId xmlns:a16="http://schemas.microsoft.com/office/drawing/2014/main" id="{490573EA-C077-4EE4-A1AF-8706CC25CEEF}"/>
                </a:ext>
              </a:extLst>
            </p:cNvPr>
            <p:cNvSpPr txBox="1"/>
            <p:nvPr/>
          </p:nvSpPr>
          <p:spPr>
            <a:xfrm>
              <a:off x="3044242" y="44798"/>
              <a:ext cx="1798200" cy="14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050" tIns="59050" rIns="59050" bIns="5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Student uploads Journals</a:t>
              </a:r>
              <a:endParaRPr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4;p22">
              <a:extLst>
                <a:ext uri="{FF2B5EF4-FFF2-40B4-BE49-F238E27FC236}">
                  <a16:creationId xmlns:a16="http://schemas.microsoft.com/office/drawing/2014/main" id="{7A1275EB-DE3B-BCB4-F828-65F0D98E2B8A}"/>
                </a:ext>
              </a:extLst>
            </p:cNvPr>
            <p:cNvSpPr/>
            <p:nvPr/>
          </p:nvSpPr>
          <p:spPr>
            <a:xfrm rot="-2100021">
              <a:off x="4691699" y="2018272"/>
              <a:ext cx="1520970" cy="565860"/>
            </a:xfrm>
            <a:prstGeom prst="lef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BDD0E9"/>
                </a:gs>
                <a:gs pos="50000">
                  <a:srgbClr val="B0C9E9"/>
                </a:gs>
                <a:gs pos="100000">
                  <a:srgbClr val="96B0D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14" name="Google Shape;145;p22">
              <a:extLst>
                <a:ext uri="{FF2B5EF4-FFF2-40B4-BE49-F238E27FC236}">
                  <a16:creationId xmlns:a16="http://schemas.microsoft.com/office/drawing/2014/main" id="{B449AEF2-E54D-0F62-B4A7-F02D2CAFA904}"/>
                </a:ext>
              </a:extLst>
            </p:cNvPr>
            <p:cNvSpPr/>
            <p:nvPr/>
          </p:nvSpPr>
          <p:spPr>
            <a:xfrm>
              <a:off x="5131913" y="1110376"/>
              <a:ext cx="1886700" cy="15093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15" name="Google Shape;146;p22">
              <a:extLst>
                <a:ext uri="{FF2B5EF4-FFF2-40B4-BE49-F238E27FC236}">
                  <a16:creationId xmlns:a16="http://schemas.microsoft.com/office/drawing/2014/main" id="{A111846C-96D3-74EC-AA51-E1E89BB89E44}"/>
                </a:ext>
              </a:extLst>
            </p:cNvPr>
            <p:cNvSpPr txBox="1"/>
            <p:nvPr/>
          </p:nvSpPr>
          <p:spPr>
            <a:xfrm>
              <a:off x="5176119" y="1154582"/>
              <a:ext cx="1798200" cy="14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050" tIns="59050" rIns="59050" bIns="5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Advisor gives feedback</a:t>
              </a:r>
              <a:endParaRPr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47;p22">
            <a:extLst>
              <a:ext uri="{FF2B5EF4-FFF2-40B4-BE49-F238E27FC236}">
                <a16:creationId xmlns:a16="http://schemas.microsoft.com/office/drawing/2014/main" id="{552D0071-3394-31AC-C5D9-FE442DAFC509}"/>
              </a:ext>
            </a:extLst>
          </p:cNvPr>
          <p:cNvSpPr txBox="1">
            <a:spLocks/>
          </p:cNvSpPr>
          <p:nvPr/>
        </p:nvSpPr>
        <p:spPr>
          <a:xfrm>
            <a:off x="5374506" y="551980"/>
            <a:ext cx="3320758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FF6600"/>
              </a:buClr>
              <a:buSzPts val="4400"/>
            </a:pP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10 Assignments ⇒ </a:t>
            </a:r>
            <a:r>
              <a:rPr lang="en-US" sz="2100" b="1" dirty="0">
                <a:solidFill>
                  <a:srgbClr val="FF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1 DB</a:t>
            </a: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pic>
        <p:nvPicPr>
          <p:cNvPr id="17" name="Google Shape;148;p22" descr="CR-1.png">
            <a:extLst>
              <a:ext uri="{FF2B5EF4-FFF2-40B4-BE49-F238E27FC236}">
                <a16:creationId xmlns:a16="http://schemas.microsoft.com/office/drawing/2014/main" id="{85BADC00-2D0C-B6FD-7C0E-A2FCA20499B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20315" r="29770" b="12189"/>
          <a:stretch/>
        </p:blipFill>
        <p:spPr>
          <a:xfrm>
            <a:off x="6022578" y="1061380"/>
            <a:ext cx="2462961" cy="192251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51;p22">
            <a:extLst>
              <a:ext uri="{FF2B5EF4-FFF2-40B4-BE49-F238E27FC236}">
                <a16:creationId xmlns:a16="http://schemas.microsoft.com/office/drawing/2014/main" id="{7EB80FD4-FB42-6AFE-CA6F-831FA01D6EC5}"/>
              </a:ext>
            </a:extLst>
          </p:cNvPr>
          <p:cNvSpPr txBox="1"/>
          <p:nvPr/>
        </p:nvSpPr>
        <p:spPr>
          <a:xfrm>
            <a:off x="563328" y="4001022"/>
            <a:ext cx="47019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76C28"/>
                </a:solidFill>
                <a:latin typeface="Roboto"/>
                <a:ea typeface="Roboto"/>
                <a:cs typeface="Roboto"/>
                <a:sym typeface="Roboto"/>
              </a:rPr>
              <a:t>In Database settings, enable RSS Feed per entry</a:t>
            </a:r>
            <a:endParaRPr sz="1600" b="1" dirty="0">
              <a:solidFill>
                <a:srgbClr val="F76C2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76C28"/>
                </a:solidFill>
                <a:latin typeface="Roboto"/>
                <a:ea typeface="Roboto"/>
                <a:cs typeface="Roboto"/>
                <a:sym typeface="Roboto"/>
              </a:rPr>
              <a:t>Advisor subscribes for entry notifications</a:t>
            </a:r>
            <a:endParaRPr sz="1600" b="1" dirty="0">
              <a:solidFill>
                <a:srgbClr val="F76C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150;p22">
            <a:extLst>
              <a:ext uri="{FF2B5EF4-FFF2-40B4-BE49-F238E27FC236}">
                <a16:creationId xmlns:a16="http://schemas.microsoft.com/office/drawing/2014/main" id="{0103D309-AD44-FF9B-046B-59DF849DA853}"/>
              </a:ext>
            </a:extLst>
          </p:cNvPr>
          <p:cNvSpPr/>
          <p:nvPr/>
        </p:nvSpPr>
        <p:spPr>
          <a:xfrm>
            <a:off x="7026282" y="3218267"/>
            <a:ext cx="169800" cy="253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48809EE-FC7B-30DC-AC75-2F778346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601" y="3493295"/>
            <a:ext cx="2462962" cy="6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78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C3B327-CE20-FCB5-B3BB-645D12FD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All Entries by one student</a:t>
            </a:r>
          </a:p>
        </p:txBody>
      </p:sp>
      <p:pic>
        <p:nvPicPr>
          <p:cNvPr id="4" name="Google Shape;157;p23" descr="All entries by one student">
            <a:extLst>
              <a:ext uri="{FF2B5EF4-FFF2-40B4-BE49-F238E27FC236}">
                <a16:creationId xmlns:a16="http://schemas.microsoft.com/office/drawing/2014/main" id="{4A89E610-9B05-9A50-2DE6-282D4258F57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31304" t="67134" r="8378" b="1"/>
          <a:stretch/>
        </p:blipFill>
        <p:spPr>
          <a:xfrm>
            <a:off x="626533" y="2006600"/>
            <a:ext cx="7924799" cy="2358757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536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C3B327-CE20-FCB5-B3BB-645D12FD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All aspects of a Single Entry</a:t>
            </a:r>
          </a:p>
        </p:txBody>
      </p:sp>
      <p:pic>
        <p:nvPicPr>
          <p:cNvPr id="2" name="Google Shape;164;p24" descr="Single Entry">
            <a:extLst>
              <a:ext uri="{FF2B5EF4-FFF2-40B4-BE49-F238E27FC236}">
                <a16:creationId xmlns:a16="http://schemas.microsoft.com/office/drawing/2014/main" id="{8234EAE8-6D2C-0BC8-F36C-A90D58D01E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5223" t="22155" r="4633" b="5756"/>
          <a:stretch/>
        </p:blipFill>
        <p:spPr>
          <a:xfrm>
            <a:off x="1455725" y="1208575"/>
            <a:ext cx="6232550" cy="3309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124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B8B14-A3D1-DC7C-FF51-CB9603B5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Adding/Editing an entry</a:t>
            </a:r>
          </a:p>
        </p:txBody>
      </p:sp>
      <p:pic>
        <p:nvPicPr>
          <p:cNvPr id="4" name="Google Shape;170;p25" descr="CR-4.png">
            <a:extLst>
              <a:ext uri="{FF2B5EF4-FFF2-40B4-BE49-F238E27FC236}">
                <a16:creationId xmlns:a16="http://schemas.microsoft.com/office/drawing/2014/main" id="{52BD65CC-67CB-76F4-6415-2A83AAED782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452" t="27771" r="1732" b="27766"/>
          <a:stretch/>
        </p:blipFill>
        <p:spPr>
          <a:xfrm>
            <a:off x="1464795" y="1278465"/>
            <a:ext cx="6214409" cy="34931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7649B4FE-B323-B8AE-2D02-39A75BAF96E0}"/>
              </a:ext>
            </a:extLst>
          </p:cNvPr>
          <p:cNvSpPr/>
          <p:nvPr/>
        </p:nvSpPr>
        <p:spPr>
          <a:xfrm>
            <a:off x="4429273" y="1192234"/>
            <a:ext cx="3714056" cy="890566"/>
          </a:xfrm>
          <a:prstGeom prst="leftArrow">
            <a:avLst>
              <a:gd name="adj1" fmla="val 72817"/>
              <a:gd name="adj2" fmla="val 5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include instructions for filling entry</a:t>
            </a:r>
          </a:p>
        </p:txBody>
      </p:sp>
    </p:spTree>
    <p:extLst>
      <p:ext uri="{BB962C8B-B14F-4D97-AF65-F5344CB8AC3E}">
        <p14:creationId xmlns:p14="http://schemas.microsoft.com/office/powerpoint/2010/main" val="428691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9d853483f_0_150"/>
          <p:cNvSpPr txBox="1">
            <a:spLocks noGrp="1"/>
          </p:cNvSpPr>
          <p:nvPr>
            <p:ph type="title"/>
          </p:nvPr>
        </p:nvSpPr>
        <p:spPr>
          <a:xfrm>
            <a:off x="612647" y="1078992"/>
            <a:ext cx="4889656" cy="20416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5 Awesome Ways to use the Database Activity</a:t>
            </a:r>
            <a:endParaRPr sz="4000" dirty="0"/>
          </a:p>
        </p:txBody>
      </p:sp>
      <p:sp>
        <p:nvSpPr>
          <p:cNvPr id="76" name="Google Shape;76;g149d853483f_0_150"/>
          <p:cNvSpPr txBox="1"/>
          <p:nvPr/>
        </p:nvSpPr>
        <p:spPr>
          <a:xfrm>
            <a:off x="810224" y="3120600"/>
            <a:ext cx="3520373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Sarah Ashley</a:t>
            </a:r>
            <a:endParaRPr sz="1800" b="1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Solutions Architect, Moodle US</a:t>
            </a:r>
            <a:endParaRPr sz="1800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9d853483f_0_105"/>
          <p:cNvSpPr txBox="1">
            <a:spLocks noGrp="1"/>
          </p:cNvSpPr>
          <p:nvPr>
            <p:ph type="title"/>
          </p:nvPr>
        </p:nvSpPr>
        <p:spPr>
          <a:xfrm>
            <a:off x="222637" y="1765194"/>
            <a:ext cx="8754386" cy="21268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#5</a:t>
            </a:r>
            <a:br>
              <a:rPr lang="en-US" dirty="0"/>
            </a:br>
            <a:r>
              <a:rPr lang="en-US" dirty="0"/>
              <a:t>Community-Service Log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4BBAF-CA87-085A-B46A-1BC670544FFE}"/>
              </a:ext>
            </a:extLst>
          </p:cNvPr>
          <p:cNvSpPr txBox="1"/>
          <p:nvPr/>
        </p:nvSpPr>
        <p:spPr>
          <a:xfrm>
            <a:off x="279886" y="3935578"/>
            <a:ext cx="8754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Problem: </a:t>
            </a:r>
            <a:r>
              <a:rPr lang="en-US" sz="2800" i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could not tell if they had met the Community Service hourly requirement for graduation</a:t>
            </a:r>
          </a:p>
        </p:txBody>
      </p:sp>
      <p:pic>
        <p:nvPicPr>
          <p:cNvPr id="9" name="Picture 8" descr="A group of people serving at a soup kitchen">
            <a:extLst>
              <a:ext uri="{FF2B5EF4-FFF2-40B4-BE49-F238E27FC236}">
                <a16:creationId xmlns:a16="http://schemas.microsoft.com/office/drawing/2014/main" id="{8C4DFEC2-0C78-FE3F-4EBC-8FBF56707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301" y="297403"/>
            <a:ext cx="2783765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4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-73153" y="288334"/>
            <a:ext cx="9217153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Academic / Individual / Teams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BA20E9-50EF-6A50-E1B5-D32B8506E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" t="3834" r="2820" b="13485"/>
          <a:stretch/>
        </p:blipFill>
        <p:spPr>
          <a:xfrm>
            <a:off x="62177" y="1302107"/>
            <a:ext cx="8992756" cy="307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255E8D-C3CE-D3C8-E2A2-C78A77BC526C}"/>
              </a:ext>
            </a:extLst>
          </p:cNvPr>
          <p:cNvSpPr txBox="1"/>
          <p:nvPr/>
        </p:nvSpPr>
        <p:spPr>
          <a:xfrm>
            <a:off x="2516426" y="3728160"/>
            <a:ext cx="6049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Adding up the hours in this column with javascript</a:t>
            </a:r>
          </a:p>
          <a:p>
            <a:pPr algn="r"/>
            <a:r>
              <a:rPr lang="en-US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the List View template</a:t>
            </a:r>
          </a:p>
        </p:txBody>
      </p:sp>
    </p:spTree>
    <p:extLst>
      <p:ext uri="{BB962C8B-B14F-4D97-AF65-F5344CB8AC3E}">
        <p14:creationId xmlns:p14="http://schemas.microsoft.com/office/powerpoint/2010/main" val="908822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-73153" y="288334"/>
            <a:ext cx="9217153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Creating</a:t>
            </a:r>
            <a:r>
              <a:rPr lang="en-US" dirty="0"/>
              <a:t> a Database Activity</a:t>
            </a:r>
            <a:endParaRPr dirty="0"/>
          </a:p>
        </p:txBody>
      </p:sp>
      <p:pic>
        <p:nvPicPr>
          <p:cNvPr id="2" name="Google Shape;232;p31">
            <a:extLst>
              <a:ext uri="{FF2B5EF4-FFF2-40B4-BE49-F238E27FC236}">
                <a16:creationId xmlns:a16="http://schemas.microsoft.com/office/drawing/2014/main" id="{95BD74E5-A9F0-0FFF-BE46-8CBB683C392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550" y="1300446"/>
            <a:ext cx="3278350" cy="33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33;p31">
            <a:extLst>
              <a:ext uri="{FF2B5EF4-FFF2-40B4-BE49-F238E27FC236}">
                <a16:creationId xmlns:a16="http://schemas.microsoft.com/office/drawing/2014/main" id="{BC65E536-F01C-9796-34FB-78458C4C8B45}"/>
              </a:ext>
            </a:extLst>
          </p:cNvPr>
          <p:cNvSpPr txBox="1"/>
          <p:nvPr/>
        </p:nvSpPr>
        <p:spPr>
          <a:xfrm>
            <a:off x="294575" y="1202850"/>
            <a:ext cx="5108700" cy="3881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Add an activity or resource</a:t>
            </a:r>
            <a:endParaRPr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Select “Database” </a:t>
            </a: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 enter Name</a:t>
            </a:r>
            <a:endParaRPr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Add instructions to “Description”</a:t>
            </a:r>
            <a:endParaRPr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Set up</a:t>
            </a: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lphaLcPeriod"/>
            </a:pPr>
            <a:r>
              <a:rPr lang="en-US" sz="19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Entries</a:t>
            </a: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lphaLcPeriod"/>
            </a:pPr>
            <a:r>
              <a:rPr lang="en-US" sz="19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Availability?</a:t>
            </a: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lphaLcPeriod"/>
            </a:pPr>
            <a:r>
              <a:rPr lang="en-US" sz="19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Ratings?</a:t>
            </a: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lphaLcPeriod"/>
            </a:pPr>
            <a:r>
              <a:rPr lang="en-US" sz="19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Restrict Access?</a:t>
            </a: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lphaLcPeriod"/>
            </a:pPr>
            <a:r>
              <a:rPr lang="en-US" sz="19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Activity Completion?</a:t>
            </a: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lphaLcPeriod"/>
            </a:pPr>
            <a:r>
              <a:rPr lang="en-US" sz="19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Competencies?</a:t>
            </a:r>
            <a:endParaRPr lang="en" sz="19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Create fields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Set up Templates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Add sample entries </a:t>
            </a:r>
          </a:p>
        </p:txBody>
      </p:sp>
    </p:spTree>
    <p:extLst>
      <p:ext uri="{BB962C8B-B14F-4D97-AF65-F5344CB8AC3E}">
        <p14:creationId xmlns:p14="http://schemas.microsoft.com/office/powerpoint/2010/main" val="1555286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lang="en-US" dirty="0"/>
              <a:t> it all works: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Settings</a:t>
            </a:r>
            <a:endParaRPr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Google Shape;239;p32">
            <a:extLst>
              <a:ext uri="{FF2B5EF4-FFF2-40B4-BE49-F238E27FC236}">
                <a16:creationId xmlns:a16="http://schemas.microsoft.com/office/drawing/2014/main" id="{C88C4D26-66D2-61C0-BA28-6761AB32445E}"/>
              </a:ext>
            </a:extLst>
          </p:cNvPr>
          <p:cNvSpPr/>
          <p:nvPr/>
        </p:nvSpPr>
        <p:spPr>
          <a:xfrm>
            <a:off x="656385" y="1347049"/>
            <a:ext cx="912900" cy="684600"/>
          </a:xfrm>
          <a:prstGeom prst="ellipse">
            <a:avLst/>
          </a:prstGeom>
          <a:solidFill>
            <a:srgbClr val="F7932E"/>
          </a:solidFill>
          <a:ln w="19050" cap="flat" cmpd="sng">
            <a:solidFill>
              <a:srgbClr val="F793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40;p32">
            <a:extLst>
              <a:ext uri="{FF2B5EF4-FFF2-40B4-BE49-F238E27FC236}">
                <a16:creationId xmlns:a16="http://schemas.microsoft.com/office/drawing/2014/main" id="{CE651098-D98B-4C65-D7B6-870FB6F42942}"/>
              </a:ext>
            </a:extLst>
          </p:cNvPr>
          <p:cNvSpPr txBox="1"/>
          <p:nvPr/>
        </p:nvSpPr>
        <p:spPr>
          <a:xfrm>
            <a:off x="1721234" y="1347049"/>
            <a:ext cx="24924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ENTRIES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open/close date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41;p32">
            <a:extLst>
              <a:ext uri="{FF2B5EF4-FFF2-40B4-BE49-F238E27FC236}">
                <a16:creationId xmlns:a16="http://schemas.microsoft.com/office/drawing/2014/main" id="{B548C543-28BB-DAAF-58E7-D43BA3C7619B}"/>
              </a:ext>
            </a:extLst>
          </p:cNvPr>
          <p:cNvSpPr txBox="1"/>
          <p:nvPr/>
        </p:nvSpPr>
        <p:spPr>
          <a:xfrm>
            <a:off x="1721232" y="2747825"/>
            <a:ext cx="32877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ALLOW COMMENTS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encourage discussion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42;p32">
            <a:extLst>
              <a:ext uri="{FF2B5EF4-FFF2-40B4-BE49-F238E27FC236}">
                <a16:creationId xmlns:a16="http://schemas.microsoft.com/office/drawing/2014/main" id="{6ED09B31-B639-E40A-7408-5134E4A86260}"/>
              </a:ext>
            </a:extLst>
          </p:cNvPr>
          <p:cNvSpPr/>
          <p:nvPr/>
        </p:nvSpPr>
        <p:spPr>
          <a:xfrm>
            <a:off x="656384" y="2747825"/>
            <a:ext cx="912900" cy="684600"/>
          </a:xfrm>
          <a:prstGeom prst="ellipse">
            <a:avLst/>
          </a:prstGeom>
          <a:solidFill>
            <a:srgbClr val="F7932E"/>
          </a:solidFill>
          <a:ln w="19050" cap="flat" cmpd="sng">
            <a:solidFill>
              <a:srgbClr val="F793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43;p32">
            <a:extLst>
              <a:ext uri="{FF2B5EF4-FFF2-40B4-BE49-F238E27FC236}">
                <a16:creationId xmlns:a16="http://schemas.microsoft.com/office/drawing/2014/main" id="{7A16555C-7526-0EB5-C570-BB3908561498}"/>
              </a:ext>
            </a:extLst>
          </p:cNvPr>
          <p:cNvSpPr/>
          <p:nvPr/>
        </p:nvSpPr>
        <p:spPr>
          <a:xfrm>
            <a:off x="7544462" y="1902937"/>
            <a:ext cx="912900" cy="684600"/>
          </a:xfrm>
          <a:prstGeom prst="ellipse">
            <a:avLst/>
          </a:prstGeom>
          <a:solidFill>
            <a:srgbClr val="F7932E"/>
          </a:solidFill>
          <a:ln w="19050" cap="flat" cmpd="sng">
            <a:solidFill>
              <a:srgbClr val="F793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44;p32">
            <a:extLst>
              <a:ext uri="{FF2B5EF4-FFF2-40B4-BE49-F238E27FC236}">
                <a16:creationId xmlns:a16="http://schemas.microsoft.com/office/drawing/2014/main" id="{5D855992-1900-796B-FC8A-736D6F7FC4C6}"/>
              </a:ext>
            </a:extLst>
          </p:cNvPr>
          <p:cNvSpPr txBox="1"/>
          <p:nvPr/>
        </p:nvSpPr>
        <p:spPr>
          <a:xfrm>
            <a:off x="3525255" y="1902937"/>
            <a:ext cx="39525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VIEW ENTRIES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open/close/require #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45;p32">
            <a:extLst>
              <a:ext uri="{FF2B5EF4-FFF2-40B4-BE49-F238E27FC236}">
                <a16:creationId xmlns:a16="http://schemas.microsoft.com/office/drawing/2014/main" id="{612041AF-7E0D-E84E-E04E-60211EF3DB28}"/>
              </a:ext>
            </a:extLst>
          </p:cNvPr>
          <p:cNvSpPr txBox="1"/>
          <p:nvPr/>
        </p:nvSpPr>
        <p:spPr>
          <a:xfrm>
            <a:off x="5195594" y="3458163"/>
            <a:ext cx="22266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APPROVAL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public?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6;p32">
            <a:extLst>
              <a:ext uri="{FF2B5EF4-FFF2-40B4-BE49-F238E27FC236}">
                <a16:creationId xmlns:a16="http://schemas.microsoft.com/office/drawing/2014/main" id="{0289638D-AD7C-2B82-2456-5A575BA08ECE}"/>
              </a:ext>
            </a:extLst>
          </p:cNvPr>
          <p:cNvSpPr/>
          <p:nvPr/>
        </p:nvSpPr>
        <p:spPr>
          <a:xfrm>
            <a:off x="7544463" y="3433328"/>
            <a:ext cx="912900" cy="684600"/>
          </a:xfrm>
          <a:prstGeom prst="ellipse">
            <a:avLst/>
          </a:prstGeom>
          <a:solidFill>
            <a:srgbClr val="F7932E"/>
          </a:solidFill>
          <a:ln w="19050" cap="flat" cmpd="sng">
            <a:solidFill>
              <a:srgbClr val="F793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47;p32">
            <a:extLst>
              <a:ext uri="{FF2B5EF4-FFF2-40B4-BE49-F238E27FC236}">
                <a16:creationId xmlns:a16="http://schemas.microsoft.com/office/drawing/2014/main" id="{43A2F1BD-91CE-7858-8DC0-2B67BAD78447}"/>
              </a:ext>
            </a:extLst>
          </p:cNvPr>
          <p:cNvSpPr/>
          <p:nvPr/>
        </p:nvSpPr>
        <p:spPr>
          <a:xfrm>
            <a:off x="877699" y="1468937"/>
            <a:ext cx="497559" cy="445200"/>
          </a:xfrm>
          <a:prstGeom prst="plus">
            <a:avLst>
              <a:gd name="adj" fmla="val 39286"/>
            </a:avLst>
          </a:prstGeom>
          <a:solidFill>
            <a:schemeClr val="lt1"/>
          </a:solidFill>
          <a:ln w="9525" cap="flat" cmpd="sng">
            <a:solidFill>
              <a:srgbClr val="F76C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48;p32">
            <a:extLst>
              <a:ext uri="{FF2B5EF4-FFF2-40B4-BE49-F238E27FC236}">
                <a16:creationId xmlns:a16="http://schemas.microsoft.com/office/drawing/2014/main" id="{9AEA64DF-D829-B147-CB65-43D9B3FBF0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482" y="1983880"/>
            <a:ext cx="456594" cy="45659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49;p32">
            <a:extLst>
              <a:ext uri="{FF2B5EF4-FFF2-40B4-BE49-F238E27FC236}">
                <a16:creationId xmlns:a16="http://schemas.microsoft.com/office/drawing/2014/main" id="{FF5B7967-0D50-C16A-2782-7F945AB20735}"/>
              </a:ext>
            </a:extLst>
          </p:cNvPr>
          <p:cNvSpPr txBox="1"/>
          <p:nvPr/>
        </p:nvSpPr>
        <p:spPr>
          <a:xfrm>
            <a:off x="1719328" y="3881357"/>
            <a:ext cx="32877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RATINGS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grades/feedback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50;p32">
            <a:extLst>
              <a:ext uri="{FF2B5EF4-FFF2-40B4-BE49-F238E27FC236}">
                <a16:creationId xmlns:a16="http://schemas.microsoft.com/office/drawing/2014/main" id="{7A205410-390D-0A04-A919-C85F517B4C72}"/>
              </a:ext>
            </a:extLst>
          </p:cNvPr>
          <p:cNvSpPr/>
          <p:nvPr/>
        </p:nvSpPr>
        <p:spPr>
          <a:xfrm>
            <a:off x="654480" y="3947192"/>
            <a:ext cx="912900" cy="684600"/>
          </a:xfrm>
          <a:prstGeom prst="ellipse">
            <a:avLst/>
          </a:prstGeom>
          <a:solidFill>
            <a:srgbClr val="F7932E"/>
          </a:solidFill>
          <a:ln w="19050" cap="flat" cmpd="sng">
            <a:solidFill>
              <a:srgbClr val="F793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51;p32">
            <a:extLst>
              <a:ext uri="{FF2B5EF4-FFF2-40B4-BE49-F238E27FC236}">
                <a16:creationId xmlns:a16="http://schemas.microsoft.com/office/drawing/2014/main" id="{E93D9A05-6B7E-D5FE-8FC8-F478FDFDD3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6365" y="2913834"/>
            <a:ext cx="332057" cy="32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52;p32">
            <a:extLst>
              <a:ext uri="{FF2B5EF4-FFF2-40B4-BE49-F238E27FC236}">
                <a16:creationId xmlns:a16="http://schemas.microsoft.com/office/drawing/2014/main" id="{5FA3E136-CDDB-1E13-958A-D7DEBA2FB7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8424" y="3570403"/>
            <a:ext cx="398136" cy="3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53;p32">
            <a:extLst>
              <a:ext uri="{FF2B5EF4-FFF2-40B4-BE49-F238E27FC236}">
                <a16:creationId xmlns:a16="http://schemas.microsoft.com/office/drawing/2014/main" id="{B7B38F0D-7154-6BB7-9774-AC522E81902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7340" y="4094702"/>
            <a:ext cx="376475" cy="37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823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>
            <a:spLocks noGrp="1"/>
          </p:cNvSpPr>
          <p:nvPr>
            <p:ph type="title" idx="4294967295"/>
          </p:nvPr>
        </p:nvSpPr>
        <p:spPr>
          <a:xfrm>
            <a:off x="716889" y="197925"/>
            <a:ext cx="7886700" cy="74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</a:t>
            </a:r>
            <a:r>
              <a:rPr lang="en" b="1" dirty="0">
                <a:solidFill>
                  <a:srgbClr val="F76C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</a:t>
            </a:r>
            <a:r>
              <a:rPr lang="en" dirty="0">
                <a:solidFill>
                  <a:srgbClr val="F76C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collect? </a:t>
            </a:r>
            <a:r>
              <a:rPr lang="en" b="1" dirty="0">
                <a:solidFill>
                  <a:srgbClr val="F76C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FIELDS</a:t>
            </a:r>
            <a:endParaRPr b="1" dirty="0">
              <a:solidFill>
                <a:srgbClr val="F76C2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ECA0CFA-97EC-F4B4-6A49-25A2B8157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65" y="947248"/>
            <a:ext cx="8548784" cy="3573546"/>
          </a:xfrm>
          <a:prstGeom prst="rect">
            <a:avLst/>
          </a:prstGeom>
        </p:spPr>
      </p:pic>
      <p:cxnSp>
        <p:nvCxnSpPr>
          <p:cNvPr id="4" name="Google Shape;261;p33">
            <a:extLst>
              <a:ext uri="{FF2B5EF4-FFF2-40B4-BE49-F238E27FC236}">
                <a16:creationId xmlns:a16="http://schemas.microsoft.com/office/drawing/2014/main" id="{4BB93843-43C6-DE64-691D-7209CC7F332E}"/>
              </a:ext>
            </a:extLst>
          </p:cNvPr>
          <p:cNvCxnSpPr>
            <a:cxnSpLocks/>
          </p:cNvCxnSpPr>
          <p:nvPr/>
        </p:nvCxnSpPr>
        <p:spPr>
          <a:xfrm flipH="1">
            <a:off x="4484218" y="724205"/>
            <a:ext cx="1558137" cy="358445"/>
          </a:xfrm>
          <a:prstGeom prst="straightConnector1">
            <a:avLst/>
          </a:prstGeom>
          <a:noFill/>
          <a:ln w="38100" cap="flat" cmpd="sng">
            <a:solidFill>
              <a:srgbClr val="F76C28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" b="1">
                <a:solidFill>
                  <a:srgbClr val="F08B54"/>
                </a:solidFill>
              </a:rPr>
              <a:t>Templates: </a:t>
            </a:r>
            <a:r>
              <a:rPr lang="en"/>
              <a:t>How should it </a:t>
            </a:r>
            <a:r>
              <a:rPr lang="en" b="1">
                <a:solidFill>
                  <a:srgbClr val="F76C28"/>
                </a:solidFill>
              </a:rPr>
              <a:t>look</a:t>
            </a:r>
            <a:r>
              <a:rPr lang="en"/>
              <a:t>?</a:t>
            </a:r>
            <a:endParaRPr/>
          </a:p>
        </p:txBody>
      </p:sp>
      <p:pic>
        <p:nvPicPr>
          <p:cNvPr id="268" name="Google Shape;268;p34" descr="TeacherUse-Template1.png"/>
          <p:cNvPicPr preferRelativeResize="0"/>
          <p:nvPr/>
        </p:nvPicPr>
        <p:blipFill rotWithShape="1">
          <a:blip r:embed="rId3">
            <a:alphaModFix/>
          </a:blip>
          <a:srcRect l="9909" t="27136" r="5179" b="13446"/>
          <a:stretch/>
        </p:blipFill>
        <p:spPr>
          <a:xfrm>
            <a:off x="125388" y="1379031"/>
            <a:ext cx="6450600" cy="3569950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sp>
        <p:nvSpPr>
          <p:cNvPr id="269" name="Google Shape;269;p34"/>
          <p:cNvSpPr txBox="1"/>
          <p:nvPr/>
        </p:nvSpPr>
        <p:spPr>
          <a:xfrm>
            <a:off x="6673646" y="1503389"/>
            <a:ext cx="2411834" cy="291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ADD/EDIT entry</a:t>
            </a:r>
            <a:endParaRPr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SINGLE entry</a:t>
            </a:r>
            <a:endParaRPr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LIST of entries</a:t>
            </a:r>
            <a:endParaRPr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SEARCH for entries</a:t>
            </a:r>
            <a:endParaRPr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5" descr="TeacherUse-ListTemplate.png"/>
          <p:cNvPicPr preferRelativeResize="0"/>
          <p:nvPr/>
        </p:nvPicPr>
        <p:blipFill rotWithShape="1">
          <a:blip r:embed="rId3">
            <a:alphaModFix/>
          </a:blip>
          <a:srcRect l="8550" t="14537" r="9630"/>
          <a:stretch/>
        </p:blipFill>
        <p:spPr>
          <a:xfrm>
            <a:off x="17318" y="240225"/>
            <a:ext cx="6589576" cy="4787375"/>
          </a:xfrm>
          <a:prstGeom prst="rect">
            <a:avLst/>
          </a:prstGeom>
          <a:noFill/>
          <a:ln w="9525" cap="sq" cmpd="sng">
            <a:solidFill>
              <a:srgbClr val="CCCCC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sp>
        <p:nvSpPr>
          <p:cNvPr id="275" name="Google Shape;275;p35"/>
          <p:cNvSpPr/>
          <p:nvPr/>
        </p:nvSpPr>
        <p:spPr>
          <a:xfrm>
            <a:off x="0" y="0"/>
            <a:ext cx="2611200" cy="1896300"/>
          </a:xfrm>
          <a:prstGeom prst="diagStripe">
            <a:avLst>
              <a:gd name="adj" fmla="val 40141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12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5"/>
          <p:cNvSpPr/>
          <p:nvPr/>
        </p:nvSpPr>
        <p:spPr>
          <a:xfrm rot="-2126634">
            <a:off x="111662" y="209208"/>
            <a:ext cx="1576808" cy="92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List View </a:t>
            </a:r>
            <a:endParaRPr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Template</a:t>
            </a:r>
            <a:endParaRPr sz="2400" i="1" cap="none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6688274" y="188774"/>
            <a:ext cx="2438407" cy="45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76C2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Recommended:</a:t>
            </a:r>
            <a:endParaRPr sz="2000" b="1" dirty="0">
              <a:solidFill>
                <a:srgbClr val="F76C2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Disable the Editor and use HTML for better control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</a:br>
            <a:b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</a:br>
            <a:b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</a:br>
            <a:endParaRPr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Header</a:t>
            </a: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 </a:t>
            </a:r>
            <a:b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</a:b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= column titles</a:t>
            </a:r>
            <a:b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</a:b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Repeated entry</a:t>
            </a: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 = one row</a:t>
            </a:r>
            <a:b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</a:b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Roboto"/>
              <a:buAutoNum type="arabicPeriod"/>
            </a:pPr>
            <a:r>
              <a:rPr lang="en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Footer</a:t>
            </a: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 </a:t>
            </a:r>
            <a:b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</a:b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= last row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pic>
        <p:nvPicPr>
          <p:cNvPr id="3" name="Picture 2" descr="Checkbox controlling visibility of text editor">
            <a:extLst>
              <a:ext uri="{FF2B5EF4-FFF2-40B4-BE49-F238E27FC236}">
                <a16:creationId xmlns:a16="http://schemas.microsoft.com/office/drawing/2014/main" id="{A59932D4-53E6-D608-73CF-8B70F16D00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22" t="21167" r="5158" b="29185"/>
          <a:stretch/>
        </p:blipFill>
        <p:spPr>
          <a:xfrm>
            <a:off x="7120076" y="1450781"/>
            <a:ext cx="1574801" cy="364066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689" y="222878"/>
            <a:ext cx="716850" cy="67502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6"/>
          <p:cNvSpPr txBox="1">
            <a:spLocks noGrp="1"/>
          </p:cNvSpPr>
          <p:nvPr>
            <p:ph type="title"/>
          </p:nvPr>
        </p:nvSpPr>
        <p:spPr>
          <a:xfrm>
            <a:off x="218261" y="-3507"/>
            <a:ext cx="7117200" cy="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" b="1" dirty="0">
                <a:solidFill>
                  <a:srgbClr val="F76C28"/>
                </a:solidFill>
              </a:rPr>
              <a:t>Archive </a:t>
            </a:r>
            <a:r>
              <a:rPr lang="en" b="1" dirty="0"/>
              <a:t>the entries</a:t>
            </a:r>
            <a:endParaRPr b="1" dirty="0"/>
          </a:p>
        </p:txBody>
      </p:sp>
      <p:pic>
        <p:nvPicPr>
          <p:cNvPr id="284" name="Google Shape;28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0475" y="1533680"/>
            <a:ext cx="3954063" cy="34290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36"/>
          <p:cNvGrpSpPr/>
          <p:nvPr/>
        </p:nvGrpSpPr>
        <p:grpSpPr>
          <a:xfrm>
            <a:off x="218261" y="2332735"/>
            <a:ext cx="2752308" cy="2785479"/>
            <a:chOff x="144100" y="1451725"/>
            <a:chExt cx="2870875" cy="2902750"/>
          </a:xfrm>
        </p:grpSpPr>
        <p:pic>
          <p:nvPicPr>
            <p:cNvPr id="286" name="Google Shape;286;p36"/>
            <p:cNvPicPr preferRelativeResize="0"/>
            <p:nvPr/>
          </p:nvPicPr>
          <p:blipFill rotWithShape="1">
            <a:blip r:embed="rId5">
              <a:alphaModFix/>
            </a:blip>
            <a:srcRect l="3891" r="1652"/>
            <a:stretch/>
          </p:blipFill>
          <p:spPr>
            <a:xfrm>
              <a:off x="144100" y="1451725"/>
              <a:ext cx="2870875" cy="2902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36"/>
            <p:cNvSpPr txBox="1"/>
            <p:nvPr/>
          </p:nvSpPr>
          <p:spPr>
            <a:xfrm rot="21291475">
              <a:off x="199602" y="1658318"/>
              <a:ext cx="2612689" cy="2461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</a:t>
              </a:r>
              <a:r>
                <a:rPr lang="en" sz="1700" b="1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EXPORT </a:t>
              </a:r>
              <a:r>
                <a:rPr lang="en" sz="1700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includes </a:t>
              </a:r>
              <a:endParaRPr sz="1700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457200" lvl="0" indent="-336550" algn="l" rtl="0"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1700"/>
                <a:buFont typeface="Comic Sans MS"/>
                <a:buChar char="●"/>
              </a:pPr>
              <a:r>
                <a:rPr lang="en" sz="1700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No images</a:t>
              </a:r>
              <a:endParaRPr sz="1700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457200" lvl="0" indent="-336550" algn="l" rtl="0"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1700"/>
                <a:buFont typeface="Comic Sans MS"/>
                <a:buChar char="●"/>
              </a:pPr>
              <a:r>
                <a:rPr lang="en" sz="1700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No uploaded files</a:t>
              </a:r>
              <a:br>
                <a:rPr lang="en" sz="1700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</a:br>
              <a:endParaRPr sz="1700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COURSE BACKUP</a:t>
              </a:r>
              <a:r>
                <a:rPr lang="en" sz="1700" dirty="0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will preserve all user data and files.</a:t>
              </a:r>
              <a:endParaRPr sz="1700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62F7476-034B-F557-82E8-7D922B1F5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50" y="996808"/>
            <a:ext cx="6873888" cy="514456"/>
          </a:xfrm>
          <a:prstGeom prst="rect">
            <a:avLst/>
          </a:prstGeom>
        </p:spPr>
      </p:pic>
      <p:sp>
        <p:nvSpPr>
          <p:cNvPr id="8" name="Google Shape;298;p37">
            <a:extLst>
              <a:ext uri="{FF2B5EF4-FFF2-40B4-BE49-F238E27FC236}">
                <a16:creationId xmlns:a16="http://schemas.microsoft.com/office/drawing/2014/main" id="{C6002506-7EF1-4F51-EC12-5CF654B10392}"/>
              </a:ext>
            </a:extLst>
          </p:cNvPr>
          <p:cNvSpPr txBox="1"/>
          <p:nvPr/>
        </p:nvSpPr>
        <p:spPr>
          <a:xfrm>
            <a:off x="7362955" y="72330"/>
            <a:ext cx="17820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i="0" u="none" strike="noStrike" cap="none" dirty="0">
                <a:solidFill>
                  <a:srgbClr val="F76C28"/>
                </a:solidFill>
                <a:latin typeface="Calibri"/>
                <a:ea typeface="Calibri"/>
                <a:cs typeface="Calibri"/>
                <a:sym typeface="Calibri"/>
              </a:rPr>
              <a:t>portable</a:t>
            </a:r>
            <a:endParaRPr sz="600" dirty="0"/>
          </a:p>
        </p:txBody>
      </p:sp>
      <p:pic>
        <p:nvPicPr>
          <p:cNvPr id="9" name="Google Shape;300;p37">
            <a:extLst>
              <a:ext uri="{FF2B5EF4-FFF2-40B4-BE49-F238E27FC236}">
                <a16:creationId xmlns:a16="http://schemas.microsoft.com/office/drawing/2014/main" id="{CFD353A4-7433-EF6D-A04F-F696178342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03609" y="633882"/>
            <a:ext cx="338028" cy="32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01;p37">
            <a:extLst>
              <a:ext uri="{FF2B5EF4-FFF2-40B4-BE49-F238E27FC236}">
                <a16:creationId xmlns:a16="http://schemas.microsoft.com/office/drawing/2014/main" id="{9757E2DC-F289-DBDD-60DF-A9867F349A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42722" y="624289"/>
            <a:ext cx="349623" cy="33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9;p37">
            <a:extLst>
              <a:ext uri="{FF2B5EF4-FFF2-40B4-BE49-F238E27FC236}">
                <a16:creationId xmlns:a16="http://schemas.microsoft.com/office/drawing/2014/main" id="{B2C2AD05-D02E-8787-9AEF-68A7553F5BD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52902" y="624289"/>
            <a:ext cx="318613" cy="30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00;p37">
            <a:extLst>
              <a:ext uri="{FF2B5EF4-FFF2-40B4-BE49-F238E27FC236}">
                <a16:creationId xmlns:a16="http://schemas.microsoft.com/office/drawing/2014/main" id="{BFFEF22B-1177-868E-B4E9-115D02A50B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7676" y="777415"/>
            <a:ext cx="338028" cy="32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9;p37">
            <a:extLst>
              <a:ext uri="{FF2B5EF4-FFF2-40B4-BE49-F238E27FC236}">
                <a16:creationId xmlns:a16="http://schemas.microsoft.com/office/drawing/2014/main" id="{EE828D52-7ACE-67AB-B702-6486266DCB4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49478" y="796585"/>
            <a:ext cx="318613" cy="306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"/>
          <p:cNvSpPr txBox="1">
            <a:spLocks noGrp="1"/>
          </p:cNvSpPr>
          <p:nvPr>
            <p:ph type="title"/>
          </p:nvPr>
        </p:nvSpPr>
        <p:spPr>
          <a:xfrm>
            <a:off x="141360" y="64008"/>
            <a:ext cx="6873917" cy="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Package it for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Reuse</a:t>
            </a:r>
            <a:endParaRPr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 descr="Screen showing where to save database as a preset or export it as a zip">
            <a:extLst>
              <a:ext uri="{FF2B5EF4-FFF2-40B4-BE49-F238E27FC236}">
                <a16:creationId xmlns:a16="http://schemas.microsoft.com/office/drawing/2014/main" id="{CC0BCA0F-EBE0-0A83-8CAC-B4944114F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60" y="1065085"/>
            <a:ext cx="6703196" cy="1705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1FFDFC-5FD1-F8B5-8703-47D1B822F444}"/>
              </a:ext>
            </a:extLst>
          </p:cNvPr>
          <p:cNvSpPr txBox="1"/>
          <p:nvPr/>
        </p:nvSpPr>
        <p:spPr>
          <a:xfrm>
            <a:off x="141360" y="757308"/>
            <a:ext cx="7064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Fields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 Save as preset (reuse on same site) / Export preset (reuse on another site)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oogle Shape;298;p37">
            <a:extLst>
              <a:ext uri="{FF2B5EF4-FFF2-40B4-BE49-F238E27FC236}">
                <a16:creationId xmlns:a16="http://schemas.microsoft.com/office/drawing/2014/main" id="{6D6CBA95-0FBA-C392-E3ED-55D482268DD8}"/>
              </a:ext>
            </a:extLst>
          </p:cNvPr>
          <p:cNvSpPr txBox="1"/>
          <p:nvPr/>
        </p:nvSpPr>
        <p:spPr>
          <a:xfrm>
            <a:off x="7362955" y="72330"/>
            <a:ext cx="17820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i="0" u="none" strike="noStrike" cap="none" dirty="0">
                <a:solidFill>
                  <a:srgbClr val="F76C28"/>
                </a:solidFill>
                <a:latin typeface="Calibri"/>
                <a:ea typeface="Calibri"/>
                <a:cs typeface="Calibri"/>
                <a:sym typeface="Calibri"/>
              </a:rPr>
              <a:t>portable</a:t>
            </a:r>
            <a:endParaRPr sz="600" dirty="0"/>
          </a:p>
        </p:txBody>
      </p:sp>
      <p:pic>
        <p:nvPicPr>
          <p:cNvPr id="7" name="Google Shape;300;p37">
            <a:extLst>
              <a:ext uri="{FF2B5EF4-FFF2-40B4-BE49-F238E27FC236}">
                <a16:creationId xmlns:a16="http://schemas.microsoft.com/office/drawing/2014/main" id="{F37E47DB-341F-516E-45C1-B9BBDFBFE0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3609" y="633882"/>
            <a:ext cx="338028" cy="32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1;p37">
            <a:extLst>
              <a:ext uri="{FF2B5EF4-FFF2-40B4-BE49-F238E27FC236}">
                <a16:creationId xmlns:a16="http://schemas.microsoft.com/office/drawing/2014/main" id="{AB5B09C6-7148-B8DA-B3E4-C8E7151C1B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2722" y="624289"/>
            <a:ext cx="349623" cy="33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9;p37">
            <a:extLst>
              <a:ext uri="{FF2B5EF4-FFF2-40B4-BE49-F238E27FC236}">
                <a16:creationId xmlns:a16="http://schemas.microsoft.com/office/drawing/2014/main" id="{D903066C-5851-719B-9A36-7C38A965B64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52902" y="624289"/>
            <a:ext cx="318613" cy="30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Screen where you select a preset on the site to use">
            <a:extLst>
              <a:ext uri="{FF2B5EF4-FFF2-40B4-BE49-F238E27FC236}">
                <a16:creationId xmlns:a16="http://schemas.microsoft.com/office/drawing/2014/main" id="{DCCCF356-86B4-B90D-2E0B-077B2C05F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715" y="2811780"/>
            <a:ext cx="4863181" cy="2267712"/>
          </a:xfrm>
          <a:prstGeom prst="rect">
            <a:avLst/>
          </a:prstGeom>
        </p:spPr>
      </p:pic>
      <p:sp>
        <p:nvSpPr>
          <p:cNvPr id="14" name="Google Shape;269;p34">
            <a:extLst>
              <a:ext uri="{FF2B5EF4-FFF2-40B4-BE49-F238E27FC236}">
                <a16:creationId xmlns:a16="http://schemas.microsoft.com/office/drawing/2014/main" id="{8CEA6FB0-45F6-6508-E661-BB3D208C39D9}"/>
              </a:ext>
            </a:extLst>
          </p:cNvPr>
          <p:cNvSpPr txBox="1"/>
          <p:nvPr/>
        </p:nvSpPr>
        <p:spPr>
          <a:xfrm>
            <a:off x="80465" y="2684678"/>
            <a:ext cx="2140200" cy="24295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7950" lvl="0" algn="l" rtl="0"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TO REUSE:</a:t>
            </a:r>
          </a:p>
          <a:p>
            <a:pPr marL="107950" lvl="0" algn="l" rtl="0">
              <a:spcBef>
                <a:spcPts val="0"/>
              </a:spcBef>
              <a:spcAft>
                <a:spcPts val="0"/>
              </a:spcAft>
              <a:buSzPts val="1900"/>
            </a:pPr>
            <a:endPara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  <a:p>
            <a:pPr marL="107950" lvl="0" algn="l" rtl="0"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rPr>
              <a:t>More 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 Presets</a:t>
            </a:r>
          </a:p>
          <a:p>
            <a:pPr marL="107950" lvl="0" algn="l" rtl="0">
              <a:spcBef>
                <a:spcPts val="0"/>
              </a:spcBef>
              <a:spcAft>
                <a:spcPts val="0"/>
              </a:spcAft>
              <a:buSzPts val="1900"/>
            </a:pPr>
            <a:b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</a:b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Import a zip</a:t>
            </a:r>
            <a:b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</a:b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OR</a:t>
            </a:r>
          </a:p>
          <a:p>
            <a:pPr marL="107950" lvl="0" algn="l" rtl="0">
              <a:spcBef>
                <a:spcPts val="0"/>
              </a:spcBef>
              <a:spcAft>
                <a:spcPts val="0"/>
              </a:spcAft>
              <a:buSzPts val="1900"/>
            </a:pP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Select preset on the same site</a:t>
            </a:r>
            <a:endParaRPr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Roboto"/>
            </a:endParaRPr>
          </a:p>
        </p:txBody>
      </p:sp>
      <p:pic>
        <p:nvPicPr>
          <p:cNvPr id="18" name="Picture 17" descr="Qr code to download presets and play with sandbox">
            <a:extLst>
              <a:ext uri="{FF2B5EF4-FFF2-40B4-BE49-F238E27FC236}">
                <a16:creationId xmlns:a16="http://schemas.microsoft.com/office/drawing/2014/main" id="{8C449D82-3B38-156E-37BB-47E87AD85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395" y="3058582"/>
            <a:ext cx="1442909" cy="1453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1BDA60-91AB-AA46-EE72-1F69B6298F60}"/>
              </a:ext>
            </a:extLst>
          </p:cNvPr>
          <p:cNvSpPr txBox="1"/>
          <p:nvPr/>
        </p:nvSpPr>
        <p:spPr>
          <a:xfrm>
            <a:off x="7434878" y="1975190"/>
            <a:ext cx="17091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Goodies </a:t>
            </a:r>
          </a:p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you!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/>
        </p:nvSpPr>
        <p:spPr>
          <a:xfrm>
            <a:off x="381000" y="4524300"/>
            <a:ext cx="20055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b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Sarah Ashley</a:t>
            </a:r>
            <a:endParaRPr b="0" i="0" u="none" strike="noStrike" cap="none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2730713" y="4524350"/>
            <a:ext cx="3299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b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u="sng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b="0" i="0" u="sng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arah.</a:t>
            </a:r>
            <a:r>
              <a:rPr lang="en-US" u="sng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b="0" i="0" u="sng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shley@moodle.com</a:t>
            </a:r>
            <a:endParaRPr b="0" i="0" u="none" strike="noStrike" cap="none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8"/>
          <p:cNvSpPr txBox="1">
            <a:spLocks noGrp="1"/>
          </p:cNvSpPr>
          <p:nvPr>
            <p:ph type="title" idx="4294967295"/>
          </p:nvPr>
        </p:nvSpPr>
        <p:spPr>
          <a:xfrm>
            <a:off x="0" y="-864575"/>
            <a:ext cx="60381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500" dirty="0">
                <a:solidFill>
                  <a:srgbClr val="0147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Closing slide</a:t>
            </a:r>
            <a:endParaRPr sz="3500" i="0" u="none" strike="noStrike" cap="none" dirty="0">
              <a:solidFill>
                <a:srgbClr val="0147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" name="Picture 1" descr="Qr code to download presets and play with sandbox">
            <a:extLst>
              <a:ext uri="{FF2B5EF4-FFF2-40B4-BE49-F238E27FC236}">
                <a16:creationId xmlns:a16="http://schemas.microsoft.com/office/drawing/2014/main" id="{2EB4F526-C51C-2483-8940-FE87FFD04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1215"/>
            <a:ext cx="1177745" cy="1186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3BBDFF-B1A4-4504-E3C9-5F7B947D048B}"/>
              </a:ext>
            </a:extLst>
          </p:cNvPr>
          <p:cNvSpPr txBox="1"/>
          <p:nvPr/>
        </p:nvSpPr>
        <p:spPr>
          <a:xfrm>
            <a:off x="1705971" y="232073"/>
            <a:ext cx="2626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Goodies 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play with</a:t>
            </a:r>
          </a:p>
          <a:p>
            <a:pPr algn="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download!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1;p16">
            <a:extLst>
              <a:ext uri="{FF2B5EF4-FFF2-40B4-BE49-F238E27FC236}">
                <a16:creationId xmlns:a16="http://schemas.microsoft.com/office/drawing/2014/main" id="{40F1AABB-9370-9E1F-682D-B4179B3352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631" t="10928" r="4208" b="9939"/>
          <a:stretch/>
        </p:blipFill>
        <p:spPr>
          <a:xfrm>
            <a:off x="778935" y="1897840"/>
            <a:ext cx="2215500" cy="2777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Google Shape;72;p16">
            <a:extLst>
              <a:ext uri="{FF2B5EF4-FFF2-40B4-BE49-F238E27FC236}">
                <a16:creationId xmlns:a16="http://schemas.microsoft.com/office/drawing/2014/main" id="{42E1B511-C818-7C2D-4503-BD656B1296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797"/>
          <a:stretch/>
        </p:blipFill>
        <p:spPr>
          <a:xfrm>
            <a:off x="3561067" y="2093851"/>
            <a:ext cx="1364974" cy="143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3;p16">
            <a:extLst>
              <a:ext uri="{FF2B5EF4-FFF2-40B4-BE49-F238E27FC236}">
                <a16:creationId xmlns:a16="http://schemas.microsoft.com/office/drawing/2014/main" id="{109FC1FF-BEDA-7F35-ADAE-D59F97EB00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1768" b="7137"/>
          <a:stretch/>
        </p:blipFill>
        <p:spPr>
          <a:xfrm>
            <a:off x="3503433" y="575222"/>
            <a:ext cx="1513091" cy="143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4;p16">
            <a:extLst>
              <a:ext uri="{FF2B5EF4-FFF2-40B4-BE49-F238E27FC236}">
                <a16:creationId xmlns:a16="http://schemas.microsoft.com/office/drawing/2014/main" id="{97BC134E-0CAF-5EF3-25F9-85C5C3CC886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7159" t="20279" r="9779" b="14429"/>
          <a:stretch/>
        </p:blipFill>
        <p:spPr>
          <a:xfrm rot="-5023485">
            <a:off x="3802982" y="3634966"/>
            <a:ext cx="982964" cy="90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5;p16">
            <a:extLst>
              <a:ext uri="{FF2B5EF4-FFF2-40B4-BE49-F238E27FC236}">
                <a16:creationId xmlns:a16="http://schemas.microsoft.com/office/drawing/2014/main" id="{2B3916E7-F8CB-0D55-8EAF-ECEC324A587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9065" b="24628"/>
          <a:stretch/>
        </p:blipFill>
        <p:spPr>
          <a:xfrm>
            <a:off x="6585755" y="551945"/>
            <a:ext cx="1714628" cy="7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6;p16">
            <a:extLst>
              <a:ext uri="{FF2B5EF4-FFF2-40B4-BE49-F238E27FC236}">
                <a16:creationId xmlns:a16="http://schemas.microsoft.com/office/drawing/2014/main" id="{BDE1784D-C4D0-0F54-1032-828B1DB1C7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2570" t="5085" r="9059" b="9011"/>
          <a:stretch/>
        </p:blipFill>
        <p:spPr>
          <a:xfrm>
            <a:off x="5264086" y="3704013"/>
            <a:ext cx="1074105" cy="88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7;p16">
            <a:extLst>
              <a:ext uri="{FF2B5EF4-FFF2-40B4-BE49-F238E27FC236}">
                <a16:creationId xmlns:a16="http://schemas.microsoft.com/office/drawing/2014/main" id="{3FAA2C05-692A-B3A3-4093-9D010891FD5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10393" b="20958"/>
          <a:stretch/>
        </p:blipFill>
        <p:spPr>
          <a:xfrm>
            <a:off x="6585755" y="1392117"/>
            <a:ext cx="1684421" cy="154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8;p16">
            <a:extLst>
              <a:ext uri="{FF2B5EF4-FFF2-40B4-BE49-F238E27FC236}">
                <a16:creationId xmlns:a16="http://schemas.microsoft.com/office/drawing/2014/main" id="{E4E8408C-1E93-9A92-B68D-797242BEDD1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9072" r="9362" b="9194"/>
          <a:stretch/>
        </p:blipFill>
        <p:spPr>
          <a:xfrm>
            <a:off x="6801958" y="3049858"/>
            <a:ext cx="1282221" cy="15416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4DBDDA-C0C5-E34A-5E1A-B7E609403471}"/>
              </a:ext>
            </a:extLst>
          </p:cNvPr>
          <p:cNvSpPr txBox="1"/>
          <p:nvPr/>
        </p:nvSpPr>
        <p:spPr>
          <a:xfrm>
            <a:off x="5044594" y="556509"/>
            <a:ext cx="15130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Simple</a:t>
            </a:r>
          </a:p>
          <a:p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Complex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341385C-52BC-8BC0-9750-B4D04E0D28C0}"/>
              </a:ext>
            </a:extLst>
          </p:cNvPr>
          <p:cNvSpPr/>
          <p:nvPr/>
        </p:nvSpPr>
        <p:spPr>
          <a:xfrm>
            <a:off x="5478202" y="1494787"/>
            <a:ext cx="387706" cy="1170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5239CD3-BECE-81EC-2F3D-8C4DDF47A1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4468" y="439024"/>
            <a:ext cx="988729" cy="1055761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98B8FF85-A9CA-D35A-7771-489C46E8EC0D}"/>
              </a:ext>
            </a:extLst>
          </p:cNvPr>
          <p:cNvSpPr/>
          <p:nvPr/>
        </p:nvSpPr>
        <p:spPr>
          <a:xfrm>
            <a:off x="1693946" y="1394601"/>
            <a:ext cx="385477" cy="3835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678276F1-7EE0-B5A0-C79C-6CC2E2395DDD}"/>
              </a:ext>
            </a:extLst>
          </p:cNvPr>
          <p:cNvSpPr/>
          <p:nvPr/>
        </p:nvSpPr>
        <p:spPr>
          <a:xfrm rot="16200000">
            <a:off x="2609901" y="775108"/>
            <a:ext cx="385477" cy="3835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877700" y="546175"/>
            <a:ext cx="74445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 Key Characteristics</a:t>
            </a:r>
            <a:endParaRPr dirty="0"/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E1218153-1B6C-C8CD-4CDF-8DF36C500437}"/>
              </a:ext>
            </a:extLst>
          </p:cNvPr>
          <p:cNvSpPr/>
          <p:nvPr/>
        </p:nvSpPr>
        <p:spPr>
          <a:xfrm>
            <a:off x="875753" y="1419152"/>
            <a:ext cx="3952280" cy="2750515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140867E4-6968-380D-9959-BA399871E80E}"/>
              </a:ext>
            </a:extLst>
          </p:cNvPr>
          <p:cNvSpPr/>
          <p:nvPr/>
        </p:nvSpPr>
        <p:spPr>
          <a:xfrm>
            <a:off x="5449327" y="1353122"/>
            <a:ext cx="2824154" cy="1694343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79174307-12AE-B19B-7267-9AF3AAD8E7EF}"/>
              </a:ext>
            </a:extLst>
          </p:cNvPr>
          <p:cNvSpPr/>
          <p:nvPr/>
        </p:nvSpPr>
        <p:spPr>
          <a:xfrm>
            <a:off x="5441128" y="3253628"/>
            <a:ext cx="2824154" cy="915130"/>
          </a:xfrm>
          <a:prstGeom prst="round2SameRect">
            <a:avLst>
              <a:gd name="adj1" fmla="val 28657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83;p17">
            <a:extLst>
              <a:ext uri="{FF2B5EF4-FFF2-40B4-BE49-F238E27FC236}">
                <a16:creationId xmlns:a16="http://schemas.microsoft.com/office/drawing/2014/main" id="{37BB5C23-5CEA-CD3C-870A-C04CDCC516CF}"/>
              </a:ext>
            </a:extLst>
          </p:cNvPr>
          <p:cNvSpPr txBox="1"/>
          <p:nvPr/>
        </p:nvSpPr>
        <p:spPr>
          <a:xfrm>
            <a:off x="5727304" y="3370095"/>
            <a:ext cx="24072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dirty="0">
                <a:solidFill>
                  <a:srgbClr val="F76C28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4000" b="1" i="0" u="none" strike="noStrik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" sz="4000" b="1" i="0" u="none" strike="noStrik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4000" b="1" i="0" u="none" strike="noStrik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" sz="4000" b="1" i="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4000" b="1" i="0" u="none" strike="noStrike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4000" b="1" i="0" u="none" strike="noStrik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" sz="4000" b="1" i="0" u="none" strike="noStrike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" sz="4000" b="1" i="0" u="none" strike="noStrike" dirty="0">
                <a:solidFill>
                  <a:srgbClr val="F76C28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4000" b="1" i="0" u="none" strike="noStrike" dirty="0">
              <a:solidFill>
                <a:srgbClr val="F76C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4;p17">
            <a:extLst>
              <a:ext uri="{FF2B5EF4-FFF2-40B4-BE49-F238E27FC236}">
                <a16:creationId xmlns:a16="http://schemas.microsoft.com/office/drawing/2014/main" id="{C7A262AE-B974-D38A-291F-E5D0AC2A12B1}"/>
              </a:ext>
            </a:extLst>
          </p:cNvPr>
          <p:cNvSpPr txBox="1"/>
          <p:nvPr/>
        </p:nvSpPr>
        <p:spPr>
          <a:xfrm>
            <a:off x="5529762" y="1403759"/>
            <a:ext cx="2056104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F76C28"/>
                </a:solidFill>
                <a:latin typeface="Calibri"/>
                <a:ea typeface="Calibri"/>
                <a:cs typeface="Calibri"/>
                <a:sym typeface="Calibri"/>
              </a:rPr>
              <a:t>portable</a:t>
            </a:r>
            <a:endParaRPr dirty="0"/>
          </a:p>
        </p:txBody>
      </p:sp>
      <p:sp>
        <p:nvSpPr>
          <p:cNvPr id="4" name="Google Shape;85;p17">
            <a:extLst>
              <a:ext uri="{FF2B5EF4-FFF2-40B4-BE49-F238E27FC236}">
                <a16:creationId xmlns:a16="http://schemas.microsoft.com/office/drawing/2014/main" id="{1791CDAA-E264-420D-AC3C-A870402659D5}"/>
              </a:ext>
            </a:extLst>
          </p:cNvPr>
          <p:cNvSpPr txBox="1"/>
          <p:nvPr/>
        </p:nvSpPr>
        <p:spPr>
          <a:xfrm>
            <a:off x="919643" y="1403759"/>
            <a:ext cx="33978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76C28"/>
                </a:solidFill>
                <a:latin typeface="Calibri"/>
                <a:ea typeface="Calibri"/>
                <a:cs typeface="Calibri"/>
                <a:sym typeface="Calibri"/>
              </a:rPr>
              <a:t>multi-purpose</a:t>
            </a:r>
            <a:endParaRPr dirty="0"/>
          </a:p>
        </p:txBody>
      </p:sp>
      <p:pic>
        <p:nvPicPr>
          <p:cNvPr id="5" name="Google Shape;86;p17">
            <a:extLst>
              <a:ext uri="{FF2B5EF4-FFF2-40B4-BE49-F238E27FC236}">
                <a16:creationId xmlns:a16="http://schemas.microsoft.com/office/drawing/2014/main" id="{052583A9-671C-44C6-CF9C-84C90E0B61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157483" y="3188507"/>
            <a:ext cx="1417552" cy="91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7;p17">
            <a:extLst>
              <a:ext uri="{FF2B5EF4-FFF2-40B4-BE49-F238E27FC236}">
                <a16:creationId xmlns:a16="http://schemas.microsoft.com/office/drawing/2014/main" id="{D42B8744-0FA0-E85C-1B74-C2B205C4EB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1861" y="2176580"/>
            <a:ext cx="318613" cy="30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8;p17">
            <a:extLst>
              <a:ext uri="{FF2B5EF4-FFF2-40B4-BE49-F238E27FC236}">
                <a16:creationId xmlns:a16="http://schemas.microsoft.com/office/drawing/2014/main" id="{2273E112-F718-06D2-9909-DD6A0C3219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1861" y="2622565"/>
            <a:ext cx="338028" cy="32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9;p17">
            <a:extLst>
              <a:ext uri="{FF2B5EF4-FFF2-40B4-BE49-F238E27FC236}">
                <a16:creationId xmlns:a16="http://schemas.microsoft.com/office/drawing/2014/main" id="{1DAF7A06-A803-C355-F73B-7F28D0C2C30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85866" y="1528877"/>
            <a:ext cx="541322" cy="45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0;p17">
            <a:extLst>
              <a:ext uri="{FF2B5EF4-FFF2-40B4-BE49-F238E27FC236}">
                <a16:creationId xmlns:a16="http://schemas.microsoft.com/office/drawing/2014/main" id="{857DBAB4-04B2-5FA9-B4D6-AF102DB384C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83" y="2250203"/>
            <a:ext cx="375245" cy="3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7">
            <a:extLst>
              <a:ext uri="{FF2B5EF4-FFF2-40B4-BE49-F238E27FC236}">
                <a16:creationId xmlns:a16="http://schemas.microsoft.com/office/drawing/2014/main" id="{05FD88C1-A2ED-C4A9-E385-BADFC3DD72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4599" y="2716319"/>
            <a:ext cx="375245" cy="3606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92;p17">
            <a:extLst>
              <a:ext uri="{FF2B5EF4-FFF2-40B4-BE49-F238E27FC236}">
                <a16:creationId xmlns:a16="http://schemas.microsoft.com/office/drawing/2014/main" id="{511B07C1-A6C0-B976-D775-183C54B6904D}"/>
              </a:ext>
            </a:extLst>
          </p:cNvPr>
          <p:cNvCxnSpPr/>
          <p:nvPr/>
        </p:nvCxnSpPr>
        <p:spPr>
          <a:xfrm rot="10800000" flipH="1">
            <a:off x="1101415" y="2618163"/>
            <a:ext cx="299700" cy="526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Google Shape;93;p17">
            <a:extLst>
              <a:ext uri="{FF2B5EF4-FFF2-40B4-BE49-F238E27FC236}">
                <a16:creationId xmlns:a16="http://schemas.microsoft.com/office/drawing/2014/main" id="{B1662E77-3D58-FE34-9BF1-133CAF629D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9229" y="3228189"/>
            <a:ext cx="318612" cy="30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4;p17">
            <a:extLst>
              <a:ext uri="{FF2B5EF4-FFF2-40B4-BE49-F238E27FC236}">
                <a16:creationId xmlns:a16="http://schemas.microsoft.com/office/drawing/2014/main" id="{70441FF1-A248-2978-51B8-2DFB44C0231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8489" y="3678308"/>
            <a:ext cx="261302" cy="22963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E9C300-1FA6-5B40-0D0A-F697D30FD36C}"/>
              </a:ext>
            </a:extLst>
          </p:cNvPr>
          <p:cNvSpPr txBox="1"/>
          <p:nvPr/>
        </p:nvSpPr>
        <p:spPr>
          <a:xfrm>
            <a:off x="1401116" y="2220703"/>
            <a:ext cx="381457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academic/learning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non-academic/clerical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group/team-based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individual/private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48138F-B1BC-7D49-6FD0-FEFB03E32203}"/>
              </a:ext>
            </a:extLst>
          </p:cNvPr>
          <p:cNvSpPr txBox="1"/>
          <p:nvPr/>
        </p:nvSpPr>
        <p:spPr>
          <a:xfrm>
            <a:off x="5903370" y="2080499"/>
            <a:ext cx="247985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import/reuse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archive/export</a:t>
            </a:r>
          </a:p>
        </p:txBody>
      </p:sp>
    </p:spTree>
    <p:extLst>
      <p:ext uri="{BB962C8B-B14F-4D97-AF65-F5344CB8AC3E}">
        <p14:creationId xmlns:p14="http://schemas.microsoft.com/office/powerpoint/2010/main" val="152705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9d853483f_0_105"/>
          <p:cNvSpPr txBox="1">
            <a:spLocks noGrp="1"/>
          </p:cNvSpPr>
          <p:nvPr>
            <p:ph type="title"/>
          </p:nvPr>
        </p:nvSpPr>
        <p:spPr>
          <a:xfrm>
            <a:off x="1122604" y="1717486"/>
            <a:ext cx="7146752" cy="21268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#1</a:t>
            </a:r>
            <a:br>
              <a:rPr lang="en-US" dirty="0"/>
            </a:br>
            <a:r>
              <a:rPr lang="en-US" dirty="0"/>
              <a:t>Crowd-Sourced Website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1B781-2FD4-3564-C510-15B1FB07F7AC}"/>
              </a:ext>
            </a:extLst>
          </p:cNvPr>
          <p:cNvSpPr txBox="1"/>
          <p:nvPr/>
        </p:nvSpPr>
        <p:spPr>
          <a:xfrm>
            <a:off x="841249" y="3935578"/>
            <a:ext cx="809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Problem: </a:t>
            </a:r>
            <a:r>
              <a:rPr lang="en-US" sz="2800" i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waste time learning HTML &amp; how to build a website and get frustrated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E82EC-5608-DFF4-C94E-FF4238C03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799" y="139971"/>
            <a:ext cx="4106401" cy="21610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-73153" y="288334"/>
            <a:ext cx="9217153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Academic / Individual </a:t>
            </a:r>
            <a:r>
              <a:rPr lang="en-US" dirty="0">
                <a:sym typeface="Wingdings" pitchFamily="2" charset="2"/>
              </a:rPr>
              <a:t> Team / Peer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05DC4-E77C-EECB-3816-B4067DADD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5" y="1307402"/>
            <a:ext cx="6349375" cy="3777182"/>
          </a:xfrm>
          <a:prstGeom prst="rect">
            <a:avLst/>
          </a:prstGeom>
        </p:spPr>
      </p:pic>
      <p:sp>
        <p:nvSpPr>
          <p:cNvPr id="5" name="Folded Corner 4">
            <a:extLst>
              <a:ext uri="{FF2B5EF4-FFF2-40B4-BE49-F238E27FC236}">
                <a16:creationId xmlns:a16="http://schemas.microsoft.com/office/drawing/2014/main" id="{D7B783C9-B206-221D-CA97-56A976948523}"/>
              </a:ext>
            </a:extLst>
          </p:cNvPr>
          <p:cNvSpPr/>
          <p:nvPr/>
        </p:nvSpPr>
        <p:spPr>
          <a:xfrm>
            <a:off x="6908799" y="1536192"/>
            <a:ext cx="2062683" cy="2968075"/>
          </a:xfrm>
          <a:prstGeom prst="foldedCorner">
            <a:avLst>
              <a:gd name="adj" fmla="val 13441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Standardized form for students to fill in data about their assigned organism, species or topic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0001-2206-F9F0-70A5-9B62AFBF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5650"/>
            <a:ext cx="8779933" cy="755100"/>
          </a:xfrm>
        </p:spPr>
        <p:txBody>
          <a:bodyPr/>
          <a:lstStyle/>
          <a:p>
            <a:pPr algn="ctr"/>
            <a:r>
              <a:rPr lang="en-US" dirty="0"/>
              <a:t>Viewing a Single 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89C18-EBD8-4F64-DFC0-53439287A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8" y="1281656"/>
            <a:ext cx="6547825" cy="38618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50FB4E-5C8C-0451-47EB-706AC4A5EC41}"/>
              </a:ext>
            </a:extLst>
          </p:cNvPr>
          <p:cNvSpPr/>
          <p:nvPr/>
        </p:nvSpPr>
        <p:spPr>
          <a:xfrm>
            <a:off x="672996" y="1348695"/>
            <a:ext cx="5350933" cy="336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70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0001-2206-F9F0-70A5-9B62AFBF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5650"/>
            <a:ext cx="8779933" cy="755100"/>
          </a:xfrm>
        </p:spPr>
        <p:txBody>
          <a:bodyPr/>
          <a:lstStyle/>
          <a:p>
            <a:pPr algn="ctr"/>
            <a:r>
              <a:rPr lang="en-US" dirty="0"/>
              <a:t>Adding/Editing an Entry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50FB4E-5C8C-0451-47EB-706AC4A5EC41}"/>
              </a:ext>
            </a:extLst>
          </p:cNvPr>
          <p:cNvSpPr/>
          <p:nvPr/>
        </p:nvSpPr>
        <p:spPr>
          <a:xfrm>
            <a:off x="0" y="1348695"/>
            <a:ext cx="5350933" cy="336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9E656-4DF8-93C3-8ADC-11B267BA3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" y="1320370"/>
            <a:ext cx="6849534" cy="38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3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9d853483f_0_105"/>
          <p:cNvSpPr txBox="1">
            <a:spLocks noGrp="1"/>
          </p:cNvSpPr>
          <p:nvPr>
            <p:ph type="title"/>
          </p:nvPr>
        </p:nvSpPr>
        <p:spPr>
          <a:xfrm>
            <a:off x="222637" y="1765194"/>
            <a:ext cx="8754386" cy="21268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#2</a:t>
            </a:r>
            <a:br>
              <a:rPr lang="en-US" dirty="0"/>
            </a:br>
            <a:r>
              <a:rPr lang="en-US" dirty="0"/>
              <a:t>Course Development Tracker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668B3-2310-899E-EAD5-499EEF33074A}"/>
              </a:ext>
            </a:extLst>
          </p:cNvPr>
          <p:cNvSpPr txBox="1"/>
          <p:nvPr/>
        </p:nvSpPr>
        <p:spPr>
          <a:xfrm>
            <a:off x="841249" y="3935578"/>
            <a:ext cx="809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Problem: </a:t>
            </a:r>
            <a:r>
              <a:rPr lang="en-US" sz="2800" i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courses are close to completion so that Marketing can push program publicity?</a:t>
            </a:r>
          </a:p>
        </p:txBody>
      </p:sp>
      <p:pic>
        <p:nvPicPr>
          <p:cNvPr id="2052" name="Picture 4" descr="Top methods and metrics for tracking project progress | Slack">
            <a:extLst>
              <a:ext uri="{FF2B5EF4-FFF2-40B4-BE49-F238E27FC236}">
                <a16:creationId xmlns:a16="http://schemas.microsoft.com/office/drawing/2014/main" id="{65A0277F-1120-5A33-85CD-5932FE61D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r="22441"/>
          <a:stretch/>
        </p:blipFill>
        <p:spPr bwMode="auto">
          <a:xfrm>
            <a:off x="3654298" y="182167"/>
            <a:ext cx="1959102" cy="22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268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579</Words>
  <Application>Microsoft Macintosh PowerPoint</Application>
  <PresentationFormat>On-screen Show (16:9)</PresentationFormat>
  <Paragraphs>131</Paragraphs>
  <Slides>29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Comic Sans MS</vt:lpstr>
      <vt:lpstr>Open Sans</vt:lpstr>
      <vt:lpstr>Calibri</vt:lpstr>
      <vt:lpstr>Open Sans ExtraBold</vt:lpstr>
      <vt:lpstr>Roboto</vt:lpstr>
      <vt:lpstr>Arial</vt:lpstr>
      <vt:lpstr>Open Sans Medium</vt:lpstr>
      <vt:lpstr>Simple Light</vt:lpstr>
      <vt:lpstr>5 Awesome Ways to use the Database Activity</vt:lpstr>
      <vt:lpstr>5 Awesome Ways to use the Database Activity</vt:lpstr>
      <vt:lpstr>PowerPoint Presentation</vt:lpstr>
      <vt:lpstr>3 Key Characteristics</vt:lpstr>
      <vt:lpstr>#1 Crowd-Sourced Website</vt:lpstr>
      <vt:lpstr>Academic / Individual  Team / Peer</vt:lpstr>
      <vt:lpstr>Viewing a Single Entry</vt:lpstr>
      <vt:lpstr>Adding/Editing an Entry</vt:lpstr>
      <vt:lpstr>#2 Course Development Tracker</vt:lpstr>
      <vt:lpstr>Training / Workflow / GTM Strategy</vt:lpstr>
      <vt:lpstr>PowerPoint Presentation</vt:lpstr>
      <vt:lpstr>PowerPoint Presentation</vt:lpstr>
      <vt:lpstr>#3 Post-First Discussion Board</vt:lpstr>
      <vt:lpstr>PowerPoint Presentation</vt:lpstr>
      <vt:lpstr>#4 Private Submission Dropbox</vt:lpstr>
      <vt:lpstr>PowerPoint Presentation</vt:lpstr>
      <vt:lpstr>All Entries by one student</vt:lpstr>
      <vt:lpstr>All aspects of a Single Entry</vt:lpstr>
      <vt:lpstr>Adding/Editing an entry</vt:lpstr>
      <vt:lpstr>#5 Community-Service Log</vt:lpstr>
      <vt:lpstr>Academic / Individual / Teams</vt:lpstr>
      <vt:lpstr>Creating a Database Activity</vt:lpstr>
      <vt:lpstr>How it all works: Settings</vt:lpstr>
      <vt:lpstr>What information to collect? FIELDS</vt:lpstr>
      <vt:lpstr>Templates: How should it look?</vt:lpstr>
      <vt:lpstr>PowerPoint Presentation</vt:lpstr>
      <vt:lpstr>Archive the entries</vt:lpstr>
      <vt:lpstr>Package it for Reuse</vt:lpstr>
      <vt:lpstr>Closing slide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Gramp</dc:creator>
  <cp:lastModifiedBy>Sarah Ashley</cp:lastModifiedBy>
  <cp:revision>15</cp:revision>
  <dcterms:modified xsi:type="dcterms:W3CDTF">2022-09-19T05:42:53Z</dcterms:modified>
</cp:coreProperties>
</file>