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Raleway"/>
      <p:regular r:id="rId23"/>
      <p:bold r:id="rId24"/>
      <p:italic r:id="rId25"/>
      <p:boldItalic r:id="rId26"/>
    </p:embeddedFont>
    <p:embeddedFont>
      <p:font typeface="Roboto"/>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j94m1/FEsuXXED59rkw39A1t2i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4cf836b79713a788b40dabd87a62005b"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558097806a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a few other issues we’ve found when looking at Susan’s course… she’s not having a good day!</a:t>
            </a:r>
            <a:endParaRPr/>
          </a:p>
        </p:txBody>
      </p:sp>
      <p:sp>
        <p:nvSpPr>
          <p:cNvPr id="242" name="Google Shape;242;g1558097806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558097806a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Nikola is trying to help resolving her course performance issues and found out these are a few causes of the slow course and occasional course crashing.</a:t>
            </a:r>
            <a:endParaRPr/>
          </a:p>
        </p:txBody>
      </p:sp>
      <p:sp>
        <p:nvSpPr>
          <p:cNvPr id="250" name="Google Shape;250;g1558097806a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398eea54f5_5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1398eea54f5_5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here’s what the team advised Susan to do….</a:t>
            </a:r>
            <a:endParaRPr/>
          </a:p>
        </p:txBody>
      </p:sp>
      <p:sp>
        <p:nvSpPr>
          <p:cNvPr id="260" name="Google Shape;260;g1398eea54f5_5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558097806a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1558097806a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here’s the advice the Team came up with.</a:t>
            </a:r>
            <a:endParaRPr/>
          </a:p>
        </p:txBody>
      </p:sp>
      <p:sp>
        <p:nvSpPr>
          <p:cNvPr id="267" name="Google Shape;267;g1558097806a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98eea54f5_5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1398eea54f5_5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br>
              <a:rPr lang="en-US"/>
            </a:br>
            <a:r>
              <a:rPr lang="en-US" sz="1050">
                <a:solidFill>
                  <a:srgbClr val="333333"/>
                </a:solidFill>
                <a:highlight>
                  <a:srgbClr val="F1F3F4"/>
                </a:highlight>
                <a:latin typeface="Roboto"/>
                <a:ea typeface="Roboto"/>
                <a:cs typeface="Roboto"/>
                <a:sym typeface="Roboto"/>
              </a:rPr>
              <a:t>Migrate from on-prem authentication and user provisioning to a cloud based  and more secure one i.e LDAP (Active Directory) to Azure Active Directory or SAML2. Reduces server load and table locks (full sync vs deltas).</a:t>
            </a:r>
            <a:endParaRPr sz="1050">
              <a:solidFill>
                <a:srgbClr val="333333"/>
              </a:solidFill>
              <a:highlight>
                <a:srgbClr val="F1F3F4"/>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lang="en-US" sz="1050">
                <a:solidFill>
                  <a:srgbClr val="333333"/>
                </a:solidFill>
                <a:highlight>
                  <a:srgbClr val="F1F3F4"/>
                </a:highlight>
                <a:latin typeface="Roboto"/>
                <a:ea typeface="Roboto"/>
                <a:cs typeface="Roboto"/>
                <a:sym typeface="Roboto"/>
              </a:rPr>
              <a:t>As presenter notes: UCL migrated from LDAP to Azure Active Directory. SAML2 is also strong candidate (difficult to integrate O365 Products like MS Teams</a:t>
            </a:r>
            <a:br>
              <a:rPr lang="en-US" sz="1050">
                <a:solidFill>
                  <a:srgbClr val="333333"/>
                </a:solidFill>
                <a:highlight>
                  <a:srgbClr val="F1F3F4"/>
                </a:highlight>
                <a:latin typeface="Roboto"/>
                <a:ea typeface="Roboto"/>
                <a:cs typeface="Roboto"/>
                <a:sym typeface="Roboto"/>
              </a:rPr>
            </a:br>
            <a:br>
              <a:rPr lang="en-US" sz="1050">
                <a:solidFill>
                  <a:srgbClr val="333333"/>
                </a:solidFill>
                <a:highlight>
                  <a:srgbClr val="F1F3F4"/>
                </a:highlight>
                <a:latin typeface="Roboto"/>
                <a:ea typeface="Roboto"/>
                <a:cs typeface="Roboto"/>
                <a:sym typeface="Roboto"/>
              </a:rPr>
            </a:br>
            <a:r>
              <a:rPr lang="en-US">
                <a:extLst>
                  <a:ext uri="http://customooxmlschemas.google.com/">
                    <go:slidesCustomData xmlns:go="http://customooxmlschemas.google.com/" textRoundtripDataId="0"/>
                  </a:ext>
                </a:extLst>
              </a:rPr>
              <a:t>Also…Al submitted to Moodle Core some improvements to LDAP integration to help reduce performance issues – so hopefully this benefits others</a:t>
            </a:r>
            <a:endParaRPr/>
          </a:p>
          <a:p>
            <a:pPr indent="0" lvl="0" marL="0" rtl="0" algn="l">
              <a:lnSpc>
                <a:spcPct val="100000"/>
              </a:lnSpc>
              <a:spcBef>
                <a:spcPts val="0"/>
              </a:spcBef>
              <a:spcAft>
                <a:spcPts val="0"/>
              </a:spcAft>
              <a:buSzPts val="1400"/>
              <a:buNone/>
            </a:pPr>
            <a:r>
              <a:t/>
            </a:r>
            <a:endParaRPr/>
          </a:p>
        </p:txBody>
      </p:sp>
      <p:sp>
        <p:nvSpPr>
          <p:cNvPr id="276" name="Google Shape;276;g1398eea54f5_5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558097806a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1558097806a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558097806a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https://www.mentimeter.com/app/presentation/4cf836b79713a788b40dabd87a62005b</a:t>
            </a:r>
            <a:r>
              <a:rPr lang="en-US"/>
              <a:t> </a:t>
            </a:r>
            <a:endParaRPr/>
          </a:p>
        </p:txBody>
      </p:sp>
      <p:sp>
        <p:nvSpPr>
          <p:cNvPr id="293" name="Google Shape;293;g1558097806a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58097806a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1558097806a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98eea54f5_1_45: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1398eea54f5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98eea54f5_1_8: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398eea54f5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98eea54f5_1_13: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398eea54f5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58097806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1558097806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558097806a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1558097806a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t>We’ve all hopefully seen beautiful examples of well-designed Moodle courses, and with many courses at UCL following our Connected Learning Baseline (UCL Connected Learning Baseline: template and exemplar course launched, 2020) and using the ABC toolkit (Designing programmes and modules with ABC curriculum design, 2018) we are lucky to witness good practice, regularly. No doubt, we have all also observed some terrible design errors?</a:t>
            </a:r>
            <a:endParaRPr sz="1100"/>
          </a:p>
          <a:p>
            <a:pPr indent="0" lvl="0" marL="0" rtl="0" algn="l">
              <a:lnSpc>
                <a:spcPct val="107916"/>
              </a:lnSpc>
              <a:spcBef>
                <a:spcPts val="800"/>
              </a:spcBef>
              <a:spcAft>
                <a:spcPts val="0"/>
              </a:spcAft>
              <a:buClr>
                <a:schemeClr val="dk1"/>
              </a:buClr>
              <a:buSzPts val="1100"/>
              <a:buFont typeface="Arial"/>
              <a:buNone/>
            </a:pPr>
            <a:r>
              <a:rPr lang="en-US" sz="1100"/>
              <a:t>In this presentation, we will tell the story of what happens when everything that can go wrong in a Moodle course...goes wrong! </a:t>
            </a:r>
            <a:endParaRPr sz="1100"/>
          </a:p>
          <a:p>
            <a:pPr indent="0" lvl="0" marL="0" rtl="0" algn="l">
              <a:lnSpc>
                <a:spcPct val="100000"/>
              </a:lnSpc>
              <a:spcBef>
                <a:spcPts val="800"/>
              </a:spcBef>
              <a:spcAft>
                <a:spcPts val="0"/>
              </a:spcAft>
              <a:buSzPts val="1400"/>
              <a:buNone/>
            </a:pPr>
            <a:br>
              <a:rPr lang="en-US"/>
            </a:br>
            <a:r>
              <a:rPr lang="en-US"/>
              <a:t>It's all about the end-user – some aspects seem very 'back end' and technical but all impact the user experience</a:t>
            </a:r>
            <a:endParaRPr/>
          </a:p>
        </p:txBody>
      </p:sp>
      <p:sp>
        <p:nvSpPr>
          <p:cNvPr id="183" name="Google Shape;183;g1558097806a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98eea54f5_5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398eea54f5_5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all say hello to Susan!</a:t>
            </a:r>
            <a:br>
              <a:rPr lang="en-US"/>
            </a:br>
            <a:r>
              <a:rPr lang="en-US"/>
              <a:t>She needs our help. She’s run her course on Moodle since 2012 but she’s having complaints from students about access and navigation and she’s phoned us because her course crashes regularly with some tasks, like when running quizzes, downloading grades to name a few.</a:t>
            </a:r>
            <a:endParaRPr/>
          </a:p>
        </p:txBody>
      </p:sp>
      <p:sp>
        <p:nvSpPr>
          <p:cNvPr id="202" name="Google Shape;202;g1398eea54f5_5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558097806a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It’s not looking good, Susan!</a:t>
            </a:r>
            <a:endParaRPr/>
          </a:p>
        </p:txBody>
      </p:sp>
      <p:sp>
        <p:nvSpPr>
          <p:cNvPr id="211" name="Google Shape;211;g1558097806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398eea54f5_5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Susan check her colleagues’ courses for advice… but Andrew’s courses are full of tabs and sub-tabs...and wonderful rainbow colours… so she can’t access these well through her screen reader.</a:t>
            </a:r>
            <a:endParaRPr/>
          </a:p>
        </p:txBody>
      </p:sp>
      <p:sp>
        <p:nvSpPr>
          <p:cNvPr id="221" name="Google Shape;221;g1398eea54f5_5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98eea54f5_5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Susan’s run this course since 2012 and has loads of legacy files… it makes her backup file massive!</a:t>
            </a:r>
            <a:endParaRPr/>
          </a:p>
        </p:txBody>
      </p:sp>
      <p:sp>
        <p:nvSpPr>
          <p:cNvPr id="232" name="Google Shape;232;g1398eea54f5_5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CL Title - Double line - no image">
  <p:cSld name="UCL Title - Double line - no image">
    <p:bg>
      <p:bgPr>
        <a:solidFill>
          <a:schemeClr val="lt2"/>
        </a:solidFill>
      </p:bgPr>
    </p:bg>
    <p:spTree>
      <p:nvGrpSpPr>
        <p:cNvPr id="13" name="Shape 13"/>
        <p:cNvGrpSpPr/>
        <p:nvPr/>
      </p:nvGrpSpPr>
      <p:grpSpPr>
        <a:xfrm>
          <a:off x="0" y="0"/>
          <a:ext cx="0" cy="0"/>
          <a:chOff x="0" y="0"/>
          <a:chExt cx="0" cy="0"/>
        </a:xfrm>
      </p:grpSpPr>
      <p:sp>
        <p:nvSpPr>
          <p:cNvPr id="14" name="Google Shape;14;g1398eea54f5_1_269"/>
          <p:cNvSpPr/>
          <p:nvPr/>
        </p:nvSpPr>
        <p:spPr>
          <a:xfrm>
            <a:off x="0" y="0"/>
            <a:ext cx="12192000" cy="1425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 name="Google Shape;15;g1398eea54f5_1_269"/>
          <p:cNvPicPr preferRelativeResize="0"/>
          <p:nvPr/>
        </p:nvPicPr>
        <p:blipFill rotWithShape="1">
          <a:blip r:embed="rId2">
            <a:alphaModFix/>
          </a:blip>
          <a:srcRect b="0" l="0" r="0" t="0"/>
          <a:stretch/>
        </p:blipFill>
        <p:spPr>
          <a:xfrm>
            <a:off x="0" y="0"/>
            <a:ext cx="12192027" cy="1341123"/>
          </a:xfrm>
          <a:prstGeom prst="rect">
            <a:avLst/>
          </a:prstGeom>
          <a:noFill/>
          <a:ln>
            <a:noFill/>
          </a:ln>
        </p:spPr>
      </p:pic>
      <p:sp>
        <p:nvSpPr>
          <p:cNvPr id="16" name="Google Shape;16;g1398eea54f5_1_269"/>
          <p:cNvSpPr/>
          <p:nvPr/>
        </p:nvSpPr>
        <p:spPr>
          <a:xfrm>
            <a:off x="0" y="1440000"/>
            <a:ext cx="12192000" cy="1679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descr="Headline" id="17" name="Google Shape;17;g1398eea54f5_1_269"/>
          <p:cNvSpPr txBox="1"/>
          <p:nvPr>
            <p:ph type="title"/>
          </p:nvPr>
        </p:nvSpPr>
        <p:spPr>
          <a:xfrm>
            <a:off x="360000" y="1620000"/>
            <a:ext cx="10800600" cy="1368000"/>
          </a:xfrm>
          <a:prstGeom prst="rect">
            <a:avLst/>
          </a:prstGeom>
          <a:noFill/>
          <a:ln>
            <a:noFill/>
          </a:ln>
        </p:spPr>
        <p:txBody>
          <a:bodyPr anchorCtr="0" anchor="t" bIns="0" lIns="0" spcFirstLastPara="1" rIns="0" wrap="square" tIns="0">
            <a:normAutofit/>
          </a:bodyPr>
          <a:lstStyle>
            <a:lvl1pPr lvl="0" marR="0" algn="l">
              <a:lnSpc>
                <a:spcPct val="90000"/>
              </a:lnSpc>
              <a:spcBef>
                <a:spcPts val="0"/>
              </a:spcBef>
              <a:spcAft>
                <a:spcPts val="0"/>
              </a:spcAft>
              <a:buClr>
                <a:schemeClr val="dk1"/>
              </a:buClr>
              <a:buSzPts val="4400"/>
              <a:buFont typeface="Arial"/>
              <a:buNone/>
              <a:defRPr/>
            </a:lvl1pPr>
            <a:lvl2pPr lvl="1" algn="l">
              <a:lnSpc>
                <a:spcPct val="90000"/>
              </a:lnSpc>
              <a:spcBef>
                <a:spcPts val="0"/>
              </a:spcBef>
              <a:spcAft>
                <a:spcPts val="0"/>
              </a:spcAft>
              <a:buSzPts val="3700"/>
              <a:buNone/>
              <a:defRPr/>
            </a:lvl2pPr>
            <a:lvl3pPr lvl="2" algn="l">
              <a:lnSpc>
                <a:spcPct val="90000"/>
              </a:lnSpc>
              <a:spcBef>
                <a:spcPts val="0"/>
              </a:spcBef>
              <a:spcAft>
                <a:spcPts val="0"/>
              </a:spcAft>
              <a:buSzPts val="3700"/>
              <a:buNone/>
              <a:defRPr/>
            </a:lvl3pPr>
            <a:lvl4pPr lvl="3" algn="l">
              <a:lnSpc>
                <a:spcPct val="90000"/>
              </a:lnSpc>
              <a:spcBef>
                <a:spcPts val="0"/>
              </a:spcBef>
              <a:spcAft>
                <a:spcPts val="0"/>
              </a:spcAft>
              <a:buSzPts val="3700"/>
              <a:buNone/>
              <a:defRPr/>
            </a:lvl4pPr>
            <a:lvl5pPr lvl="4" algn="l">
              <a:lnSpc>
                <a:spcPct val="90000"/>
              </a:lnSpc>
              <a:spcBef>
                <a:spcPts val="0"/>
              </a:spcBef>
              <a:spcAft>
                <a:spcPts val="0"/>
              </a:spcAft>
              <a:buSzPts val="3700"/>
              <a:buNone/>
              <a:defRPr/>
            </a:lvl5pPr>
            <a:lvl6pPr lvl="5" algn="l">
              <a:lnSpc>
                <a:spcPct val="90000"/>
              </a:lnSpc>
              <a:spcBef>
                <a:spcPts val="0"/>
              </a:spcBef>
              <a:spcAft>
                <a:spcPts val="0"/>
              </a:spcAft>
              <a:buSzPts val="3700"/>
              <a:buNone/>
              <a:defRPr/>
            </a:lvl6pPr>
            <a:lvl7pPr lvl="6" algn="l">
              <a:lnSpc>
                <a:spcPct val="90000"/>
              </a:lnSpc>
              <a:spcBef>
                <a:spcPts val="0"/>
              </a:spcBef>
              <a:spcAft>
                <a:spcPts val="0"/>
              </a:spcAft>
              <a:buSzPts val="3700"/>
              <a:buNone/>
              <a:defRPr/>
            </a:lvl7pPr>
            <a:lvl8pPr lvl="7" algn="l">
              <a:lnSpc>
                <a:spcPct val="90000"/>
              </a:lnSpc>
              <a:spcBef>
                <a:spcPts val="0"/>
              </a:spcBef>
              <a:spcAft>
                <a:spcPts val="0"/>
              </a:spcAft>
              <a:buSzPts val="3700"/>
              <a:buNone/>
              <a:defRPr/>
            </a:lvl8pPr>
            <a:lvl9pPr lvl="8" algn="l">
              <a:lnSpc>
                <a:spcPct val="90000"/>
              </a:lnSpc>
              <a:spcBef>
                <a:spcPts val="0"/>
              </a:spcBef>
              <a:spcAft>
                <a:spcPts val="0"/>
              </a:spcAft>
              <a:buSzPts val="3700"/>
              <a:buNone/>
              <a:defRPr/>
            </a:lvl9pPr>
          </a:lstStyle>
          <a:p/>
        </p:txBody>
      </p:sp>
      <p:sp>
        <p:nvSpPr>
          <p:cNvPr descr="Sub heading" id="18" name="Google Shape;18;g1398eea54f5_1_269"/>
          <p:cNvSpPr txBox="1"/>
          <p:nvPr>
            <p:ph idx="1" type="body"/>
          </p:nvPr>
        </p:nvSpPr>
        <p:spPr>
          <a:xfrm>
            <a:off x="359999" y="3420000"/>
            <a:ext cx="9000000" cy="1908000"/>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0"/>
              </a:spcBef>
              <a:spcAft>
                <a:spcPts val="0"/>
              </a:spcAft>
              <a:buClr>
                <a:srgbClr val="434343"/>
              </a:buClr>
              <a:buSzPts val="3600"/>
              <a:buFont typeface="Arial"/>
              <a:buNone/>
              <a:defRPr>
                <a:solidFill>
                  <a:srgbClr val="434343"/>
                </a:solidFill>
              </a:defRPr>
            </a:lvl1pPr>
            <a:lvl2pPr indent="-320040" lvl="1" marL="914400" algn="l">
              <a:lnSpc>
                <a:spcPct val="100000"/>
              </a:lnSpc>
              <a:spcBef>
                <a:spcPts val="0"/>
              </a:spcBef>
              <a:spcAft>
                <a:spcPts val="0"/>
              </a:spcAft>
              <a:buClr>
                <a:schemeClr val="dk1"/>
              </a:buClr>
              <a:buSzPts val="1440"/>
              <a:buChar char="○"/>
              <a:defRPr/>
            </a:lvl2pPr>
            <a:lvl3pPr indent="-320039" lvl="2" marL="1371600" algn="l">
              <a:lnSpc>
                <a:spcPct val="100000"/>
              </a:lnSpc>
              <a:spcBef>
                <a:spcPts val="500"/>
              </a:spcBef>
              <a:spcAft>
                <a:spcPts val="0"/>
              </a:spcAft>
              <a:buClr>
                <a:schemeClr val="dk1"/>
              </a:buClr>
              <a:buSzPts val="1440"/>
              <a:buChar char="■"/>
              <a:defRPr/>
            </a:lvl3pPr>
            <a:lvl4pPr indent="-320039" lvl="3" marL="1828800" algn="l">
              <a:lnSpc>
                <a:spcPct val="100000"/>
              </a:lnSpc>
              <a:spcBef>
                <a:spcPts val="500"/>
              </a:spcBef>
              <a:spcAft>
                <a:spcPts val="0"/>
              </a:spcAft>
              <a:buClr>
                <a:schemeClr val="dk1"/>
              </a:buClr>
              <a:buSzPts val="1440"/>
              <a:buChar char="●"/>
              <a:defRPr/>
            </a:lvl4pPr>
            <a:lvl5pPr indent="-320039" lvl="4" marL="2286000" algn="l">
              <a:lnSpc>
                <a:spcPct val="100000"/>
              </a:lnSpc>
              <a:spcBef>
                <a:spcPts val="500"/>
              </a:spcBef>
              <a:spcAft>
                <a:spcPts val="0"/>
              </a:spcAft>
              <a:buClr>
                <a:schemeClr val="dk1"/>
              </a:buClr>
              <a:buSzPts val="144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g1398eea54f5_1_23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 name="Google Shape;79;g1398eea54f5_1_234"/>
          <p:cNvGrpSpPr/>
          <p:nvPr/>
        </p:nvGrpSpPr>
        <p:grpSpPr>
          <a:xfrm>
            <a:off x="1107036" y="1588427"/>
            <a:ext cx="994316" cy="61102"/>
            <a:chOff x="4580561" y="2589004"/>
            <a:chExt cx="1064464" cy="25200"/>
          </a:xfrm>
        </p:grpSpPr>
        <p:sp>
          <p:nvSpPr>
            <p:cNvPr id="80" name="Google Shape;80;g1398eea54f5_1_23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1398eea54f5_1_23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g1398eea54f5_1_234"/>
          <p:cNvSpPr txBox="1"/>
          <p:nvPr>
            <p:ph type="title"/>
          </p:nvPr>
        </p:nvSpPr>
        <p:spPr>
          <a:xfrm>
            <a:off x="973333" y="1758200"/>
            <a:ext cx="4401300" cy="18420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3" name="Google Shape;83;g1398eea54f5_1_234"/>
          <p:cNvSpPr txBox="1"/>
          <p:nvPr>
            <p:ph idx="1" type="body"/>
          </p:nvPr>
        </p:nvSpPr>
        <p:spPr>
          <a:xfrm>
            <a:off x="961633" y="3708967"/>
            <a:ext cx="4401300" cy="21300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84" name="Google Shape;84;g1398eea54f5_1_23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5" name="Shape 85"/>
        <p:cNvGrpSpPr/>
        <p:nvPr/>
      </p:nvGrpSpPr>
      <p:grpSpPr>
        <a:xfrm>
          <a:off x="0" y="0"/>
          <a:ext cx="0" cy="0"/>
          <a:chOff x="0" y="0"/>
          <a:chExt cx="0" cy="0"/>
        </a:xfrm>
      </p:grpSpPr>
      <p:grpSp>
        <p:nvGrpSpPr>
          <p:cNvPr id="86" name="Google Shape;86;g1398eea54f5_1_242"/>
          <p:cNvGrpSpPr/>
          <p:nvPr/>
        </p:nvGrpSpPr>
        <p:grpSpPr>
          <a:xfrm>
            <a:off x="1107036" y="5558926"/>
            <a:ext cx="994316" cy="61102"/>
            <a:chOff x="4580561" y="2589004"/>
            <a:chExt cx="1064464" cy="25200"/>
          </a:xfrm>
        </p:grpSpPr>
        <p:sp>
          <p:nvSpPr>
            <p:cNvPr id="87" name="Google Shape;87;g1398eea54f5_1_242"/>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1398eea54f5_1_242"/>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g1398eea54f5_1_242"/>
          <p:cNvSpPr txBox="1"/>
          <p:nvPr>
            <p:ph type="title"/>
          </p:nvPr>
        </p:nvSpPr>
        <p:spPr>
          <a:xfrm>
            <a:off x="972600" y="1152400"/>
            <a:ext cx="9361500" cy="39801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0" name="Google Shape;90;g1398eea54f5_1_242"/>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g1398eea54f5_1_248"/>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 name="Google Shape;93;g1398eea54f5_1_248"/>
          <p:cNvGrpSpPr/>
          <p:nvPr/>
        </p:nvGrpSpPr>
        <p:grpSpPr>
          <a:xfrm>
            <a:off x="1107036" y="1588427"/>
            <a:ext cx="994316" cy="61102"/>
            <a:chOff x="4580561" y="2589004"/>
            <a:chExt cx="1064464" cy="25200"/>
          </a:xfrm>
        </p:grpSpPr>
        <p:sp>
          <p:nvSpPr>
            <p:cNvPr id="94" name="Google Shape;94;g1398eea54f5_1_248"/>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1398eea54f5_1_248"/>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 name="Google Shape;96;g1398eea54f5_1_248"/>
          <p:cNvSpPr txBox="1"/>
          <p:nvPr>
            <p:ph type="title"/>
          </p:nvPr>
        </p:nvSpPr>
        <p:spPr>
          <a:xfrm>
            <a:off x="973333" y="1758200"/>
            <a:ext cx="4401300" cy="224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97" name="Google Shape;97;g1398eea54f5_1_248"/>
          <p:cNvSpPr txBox="1"/>
          <p:nvPr>
            <p:ph idx="1" type="subTitle"/>
          </p:nvPr>
        </p:nvSpPr>
        <p:spPr>
          <a:xfrm>
            <a:off x="966600" y="4215367"/>
            <a:ext cx="4401300" cy="10119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98" name="Google Shape;98;g1398eea54f5_1_248"/>
          <p:cNvSpPr txBox="1"/>
          <p:nvPr>
            <p:ph idx="2" type="body"/>
          </p:nvPr>
        </p:nvSpPr>
        <p:spPr>
          <a:xfrm>
            <a:off x="6898967" y="1803500"/>
            <a:ext cx="4499100" cy="40341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99" name="Google Shape;99;g1398eea54f5_1_248"/>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g1398eea54f5_1_257"/>
          <p:cNvSpPr txBox="1"/>
          <p:nvPr>
            <p:ph idx="1" type="body"/>
          </p:nvPr>
        </p:nvSpPr>
        <p:spPr>
          <a:xfrm>
            <a:off x="966600" y="5830068"/>
            <a:ext cx="10263300" cy="6141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102" name="Google Shape;102;g1398eea54f5_1_25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3" name="Shape 103"/>
        <p:cNvGrpSpPr/>
        <p:nvPr/>
      </p:nvGrpSpPr>
      <p:grpSpPr>
        <a:xfrm>
          <a:off x="0" y="0"/>
          <a:ext cx="0" cy="0"/>
          <a:chOff x="0" y="0"/>
          <a:chExt cx="0" cy="0"/>
        </a:xfrm>
      </p:grpSpPr>
      <p:grpSp>
        <p:nvGrpSpPr>
          <p:cNvPr id="104" name="Google Shape;104;g1398eea54f5_1_260"/>
          <p:cNvGrpSpPr/>
          <p:nvPr/>
        </p:nvGrpSpPr>
        <p:grpSpPr>
          <a:xfrm>
            <a:off x="1107036" y="5558926"/>
            <a:ext cx="994316" cy="61102"/>
            <a:chOff x="4580561" y="2589004"/>
            <a:chExt cx="1064464" cy="25200"/>
          </a:xfrm>
        </p:grpSpPr>
        <p:sp>
          <p:nvSpPr>
            <p:cNvPr id="105" name="Google Shape;105;g1398eea54f5_1_260"/>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1398eea54f5_1_260"/>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g1398eea54f5_1_260"/>
          <p:cNvSpPr txBox="1"/>
          <p:nvPr>
            <p:ph hasCustomPrompt="1" type="title"/>
          </p:nvPr>
        </p:nvSpPr>
        <p:spPr>
          <a:xfrm>
            <a:off x="972600" y="978600"/>
            <a:ext cx="10251300" cy="16596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10700"/>
              <a:buNone/>
              <a:defRPr sz="10700">
                <a:solidFill>
                  <a:schemeClr val="lt1"/>
                </a:solidFill>
              </a:defRPr>
            </a:lvl1pPr>
            <a:lvl2pPr lvl="1" algn="l">
              <a:lnSpc>
                <a:spcPct val="100000"/>
              </a:lnSpc>
              <a:spcBef>
                <a:spcPts val="0"/>
              </a:spcBef>
              <a:spcAft>
                <a:spcPts val="0"/>
              </a:spcAft>
              <a:buClr>
                <a:schemeClr val="lt1"/>
              </a:buClr>
              <a:buSzPts val="10700"/>
              <a:buNone/>
              <a:defRPr sz="10700">
                <a:solidFill>
                  <a:schemeClr val="lt1"/>
                </a:solidFill>
              </a:defRPr>
            </a:lvl2pPr>
            <a:lvl3pPr lvl="2" algn="l">
              <a:lnSpc>
                <a:spcPct val="100000"/>
              </a:lnSpc>
              <a:spcBef>
                <a:spcPts val="0"/>
              </a:spcBef>
              <a:spcAft>
                <a:spcPts val="0"/>
              </a:spcAft>
              <a:buClr>
                <a:schemeClr val="lt1"/>
              </a:buClr>
              <a:buSzPts val="10700"/>
              <a:buNone/>
              <a:defRPr sz="10700">
                <a:solidFill>
                  <a:schemeClr val="lt1"/>
                </a:solidFill>
              </a:defRPr>
            </a:lvl3pPr>
            <a:lvl4pPr lvl="3" algn="l">
              <a:lnSpc>
                <a:spcPct val="100000"/>
              </a:lnSpc>
              <a:spcBef>
                <a:spcPts val="0"/>
              </a:spcBef>
              <a:spcAft>
                <a:spcPts val="0"/>
              </a:spcAft>
              <a:buClr>
                <a:schemeClr val="lt1"/>
              </a:buClr>
              <a:buSzPts val="10700"/>
              <a:buNone/>
              <a:defRPr sz="10700">
                <a:solidFill>
                  <a:schemeClr val="lt1"/>
                </a:solidFill>
              </a:defRPr>
            </a:lvl4pPr>
            <a:lvl5pPr lvl="4" algn="l">
              <a:lnSpc>
                <a:spcPct val="100000"/>
              </a:lnSpc>
              <a:spcBef>
                <a:spcPts val="0"/>
              </a:spcBef>
              <a:spcAft>
                <a:spcPts val="0"/>
              </a:spcAft>
              <a:buClr>
                <a:schemeClr val="lt1"/>
              </a:buClr>
              <a:buSzPts val="10700"/>
              <a:buNone/>
              <a:defRPr sz="10700">
                <a:solidFill>
                  <a:schemeClr val="lt1"/>
                </a:solidFill>
              </a:defRPr>
            </a:lvl5pPr>
            <a:lvl6pPr lvl="5" algn="l">
              <a:lnSpc>
                <a:spcPct val="100000"/>
              </a:lnSpc>
              <a:spcBef>
                <a:spcPts val="0"/>
              </a:spcBef>
              <a:spcAft>
                <a:spcPts val="0"/>
              </a:spcAft>
              <a:buClr>
                <a:schemeClr val="lt1"/>
              </a:buClr>
              <a:buSzPts val="10700"/>
              <a:buNone/>
              <a:defRPr sz="10700">
                <a:solidFill>
                  <a:schemeClr val="lt1"/>
                </a:solidFill>
              </a:defRPr>
            </a:lvl6pPr>
            <a:lvl7pPr lvl="6" algn="l">
              <a:lnSpc>
                <a:spcPct val="100000"/>
              </a:lnSpc>
              <a:spcBef>
                <a:spcPts val="0"/>
              </a:spcBef>
              <a:spcAft>
                <a:spcPts val="0"/>
              </a:spcAft>
              <a:buClr>
                <a:schemeClr val="lt1"/>
              </a:buClr>
              <a:buSzPts val="10700"/>
              <a:buNone/>
              <a:defRPr sz="10700">
                <a:solidFill>
                  <a:schemeClr val="lt1"/>
                </a:solidFill>
              </a:defRPr>
            </a:lvl7pPr>
            <a:lvl8pPr lvl="7" algn="l">
              <a:lnSpc>
                <a:spcPct val="100000"/>
              </a:lnSpc>
              <a:spcBef>
                <a:spcPts val="0"/>
              </a:spcBef>
              <a:spcAft>
                <a:spcPts val="0"/>
              </a:spcAft>
              <a:buClr>
                <a:schemeClr val="lt1"/>
              </a:buClr>
              <a:buSzPts val="10700"/>
              <a:buNone/>
              <a:defRPr sz="10700">
                <a:solidFill>
                  <a:schemeClr val="lt1"/>
                </a:solidFill>
              </a:defRPr>
            </a:lvl8pPr>
            <a:lvl9pPr lvl="8" algn="l">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108" name="Google Shape;108;g1398eea54f5_1_260"/>
          <p:cNvSpPr txBox="1"/>
          <p:nvPr>
            <p:ph idx="1" type="body"/>
          </p:nvPr>
        </p:nvSpPr>
        <p:spPr>
          <a:xfrm>
            <a:off x="972600" y="3030517"/>
            <a:ext cx="10251300" cy="21072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Clr>
                <a:schemeClr val="lt1"/>
              </a:buClr>
              <a:buSzPts val="1700"/>
              <a:buChar char="●"/>
              <a:defRPr>
                <a:solidFill>
                  <a:schemeClr val="lt1"/>
                </a:solidFill>
              </a:defRPr>
            </a:lvl1pPr>
            <a:lvl2pPr indent="-323850" lvl="1" marL="914400" algn="l">
              <a:lnSpc>
                <a:spcPct val="115000"/>
              </a:lnSpc>
              <a:spcBef>
                <a:spcPts val="0"/>
              </a:spcBef>
              <a:spcAft>
                <a:spcPts val="0"/>
              </a:spcAft>
              <a:buClr>
                <a:schemeClr val="lt1"/>
              </a:buClr>
              <a:buSzPts val="1500"/>
              <a:buChar char="○"/>
              <a:defRPr>
                <a:solidFill>
                  <a:schemeClr val="lt1"/>
                </a:solidFill>
              </a:defRPr>
            </a:lvl2pPr>
            <a:lvl3pPr indent="-323850" lvl="2" marL="1371600" algn="l">
              <a:lnSpc>
                <a:spcPct val="115000"/>
              </a:lnSpc>
              <a:spcBef>
                <a:spcPts val="0"/>
              </a:spcBef>
              <a:spcAft>
                <a:spcPts val="0"/>
              </a:spcAft>
              <a:buClr>
                <a:schemeClr val="lt1"/>
              </a:buClr>
              <a:buSzPts val="1500"/>
              <a:buChar char="■"/>
              <a:defRPr>
                <a:solidFill>
                  <a:schemeClr val="lt1"/>
                </a:solidFill>
              </a:defRPr>
            </a:lvl3pPr>
            <a:lvl4pPr indent="-323850" lvl="3" marL="1828800" algn="l">
              <a:lnSpc>
                <a:spcPct val="115000"/>
              </a:lnSpc>
              <a:spcBef>
                <a:spcPts val="0"/>
              </a:spcBef>
              <a:spcAft>
                <a:spcPts val="0"/>
              </a:spcAft>
              <a:buClr>
                <a:schemeClr val="lt1"/>
              </a:buClr>
              <a:buSzPts val="1500"/>
              <a:buChar char="●"/>
              <a:defRPr>
                <a:solidFill>
                  <a:schemeClr val="lt1"/>
                </a:solidFill>
              </a:defRPr>
            </a:lvl4pPr>
            <a:lvl5pPr indent="-323850" lvl="4" marL="2286000" algn="l">
              <a:lnSpc>
                <a:spcPct val="115000"/>
              </a:lnSpc>
              <a:spcBef>
                <a:spcPts val="0"/>
              </a:spcBef>
              <a:spcAft>
                <a:spcPts val="0"/>
              </a:spcAft>
              <a:buClr>
                <a:schemeClr val="lt1"/>
              </a:buClr>
              <a:buSzPts val="1500"/>
              <a:buChar char="○"/>
              <a:defRPr>
                <a:solidFill>
                  <a:schemeClr val="lt1"/>
                </a:solidFill>
              </a:defRPr>
            </a:lvl5pPr>
            <a:lvl6pPr indent="-323850" lvl="5" marL="2743200" algn="l">
              <a:lnSpc>
                <a:spcPct val="115000"/>
              </a:lnSpc>
              <a:spcBef>
                <a:spcPts val="0"/>
              </a:spcBef>
              <a:spcAft>
                <a:spcPts val="0"/>
              </a:spcAft>
              <a:buClr>
                <a:schemeClr val="lt1"/>
              </a:buClr>
              <a:buSzPts val="1500"/>
              <a:buChar char="■"/>
              <a:defRPr>
                <a:solidFill>
                  <a:schemeClr val="lt1"/>
                </a:solidFill>
              </a:defRPr>
            </a:lvl6pPr>
            <a:lvl7pPr indent="-323850" lvl="6" marL="3200400" algn="l">
              <a:lnSpc>
                <a:spcPct val="115000"/>
              </a:lnSpc>
              <a:spcBef>
                <a:spcPts val="0"/>
              </a:spcBef>
              <a:spcAft>
                <a:spcPts val="0"/>
              </a:spcAft>
              <a:buClr>
                <a:schemeClr val="lt1"/>
              </a:buClr>
              <a:buSzPts val="1500"/>
              <a:buChar char="●"/>
              <a:defRPr>
                <a:solidFill>
                  <a:schemeClr val="lt1"/>
                </a:solidFill>
              </a:defRPr>
            </a:lvl7pPr>
            <a:lvl8pPr indent="-323850" lvl="7" marL="3657600" algn="l">
              <a:lnSpc>
                <a:spcPct val="115000"/>
              </a:lnSpc>
              <a:spcBef>
                <a:spcPts val="0"/>
              </a:spcBef>
              <a:spcAft>
                <a:spcPts val="0"/>
              </a:spcAft>
              <a:buClr>
                <a:schemeClr val="lt1"/>
              </a:buClr>
              <a:buSzPts val="1500"/>
              <a:buChar char="○"/>
              <a:defRPr>
                <a:solidFill>
                  <a:schemeClr val="lt1"/>
                </a:solidFill>
              </a:defRPr>
            </a:lvl8pPr>
            <a:lvl9pPr indent="-323850" lvl="8" marL="4114800" algn="l">
              <a:lnSpc>
                <a:spcPct val="115000"/>
              </a:lnSpc>
              <a:spcBef>
                <a:spcPts val="0"/>
              </a:spcBef>
              <a:spcAft>
                <a:spcPts val="0"/>
              </a:spcAft>
              <a:buClr>
                <a:schemeClr val="lt1"/>
              </a:buClr>
              <a:buSzPts val="1500"/>
              <a:buChar char="■"/>
              <a:defRPr>
                <a:solidFill>
                  <a:schemeClr val="lt1"/>
                </a:solidFill>
              </a:defRPr>
            </a:lvl9pPr>
          </a:lstStyle>
          <a:p/>
        </p:txBody>
      </p:sp>
      <p:sp>
        <p:nvSpPr>
          <p:cNvPr id="109" name="Google Shape;109;g1398eea54f5_1_26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g1398eea54f5_1_26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g1398eea54f5_1_2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4" name="Google Shape;114;g1398eea54f5_1_282"/>
          <p:cNvSpPr txBox="1"/>
          <p:nvPr>
            <p:ph idx="1" type="body"/>
          </p:nvPr>
        </p:nvSpPr>
        <p:spPr>
          <a:xfrm>
            <a:off x="0" y="1888449"/>
            <a:ext cx="12192000" cy="44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115" name="Google Shape;115;g1398eea54f5_1_2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6" name="Google Shape;116;g1398eea54f5_1_2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7" name="Google Shape;117;g1398eea54f5_1_2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eal)">
  <p:cSld name="Title and Content (Teal)">
    <p:spTree>
      <p:nvGrpSpPr>
        <p:cNvPr id="118" name="Shape 118"/>
        <p:cNvGrpSpPr/>
        <p:nvPr/>
      </p:nvGrpSpPr>
      <p:grpSpPr>
        <a:xfrm>
          <a:off x="0" y="0"/>
          <a:ext cx="0" cy="0"/>
          <a:chOff x="0" y="0"/>
          <a:chExt cx="0" cy="0"/>
        </a:xfrm>
      </p:grpSpPr>
      <p:sp>
        <p:nvSpPr>
          <p:cNvPr id="119" name="Google Shape;119;g1398eea54f5_1_295"/>
          <p:cNvSpPr/>
          <p:nvPr/>
        </p:nvSpPr>
        <p:spPr>
          <a:xfrm>
            <a:off x="0" y="447675"/>
            <a:ext cx="12191100" cy="6410400"/>
          </a:xfrm>
          <a:prstGeom prst="rect">
            <a:avLst/>
          </a:prstGeom>
          <a:solidFill>
            <a:srgbClr val="1197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0" name="Google Shape;120;g1398eea54f5_1_295"/>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21" name="Google Shape;121;g1398eea54f5_1_295"/>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2" name="Google Shape;122;g1398eea54f5_1_295"/>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3" name="Google Shape;123;g1398eea54f5_1_295"/>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4" name="Google Shape;124;g1398eea54f5_1_295"/>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Lime)">
  <p:cSld name="Title and Content (Lime)">
    <p:spTree>
      <p:nvGrpSpPr>
        <p:cNvPr id="125" name="Shape 125"/>
        <p:cNvGrpSpPr/>
        <p:nvPr/>
      </p:nvGrpSpPr>
      <p:grpSpPr>
        <a:xfrm>
          <a:off x="0" y="0"/>
          <a:ext cx="0" cy="0"/>
          <a:chOff x="0" y="0"/>
          <a:chExt cx="0" cy="0"/>
        </a:xfrm>
      </p:grpSpPr>
      <p:sp>
        <p:nvSpPr>
          <p:cNvPr id="126" name="Google Shape;126;g1398eea54f5_1_302"/>
          <p:cNvSpPr/>
          <p:nvPr/>
        </p:nvSpPr>
        <p:spPr>
          <a:xfrm>
            <a:off x="0" y="447675"/>
            <a:ext cx="12191100" cy="641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7" name="Google Shape;127;g1398eea54f5_1_302"/>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28" name="Google Shape;128;g1398eea54f5_1_302"/>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g1398eea54f5_1_302"/>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0" name="Google Shape;130;g1398eea54f5_1_302"/>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g1398eea54f5_1_302"/>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Lt Purp)">
  <p:cSld name="1_Title and Content (Lt Purp)">
    <p:spTree>
      <p:nvGrpSpPr>
        <p:cNvPr id="132" name="Shape 132"/>
        <p:cNvGrpSpPr/>
        <p:nvPr/>
      </p:nvGrpSpPr>
      <p:grpSpPr>
        <a:xfrm>
          <a:off x="0" y="0"/>
          <a:ext cx="0" cy="0"/>
          <a:chOff x="0" y="0"/>
          <a:chExt cx="0" cy="0"/>
        </a:xfrm>
      </p:grpSpPr>
      <p:sp>
        <p:nvSpPr>
          <p:cNvPr id="133" name="Google Shape;133;g1398eea54f5_1_316"/>
          <p:cNvSpPr/>
          <p:nvPr/>
        </p:nvSpPr>
        <p:spPr>
          <a:xfrm>
            <a:off x="0" y="447675"/>
            <a:ext cx="12191100" cy="6410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4" name="Google Shape;134;g1398eea54f5_1_316"/>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35" name="Google Shape;135;g1398eea54f5_1_316"/>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6" name="Google Shape;136;g1398eea54f5_1_316"/>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g1398eea54f5_1_316"/>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g1398eea54f5_1_316"/>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0"/>
              </a:spcBef>
              <a:spcAft>
                <a:spcPts val="0"/>
              </a:spcAft>
              <a:buClr>
                <a:schemeClr val="lt1"/>
              </a:buClr>
              <a:buSzPts val="2400"/>
              <a:buChar char="●"/>
              <a:defRPr>
                <a:solidFill>
                  <a:schemeClr val="lt1"/>
                </a:solidFill>
              </a:defRPr>
            </a:lvl1pPr>
            <a:lvl2pPr indent="-381000" lvl="1" marL="914400" algn="l">
              <a:lnSpc>
                <a:spcPct val="90000"/>
              </a:lnSpc>
              <a:spcBef>
                <a:spcPts val="1600"/>
              </a:spcBef>
              <a:spcAft>
                <a:spcPts val="0"/>
              </a:spcAft>
              <a:buClr>
                <a:schemeClr val="lt1"/>
              </a:buClr>
              <a:buSzPts val="2400"/>
              <a:buChar char="○"/>
              <a:defRPr>
                <a:solidFill>
                  <a:schemeClr val="lt1"/>
                </a:solidFill>
              </a:defRPr>
            </a:lvl2pPr>
            <a:lvl3pPr indent="-381000" lvl="2" marL="1371600" algn="l">
              <a:lnSpc>
                <a:spcPct val="90000"/>
              </a:lnSpc>
              <a:spcBef>
                <a:spcPts val="1600"/>
              </a:spcBef>
              <a:spcAft>
                <a:spcPts val="0"/>
              </a:spcAft>
              <a:buClr>
                <a:schemeClr val="lt1"/>
              </a:buClr>
              <a:buSzPts val="2400"/>
              <a:buChar char="■"/>
              <a:defRPr>
                <a:solidFill>
                  <a:schemeClr val="lt1"/>
                </a:solidFill>
              </a:defRPr>
            </a:lvl3pPr>
            <a:lvl4pPr indent="-381000" lvl="3" marL="1828800" algn="l">
              <a:lnSpc>
                <a:spcPct val="90000"/>
              </a:lnSpc>
              <a:spcBef>
                <a:spcPts val="1600"/>
              </a:spcBef>
              <a:spcAft>
                <a:spcPts val="0"/>
              </a:spcAft>
              <a:buClr>
                <a:schemeClr val="lt1"/>
              </a:buClr>
              <a:buSzPts val="2400"/>
              <a:buChar char="●"/>
              <a:defRPr>
                <a:solidFill>
                  <a:schemeClr val="lt1"/>
                </a:solidFill>
              </a:defRPr>
            </a:lvl4pPr>
            <a:lvl5pPr indent="-381000" lvl="4" marL="2286000" algn="l">
              <a:lnSpc>
                <a:spcPct val="90000"/>
              </a:lnSpc>
              <a:spcBef>
                <a:spcPts val="1600"/>
              </a:spcBef>
              <a:spcAft>
                <a:spcPts val="0"/>
              </a:spcAft>
              <a:buClr>
                <a:schemeClr val="lt1"/>
              </a:buClr>
              <a:buSzPts val="2400"/>
              <a:buChar char="○"/>
              <a:defRPr>
                <a:solidFill>
                  <a:schemeClr val="lt1"/>
                </a:solidFill>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9" name="Shape 19"/>
        <p:cNvGrpSpPr/>
        <p:nvPr/>
      </p:nvGrpSpPr>
      <p:grpSpPr>
        <a:xfrm>
          <a:off x="0" y="0"/>
          <a:ext cx="0" cy="0"/>
          <a:chOff x="0" y="0"/>
          <a:chExt cx="0" cy="0"/>
        </a:xfrm>
      </p:grpSpPr>
      <p:sp>
        <p:nvSpPr>
          <p:cNvPr id="20" name="Google Shape;20;g1398eea54f5_1_276"/>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1" name="Google Shape;21;g1398eea54f5_1_276"/>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1398eea54f5_1_276"/>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1398eea54f5_1_276"/>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1398eea54f5_1_276"/>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Lt Purp)">
  <p:cSld name="2_Title and Content (Lt Purp)">
    <p:spTree>
      <p:nvGrpSpPr>
        <p:cNvPr id="139" name="Shape 139"/>
        <p:cNvGrpSpPr/>
        <p:nvPr/>
      </p:nvGrpSpPr>
      <p:grpSpPr>
        <a:xfrm>
          <a:off x="0" y="0"/>
          <a:ext cx="0" cy="0"/>
          <a:chOff x="0" y="0"/>
          <a:chExt cx="0" cy="0"/>
        </a:xfrm>
      </p:grpSpPr>
      <p:sp>
        <p:nvSpPr>
          <p:cNvPr id="140" name="Google Shape;140;g1398eea54f5_1_323"/>
          <p:cNvSpPr/>
          <p:nvPr/>
        </p:nvSpPr>
        <p:spPr>
          <a:xfrm>
            <a:off x="0" y="447675"/>
            <a:ext cx="12191100" cy="6410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g1398eea54f5_1_323"/>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2" name="Google Shape;142;g1398eea54f5_1_323"/>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g1398eea54f5_1_323"/>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4" name="Google Shape;144;g1398eea54f5_1_323"/>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g1398eea54f5_1_323"/>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0"/>
              </a:spcBef>
              <a:spcAft>
                <a:spcPts val="0"/>
              </a:spcAft>
              <a:buClr>
                <a:schemeClr val="dk1"/>
              </a:buClr>
              <a:buSzPts val="2400"/>
              <a:buChar char="●"/>
              <a:defRPr>
                <a:solidFill>
                  <a:schemeClr val="dk1"/>
                </a:solidFill>
              </a:defRPr>
            </a:lvl1pPr>
            <a:lvl2pPr indent="-381000" lvl="1" marL="914400" algn="l">
              <a:lnSpc>
                <a:spcPct val="90000"/>
              </a:lnSpc>
              <a:spcBef>
                <a:spcPts val="1600"/>
              </a:spcBef>
              <a:spcAft>
                <a:spcPts val="0"/>
              </a:spcAft>
              <a:buClr>
                <a:schemeClr val="dk1"/>
              </a:buClr>
              <a:buSzPts val="2400"/>
              <a:buChar char="○"/>
              <a:defRPr>
                <a:solidFill>
                  <a:schemeClr val="dk1"/>
                </a:solidFill>
              </a:defRPr>
            </a:lvl2pPr>
            <a:lvl3pPr indent="-381000" lvl="2" marL="1371600" algn="l">
              <a:lnSpc>
                <a:spcPct val="90000"/>
              </a:lnSpc>
              <a:spcBef>
                <a:spcPts val="1600"/>
              </a:spcBef>
              <a:spcAft>
                <a:spcPts val="0"/>
              </a:spcAft>
              <a:buClr>
                <a:schemeClr val="dk1"/>
              </a:buClr>
              <a:buSzPts val="2400"/>
              <a:buChar char="■"/>
              <a:defRPr>
                <a:solidFill>
                  <a:schemeClr val="dk1"/>
                </a:solidFill>
              </a:defRPr>
            </a:lvl3pPr>
            <a:lvl4pPr indent="-381000" lvl="3" marL="1828800" algn="l">
              <a:lnSpc>
                <a:spcPct val="90000"/>
              </a:lnSpc>
              <a:spcBef>
                <a:spcPts val="1600"/>
              </a:spcBef>
              <a:spcAft>
                <a:spcPts val="0"/>
              </a:spcAft>
              <a:buClr>
                <a:schemeClr val="dk1"/>
              </a:buClr>
              <a:buSzPts val="2400"/>
              <a:buChar char="●"/>
              <a:defRPr>
                <a:solidFill>
                  <a:schemeClr val="dk1"/>
                </a:solidFill>
              </a:defRPr>
            </a:lvl4pPr>
            <a:lvl5pPr indent="-381000" lvl="4" marL="2286000" algn="l">
              <a:lnSpc>
                <a:spcPct val="90000"/>
              </a:lnSpc>
              <a:spcBef>
                <a:spcPts val="1600"/>
              </a:spcBef>
              <a:spcAft>
                <a:spcPts val="0"/>
              </a:spcAft>
              <a:buClr>
                <a:schemeClr val="dk1"/>
              </a:buClr>
              <a:buSzPts val="2400"/>
              <a:buChar char="○"/>
              <a:defRPr>
                <a:solidFill>
                  <a:schemeClr val="dk1"/>
                </a:solidFill>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Title and Content 1">
    <p:spTree>
      <p:nvGrpSpPr>
        <p:cNvPr id="146" name="Shape 146"/>
        <p:cNvGrpSpPr/>
        <p:nvPr/>
      </p:nvGrpSpPr>
      <p:grpSpPr>
        <a:xfrm>
          <a:off x="0" y="0"/>
          <a:ext cx="0" cy="0"/>
          <a:chOff x="0" y="0"/>
          <a:chExt cx="0" cy="0"/>
        </a:xfrm>
      </p:grpSpPr>
      <p:sp>
        <p:nvSpPr>
          <p:cNvPr id="147" name="Google Shape;147;g1398eea54f5_5_225"/>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8" name="Google Shape;148;g1398eea54f5_5_225"/>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400"/>
              <a:buFont typeface="Calibri"/>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149" name="Google Shape;149;g1398eea54f5_5_225"/>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400"/>
              <a:buFont typeface="Calibri"/>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150" name="Google Shape;150;g1398eea54f5_5_225"/>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1" name="Google Shape;151;g1398eea54f5_5_225"/>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urple)">
  <p:cSld name="1_Title and Content (Purple)">
    <p:spTree>
      <p:nvGrpSpPr>
        <p:cNvPr id="25" name="Shape 25"/>
        <p:cNvGrpSpPr/>
        <p:nvPr/>
      </p:nvGrpSpPr>
      <p:grpSpPr>
        <a:xfrm>
          <a:off x="0" y="0"/>
          <a:ext cx="0" cy="0"/>
          <a:chOff x="0" y="0"/>
          <a:chExt cx="0" cy="0"/>
        </a:xfrm>
      </p:grpSpPr>
      <p:sp>
        <p:nvSpPr>
          <p:cNvPr id="26" name="Google Shape;26;g1398eea54f5_1_288"/>
          <p:cNvSpPr/>
          <p:nvPr/>
        </p:nvSpPr>
        <p:spPr>
          <a:xfrm>
            <a:off x="0" y="447675"/>
            <a:ext cx="12191100" cy="64104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g1398eea54f5_1_288"/>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solidFill>
                  <a:schemeClr val="dk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1398eea54f5_1_288"/>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g1398eea54f5_1_288"/>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g1398eea54f5_1_288"/>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g1398eea54f5_1_288"/>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urple)">
  <p:cSld name="Title and Content (Purple)">
    <p:spTree>
      <p:nvGrpSpPr>
        <p:cNvPr id="32" name="Shape 32"/>
        <p:cNvGrpSpPr/>
        <p:nvPr/>
      </p:nvGrpSpPr>
      <p:grpSpPr>
        <a:xfrm>
          <a:off x="0" y="0"/>
          <a:ext cx="0" cy="0"/>
          <a:chOff x="0" y="0"/>
          <a:chExt cx="0" cy="0"/>
        </a:xfrm>
      </p:grpSpPr>
      <p:sp>
        <p:nvSpPr>
          <p:cNvPr id="33" name="Google Shape;33;g1398eea54f5_1_309"/>
          <p:cNvSpPr/>
          <p:nvPr/>
        </p:nvSpPr>
        <p:spPr>
          <a:xfrm>
            <a:off x="0" y="447675"/>
            <a:ext cx="12191100" cy="641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g1398eea54f5_1_309"/>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5" name="Google Shape;35;g1398eea54f5_1_309"/>
          <p:cNvSpPr txBox="1"/>
          <p:nvPr>
            <p:ph idx="10" type="dt"/>
          </p:nvPr>
        </p:nvSpPr>
        <p:spPr>
          <a:xfrm>
            <a:off x="379562" y="6426679"/>
            <a:ext cx="3201900" cy="294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6" name="Google Shape;36;g1398eea54f5_1_309"/>
          <p:cNvSpPr txBox="1"/>
          <p:nvPr>
            <p:ph idx="11" type="ftr"/>
          </p:nvPr>
        </p:nvSpPr>
        <p:spPr>
          <a:xfrm>
            <a:off x="4038600" y="6426679"/>
            <a:ext cx="4114800" cy="294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g1398eea54f5_1_309"/>
          <p:cNvSpPr txBox="1"/>
          <p:nvPr>
            <p:ph idx="12" type="sldNum"/>
          </p:nvPr>
        </p:nvSpPr>
        <p:spPr>
          <a:xfrm>
            <a:off x="9223073" y="6426679"/>
            <a:ext cx="2743200" cy="2949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g1398eea54f5_1_309"/>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0"/>
              </a:spcBef>
              <a:spcAft>
                <a:spcPts val="0"/>
              </a:spcAft>
              <a:buClr>
                <a:schemeClr val="lt1"/>
              </a:buClr>
              <a:buSzPts val="2400"/>
              <a:buChar char="●"/>
              <a:defRPr>
                <a:solidFill>
                  <a:schemeClr val="lt1"/>
                </a:solidFill>
              </a:defRPr>
            </a:lvl1pPr>
            <a:lvl2pPr indent="-381000" lvl="1" marL="914400" algn="l">
              <a:lnSpc>
                <a:spcPct val="90000"/>
              </a:lnSpc>
              <a:spcBef>
                <a:spcPts val="1600"/>
              </a:spcBef>
              <a:spcAft>
                <a:spcPts val="0"/>
              </a:spcAft>
              <a:buClr>
                <a:schemeClr val="lt1"/>
              </a:buClr>
              <a:buSzPts val="2400"/>
              <a:buChar char="○"/>
              <a:defRPr>
                <a:solidFill>
                  <a:schemeClr val="lt1"/>
                </a:solidFill>
              </a:defRPr>
            </a:lvl2pPr>
            <a:lvl3pPr indent="-381000" lvl="2" marL="1371600" algn="l">
              <a:lnSpc>
                <a:spcPct val="90000"/>
              </a:lnSpc>
              <a:spcBef>
                <a:spcPts val="1600"/>
              </a:spcBef>
              <a:spcAft>
                <a:spcPts val="0"/>
              </a:spcAft>
              <a:buClr>
                <a:schemeClr val="lt1"/>
              </a:buClr>
              <a:buSzPts val="2400"/>
              <a:buChar char="■"/>
              <a:defRPr>
                <a:solidFill>
                  <a:schemeClr val="lt1"/>
                </a:solidFill>
              </a:defRPr>
            </a:lvl3pPr>
            <a:lvl4pPr indent="-381000" lvl="3" marL="1828800" algn="l">
              <a:lnSpc>
                <a:spcPct val="90000"/>
              </a:lnSpc>
              <a:spcBef>
                <a:spcPts val="1600"/>
              </a:spcBef>
              <a:spcAft>
                <a:spcPts val="0"/>
              </a:spcAft>
              <a:buClr>
                <a:schemeClr val="lt1"/>
              </a:buClr>
              <a:buSzPts val="2400"/>
              <a:buChar char="●"/>
              <a:defRPr>
                <a:solidFill>
                  <a:schemeClr val="lt1"/>
                </a:solidFill>
              </a:defRPr>
            </a:lvl4pPr>
            <a:lvl5pPr indent="-381000" lvl="4" marL="2286000" algn="l">
              <a:lnSpc>
                <a:spcPct val="90000"/>
              </a:lnSpc>
              <a:spcBef>
                <a:spcPts val="1600"/>
              </a:spcBef>
              <a:spcAft>
                <a:spcPts val="0"/>
              </a:spcAft>
              <a:buClr>
                <a:schemeClr val="lt1"/>
              </a:buClr>
              <a:buSzPts val="2400"/>
              <a:buChar char="○"/>
              <a:defRPr>
                <a:solidFill>
                  <a:schemeClr val="lt1"/>
                </a:solidFill>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9" name="Shape 39"/>
        <p:cNvGrpSpPr/>
        <p:nvPr/>
      </p:nvGrpSpPr>
      <p:grpSpPr>
        <a:xfrm>
          <a:off x="0" y="0"/>
          <a:ext cx="0" cy="0"/>
          <a:chOff x="0" y="0"/>
          <a:chExt cx="0" cy="0"/>
        </a:xfrm>
      </p:grpSpPr>
      <p:sp>
        <p:nvSpPr>
          <p:cNvPr id="40" name="Google Shape;40;g1398eea54f5_1_196"/>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g1398eea54f5_1_196"/>
          <p:cNvGrpSpPr/>
          <p:nvPr/>
        </p:nvGrpSpPr>
        <p:grpSpPr>
          <a:xfrm>
            <a:off x="1107036" y="1588427"/>
            <a:ext cx="994316" cy="61102"/>
            <a:chOff x="4580561" y="2589004"/>
            <a:chExt cx="1064464" cy="25200"/>
          </a:xfrm>
        </p:grpSpPr>
        <p:sp>
          <p:nvSpPr>
            <p:cNvPr id="42" name="Google Shape;42;g1398eea54f5_1_19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398eea54f5_1_19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g1398eea54f5_1_196"/>
          <p:cNvSpPr txBox="1"/>
          <p:nvPr>
            <p:ph type="ctrTitle"/>
          </p:nvPr>
        </p:nvSpPr>
        <p:spPr>
          <a:xfrm>
            <a:off x="972600" y="1763267"/>
            <a:ext cx="10250700" cy="2219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45" name="Google Shape;45;g1398eea54f5_1_196"/>
          <p:cNvSpPr txBox="1"/>
          <p:nvPr>
            <p:ph idx="1" type="subTitle"/>
          </p:nvPr>
        </p:nvSpPr>
        <p:spPr>
          <a:xfrm>
            <a:off x="972837" y="4230533"/>
            <a:ext cx="10250700" cy="721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6" name="Google Shape;46;g1398eea54f5_1_196"/>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7" name="Shape 47"/>
        <p:cNvGrpSpPr/>
        <p:nvPr/>
      </p:nvGrpSpPr>
      <p:grpSpPr>
        <a:xfrm>
          <a:off x="0" y="0"/>
          <a:ext cx="0" cy="0"/>
          <a:chOff x="0" y="0"/>
          <a:chExt cx="0" cy="0"/>
        </a:xfrm>
      </p:grpSpPr>
      <p:grpSp>
        <p:nvGrpSpPr>
          <p:cNvPr id="48" name="Google Shape;48;g1398eea54f5_1_204"/>
          <p:cNvGrpSpPr/>
          <p:nvPr/>
        </p:nvGrpSpPr>
        <p:grpSpPr>
          <a:xfrm>
            <a:off x="1107036" y="1588427"/>
            <a:ext cx="994316" cy="61102"/>
            <a:chOff x="4580561" y="2589004"/>
            <a:chExt cx="1064464" cy="25200"/>
          </a:xfrm>
        </p:grpSpPr>
        <p:sp>
          <p:nvSpPr>
            <p:cNvPr id="49" name="Google Shape;49;g1398eea54f5_1_204"/>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1398eea54f5_1_204"/>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g1398eea54f5_1_204"/>
          <p:cNvSpPr txBox="1"/>
          <p:nvPr>
            <p:ph type="title"/>
          </p:nvPr>
        </p:nvSpPr>
        <p:spPr>
          <a:xfrm>
            <a:off x="972600" y="1763267"/>
            <a:ext cx="10251300" cy="2024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2" name="Google Shape;52;g1398eea54f5_1_204"/>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 name="Shape 53"/>
        <p:cNvGrpSpPr/>
        <p:nvPr/>
      </p:nvGrpSpPr>
      <p:grpSpPr>
        <a:xfrm>
          <a:off x="0" y="0"/>
          <a:ext cx="0" cy="0"/>
          <a:chOff x="0" y="0"/>
          <a:chExt cx="0" cy="0"/>
        </a:xfrm>
      </p:grpSpPr>
      <p:sp>
        <p:nvSpPr>
          <p:cNvPr id="54" name="Google Shape;54;g1398eea54f5_1_210"/>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 name="Google Shape;55;g1398eea54f5_1_210"/>
          <p:cNvGrpSpPr/>
          <p:nvPr/>
        </p:nvGrpSpPr>
        <p:grpSpPr>
          <a:xfrm>
            <a:off x="1107036" y="1588427"/>
            <a:ext cx="994316" cy="61102"/>
            <a:chOff x="4580561" y="2589004"/>
            <a:chExt cx="1064464" cy="25200"/>
          </a:xfrm>
        </p:grpSpPr>
        <p:sp>
          <p:nvSpPr>
            <p:cNvPr id="56" name="Google Shape;56;g1398eea54f5_1_210"/>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g1398eea54f5_1_210"/>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 name="Google Shape;58;g1398eea54f5_1_210"/>
          <p:cNvSpPr txBox="1"/>
          <p:nvPr>
            <p:ph type="title"/>
          </p:nvPr>
        </p:nvSpPr>
        <p:spPr>
          <a:xfrm>
            <a:off x="972600" y="1758200"/>
            <a:ext cx="102516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59" name="Google Shape;59;g1398eea54f5_1_210"/>
          <p:cNvSpPr txBox="1"/>
          <p:nvPr>
            <p:ph idx="1" type="body"/>
          </p:nvPr>
        </p:nvSpPr>
        <p:spPr>
          <a:xfrm>
            <a:off x="972600" y="2771833"/>
            <a:ext cx="102516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0" name="Google Shape;60;g1398eea54f5_1_210"/>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 name="Shape 61"/>
        <p:cNvGrpSpPr/>
        <p:nvPr/>
      </p:nvGrpSpPr>
      <p:grpSpPr>
        <a:xfrm>
          <a:off x="0" y="0"/>
          <a:ext cx="0" cy="0"/>
          <a:chOff x="0" y="0"/>
          <a:chExt cx="0" cy="0"/>
        </a:xfrm>
      </p:grpSpPr>
      <p:sp>
        <p:nvSpPr>
          <p:cNvPr id="62" name="Google Shape;62;g1398eea54f5_1_218"/>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g1398eea54f5_1_218"/>
          <p:cNvGrpSpPr/>
          <p:nvPr/>
        </p:nvGrpSpPr>
        <p:grpSpPr>
          <a:xfrm>
            <a:off x="1107036" y="1588427"/>
            <a:ext cx="994316" cy="61102"/>
            <a:chOff x="4580561" y="2589004"/>
            <a:chExt cx="1064464" cy="25200"/>
          </a:xfrm>
        </p:grpSpPr>
        <p:sp>
          <p:nvSpPr>
            <p:cNvPr id="64" name="Google Shape;64;g1398eea54f5_1_218"/>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g1398eea54f5_1_218"/>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g1398eea54f5_1_218"/>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67" name="Google Shape;67;g1398eea54f5_1_218"/>
          <p:cNvSpPr txBox="1"/>
          <p:nvPr>
            <p:ph idx="1" type="body"/>
          </p:nvPr>
        </p:nvSpPr>
        <p:spPr>
          <a:xfrm>
            <a:off x="972434"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8" name="Google Shape;68;g1398eea54f5_1_218"/>
          <p:cNvSpPr txBox="1"/>
          <p:nvPr>
            <p:ph idx="2" type="body"/>
          </p:nvPr>
        </p:nvSpPr>
        <p:spPr>
          <a:xfrm>
            <a:off x="6191471" y="2771833"/>
            <a:ext cx="5032500" cy="30147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69" name="Google Shape;69;g1398eea54f5_1_218"/>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g1398eea54f5_1_22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g1398eea54f5_1_227"/>
          <p:cNvGrpSpPr/>
          <p:nvPr/>
        </p:nvGrpSpPr>
        <p:grpSpPr>
          <a:xfrm>
            <a:off x="1107036" y="1588427"/>
            <a:ext cx="994316" cy="61102"/>
            <a:chOff x="4580561" y="2589004"/>
            <a:chExt cx="1064464" cy="25200"/>
          </a:xfrm>
        </p:grpSpPr>
        <p:sp>
          <p:nvSpPr>
            <p:cNvPr id="73" name="Google Shape;73;g1398eea54f5_1_22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1398eea54f5_1_22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g1398eea54f5_1_227"/>
          <p:cNvSpPr txBox="1"/>
          <p:nvPr>
            <p:ph type="title"/>
          </p:nvPr>
        </p:nvSpPr>
        <p:spPr>
          <a:xfrm>
            <a:off x="972600" y="1758200"/>
            <a:ext cx="10251300" cy="7137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76" name="Google Shape;76;g1398eea54f5_1_227"/>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1398eea54f5_1_19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700"/>
              <a:buFont typeface="Raleway"/>
              <a:buNone/>
              <a:defRPr b="1" i="0" sz="3700" u="none" cap="none" strike="noStrike">
                <a:solidFill>
                  <a:schemeClr val="dk2"/>
                </a:solidFill>
                <a:latin typeface="Raleway"/>
                <a:ea typeface="Raleway"/>
                <a:cs typeface="Raleway"/>
                <a:sym typeface="Raleway"/>
              </a:defRPr>
            </a:lvl9pPr>
          </a:lstStyle>
          <a:p/>
        </p:txBody>
      </p:sp>
      <p:sp>
        <p:nvSpPr>
          <p:cNvPr id="11" name="Google Shape;11;g1398eea54f5_1_19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accent1"/>
              </a:buClr>
              <a:buSzPts val="1700"/>
              <a:buFont typeface="Lato"/>
              <a:buChar char="●"/>
              <a:defRPr b="0" i="0" sz="1700" u="none" cap="none" strike="noStrike">
                <a:solidFill>
                  <a:schemeClr val="accent1"/>
                </a:solidFill>
                <a:latin typeface="Lato"/>
                <a:ea typeface="Lato"/>
                <a:cs typeface="Lato"/>
                <a:sym typeface="Lato"/>
              </a:defRPr>
            </a:lvl1pPr>
            <a:lvl2pPr indent="-323850" lvl="1" marL="914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2pPr>
            <a:lvl3pPr indent="-323850" lvl="2" marL="1371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3pPr>
            <a:lvl4pPr indent="-323850" lvl="3" marL="1828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4pPr>
            <a:lvl5pPr indent="-323850" lvl="4" marL="22860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5pPr>
            <a:lvl6pPr indent="-323850" lvl="5" marL="27432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6pPr>
            <a:lvl7pPr indent="-323850" lvl="6" marL="32004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7pPr>
            <a:lvl8pPr indent="-323850" lvl="7" marL="36576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8pPr>
            <a:lvl9pPr indent="-323850" lvl="8" marL="4114800" marR="0" rtl="0" algn="l">
              <a:lnSpc>
                <a:spcPct val="115000"/>
              </a:lnSpc>
              <a:spcBef>
                <a:spcPts val="0"/>
              </a:spcBef>
              <a:spcAft>
                <a:spcPts val="0"/>
              </a:spcAft>
              <a:buClr>
                <a:schemeClr val="accent1"/>
              </a:buClr>
              <a:buSzPts val="1500"/>
              <a:buFont typeface="Lato"/>
              <a:buChar char="■"/>
              <a:defRPr b="0" i="0" sz="1500" u="none" cap="none" strike="noStrike">
                <a:solidFill>
                  <a:schemeClr val="accent1"/>
                </a:solidFill>
                <a:latin typeface="Lato"/>
                <a:ea typeface="Lato"/>
                <a:cs typeface="Lato"/>
                <a:sym typeface="Lato"/>
              </a:defRPr>
            </a:lvl9pPr>
          </a:lstStyle>
          <a:p/>
        </p:txBody>
      </p:sp>
      <p:sp>
        <p:nvSpPr>
          <p:cNvPr id="12" name="Google Shape;12;g1398eea54f5_1_192"/>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23.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36.jpg"/><Relationship Id="rId5"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hyperlink" Target="https://www.menti.com/altj3c3inf5g" TargetMode="External"/><Relationship Id="rId5"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32.jpg"/><Relationship Id="rId5" Type="http://schemas.openxmlformats.org/officeDocument/2006/relationships/image" Target="../media/image10.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descr="Heading" id="156" name="Google Shape;156;p1"/>
          <p:cNvSpPr txBox="1"/>
          <p:nvPr>
            <p:ph type="title"/>
          </p:nvPr>
        </p:nvSpPr>
        <p:spPr>
          <a:xfrm>
            <a:off x="360000" y="1620000"/>
            <a:ext cx="10800600" cy="1368000"/>
          </a:xfrm>
          <a:prstGeom prst="rect">
            <a:avLst/>
          </a:prstGeom>
          <a:noFill/>
          <a:ln>
            <a:noFill/>
          </a:ln>
        </p:spPr>
        <p:txBody>
          <a:bodyPr anchorCtr="0" anchor="t" bIns="0" lIns="360000" spcFirstLastPara="1" rIns="0" wrap="square" tIns="180000">
            <a:noAutofit/>
          </a:bodyPr>
          <a:lstStyle/>
          <a:p>
            <a:pPr indent="0" lvl="0" marL="0" rtl="0" algn="l">
              <a:lnSpc>
                <a:spcPct val="90000"/>
              </a:lnSpc>
              <a:spcBef>
                <a:spcPts val="0"/>
              </a:spcBef>
              <a:spcAft>
                <a:spcPts val="0"/>
              </a:spcAft>
              <a:buSzPts val="4400"/>
              <a:buNone/>
            </a:pPr>
            <a:r>
              <a:rPr lang="en-US" sz="3530"/>
              <a:t>‘The Moodle that (always) goes wrong’: </a:t>
            </a:r>
            <a:br>
              <a:rPr lang="en-US" sz="3530"/>
            </a:br>
            <a:r>
              <a:rPr lang="en-US" sz="3530"/>
              <a:t>a tale of Moodle performance and accessibility failures</a:t>
            </a:r>
            <a:endParaRPr sz="3530"/>
          </a:p>
          <a:p>
            <a:pPr indent="0" lvl="0" marL="0" rtl="0" algn="l">
              <a:lnSpc>
                <a:spcPct val="90000"/>
              </a:lnSpc>
              <a:spcBef>
                <a:spcPts val="0"/>
              </a:spcBef>
              <a:spcAft>
                <a:spcPts val="0"/>
              </a:spcAft>
              <a:buSzPts val="4400"/>
              <a:buNone/>
            </a:pPr>
            <a:r>
              <a:t/>
            </a:r>
            <a:endParaRPr sz="3530"/>
          </a:p>
        </p:txBody>
      </p:sp>
      <p:sp>
        <p:nvSpPr>
          <p:cNvPr id="157" name="Google Shape;157;p1"/>
          <p:cNvSpPr txBox="1"/>
          <p:nvPr>
            <p:ph idx="1" type="body"/>
          </p:nvPr>
        </p:nvSpPr>
        <p:spPr>
          <a:xfrm>
            <a:off x="2720549" y="4550575"/>
            <a:ext cx="9000000" cy="1908000"/>
          </a:xfrm>
          <a:prstGeom prst="rect">
            <a:avLst/>
          </a:prstGeom>
          <a:noFill/>
          <a:ln>
            <a:noFill/>
          </a:ln>
        </p:spPr>
        <p:txBody>
          <a:bodyPr anchorCtr="0" anchor="t" bIns="0" lIns="0" spcFirstLastPara="1" rIns="0" wrap="square" tIns="0">
            <a:normAutofit/>
          </a:bodyPr>
          <a:lstStyle/>
          <a:p>
            <a:pPr indent="0" lvl="0" marL="0" rtl="0" algn="r">
              <a:lnSpc>
                <a:spcPct val="115000"/>
              </a:lnSpc>
              <a:spcBef>
                <a:spcPts val="0"/>
              </a:spcBef>
              <a:spcAft>
                <a:spcPts val="0"/>
              </a:spcAft>
              <a:buSzPts val="3600"/>
              <a:buNone/>
            </a:pPr>
            <a:r>
              <a:rPr lang="en-US" sz="2200"/>
              <a:t>Aurelie Soulier and Nikola Bozhkov</a:t>
            </a:r>
            <a:endParaRPr sz="2200"/>
          </a:p>
          <a:p>
            <a:pPr indent="0" lvl="0" marL="0" rtl="0" algn="r">
              <a:lnSpc>
                <a:spcPct val="115000"/>
              </a:lnSpc>
              <a:spcBef>
                <a:spcPts val="0"/>
              </a:spcBef>
              <a:spcAft>
                <a:spcPts val="0"/>
              </a:spcAft>
              <a:buSzPts val="3600"/>
              <a:buNone/>
            </a:pPr>
            <a:r>
              <a:rPr lang="en-US" sz="2200"/>
              <a:t>27 September 2022  #MootGlobal22</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1558097806a_0_45"/>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Related course design issues</a:t>
            </a:r>
            <a:endParaRPr/>
          </a:p>
        </p:txBody>
      </p:sp>
      <p:pic>
        <p:nvPicPr>
          <p:cNvPr id="245" name="Google Shape;245;g1558097806a_0_45"/>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46" name="Google Shape;246;g1558097806a_0_45"/>
          <p:cNvSpPr txBox="1"/>
          <p:nvPr>
            <p:ph idx="4294967295" type="body"/>
          </p:nvPr>
        </p:nvSpPr>
        <p:spPr>
          <a:xfrm>
            <a:off x="3600000" y="1980000"/>
            <a:ext cx="8064057" cy="4201200"/>
          </a:xfrm>
          <a:prstGeom prst="rect">
            <a:avLst/>
          </a:prstGeom>
          <a:noFill/>
          <a:ln>
            <a:noFill/>
          </a:ln>
        </p:spPr>
        <p:txBody>
          <a:bodyPr anchorCtr="0" anchor="t" bIns="45700" lIns="91425" spcFirstLastPara="1" rIns="91425" wrap="square" tIns="45700">
            <a:noAutofit/>
          </a:bodyPr>
          <a:lstStyle/>
          <a:p>
            <a:pPr indent="-361950" lvl="0" marL="361950" rtl="0" algn="l">
              <a:lnSpc>
                <a:spcPct val="115000"/>
              </a:lnSpc>
              <a:spcBef>
                <a:spcPts val="0"/>
              </a:spcBef>
              <a:spcAft>
                <a:spcPts val="0"/>
              </a:spcAft>
              <a:buClr>
                <a:srgbClr val="434343"/>
              </a:buClr>
              <a:buSzPts val="2700"/>
              <a:buChar char="●"/>
            </a:pPr>
            <a:r>
              <a:rPr lang="en-US" sz="2000">
                <a:solidFill>
                  <a:srgbClr val="434343"/>
                </a:solidFill>
              </a:rPr>
              <a:t>‘Timeless’ course (not refreshed every year) -  carries the issues on.</a:t>
            </a:r>
            <a:endParaRPr sz="2000">
              <a:solidFill>
                <a:srgbClr val="434343"/>
              </a:solidFill>
            </a:endParaRPr>
          </a:p>
          <a:p>
            <a:pPr indent="-361950" lvl="0" marL="361950" rtl="0" algn="l">
              <a:lnSpc>
                <a:spcPct val="115000"/>
              </a:lnSpc>
              <a:spcBef>
                <a:spcPts val="0"/>
              </a:spcBef>
              <a:spcAft>
                <a:spcPts val="0"/>
              </a:spcAft>
              <a:buClr>
                <a:srgbClr val="434343"/>
              </a:buClr>
              <a:buSzPts val="2700"/>
              <a:buChar char="●"/>
            </a:pPr>
            <a:r>
              <a:rPr lang="en-US" sz="2000">
                <a:solidFill>
                  <a:srgbClr val="434343"/>
                </a:solidFill>
              </a:rPr>
              <a:t>Endless sections.</a:t>
            </a:r>
            <a:endParaRPr sz="2000">
              <a:solidFill>
                <a:srgbClr val="434343"/>
              </a:solidFill>
            </a:endParaRPr>
          </a:p>
          <a:p>
            <a:pPr indent="-476250" lvl="1" marL="1219200" rtl="0" algn="l">
              <a:lnSpc>
                <a:spcPct val="115000"/>
              </a:lnSpc>
              <a:spcBef>
                <a:spcPts val="0"/>
              </a:spcBef>
              <a:spcAft>
                <a:spcPts val="0"/>
              </a:spcAft>
              <a:buClr>
                <a:srgbClr val="434343"/>
              </a:buClr>
              <a:buSzPts val="2700"/>
              <a:buChar char="○"/>
            </a:pPr>
            <a:r>
              <a:rPr lang="en-US" sz="1800">
                <a:solidFill>
                  <a:srgbClr val="434343"/>
                </a:solidFill>
              </a:rPr>
              <a:t>impossible to find content.</a:t>
            </a:r>
            <a:endParaRPr sz="1800">
              <a:solidFill>
                <a:srgbClr val="434343"/>
              </a:solidFill>
            </a:endParaRPr>
          </a:p>
          <a:p>
            <a:pPr indent="-476250" lvl="1" marL="1219200" rtl="0" algn="l">
              <a:lnSpc>
                <a:spcPct val="115000"/>
              </a:lnSpc>
              <a:spcBef>
                <a:spcPts val="0"/>
              </a:spcBef>
              <a:spcAft>
                <a:spcPts val="0"/>
              </a:spcAft>
              <a:buClr>
                <a:srgbClr val="434343"/>
              </a:buClr>
              <a:buSzPts val="2700"/>
              <a:buChar char="○"/>
            </a:pPr>
            <a:r>
              <a:rPr lang="en-US" sz="1800">
                <a:solidFill>
                  <a:srgbClr val="434343"/>
                </a:solidFill>
              </a:rPr>
              <a:t>navigation issues.</a:t>
            </a:r>
            <a:endParaRPr sz="1800">
              <a:solidFill>
                <a:srgbClr val="434343"/>
              </a:solidFill>
            </a:endParaRPr>
          </a:p>
          <a:p>
            <a:pPr indent="-361950" lvl="0" marL="361950" rtl="0" algn="l">
              <a:lnSpc>
                <a:spcPct val="115000"/>
              </a:lnSpc>
              <a:spcBef>
                <a:spcPts val="0"/>
              </a:spcBef>
              <a:spcAft>
                <a:spcPts val="0"/>
              </a:spcAft>
              <a:buClr>
                <a:srgbClr val="434343"/>
              </a:buClr>
              <a:buSzPts val="2700"/>
              <a:buChar char="●"/>
            </a:pPr>
            <a:r>
              <a:rPr lang="en-US" sz="2000">
                <a:solidFill>
                  <a:srgbClr val="434343"/>
                </a:solidFill>
              </a:rPr>
              <a:t>Accessibility issues.</a:t>
            </a:r>
            <a:endParaRPr sz="2000">
              <a:solidFill>
                <a:srgbClr val="434343"/>
              </a:solidFill>
            </a:endParaRPr>
          </a:p>
          <a:p>
            <a:pPr indent="-361950" lvl="0" marL="361950" rtl="0" algn="l">
              <a:lnSpc>
                <a:spcPct val="115000"/>
              </a:lnSpc>
              <a:spcBef>
                <a:spcPts val="0"/>
              </a:spcBef>
              <a:spcAft>
                <a:spcPts val="0"/>
              </a:spcAft>
              <a:buClr>
                <a:srgbClr val="434343"/>
              </a:buClr>
              <a:buSzPts val="2700"/>
              <a:buChar char="●"/>
            </a:pPr>
            <a:r>
              <a:rPr lang="en-US" sz="2000">
                <a:solidFill>
                  <a:srgbClr val="434343"/>
                </a:solidFill>
              </a:rPr>
              <a:t>Using irrelevant pictures.</a:t>
            </a:r>
            <a:endParaRPr sz="2000">
              <a:solidFill>
                <a:srgbClr val="434343"/>
              </a:solidFill>
            </a:endParaRPr>
          </a:p>
          <a:p>
            <a:pPr indent="-476250" lvl="1" marL="1219200" rtl="0" algn="l">
              <a:lnSpc>
                <a:spcPct val="115000"/>
              </a:lnSpc>
              <a:spcBef>
                <a:spcPts val="0"/>
              </a:spcBef>
              <a:spcAft>
                <a:spcPts val="0"/>
              </a:spcAft>
              <a:buClr>
                <a:srgbClr val="434343"/>
              </a:buClr>
              <a:buSzPts val="2700"/>
              <a:buChar char="○"/>
            </a:pPr>
            <a:r>
              <a:rPr lang="en-US" sz="1800">
                <a:solidFill>
                  <a:srgbClr val="434343"/>
                </a:solidFill>
              </a:rPr>
              <a:t>not accessible.</a:t>
            </a:r>
            <a:endParaRPr sz="1800">
              <a:solidFill>
                <a:srgbClr val="434343"/>
              </a:solidFill>
            </a:endParaRPr>
          </a:p>
          <a:p>
            <a:pPr indent="-476250" lvl="1" marL="1219200" rtl="0" algn="l">
              <a:lnSpc>
                <a:spcPct val="115000"/>
              </a:lnSpc>
              <a:spcBef>
                <a:spcPts val="0"/>
              </a:spcBef>
              <a:spcAft>
                <a:spcPts val="0"/>
              </a:spcAft>
              <a:buClr>
                <a:srgbClr val="434343"/>
              </a:buClr>
              <a:buSzPts val="2700"/>
              <a:buChar char="○"/>
            </a:pPr>
            <a:r>
              <a:rPr lang="en-US" sz="1800">
                <a:solidFill>
                  <a:srgbClr val="434343"/>
                </a:solidFill>
              </a:rPr>
              <a:t>use storage.</a:t>
            </a:r>
            <a:endParaRPr sz="18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pic>
        <p:nvPicPr>
          <p:cNvPr id="247" name="Google Shape;247;g1558097806a_0_45"/>
          <p:cNvPicPr preferRelativeResize="0"/>
          <p:nvPr/>
        </p:nvPicPr>
        <p:blipFill rotWithShape="1">
          <a:blip r:embed="rId4">
            <a:alphaModFix/>
          </a:blip>
          <a:srcRect b="0" l="0" r="0" t="0"/>
          <a:stretch/>
        </p:blipFill>
        <p:spPr>
          <a:xfrm>
            <a:off x="504000" y="2159996"/>
            <a:ext cx="2196000" cy="3351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558097806a_0_40"/>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Related course performance issues</a:t>
            </a:r>
            <a:endParaRPr/>
          </a:p>
        </p:txBody>
      </p:sp>
      <p:pic>
        <p:nvPicPr>
          <p:cNvPr id="253" name="Google Shape;253;g1558097806a_0_40"/>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54" name="Google Shape;254;g1558097806a_0_40"/>
          <p:cNvSpPr txBox="1"/>
          <p:nvPr>
            <p:ph idx="4294967295" type="body"/>
          </p:nvPr>
        </p:nvSpPr>
        <p:spPr>
          <a:xfrm>
            <a:off x="3600000" y="1980000"/>
            <a:ext cx="8212438" cy="4632300"/>
          </a:xfrm>
          <a:prstGeom prst="rect">
            <a:avLst/>
          </a:prstGeom>
          <a:noFill/>
          <a:ln>
            <a:noFill/>
          </a:ln>
        </p:spPr>
        <p:txBody>
          <a:bodyPr anchorCtr="0" anchor="t" bIns="45700" lIns="91425" spcFirstLastPara="1" rIns="91425" wrap="square" tIns="45700">
            <a:noAutofit/>
          </a:bodyPr>
          <a:lstStyle/>
          <a:p>
            <a:pPr indent="-476250" lvl="0" marL="609600" rtl="0" algn="l">
              <a:lnSpc>
                <a:spcPct val="114000"/>
              </a:lnSpc>
              <a:spcBef>
                <a:spcPts val="500"/>
              </a:spcBef>
              <a:spcAft>
                <a:spcPts val="0"/>
              </a:spcAft>
              <a:buClr>
                <a:srgbClr val="434343"/>
              </a:buClr>
              <a:buSzPts val="2700"/>
              <a:buChar char="●"/>
            </a:pPr>
            <a:r>
              <a:rPr lang="en-US" sz="2000">
                <a:solidFill>
                  <a:srgbClr val="434343"/>
                </a:solidFill>
              </a:rPr>
              <a:t>Voluminous manual enrolments (1000s of users).</a:t>
            </a:r>
            <a:endParaRPr sz="2000">
              <a:solidFill>
                <a:srgbClr val="434343"/>
              </a:solidFill>
            </a:endParaRPr>
          </a:p>
          <a:p>
            <a:pPr indent="-450850" lvl="1" marL="1219200" rtl="0" algn="l">
              <a:lnSpc>
                <a:spcPct val="114000"/>
              </a:lnSpc>
              <a:spcBef>
                <a:spcPts val="500"/>
              </a:spcBef>
              <a:spcAft>
                <a:spcPts val="0"/>
              </a:spcAft>
              <a:buClr>
                <a:srgbClr val="434343"/>
              </a:buClr>
              <a:buSzPts val="2300"/>
              <a:buChar char="○"/>
            </a:pPr>
            <a:r>
              <a:rPr lang="en-US" sz="1800">
                <a:solidFill>
                  <a:srgbClr val="434343"/>
                </a:solidFill>
              </a:rPr>
              <a:t>Gradebook timeouts issues in export.</a:t>
            </a:r>
            <a:br>
              <a:rPr lang="en-US" sz="1800">
                <a:solidFill>
                  <a:srgbClr val="434343"/>
                </a:solidFill>
              </a:rPr>
            </a:br>
            <a:r>
              <a:rPr lang="en-US" sz="1800">
                <a:solidFill>
                  <a:srgbClr val="434343"/>
                </a:solidFill>
              </a:rPr>
              <a:t>(due to course manual enrolment sizes + maybe also Cloud config).</a:t>
            </a:r>
            <a:endParaRPr/>
          </a:p>
          <a:p>
            <a:pPr indent="-304800" lvl="1" marL="1219200" rtl="0" algn="l">
              <a:lnSpc>
                <a:spcPct val="114000"/>
              </a:lnSpc>
              <a:spcBef>
                <a:spcPts val="500"/>
              </a:spcBef>
              <a:spcAft>
                <a:spcPts val="0"/>
              </a:spcAft>
              <a:buClr>
                <a:srgbClr val="434343"/>
              </a:buClr>
              <a:buSzPts val="2300"/>
              <a:buNone/>
            </a:pPr>
            <a:r>
              <a:t/>
            </a:r>
            <a:endParaRPr sz="1800">
              <a:solidFill>
                <a:srgbClr val="434343"/>
              </a:solidFill>
            </a:endParaRPr>
          </a:p>
          <a:p>
            <a:pPr indent="-304800" lvl="1" marL="1219200" rtl="0" algn="l">
              <a:lnSpc>
                <a:spcPct val="114000"/>
              </a:lnSpc>
              <a:spcBef>
                <a:spcPts val="500"/>
              </a:spcBef>
              <a:spcAft>
                <a:spcPts val="0"/>
              </a:spcAft>
              <a:buClr>
                <a:srgbClr val="434343"/>
              </a:buClr>
              <a:buSzPts val="2300"/>
              <a:buNone/>
            </a:pPr>
            <a:r>
              <a:t/>
            </a:r>
            <a:endParaRPr sz="1800">
              <a:solidFill>
                <a:srgbClr val="434343"/>
              </a:solidFill>
            </a:endParaRPr>
          </a:p>
          <a:p>
            <a:pPr indent="-304800" lvl="1" marL="1219200" rtl="0" algn="l">
              <a:lnSpc>
                <a:spcPct val="114000"/>
              </a:lnSpc>
              <a:spcBef>
                <a:spcPts val="500"/>
              </a:spcBef>
              <a:spcAft>
                <a:spcPts val="0"/>
              </a:spcAft>
              <a:buClr>
                <a:srgbClr val="434343"/>
              </a:buClr>
              <a:buSzPts val="2300"/>
              <a:buNone/>
            </a:pPr>
            <a:r>
              <a:t/>
            </a:r>
            <a:endParaRPr sz="1800">
              <a:solidFill>
                <a:srgbClr val="434343"/>
              </a:solidFill>
            </a:endParaRPr>
          </a:p>
          <a:p>
            <a:pPr indent="-304800" lvl="1" marL="1219200" rtl="0" algn="l">
              <a:lnSpc>
                <a:spcPct val="114000"/>
              </a:lnSpc>
              <a:spcBef>
                <a:spcPts val="500"/>
              </a:spcBef>
              <a:spcAft>
                <a:spcPts val="0"/>
              </a:spcAft>
              <a:buClr>
                <a:srgbClr val="434343"/>
              </a:buClr>
              <a:buSzPts val="2300"/>
              <a:buNone/>
            </a:pPr>
            <a:r>
              <a:t/>
            </a:r>
            <a:endParaRPr sz="1800">
              <a:solidFill>
                <a:srgbClr val="434343"/>
              </a:solidFill>
            </a:endParaRPr>
          </a:p>
          <a:p>
            <a:pPr indent="-304800" lvl="1" marL="1219200" rtl="0" algn="l">
              <a:lnSpc>
                <a:spcPct val="114000"/>
              </a:lnSpc>
              <a:spcBef>
                <a:spcPts val="500"/>
              </a:spcBef>
              <a:spcAft>
                <a:spcPts val="0"/>
              </a:spcAft>
              <a:buClr>
                <a:srgbClr val="434343"/>
              </a:buClr>
              <a:buSzPts val="2300"/>
              <a:buNone/>
            </a:pPr>
            <a:r>
              <a:t/>
            </a:r>
            <a:endParaRPr sz="1800">
              <a:solidFill>
                <a:srgbClr val="434343"/>
              </a:solidFill>
            </a:endParaRPr>
          </a:p>
          <a:p>
            <a:pPr indent="-476250" lvl="0" marL="609600" rtl="0" algn="l">
              <a:lnSpc>
                <a:spcPct val="114000"/>
              </a:lnSpc>
              <a:spcBef>
                <a:spcPts val="500"/>
              </a:spcBef>
              <a:spcAft>
                <a:spcPts val="0"/>
              </a:spcAft>
              <a:buClr>
                <a:srgbClr val="434343"/>
              </a:buClr>
              <a:buSzPts val="2700"/>
              <a:buChar char="●"/>
            </a:pPr>
            <a:r>
              <a:rPr lang="en-US" sz="2000">
                <a:solidFill>
                  <a:srgbClr val="434343"/>
                </a:solidFill>
              </a:rPr>
              <a:t>Quiz setup – thousands of learners all starting at once.</a:t>
            </a:r>
            <a:endParaRPr sz="2000">
              <a:solidFill>
                <a:srgbClr val="434343"/>
              </a:solidFill>
            </a:endParaRPr>
          </a:p>
          <a:p>
            <a:pPr indent="-476250" lvl="0" marL="609600" rtl="0" algn="l">
              <a:lnSpc>
                <a:spcPct val="114000"/>
              </a:lnSpc>
              <a:spcBef>
                <a:spcPts val="500"/>
              </a:spcBef>
              <a:spcAft>
                <a:spcPts val="0"/>
              </a:spcAft>
              <a:buClr>
                <a:srgbClr val="434343"/>
              </a:buClr>
              <a:buSzPts val="2700"/>
              <a:buChar char="●"/>
            </a:pPr>
            <a:r>
              <a:rPr lang="en-US" sz="2000">
                <a:solidFill>
                  <a:srgbClr val="434343"/>
                </a:solidFill>
              </a:rPr>
              <a:t>STACK questions poorly configured.</a:t>
            </a:r>
            <a:endParaRPr sz="2000">
              <a:solidFill>
                <a:srgbClr val="434343"/>
              </a:solidFill>
            </a:endParaRPr>
          </a:p>
          <a:p>
            <a:pPr indent="-450850" lvl="1" marL="1219200" rtl="0" algn="l">
              <a:lnSpc>
                <a:spcPct val="114000"/>
              </a:lnSpc>
              <a:spcBef>
                <a:spcPts val="500"/>
              </a:spcBef>
              <a:spcAft>
                <a:spcPts val="0"/>
              </a:spcAft>
              <a:buClr>
                <a:srgbClr val="434343"/>
              </a:buClr>
              <a:buSzPts val="2300"/>
              <a:buChar char="○"/>
            </a:pPr>
            <a:r>
              <a:rPr lang="en-US" sz="1800">
                <a:solidFill>
                  <a:srgbClr val="434343"/>
                </a:solidFill>
              </a:rPr>
              <a:t>Variants are not fair.</a:t>
            </a:r>
            <a:endParaRPr sz="1800">
              <a:solidFill>
                <a:srgbClr val="434343"/>
              </a:solidFill>
            </a:endParaRPr>
          </a:p>
          <a:p>
            <a:pPr indent="-450850" lvl="1" marL="1219200" marR="0" rtl="0" algn="l">
              <a:lnSpc>
                <a:spcPct val="114000"/>
              </a:lnSpc>
              <a:spcBef>
                <a:spcPts val="500"/>
              </a:spcBef>
              <a:spcAft>
                <a:spcPts val="0"/>
              </a:spcAft>
              <a:buClr>
                <a:srgbClr val="434343"/>
              </a:buClr>
              <a:buSzPts val="2300"/>
              <a:buChar char="○"/>
            </a:pPr>
            <a:r>
              <a:rPr lang="en-US" sz="1800">
                <a:solidFill>
                  <a:srgbClr val="434343"/>
                </a:solidFill>
              </a:rPr>
              <a:t>quizzes crash when loading on-the-fly variants for hundreds of users.</a:t>
            </a:r>
            <a:endParaRPr sz="1800">
              <a:solidFill>
                <a:srgbClr val="434343"/>
              </a:solidFill>
            </a:endParaRPr>
          </a:p>
        </p:txBody>
      </p:sp>
      <p:pic>
        <p:nvPicPr>
          <p:cNvPr id="255" name="Google Shape;255;g1558097806a_0_40"/>
          <p:cNvPicPr preferRelativeResize="0"/>
          <p:nvPr/>
        </p:nvPicPr>
        <p:blipFill rotWithShape="1">
          <a:blip r:embed="rId4">
            <a:alphaModFix/>
          </a:blip>
          <a:srcRect b="0" l="0" r="0" t="0"/>
          <a:stretch/>
        </p:blipFill>
        <p:spPr>
          <a:xfrm flipH="1">
            <a:off x="504000" y="2160000"/>
            <a:ext cx="2196000" cy="3689627"/>
          </a:xfrm>
          <a:prstGeom prst="rect">
            <a:avLst/>
          </a:prstGeom>
          <a:noFill/>
          <a:ln>
            <a:noFill/>
          </a:ln>
        </p:spPr>
      </p:pic>
      <p:pic>
        <p:nvPicPr>
          <p:cNvPr id="256" name="Google Shape;256;g1558097806a_0_40"/>
          <p:cNvPicPr preferRelativeResize="0"/>
          <p:nvPr/>
        </p:nvPicPr>
        <p:blipFill rotWithShape="1">
          <a:blip r:embed="rId5">
            <a:alphaModFix/>
          </a:blip>
          <a:srcRect b="0" l="0" r="0" t="0"/>
          <a:stretch/>
        </p:blipFill>
        <p:spPr>
          <a:xfrm>
            <a:off x="4476000" y="3226745"/>
            <a:ext cx="4524050" cy="162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1398eea54f5_5_101"/>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pic>
        <p:nvPicPr>
          <p:cNvPr id="263" name="Google Shape;263;g1398eea54f5_5_101"/>
          <p:cNvPicPr preferRelativeResize="0"/>
          <p:nvPr/>
        </p:nvPicPr>
        <p:blipFill rotWithShape="1">
          <a:blip r:embed="rId4">
            <a:alphaModFix/>
          </a:blip>
          <a:srcRect b="0" l="0" r="0" t="0"/>
          <a:stretch/>
        </p:blipFill>
        <p:spPr>
          <a:xfrm>
            <a:off x="2137153" y="467560"/>
            <a:ext cx="7917693" cy="617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558097806a_0_50"/>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Tips to improve design and performance for tutors / course administrators</a:t>
            </a:r>
            <a:endParaRPr/>
          </a:p>
        </p:txBody>
      </p:sp>
      <p:pic>
        <p:nvPicPr>
          <p:cNvPr id="270" name="Google Shape;270;g1558097806a_0_50"/>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71" name="Google Shape;271;g1558097806a_0_50"/>
          <p:cNvSpPr txBox="1"/>
          <p:nvPr>
            <p:ph idx="4294967295" type="body"/>
          </p:nvPr>
        </p:nvSpPr>
        <p:spPr>
          <a:xfrm>
            <a:off x="3600000" y="1980000"/>
            <a:ext cx="8347800" cy="4452300"/>
          </a:xfrm>
          <a:prstGeom prst="rect">
            <a:avLst/>
          </a:prstGeom>
          <a:noFill/>
          <a:ln>
            <a:noFill/>
          </a:ln>
        </p:spPr>
        <p:txBody>
          <a:bodyPr anchorCtr="0" anchor="t" bIns="45700" lIns="91425" spcFirstLastPara="1" rIns="91425" wrap="square" tIns="45700">
            <a:noAutofit/>
          </a:bodyPr>
          <a:lstStyle/>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Use automatic enrolments (based on Student Records System).</a:t>
            </a:r>
            <a:endParaRPr sz="2000">
              <a:solidFill>
                <a:srgbClr val="434343"/>
              </a:solidFill>
            </a:endParaRPr>
          </a:p>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Check your course legacy files if you have a timeless/old course and remove them from legacy files/add to a repository.</a:t>
            </a:r>
            <a:endParaRPr sz="2000">
              <a:solidFill>
                <a:srgbClr val="434343"/>
              </a:solidFill>
            </a:endParaRPr>
          </a:p>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Don't keep files/topics that aren't used (these should be in previous versions if you rollover periodically).</a:t>
            </a:r>
            <a:endParaRPr sz="2000">
              <a:solidFill>
                <a:srgbClr val="434343"/>
              </a:solidFill>
            </a:endParaRPr>
          </a:p>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For large cohort, stagger quiz start time.</a:t>
            </a:r>
            <a:endParaRPr sz="2000">
              <a:solidFill>
                <a:srgbClr val="434343"/>
              </a:solidFill>
            </a:endParaRPr>
          </a:p>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For STACK, deploy variants prior to the quiz run, not on-the-fly at the time of running the quiz this ensures you can check for fairness but also help performance.</a:t>
            </a:r>
            <a:endParaRPr sz="2000">
              <a:solidFill>
                <a:srgbClr val="434343"/>
              </a:solidFill>
            </a:endParaRPr>
          </a:p>
          <a:p>
            <a:pPr indent="-501650" lvl="0" marL="609600" rtl="0" algn="l">
              <a:lnSpc>
                <a:spcPct val="114000"/>
              </a:lnSpc>
              <a:spcBef>
                <a:spcPts val="1000"/>
              </a:spcBef>
              <a:spcAft>
                <a:spcPts val="0"/>
              </a:spcAft>
              <a:buClr>
                <a:schemeClr val="dk1"/>
              </a:buClr>
              <a:buSzPts val="3100"/>
              <a:buChar char="✓"/>
            </a:pPr>
            <a:r>
              <a:rPr lang="en-US" sz="2000">
                <a:solidFill>
                  <a:srgbClr val="434343"/>
                </a:solidFill>
              </a:rPr>
              <a:t>Ask help from you Learning Technologists to improve design.</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p>
        </p:txBody>
      </p:sp>
      <p:pic>
        <p:nvPicPr>
          <p:cNvPr id="272" name="Google Shape;272;g1558097806a_0_50"/>
          <p:cNvPicPr preferRelativeResize="0"/>
          <p:nvPr/>
        </p:nvPicPr>
        <p:blipFill rotWithShape="1">
          <a:blip r:embed="rId4">
            <a:alphaModFix/>
          </a:blip>
          <a:srcRect b="0" l="0" r="0" t="0"/>
          <a:stretch/>
        </p:blipFill>
        <p:spPr>
          <a:xfrm>
            <a:off x="504000" y="2160000"/>
            <a:ext cx="2196000" cy="27253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398eea54f5_5_26"/>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Tips to improve design and performance for site administrators</a:t>
            </a:r>
            <a:endParaRPr/>
          </a:p>
        </p:txBody>
      </p:sp>
      <p:pic>
        <p:nvPicPr>
          <p:cNvPr id="279" name="Google Shape;279;g1398eea54f5_5_26"/>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80" name="Google Shape;280;g1398eea54f5_5_26"/>
          <p:cNvSpPr txBox="1"/>
          <p:nvPr>
            <p:ph idx="4294967295" type="body"/>
          </p:nvPr>
        </p:nvSpPr>
        <p:spPr>
          <a:xfrm>
            <a:off x="3600000" y="1980000"/>
            <a:ext cx="8297700" cy="4201200"/>
          </a:xfrm>
          <a:prstGeom prst="rect">
            <a:avLst/>
          </a:prstGeom>
          <a:noFill/>
          <a:ln>
            <a:noFill/>
          </a:ln>
        </p:spPr>
        <p:txBody>
          <a:bodyPr anchorCtr="0" anchor="t" bIns="45700" lIns="91425" spcFirstLastPara="1" rIns="91425" wrap="square" tIns="45700">
            <a:normAutofit/>
          </a:bodyPr>
          <a:lstStyle/>
          <a:p>
            <a:pPr indent="0" lvl="0" marL="609600" rtl="0" algn="l">
              <a:lnSpc>
                <a:spcPct val="90000"/>
              </a:lnSpc>
              <a:spcBef>
                <a:spcPts val="1000"/>
              </a:spcBef>
              <a:spcAft>
                <a:spcPts val="0"/>
              </a:spcAft>
              <a:buSzPts val="1700"/>
              <a:buNone/>
            </a:pPr>
            <a:r>
              <a:t/>
            </a:r>
            <a:endParaRPr sz="2000"/>
          </a:p>
          <a:p>
            <a:pPr indent="-501650" lvl="0" marL="609600" rtl="0" algn="l">
              <a:lnSpc>
                <a:spcPct val="90000"/>
              </a:lnSpc>
              <a:spcBef>
                <a:spcPts val="1000"/>
              </a:spcBef>
              <a:spcAft>
                <a:spcPts val="0"/>
              </a:spcAft>
              <a:buClr>
                <a:schemeClr val="dk1"/>
              </a:buClr>
              <a:buSzPts val="3100"/>
              <a:buChar char="✓"/>
            </a:pPr>
            <a:r>
              <a:rPr lang="en-US" sz="2000">
                <a:solidFill>
                  <a:srgbClr val="434343"/>
                </a:solidFill>
              </a:rPr>
              <a:t>Work with you host / Cloud provider (Catalyst for us) to fine tune performance.</a:t>
            </a:r>
            <a:endParaRPr sz="2000">
              <a:solidFill>
                <a:srgbClr val="434343"/>
              </a:solidFill>
            </a:endParaRPr>
          </a:p>
          <a:p>
            <a:pPr indent="-501650" lvl="0" marL="609600" rtl="0" algn="l">
              <a:lnSpc>
                <a:spcPct val="90000"/>
              </a:lnSpc>
              <a:spcBef>
                <a:spcPts val="1000"/>
              </a:spcBef>
              <a:spcAft>
                <a:spcPts val="0"/>
              </a:spcAft>
              <a:buClr>
                <a:schemeClr val="dk1"/>
              </a:buClr>
              <a:buSzPts val="3100"/>
              <a:buChar char="✓"/>
            </a:pPr>
            <a:r>
              <a:rPr lang="en-US" sz="2000">
                <a:solidFill>
                  <a:srgbClr val="434343"/>
                </a:solidFill>
              </a:rPr>
              <a:t>If you're behind DDOS protection service (e.g. Cloudflare) you can fine tune file upload size and timeouts to allow Moodle to function correctly .</a:t>
            </a:r>
            <a:endParaRPr sz="2000">
              <a:solidFill>
                <a:srgbClr val="434343"/>
              </a:solidFill>
            </a:endParaRPr>
          </a:p>
          <a:p>
            <a:pPr indent="-501650" lvl="0" marL="609600" rtl="0" algn="l">
              <a:lnSpc>
                <a:spcPct val="90000"/>
              </a:lnSpc>
              <a:spcBef>
                <a:spcPts val="1000"/>
              </a:spcBef>
              <a:spcAft>
                <a:spcPts val="0"/>
              </a:spcAft>
              <a:buClr>
                <a:schemeClr val="dk1"/>
              </a:buClr>
              <a:buSzPts val="3100"/>
              <a:buChar char="✓"/>
            </a:pPr>
            <a:r>
              <a:rPr lang="en-US" sz="2000">
                <a:solidFill>
                  <a:srgbClr val="434343"/>
                </a:solidFill>
                <a:extLst>
                  <a:ext uri="http://customooxmlschemas.google.com/">
                    <go:slidesCustomData xmlns:go="http://customooxmlschemas.google.com/" textRoundtripDataId="1"/>
                  </a:ext>
                </a:extLst>
              </a:rPr>
              <a:t>Migrate from LDAP to AAD or SAML2 authentication to reduce load and reduce table locks.</a:t>
            </a:r>
            <a:endParaRPr sz="2000">
              <a:solidFill>
                <a:srgbClr val="434343"/>
              </a:solidFill>
            </a:endParaRPr>
          </a:p>
          <a:p>
            <a:pPr indent="-501650" lvl="0" marL="609600" rtl="0" algn="l">
              <a:lnSpc>
                <a:spcPct val="90000"/>
              </a:lnSpc>
              <a:spcBef>
                <a:spcPts val="1000"/>
              </a:spcBef>
              <a:spcAft>
                <a:spcPts val="0"/>
              </a:spcAft>
              <a:buClr>
                <a:schemeClr val="dk1"/>
              </a:buClr>
              <a:buSzPts val="3100"/>
              <a:buChar char="✓"/>
            </a:pPr>
            <a:r>
              <a:rPr lang="en-US" sz="2000">
                <a:solidFill>
                  <a:srgbClr val="434343"/>
                </a:solidFill>
                <a:extLst>
                  <a:ext uri="http://customooxmlschemas.google.com/">
                    <go:slidesCustomData xmlns:go="http://customooxmlschemas.google.com/" textRoundtripDataId="2"/>
                  </a:ext>
                </a:extLst>
              </a:rPr>
              <a:t>Implement performance monitoring (CloudWatch, NewRelic, etc. ) &amp; investigate reduced performance </a:t>
            </a:r>
            <a:r>
              <a:rPr b="1" lang="en-US" sz="2000">
                <a:solidFill>
                  <a:srgbClr val="434343"/>
                </a:solidFill>
                <a:extLst>
                  <a:ext uri="http://customooxmlschemas.google.com/">
                    <go:slidesCustomData xmlns:go="http://customooxmlschemas.google.com/" textRoundtripDataId="3"/>
                  </a:ext>
                </a:extLst>
              </a:rPr>
              <a:t>before </a:t>
            </a:r>
            <a:r>
              <a:rPr lang="en-US" sz="2000">
                <a:solidFill>
                  <a:srgbClr val="434343"/>
                </a:solidFill>
                <a:extLst>
                  <a:ext uri="http://customooxmlschemas.google.com/">
                    <go:slidesCustomData xmlns:go="http://customooxmlschemas.google.com/" textRoundtripDataId="4"/>
                  </a:ext>
                </a:extLst>
              </a:rPr>
              <a:t>your site goes down.</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p>
        </p:txBody>
      </p:sp>
      <p:pic>
        <p:nvPicPr>
          <p:cNvPr id="281" name="Google Shape;281;g1398eea54f5_5_26"/>
          <p:cNvPicPr preferRelativeResize="0"/>
          <p:nvPr/>
        </p:nvPicPr>
        <p:blipFill rotWithShape="1">
          <a:blip r:embed="rId4">
            <a:alphaModFix/>
          </a:blip>
          <a:srcRect b="0" l="0" r="0" t="0"/>
          <a:stretch/>
        </p:blipFill>
        <p:spPr>
          <a:xfrm flipH="1">
            <a:off x="504000" y="2160007"/>
            <a:ext cx="2196000" cy="32706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558097806a_0_30"/>
          <p:cNvSpPr txBox="1"/>
          <p:nvPr>
            <p:ph type="title"/>
          </p:nvPr>
        </p:nvSpPr>
        <p:spPr>
          <a:xfrm>
            <a:off x="379562" y="845314"/>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do well-designed courses look like?</a:t>
            </a:r>
            <a:endParaRPr/>
          </a:p>
        </p:txBody>
      </p:sp>
      <p:pic>
        <p:nvPicPr>
          <p:cNvPr id="287" name="Google Shape;287;g1558097806a_0_30"/>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88" name="Google Shape;288;g1558097806a_0_30"/>
          <p:cNvSpPr txBox="1"/>
          <p:nvPr>
            <p:ph idx="4294967295" type="body"/>
          </p:nvPr>
        </p:nvSpPr>
        <p:spPr>
          <a:xfrm>
            <a:off x="379549" y="2225625"/>
            <a:ext cx="7615800" cy="4201200"/>
          </a:xfrm>
          <a:prstGeom prst="rect">
            <a:avLst/>
          </a:prstGeom>
          <a:noFill/>
          <a:ln>
            <a:noFill/>
          </a:ln>
        </p:spPr>
        <p:txBody>
          <a:bodyPr anchorCtr="0" anchor="t" bIns="45700" lIns="91425" spcFirstLastPara="1" rIns="91425" wrap="square" tIns="45700">
            <a:normAutofit/>
          </a:bodyPr>
          <a:lstStyle/>
          <a:p>
            <a:pPr indent="-361950" lvl="0" marL="361950" rtl="0" algn="l">
              <a:lnSpc>
                <a:spcPct val="80000"/>
              </a:lnSpc>
              <a:spcBef>
                <a:spcPts val="0"/>
              </a:spcBef>
              <a:spcAft>
                <a:spcPts val="0"/>
              </a:spcAft>
              <a:buClr>
                <a:schemeClr val="dk1"/>
              </a:buClr>
              <a:buSzPts val="2700"/>
              <a:buChar char="●"/>
            </a:pPr>
            <a:r>
              <a:rPr lang="en-US" sz="2000">
                <a:solidFill>
                  <a:srgbClr val="434343"/>
                </a:solidFill>
              </a:rPr>
              <a:t>Connected Learning Baseline (UCL Connected Learning Baseline: template and exemplar course launched, 2020).</a:t>
            </a:r>
            <a:endParaRPr sz="2000">
              <a:solidFill>
                <a:srgbClr val="434343"/>
              </a:solidFill>
            </a:endParaRPr>
          </a:p>
          <a:p>
            <a:pPr indent="0" lvl="0" marL="609600" rtl="0" algn="l">
              <a:lnSpc>
                <a:spcPct val="80000"/>
              </a:lnSpc>
              <a:spcBef>
                <a:spcPts val="0"/>
              </a:spcBef>
              <a:spcAft>
                <a:spcPts val="0"/>
              </a:spcAft>
              <a:buSzPts val="1700"/>
              <a:buNone/>
            </a:pPr>
            <a:r>
              <a:t/>
            </a:r>
            <a:endParaRPr sz="2000">
              <a:solidFill>
                <a:srgbClr val="434343"/>
              </a:solidFill>
            </a:endParaRPr>
          </a:p>
          <a:p>
            <a:pPr indent="-361950" lvl="0" marL="361950" rtl="0" algn="l">
              <a:lnSpc>
                <a:spcPct val="80000"/>
              </a:lnSpc>
              <a:spcBef>
                <a:spcPts val="0"/>
              </a:spcBef>
              <a:spcAft>
                <a:spcPts val="0"/>
              </a:spcAft>
              <a:buClr>
                <a:schemeClr val="dk1"/>
              </a:buClr>
              <a:buSzPts val="2700"/>
              <a:buChar char="●"/>
            </a:pPr>
            <a:r>
              <a:rPr lang="en-US" sz="2000">
                <a:solidFill>
                  <a:srgbClr val="434343"/>
                </a:solidFill>
              </a:rPr>
              <a:t>ABC toolkit (Designing programmes and modules with ABC curriculum design, 2018).</a:t>
            </a:r>
            <a:endParaRPr sz="2000">
              <a:solidFill>
                <a:srgbClr val="434343"/>
              </a:solidFill>
            </a:endParaRPr>
          </a:p>
          <a:p>
            <a:pPr indent="0" lvl="0" marL="609600" rtl="0" algn="l">
              <a:lnSpc>
                <a:spcPct val="80000"/>
              </a:lnSpc>
              <a:spcBef>
                <a:spcPts val="0"/>
              </a:spcBef>
              <a:spcAft>
                <a:spcPts val="0"/>
              </a:spcAft>
              <a:buSzPts val="1700"/>
              <a:buNone/>
            </a:pPr>
            <a:r>
              <a:t/>
            </a:r>
            <a:endParaRPr sz="2000">
              <a:solidFill>
                <a:srgbClr val="434343"/>
              </a:solidFill>
            </a:endParaRPr>
          </a:p>
          <a:p>
            <a:pPr indent="-361950" lvl="0" marL="361950" rtl="0" algn="l">
              <a:lnSpc>
                <a:spcPct val="80000"/>
              </a:lnSpc>
              <a:spcBef>
                <a:spcPts val="0"/>
              </a:spcBef>
              <a:spcAft>
                <a:spcPts val="0"/>
              </a:spcAft>
              <a:buClr>
                <a:schemeClr val="dk1"/>
              </a:buClr>
              <a:buSzPts val="2700"/>
              <a:buChar char="●"/>
            </a:pPr>
            <a:r>
              <a:rPr lang="en-US" sz="2000">
                <a:solidFill>
                  <a:srgbClr val="434343"/>
                </a:solidFill>
              </a:rPr>
              <a:t>Automatic enrolments. </a:t>
            </a:r>
            <a:endParaRPr sz="2000">
              <a:solidFill>
                <a:srgbClr val="434343"/>
              </a:solidFill>
            </a:endParaRPr>
          </a:p>
          <a:p>
            <a:pPr indent="-209550" lvl="0" marL="361950" rtl="0" algn="l">
              <a:lnSpc>
                <a:spcPct val="8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80000"/>
              </a:lnSpc>
              <a:spcBef>
                <a:spcPts val="0"/>
              </a:spcBef>
              <a:spcAft>
                <a:spcPts val="0"/>
              </a:spcAft>
              <a:buClr>
                <a:schemeClr val="dk1"/>
              </a:buClr>
              <a:buSzPts val="2700"/>
              <a:buChar char="●"/>
            </a:pPr>
            <a:r>
              <a:rPr lang="en-US" sz="2000">
                <a:solidFill>
                  <a:srgbClr val="434343"/>
                </a:solidFill>
              </a:rPr>
              <a:t>Updated periodically to remove obsolete content (e.g.: yearly rollover and activity dates updated) .</a:t>
            </a:r>
            <a:endParaRPr sz="2000">
              <a:solidFill>
                <a:srgbClr val="434343"/>
              </a:solidFill>
            </a:endParaRPr>
          </a:p>
          <a:p>
            <a:pPr indent="-209550" lvl="0" marL="361950" rtl="0" algn="l">
              <a:lnSpc>
                <a:spcPct val="8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80000"/>
              </a:lnSpc>
              <a:spcBef>
                <a:spcPts val="0"/>
              </a:spcBef>
              <a:spcAft>
                <a:spcPts val="0"/>
              </a:spcAft>
              <a:buClr>
                <a:schemeClr val="dk1"/>
              </a:buClr>
              <a:buSzPts val="2700"/>
              <a:buChar char="●"/>
            </a:pPr>
            <a:r>
              <a:rPr lang="en-US" sz="2000">
                <a:solidFill>
                  <a:srgbClr val="434343"/>
                </a:solidFill>
              </a:rPr>
              <a:t>Accessibility checks.</a:t>
            </a:r>
            <a:endParaRPr sz="2000">
              <a:solidFill>
                <a:srgbClr val="434343"/>
              </a:solidFill>
            </a:endParaRPr>
          </a:p>
          <a:p>
            <a:pPr indent="-209550" lvl="0" marL="361950" rtl="0" algn="l">
              <a:lnSpc>
                <a:spcPct val="80000"/>
              </a:lnSpc>
              <a:spcBef>
                <a:spcPts val="0"/>
              </a:spcBef>
              <a:spcAft>
                <a:spcPts val="0"/>
              </a:spcAft>
              <a:buClr>
                <a:schemeClr val="dk1"/>
              </a:buClr>
              <a:buSzPts val="2400"/>
              <a:buNone/>
            </a:pPr>
            <a:r>
              <a:t/>
            </a:r>
            <a:endParaRPr/>
          </a:p>
          <a:p>
            <a:pPr indent="-209550" lvl="0" marL="361950" rtl="0" algn="l">
              <a:lnSpc>
                <a:spcPct val="80000"/>
              </a:lnSpc>
              <a:spcBef>
                <a:spcPts val="0"/>
              </a:spcBef>
              <a:spcAft>
                <a:spcPts val="1600"/>
              </a:spcAft>
              <a:buClr>
                <a:schemeClr val="dk1"/>
              </a:buClr>
              <a:buSzPts val="2400"/>
              <a:buNone/>
            </a:pPr>
            <a:r>
              <a:t/>
            </a:r>
            <a:endParaRPr/>
          </a:p>
        </p:txBody>
      </p:sp>
      <p:pic>
        <p:nvPicPr>
          <p:cNvPr id="289" name="Google Shape;289;g1558097806a_0_30"/>
          <p:cNvPicPr preferRelativeResize="0"/>
          <p:nvPr/>
        </p:nvPicPr>
        <p:blipFill rotWithShape="1">
          <a:blip r:embed="rId4">
            <a:alphaModFix/>
          </a:blip>
          <a:srcRect b="0" l="0" r="0" t="0"/>
          <a:stretch/>
        </p:blipFill>
        <p:spPr>
          <a:xfrm>
            <a:off x="8127374" y="2032087"/>
            <a:ext cx="3854150" cy="4588273"/>
          </a:xfrm>
          <a:prstGeom prst="rect">
            <a:avLst/>
          </a:prstGeom>
          <a:noFill/>
          <a:ln>
            <a:noFill/>
          </a:ln>
        </p:spPr>
      </p:pic>
      <p:pic>
        <p:nvPicPr>
          <p:cNvPr id="290" name="Google Shape;290;g1558097806a_0_30"/>
          <p:cNvPicPr preferRelativeResize="0"/>
          <p:nvPr/>
        </p:nvPicPr>
        <p:blipFill rotWithShape="1">
          <a:blip r:embed="rId5">
            <a:alphaModFix/>
          </a:blip>
          <a:srcRect b="0" l="0" r="0" t="0"/>
          <a:stretch/>
        </p:blipFill>
        <p:spPr>
          <a:xfrm>
            <a:off x="720433" y="5446685"/>
            <a:ext cx="2869000" cy="1173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558097806a_0_56"/>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are your top tips?</a:t>
            </a:r>
            <a:endParaRPr/>
          </a:p>
        </p:txBody>
      </p:sp>
      <p:pic>
        <p:nvPicPr>
          <p:cNvPr id="296" name="Google Shape;296;g1558097806a_0_56"/>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97" name="Google Shape;297;g1558097806a_0_56"/>
          <p:cNvSpPr txBox="1"/>
          <p:nvPr>
            <p:ph idx="4294967295" type="body"/>
          </p:nvPr>
        </p:nvSpPr>
        <p:spPr>
          <a:xfrm>
            <a:off x="379555" y="2225625"/>
            <a:ext cx="6283800" cy="4201200"/>
          </a:xfrm>
          <a:prstGeom prst="rect">
            <a:avLst/>
          </a:prstGeom>
          <a:noFill/>
          <a:ln>
            <a:noFill/>
          </a:ln>
        </p:spPr>
        <p:txBody>
          <a:bodyPr anchorCtr="0" anchor="t" bIns="45700" lIns="91425" spcFirstLastPara="1" rIns="91425" wrap="square" tIns="45700">
            <a:normAutofit/>
          </a:bodyPr>
          <a:lstStyle/>
          <a:p>
            <a:pPr indent="0" lvl="0" marL="609600" rtl="0" algn="l">
              <a:lnSpc>
                <a:spcPct val="90000"/>
              </a:lnSpc>
              <a:spcBef>
                <a:spcPts val="0"/>
              </a:spcBef>
              <a:spcAft>
                <a:spcPts val="0"/>
              </a:spcAft>
              <a:buSzPts val="1700"/>
              <a:buNone/>
            </a:pPr>
            <a:r>
              <a:rPr lang="en-US" u="sng">
                <a:solidFill>
                  <a:schemeClr val="hlink"/>
                </a:solidFill>
                <a:hlinkClick r:id="rId4"/>
              </a:rPr>
              <a:t>https://www.menti.com/altj3c3inf5g</a:t>
            </a:r>
            <a:endParaRPr/>
          </a:p>
          <a:p>
            <a:pPr indent="-209550" lvl="0" marL="361950" rtl="0" algn="l">
              <a:lnSpc>
                <a:spcPct val="90000"/>
              </a:lnSpc>
              <a:spcBef>
                <a:spcPts val="0"/>
              </a:spcBef>
              <a:spcAft>
                <a:spcPts val="1600"/>
              </a:spcAft>
              <a:buClr>
                <a:schemeClr val="dk1"/>
              </a:buClr>
              <a:buSzPts val="2400"/>
              <a:buNone/>
            </a:pPr>
            <a:r>
              <a:t/>
            </a:r>
            <a:endParaRPr/>
          </a:p>
        </p:txBody>
      </p:sp>
      <p:pic>
        <p:nvPicPr>
          <p:cNvPr id="298" name="Google Shape;298;g1558097806a_0_56"/>
          <p:cNvPicPr preferRelativeResize="0"/>
          <p:nvPr/>
        </p:nvPicPr>
        <p:blipFill>
          <a:blip r:embed="rId5">
            <a:alphaModFix/>
          </a:blip>
          <a:stretch>
            <a:fillRect/>
          </a:stretch>
        </p:blipFill>
        <p:spPr>
          <a:xfrm>
            <a:off x="885775" y="2693700"/>
            <a:ext cx="3914200" cy="3914200"/>
          </a:xfrm>
          <a:prstGeom prst="rect">
            <a:avLst/>
          </a:prstGeom>
          <a:noFill/>
          <a:ln>
            <a:noFill/>
          </a:ln>
        </p:spPr>
      </p:pic>
      <p:sp>
        <p:nvSpPr>
          <p:cNvPr id="299" name="Google Shape;299;g1558097806a_0_56"/>
          <p:cNvSpPr txBox="1"/>
          <p:nvPr/>
        </p:nvSpPr>
        <p:spPr>
          <a:xfrm>
            <a:off x="6663350" y="2197650"/>
            <a:ext cx="43353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chemeClr val="dk2"/>
                </a:solidFill>
                <a:latin typeface="Raleway"/>
                <a:ea typeface="Raleway"/>
                <a:cs typeface="Raleway"/>
                <a:sym typeface="Raleway"/>
              </a:rPr>
              <a:t>Go to www.menti.com and use the code 12 60 40 3</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558097806a_0_61"/>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Thank you and questions</a:t>
            </a:r>
            <a:endParaRPr/>
          </a:p>
        </p:txBody>
      </p:sp>
      <p:pic>
        <p:nvPicPr>
          <p:cNvPr id="305" name="Google Shape;305;g1558097806a_0_61"/>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pic>
        <p:nvPicPr>
          <p:cNvPr id="306" name="Google Shape;306;g1558097806a_0_61"/>
          <p:cNvPicPr preferRelativeResize="0"/>
          <p:nvPr/>
        </p:nvPicPr>
        <p:blipFill rotWithShape="1">
          <a:blip r:embed="rId4">
            <a:alphaModFix/>
          </a:blip>
          <a:srcRect b="0" l="0" r="0" t="0"/>
          <a:stretch/>
        </p:blipFill>
        <p:spPr>
          <a:xfrm>
            <a:off x="2561963" y="2225625"/>
            <a:ext cx="6254275" cy="404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0" name="Shape 310"/>
        <p:cNvGrpSpPr/>
        <p:nvPr/>
      </p:nvGrpSpPr>
      <p:grpSpPr>
        <a:xfrm>
          <a:off x="0" y="0"/>
          <a:ext cx="0" cy="0"/>
          <a:chOff x="0" y="0"/>
          <a:chExt cx="0" cy="0"/>
        </a:xfrm>
      </p:grpSpPr>
      <p:sp>
        <p:nvSpPr>
          <p:cNvPr id="311" name="Google Shape;311;g1398eea54f5_1_45"/>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References</a:t>
            </a:r>
            <a:endParaRPr/>
          </a:p>
        </p:txBody>
      </p:sp>
      <p:sp>
        <p:nvSpPr>
          <p:cNvPr id="312" name="Google Shape;312;g1398eea54f5_1_45"/>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p>
            <a:pPr indent="-361950" lvl="0" marL="361950" rtl="0" algn="l">
              <a:lnSpc>
                <a:spcPct val="115000"/>
              </a:lnSpc>
              <a:spcBef>
                <a:spcPts val="0"/>
              </a:spcBef>
              <a:spcAft>
                <a:spcPts val="0"/>
              </a:spcAft>
              <a:buClr>
                <a:schemeClr val="lt1"/>
              </a:buClr>
              <a:buSzPts val="2700"/>
              <a:buChar char="●"/>
            </a:pPr>
            <a:r>
              <a:rPr lang="en-US" sz="2000"/>
              <a:t>Teaching &amp; Learning. 2020. UCL Connected Learning Baseline: template and exemplar course launched. [online] Available at: &lt;https://www.ucl.ac.uk/teaching-learning/news/2020/may/ucl-connected-learning-baseline-template-and-exemplar-course-launched&gt; [Accessed 16 September 2022].</a:t>
            </a:r>
            <a:endParaRPr sz="2000"/>
          </a:p>
          <a:p>
            <a:pPr indent="-361950" lvl="0" marL="361950" rtl="0" algn="l">
              <a:lnSpc>
                <a:spcPct val="115000"/>
              </a:lnSpc>
              <a:spcBef>
                <a:spcPts val="1000"/>
              </a:spcBef>
              <a:spcAft>
                <a:spcPts val="0"/>
              </a:spcAft>
              <a:buClr>
                <a:schemeClr val="lt1"/>
              </a:buClr>
              <a:buSzPts val="2700"/>
              <a:buChar char="●"/>
            </a:pPr>
            <a:r>
              <a:rPr lang="en-US" sz="2000"/>
              <a:t>Teaching &amp; Learning. 2018. Designing programmes and modules with ABC curriculum design. [online] Available at: &lt;https://www.ucl.ac.uk/teaching-learning/case-studies/2018/jun/designing-programmes-and-modules-abc-curriculum-design&gt; [Accessed 16 September 2022].</a:t>
            </a:r>
            <a:endParaRPr sz="2000"/>
          </a:p>
          <a:p>
            <a:pPr indent="-209550" lvl="0" marL="361950" rtl="0" algn="l">
              <a:lnSpc>
                <a:spcPct val="115000"/>
              </a:lnSpc>
              <a:spcBef>
                <a:spcPts val="1000"/>
              </a:spcBef>
              <a:spcAft>
                <a:spcPts val="1000"/>
              </a:spcAft>
              <a:buClr>
                <a:schemeClr val="lt1"/>
              </a:buClr>
              <a:buSzPts val="2400"/>
              <a:buNone/>
            </a:pPr>
            <a:r>
              <a:t/>
            </a:r>
            <a:endParaRPr sz="2000"/>
          </a:p>
        </p:txBody>
      </p:sp>
      <p:pic>
        <p:nvPicPr>
          <p:cNvPr id="313" name="Google Shape;313;g1398eea54f5_1_45"/>
          <p:cNvPicPr preferRelativeResize="0"/>
          <p:nvPr>
            <p:ph idx="1" type="body"/>
          </p:nvPr>
        </p:nvPicPr>
        <p:blipFill rotWithShape="1">
          <a:blip r:embed="rId3">
            <a:alphaModFix/>
          </a:blip>
          <a:srcRect b="93578" l="0" r="0" t="0"/>
          <a:stretch/>
        </p:blipFill>
        <p:spPr>
          <a:xfrm>
            <a:off x="0" y="-1"/>
            <a:ext cx="12192000" cy="443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398eea54f5_1_8"/>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pic>
        <p:nvPicPr>
          <p:cNvPr id="163" name="Google Shape;163;g1398eea54f5_1_8"/>
          <p:cNvPicPr preferRelativeResize="0"/>
          <p:nvPr>
            <p:ph idx="1" type="body"/>
          </p:nvPr>
        </p:nvPicPr>
        <p:blipFill rotWithShape="1">
          <a:blip r:embed="rId3">
            <a:alphaModFix/>
          </a:blip>
          <a:srcRect b="0" l="0" r="0" t="0"/>
          <a:stretch/>
        </p:blipFill>
        <p:spPr>
          <a:xfrm>
            <a:off x="0" y="-1"/>
            <a:ext cx="12192000" cy="6904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398eea54f5_1_13"/>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t/>
            </a:r>
            <a:endParaRPr/>
          </a:p>
        </p:txBody>
      </p:sp>
      <p:sp>
        <p:nvSpPr>
          <p:cNvPr id="169" name="Google Shape;169;g1398eea54f5_1_13"/>
          <p:cNvSpPr txBox="1"/>
          <p:nvPr>
            <p:ph idx="1" type="body"/>
          </p:nvPr>
        </p:nvSpPr>
        <p:spPr>
          <a:xfrm>
            <a:off x="379562" y="2225615"/>
            <a:ext cx="10619100" cy="4201200"/>
          </a:xfrm>
          <a:prstGeom prst="rect">
            <a:avLst/>
          </a:prstGeom>
          <a:noFill/>
          <a:ln>
            <a:noFill/>
          </a:ln>
        </p:spPr>
        <p:txBody>
          <a:bodyPr anchorCtr="0" anchor="t" bIns="45700" lIns="91425" spcFirstLastPara="1" rIns="91425" wrap="square" tIns="45700">
            <a:normAutofit/>
          </a:bodyPr>
          <a:lstStyle/>
          <a:p>
            <a:pPr indent="-209550" lvl="0" marL="361950" rtl="0" algn="l">
              <a:lnSpc>
                <a:spcPct val="90000"/>
              </a:lnSpc>
              <a:spcBef>
                <a:spcPts val="0"/>
              </a:spcBef>
              <a:spcAft>
                <a:spcPts val="1600"/>
              </a:spcAft>
              <a:buClr>
                <a:schemeClr val="dk1"/>
              </a:buClr>
              <a:buSzPts val="2400"/>
              <a:buNone/>
            </a:pPr>
            <a:r>
              <a:t/>
            </a:r>
            <a:endParaRPr/>
          </a:p>
        </p:txBody>
      </p:sp>
      <p:pic>
        <p:nvPicPr>
          <p:cNvPr descr="UCL014_20_BrandPPT_2019-09-305.jpg" id="170" name="Google Shape;170;g1398eea54f5_1_13"/>
          <p:cNvPicPr preferRelativeResize="0"/>
          <p:nvPr/>
        </p:nvPicPr>
        <p:blipFill rotWithShape="1">
          <a:blip r:embed="rId3">
            <a:alphaModFix/>
          </a:blip>
          <a:srcRect b="0" l="0" r="0" t="0"/>
          <a:stretch/>
        </p:blipFill>
        <p:spPr>
          <a:xfrm>
            <a:off x="0" y="0"/>
            <a:ext cx="12191239"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558097806a_0_19"/>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Nikola and Aurelie</a:t>
            </a:r>
            <a:endParaRPr/>
          </a:p>
        </p:txBody>
      </p:sp>
      <p:pic>
        <p:nvPicPr>
          <p:cNvPr id="176" name="Google Shape;176;g1558097806a_0_19"/>
          <p:cNvPicPr preferRelativeResize="0"/>
          <p:nvPr>
            <p:ph idx="1" type="body"/>
          </p:nvPr>
        </p:nvPicPr>
        <p:blipFill rotWithShape="1">
          <a:blip r:embed="rId3">
            <a:alphaModFix/>
          </a:blip>
          <a:srcRect b="93578" l="0" r="0" t="0"/>
          <a:stretch/>
        </p:blipFill>
        <p:spPr>
          <a:xfrm>
            <a:off x="0" y="-1"/>
            <a:ext cx="12192000" cy="443400"/>
          </a:xfrm>
          <a:prstGeom prst="rect">
            <a:avLst/>
          </a:prstGeom>
          <a:noFill/>
          <a:ln>
            <a:noFill/>
          </a:ln>
        </p:spPr>
      </p:pic>
      <p:sp>
        <p:nvSpPr>
          <p:cNvPr id="177" name="Google Shape;177;g1558097806a_0_19"/>
          <p:cNvSpPr txBox="1"/>
          <p:nvPr>
            <p:ph idx="4294967295" type="body"/>
          </p:nvPr>
        </p:nvSpPr>
        <p:spPr>
          <a:xfrm>
            <a:off x="379557" y="2225700"/>
            <a:ext cx="4752300" cy="4201200"/>
          </a:xfrm>
          <a:prstGeom prst="rect">
            <a:avLst/>
          </a:prstGeom>
          <a:noFill/>
          <a:ln>
            <a:noFill/>
          </a:ln>
        </p:spPr>
        <p:txBody>
          <a:bodyPr anchorCtr="0" anchor="t" bIns="45700" lIns="91425" spcFirstLastPara="1" rIns="91425" wrap="square" tIns="45700">
            <a:normAutofit/>
          </a:bodyPr>
          <a:lstStyle/>
          <a:p>
            <a:pPr indent="0" lvl="0" marL="609600" rtl="0" algn="l">
              <a:lnSpc>
                <a:spcPct val="90000"/>
              </a:lnSpc>
              <a:spcBef>
                <a:spcPts val="0"/>
              </a:spcBef>
              <a:spcAft>
                <a:spcPts val="0"/>
              </a:spcAft>
              <a:buSzPts val="1700"/>
              <a:buNone/>
            </a:pPr>
            <a:r>
              <a:rPr b="1" lang="en-US" sz="2000">
                <a:solidFill>
                  <a:srgbClr val="434343"/>
                </a:solidFill>
              </a:rPr>
              <a:t>Nikola Bozhkov</a:t>
            </a:r>
            <a:endParaRPr b="1"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Technical Lead, UCL.</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12+ IT experience in UK Higher Education.</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Moodle since 2020.</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sp>
        <p:nvSpPr>
          <p:cNvPr id="178" name="Google Shape;178;g1558097806a_0_19"/>
          <p:cNvSpPr txBox="1"/>
          <p:nvPr>
            <p:ph idx="4294967295" type="body"/>
          </p:nvPr>
        </p:nvSpPr>
        <p:spPr>
          <a:xfrm>
            <a:off x="6246357" y="2225700"/>
            <a:ext cx="4752300" cy="4201200"/>
          </a:xfrm>
          <a:prstGeom prst="rect">
            <a:avLst/>
          </a:prstGeom>
          <a:noFill/>
          <a:ln>
            <a:noFill/>
          </a:ln>
        </p:spPr>
        <p:txBody>
          <a:bodyPr anchorCtr="0" anchor="t" bIns="45700" lIns="91425" spcFirstLastPara="1" rIns="91425" wrap="square" tIns="45700">
            <a:noAutofit/>
          </a:bodyPr>
          <a:lstStyle/>
          <a:p>
            <a:pPr indent="0" lvl="0" marL="609600" rtl="0" algn="l">
              <a:lnSpc>
                <a:spcPct val="90000"/>
              </a:lnSpc>
              <a:spcBef>
                <a:spcPts val="0"/>
              </a:spcBef>
              <a:spcAft>
                <a:spcPts val="0"/>
              </a:spcAft>
              <a:buSzPts val="1700"/>
              <a:buNone/>
            </a:pPr>
            <a:r>
              <a:rPr b="1" lang="en-US" sz="2000">
                <a:solidFill>
                  <a:srgbClr val="434343"/>
                </a:solidFill>
              </a:rPr>
              <a:t>Aurelie </a:t>
            </a:r>
            <a:r>
              <a:rPr lang="en-US" sz="2000">
                <a:solidFill>
                  <a:srgbClr val="434343"/>
                </a:solidFill>
              </a:rPr>
              <a:t>“Oh really” </a:t>
            </a:r>
            <a:r>
              <a:rPr b="1" lang="en-US" sz="2000">
                <a:solidFill>
                  <a:srgbClr val="434343"/>
                </a:solidFill>
              </a:rPr>
              <a:t>Soulier​</a:t>
            </a:r>
            <a:endParaRPr b="1"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Teaching and computing (PG qualifications) background.</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15 years (+) in digital education (UK Higher Education and Moodle Partner).</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Moodle since 2006.</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361950" lvl="0" marL="361950" rtl="0" algn="l">
              <a:lnSpc>
                <a:spcPct val="90000"/>
              </a:lnSpc>
              <a:spcBef>
                <a:spcPts val="0"/>
              </a:spcBef>
              <a:spcAft>
                <a:spcPts val="0"/>
              </a:spcAft>
              <a:buClr>
                <a:schemeClr val="dk1"/>
              </a:buClr>
              <a:buSzPts val="2700"/>
              <a:buChar char="●"/>
            </a:pPr>
            <a:r>
              <a:rPr lang="en-US" sz="2000">
                <a:solidFill>
                  <a:srgbClr val="434343"/>
                </a:solidFill>
              </a:rPr>
              <a:t>UCL –&gt; edtechhuman ltd &amp; Moodle Community Engagement Lead.</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pic>
        <p:nvPicPr>
          <p:cNvPr id="179" name="Google Shape;179;g1558097806a_0_19"/>
          <p:cNvPicPr preferRelativeResize="0"/>
          <p:nvPr/>
        </p:nvPicPr>
        <p:blipFill rotWithShape="1">
          <a:blip r:embed="rId4">
            <a:alphaModFix/>
          </a:blip>
          <a:srcRect b="0" l="0" r="0" t="0"/>
          <a:stretch/>
        </p:blipFill>
        <p:spPr>
          <a:xfrm>
            <a:off x="10998650" y="5471050"/>
            <a:ext cx="947319" cy="9558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1558097806a_0_24"/>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grpSp>
        <p:nvGrpSpPr>
          <p:cNvPr id="186" name="Google Shape;186;g1558097806a_0_24"/>
          <p:cNvGrpSpPr/>
          <p:nvPr/>
        </p:nvGrpSpPr>
        <p:grpSpPr>
          <a:xfrm>
            <a:off x="1644125" y="1378425"/>
            <a:ext cx="8727213" cy="4429014"/>
            <a:chOff x="0" y="140228"/>
            <a:chExt cx="6263700" cy="5224126"/>
          </a:xfrm>
        </p:grpSpPr>
        <p:sp>
          <p:nvSpPr>
            <p:cNvPr id="187" name="Google Shape;187;g1558097806a_0_24"/>
            <p:cNvSpPr/>
            <p:nvPr/>
          </p:nvSpPr>
          <p:spPr>
            <a:xfrm>
              <a:off x="0" y="140228"/>
              <a:ext cx="6263700" cy="7914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8" name="Google Shape;188;g1558097806a_0_24"/>
            <p:cNvSpPr txBox="1"/>
            <p:nvPr/>
          </p:nvSpPr>
          <p:spPr>
            <a:xfrm>
              <a:off x="38638" y="178866"/>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Poorly-designed courses</a:t>
              </a:r>
              <a:endParaRPr b="0" i="0" sz="1600" u="none" cap="none" strike="noStrike">
                <a:solidFill>
                  <a:srgbClr val="000000"/>
                </a:solidFill>
                <a:latin typeface="Arial"/>
                <a:ea typeface="Arial"/>
                <a:cs typeface="Arial"/>
                <a:sym typeface="Arial"/>
              </a:endParaRPr>
            </a:p>
          </p:txBody>
        </p:sp>
        <p:sp>
          <p:nvSpPr>
            <p:cNvPr id="189" name="Google Shape;189;g1558097806a_0_24"/>
            <p:cNvSpPr/>
            <p:nvPr/>
          </p:nvSpPr>
          <p:spPr>
            <a:xfrm>
              <a:off x="0" y="1026773"/>
              <a:ext cx="6263700" cy="791400"/>
            </a:xfrm>
            <a:prstGeom prst="roundRect">
              <a:avLst>
                <a:gd fmla="val 16667" name="adj"/>
              </a:avLst>
            </a:prstGeom>
            <a:solidFill>
              <a:srgbClr val="53C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0" name="Google Shape;190;g1558097806a_0_24"/>
            <p:cNvSpPr txBox="1"/>
            <p:nvPr/>
          </p:nvSpPr>
          <p:spPr>
            <a:xfrm>
              <a:off x="38638" y="1065411"/>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Related course design issues</a:t>
              </a:r>
              <a:endParaRPr b="0" i="0" sz="1600" u="none" cap="none" strike="noStrike">
                <a:solidFill>
                  <a:srgbClr val="000000"/>
                </a:solidFill>
                <a:latin typeface="Arial"/>
                <a:ea typeface="Arial"/>
                <a:cs typeface="Arial"/>
                <a:sym typeface="Arial"/>
              </a:endParaRPr>
            </a:p>
          </p:txBody>
        </p:sp>
        <p:sp>
          <p:nvSpPr>
            <p:cNvPr id="191" name="Google Shape;191;g1558097806a_0_24"/>
            <p:cNvSpPr/>
            <p:nvPr/>
          </p:nvSpPr>
          <p:spPr>
            <a:xfrm>
              <a:off x="0" y="1913319"/>
              <a:ext cx="6263700" cy="791400"/>
            </a:xfrm>
            <a:prstGeom prst="roundRect">
              <a:avLst>
                <a:gd fmla="val 16667" name="adj"/>
              </a:avLst>
            </a:prstGeom>
            <a:solidFill>
              <a:srgbClr val="4EC7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2" name="Google Shape;192;g1558097806a_0_24"/>
            <p:cNvSpPr txBox="1"/>
            <p:nvPr/>
          </p:nvSpPr>
          <p:spPr>
            <a:xfrm>
              <a:off x="38638" y="1951957"/>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Related course performance issues</a:t>
              </a:r>
              <a:endParaRPr b="0" i="0" sz="1600" u="none" cap="none" strike="noStrike">
                <a:solidFill>
                  <a:srgbClr val="000000"/>
                </a:solidFill>
                <a:latin typeface="Arial"/>
                <a:ea typeface="Arial"/>
                <a:cs typeface="Arial"/>
                <a:sym typeface="Arial"/>
              </a:endParaRPr>
            </a:p>
          </p:txBody>
        </p:sp>
        <p:sp>
          <p:nvSpPr>
            <p:cNvPr id="193" name="Google Shape;193;g1558097806a_0_24"/>
            <p:cNvSpPr/>
            <p:nvPr/>
          </p:nvSpPr>
          <p:spPr>
            <a:xfrm>
              <a:off x="0" y="2799864"/>
              <a:ext cx="6263700" cy="791400"/>
            </a:xfrm>
            <a:prstGeom prst="roundRect">
              <a:avLst>
                <a:gd fmla="val 16667" name="adj"/>
              </a:avLst>
            </a:prstGeom>
            <a:solidFill>
              <a:srgbClr val="49C07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4" name="Google Shape;194;g1558097806a_0_24"/>
            <p:cNvSpPr txBox="1"/>
            <p:nvPr/>
          </p:nvSpPr>
          <p:spPr>
            <a:xfrm>
              <a:off x="38638" y="2838502"/>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How to fix these</a:t>
              </a:r>
              <a:endParaRPr b="0" i="0" sz="1600" u="none" cap="none" strike="noStrike">
                <a:solidFill>
                  <a:srgbClr val="000000"/>
                </a:solidFill>
                <a:latin typeface="Arial"/>
                <a:ea typeface="Arial"/>
                <a:cs typeface="Arial"/>
                <a:sym typeface="Arial"/>
              </a:endParaRPr>
            </a:p>
          </p:txBody>
        </p:sp>
        <p:sp>
          <p:nvSpPr>
            <p:cNvPr id="195" name="Google Shape;195;g1558097806a_0_24"/>
            <p:cNvSpPr/>
            <p:nvPr/>
          </p:nvSpPr>
          <p:spPr>
            <a:xfrm>
              <a:off x="0" y="3686409"/>
              <a:ext cx="6263700" cy="791400"/>
            </a:xfrm>
            <a:prstGeom prst="roundRect">
              <a:avLst>
                <a:gd fmla="val 16667" name="adj"/>
              </a:avLst>
            </a:prstGeom>
            <a:solidFill>
              <a:srgbClr val="49B84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6" name="Google Shape;196;g1558097806a_0_24"/>
            <p:cNvSpPr txBox="1"/>
            <p:nvPr/>
          </p:nvSpPr>
          <p:spPr>
            <a:xfrm>
              <a:off x="38638" y="3725047"/>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Well-design courses</a:t>
              </a:r>
              <a:endParaRPr b="0" i="0" sz="1600" u="none" cap="none" strike="noStrike">
                <a:solidFill>
                  <a:srgbClr val="000000"/>
                </a:solidFill>
                <a:latin typeface="Arial"/>
                <a:ea typeface="Arial"/>
                <a:cs typeface="Arial"/>
                <a:sym typeface="Arial"/>
              </a:endParaRPr>
            </a:p>
          </p:txBody>
        </p:sp>
        <p:sp>
          <p:nvSpPr>
            <p:cNvPr id="197" name="Google Shape;197;g1558097806a_0_24"/>
            <p:cNvSpPr/>
            <p:nvPr/>
          </p:nvSpPr>
          <p:spPr>
            <a:xfrm>
              <a:off x="0" y="4572954"/>
              <a:ext cx="6263700" cy="7914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8" name="Google Shape;198;g1558097806a_0_24"/>
            <p:cNvSpPr txBox="1"/>
            <p:nvPr/>
          </p:nvSpPr>
          <p:spPr>
            <a:xfrm>
              <a:off x="38638" y="4611592"/>
              <a:ext cx="6186300" cy="7143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b="0" i="0" lang="en-US" sz="3500" u="none" cap="none" strike="noStrike">
                  <a:solidFill>
                    <a:schemeClr val="lt1"/>
                  </a:solidFill>
                  <a:latin typeface="Calibri"/>
                  <a:ea typeface="Calibri"/>
                  <a:cs typeface="Calibri"/>
                  <a:sym typeface="Calibri"/>
                </a:rPr>
                <a:t>Your design tips</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398eea54f5_5_85"/>
          <p:cNvSpPr txBox="1"/>
          <p:nvPr>
            <p:ph type="title"/>
          </p:nvPr>
        </p:nvSpPr>
        <p:spPr>
          <a:xfrm>
            <a:off x="379562" y="845389"/>
            <a:ext cx="10619100" cy="138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400"/>
              <a:buNone/>
            </a:pPr>
            <a:r>
              <a:rPr lang="en-US"/>
              <a:t>Here’s Prof Susan Ninby</a:t>
            </a:r>
            <a:endParaRPr/>
          </a:p>
        </p:txBody>
      </p:sp>
      <p:sp>
        <p:nvSpPr>
          <p:cNvPr id="205" name="Google Shape;205;g1398eea54f5_5_85"/>
          <p:cNvSpPr txBox="1"/>
          <p:nvPr>
            <p:ph idx="1" type="body"/>
          </p:nvPr>
        </p:nvSpPr>
        <p:spPr>
          <a:xfrm>
            <a:off x="3600000" y="1980000"/>
            <a:ext cx="6869747" cy="420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sz="2000">
                <a:solidFill>
                  <a:srgbClr val="434343"/>
                </a:solidFill>
              </a:rPr>
              <a:t>Susan is a lecturer.</a:t>
            </a:r>
            <a:endParaRPr sz="2000">
              <a:solidFill>
                <a:srgbClr val="434343"/>
              </a:solidFill>
            </a:endParaRPr>
          </a:p>
          <a:p>
            <a:pPr indent="0" lvl="0" marL="0" rtl="0" algn="l">
              <a:lnSpc>
                <a:spcPct val="90000"/>
              </a:lnSpc>
              <a:spcBef>
                <a:spcPts val="1600"/>
              </a:spcBef>
              <a:spcAft>
                <a:spcPts val="1600"/>
              </a:spcAft>
              <a:buSzPts val="1800"/>
              <a:buNone/>
            </a:pPr>
            <a:r>
              <a:rPr lang="en-US" sz="2000">
                <a:solidFill>
                  <a:srgbClr val="434343"/>
                </a:solidFill>
              </a:rPr>
              <a:t>She has some issues with accessibility and performance in a Moodle course, should we help her?</a:t>
            </a:r>
            <a:endParaRPr sz="2000">
              <a:solidFill>
                <a:srgbClr val="434343"/>
              </a:solidFill>
            </a:endParaRPr>
          </a:p>
        </p:txBody>
      </p:sp>
      <p:pic>
        <p:nvPicPr>
          <p:cNvPr id="206" name="Google Shape;206;g1398eea54f5_5_85"/>
          <p:cNvPicPr preferRelativeResize="0"/>
          <p:nvPr/>
        </p:nvPicPr>
        <p:blipFill rotWithShape="1">
          <a:blip r:embed="rId3">
            <a:alphaModFix/>
          </a:blip>
          <a:srcRect b="0" l="0" r="0" t="0"/>
          <a:stretch/>
        </p:blipFill>
        <p:spPr>
          <a:xfrm>
            <a:off x="504000" y="2159999"/>
            <a:ext cx="2196000" cy="3417896"/>
          </a:xfrm>
          <a:prstGeom prst="rect">
            <a:avLst/>
          </a:prstGeom>
          <a:noFill/>
          <a:ln>
            <a:noFill/>
          </a:ln>
        </p:spPr>
      </p:pic>
      <p:pic>
        <p:nvPicPr>
          <p:cNvPr id="207" name="Google Shape;207;g1398eea54f5_5_85"/>
          <p:cNvPicPr preferRelativeResize="0"/>
          <p:nvPr>
            <p:ph idx="1" type="body"/>
          </p:nvPr>
        </p:nvPicPr>
        <p:blipFill rotWithShape="1">
          <a:blip r:embed="rId4">
            <a:alphaModFix/>
          </a:blip>
          <a:srcRect b="93578" l="0" r="0" t="0"/>
          <a:stretch/>
        </p:blipFill>
        <p:spPr>
          <a:xfrm>
            <a:off x="0" y="0"/>
            <a:ext cx="12192000" cy="377400"/>
          </a:xfrm>
          <a:prstGeom prst="rect">
            <a:avLst/>
          </a:prstGeom>
          <a:noFill/>
          <a:ln>
            <a:noFill/>
          </a:ln>
        </p:spPr>
      </p:pic>
      <p:sp>
        <p:nvSpPr>
          <p:cNvPr id="208" name="Google Shape;208;g1398eea54f5_5_85"/>
          <p:cNvSpPr txBox="1"/>
          <p:nvPr/>
        </p:nvSpPr>
        <p:spPr>
          <a:xfrm>
            <a:off x="0" y="6314103"/>
            <a:ext cx="4721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Lato"/>
                <a:ea typeface="Lato"/>
                <a:cs typeface="Lato"/>
                <a:sym typeface="Lato"/>
              </a:rPr>
              <a:t>all vector images in this presentation are from vector stock</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558097806a_0_35"/>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Design issues in Susan’s course</a:t>
            </a:r>
            <a:endParaRPr/>
          </a:p>
        </p:txBody>
      </p:sp>
      <p:pic>
        <p:nvPicPr>
          <p:cNvPr id="214" name="Google Shape;214;g1558097806a_0_35"/>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15" name="Google Shape;215;g1558097806a_0_35"/>
          <p:cNvSpPr txBox="1"/>
          <p:nvPr>
            <p:ph idx="4294967295" type="body"/>
          </p:nvPr>
        </p:nvSpPr>
        <p:spPr>
          <a:xfrm>
            <a:off x="3600000" y="1980000"/>
            <a:ext cx="6384000" cy="4201200"/>
          </a:xfrm>
          <a:prstGeom prst="rect">
            <a:avLst/>
          </a:prstGeom>
          <a:noFill/>
          <a:ln>
            <a:noFill/>
          </a:ln>
        </p:spPr>
        <p:txBody>
          <a:bodyPr anchorCtr="0" anchor="t" bIns="45700" lIns="91425" spcFirstLastPara="1" rIns="91425" wrap="square" tIns="45700">
            <a:normAutofit/>
          </a:bodyPr>
          <a:lstStyle/>
          <a:p>
            <a:pPr indent="-361950" lvl="0" marL="361950" rtl="0" algn="l">
              <a:lnSpc>
                <a:spcPct val="90000"/>
              </a:lnSpc>
              <a:spcBef>
                <a:spcPts val="0"/>
              </a:spcBef>
              <a:spcAft>
                <a:spcPts val="0"/>
              </a:spcAft>
              <a:buClr>
                <a:srgbClr val="434343"/>
              </a:buClr>
              <a:buSzPts val="2700"/>
              <a:buChar char="●"/>
            </a:pPr>
            <a:r>
              <a:rPr lang="en-US" sz="2000">
                <a:solidFill>
                  <a:srgbClr val="434343"/>
                </a:solidFill>
              </a:rPr>
              <a:t>Accessibility issues.</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rgbClr val="434343"/>
              </a:buClr>
              <a:buSzPts val="2700"/>
              <a:buChar char="●"/>
            </a:pPr>
            <a:r>
              <a:rPr lang="en-US" sz="2000">
                <a:solidFill>
                  <a:srgbClr val="434343"/>
                </a:solidFill>
              </a:rPr>
              <a:t>Copied and pasted text/pictures / content included multiple colour headings manually formatted.</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361950" lvl="0" marL="361950" rtl="0" algn="l">
              <a:lnSpc>
                <a:spcPct val="90000"/>
              </a:lnSpc>
              <a:spcBef>
                <a:spcPts val="0"/>
              </a:spcBef>
              <a:spcAft>
                <a:spcPts val="0"/>
              </a:spcAft>
              <a:buClr>
                <a:srgbClr val="434343"/>
              </a:buClr>
              <a:buSzPts val="2700"/>
              <a:buChar char="●"/>
            </a:pPr>
            <a:r>
              <a:rPr lang="en-US" sz="2000">
                <a:solidFill>
                  <a:srgbClr val="434343"/>
                </a:solidFill>
              </a:rPr>
              <a:t>Decorative images and images with no alt text.</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361950" lvl="0" marL="361950" marR="0" rtl="0" algn="l">
              <a:lnSpc>
                <a:spcPct val="90000"/>
              </a:lnSpc>
              <a:spcBef>
                <a:spcPts val="0"/>
              </a:spcBef>
              <a:spcAft>
                <a:spcPts val="0"/>
              </a:spcAft>
              <a:buClr>
                <a:srgbClr val="434343"/>
              </a:buClr>
              <a:buSzPts val="2700"/>
              <a:buChar char="●"/>
            </a:pPr>
            <a:r>
              <a:rPr lang="en-US" sz="2000">
                <a:solidFill>
                  <a:srgbClr val="434343"/>
                </a:solidFill>
              </a:rPr>
              <a:t>Videos on auto-play.</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342900" lvl="0" marL="342900" rtl="0" algn="l">
              <a:lnSpc>
                <a:spcPct val="90000"/>
              </a:lnSpc>
              <a:spcBef>
                <a:spcPts val="0"/>
              </a:spcBef>
              <a:spcAft>
                <a:spcPts val="0"/>
              </a:spcAft>
              <a:buClr>
                <a:srgbClr val="434343"/>
              </a:buClr>
              <a:buSzPts val="2700"/>
              <a:buChar char="●"/>
            </a:pPr>
            <a:r>
              <a:rPr lang="en-US" sz="2000">
                <a:solidFill>
                  <a:srgbClr val="434343"/>
                </a:solidFill>
              </a:rPr>
              <a:t>Text embed in images and PDF.</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pic>
        <p:nvPicPr>
          <p:cNvPr id="216" name="Google Shape;216;g1558097806a_0_35"/>
          <p:cNvPicPr preferRelativeResize="0"/>
          <p:nvPr/>
        </p:nvPicPr>
        <p:blipFill rotWithShape="1">
          <a:blip r:embed="rId4">
            <a:alphaModFix/>
          </a:blip>
          <a:srcRect b="0" l="0" r="0" t="0"/>
          <a:stretch/>
        </p:blipFill>
        <p:spPr>
          <a:xfrm>
            <a:off x="7753917" y="4668905"/>
            <a:ext cx="2217276" cy="2037742"/>
          </a:xfrm>
          <a:prstGeom prst="rect">
            <a:avLst/>
          </a:prstGeom>
          <a:noFill/>
          <a:ln>
            <a:noFill/>
          </a:ln>
        </p:spPr>
      </p:pic>
      <p:pic>
        <p:nvPicPr>
          <p:cNvPr id="217" name="Google Shape;217;g1558097806a_0_35"/>
          <p:cNvPicPr preferRelativeResize="0"/>
          <p:nvPr/>
        </p:nvPicPr>
        <p:blipFill rotWithShape="1">
          <a:blip r:embed="rId5">
            <a:alphaModFix/>
          </a:blip>
          <a:srcRect b="49644" l="0" r="0" t="0"/>
          <a:stretch/>
        </p:blipFill>
        <p:spPr>
          <a:xfrm>
            <a:off x="10116766" y="377400"/>
            <a:ext cx="2075239" cy="7210174"/>
          </a:xfrm>
          <a:prstGeom prst="rect">
            <a:avLst/>
          </a:prstGeom>
          <a:noFill/>
          <a:ln>
            <a:noFill/>
          </a:ln>
        </p:spPr>
      </p:pic>
      <p:pic>
        <p:nvPicPr>
          <p:cNvPr id="218" name="Google Shape;218;g1558097806a_0_35"/>
          <p:cNvPicPr preferRelativeResize="0"/>
          <p:nvPr/>
        </p:nvPicPr>
        <p:blipFill rotWithShape="1">
          <a:blip r:embed="rId6">
            <a:alphaModFix/>
          </a:blip>
          <a:srcRect b="0" l="0" r="0" t="0"/>
          <a:stretch/>
        </p:blipFill>
        <p:spPr>
          <a:xfrm flipH="1">
            <a:off x="504000" y="2160000"/>
            <a:ext cx="2196661" cy="335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398eea54f5_5_71"/>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Design issues in her colleagues’ courses</a:t>
            </a:r>
            <a:endParaRPr/>
          </a:p>
        </p:txBody>
      </p:sp>
      <p:pic>
        <p:nvPicPr>
          <p:cNvPr id="224" name="Google Shape;224;g1398eea54f5_5_71"/>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25" name="Google Shape;225;g1398eea54f5_5_71"/>
          <p:cNvSpPr txBox="1"/>
          <p:nvPr>
            <p:ph idx="4294967295" type="body"/>
          </p:nvPr>
        </p:nvSpPr>
        <p:spPr>
          <a:xfrm>
            <a:off x="3600000" y="1980000"/>
            <a:ext cx="6400617" cy="4201200"/>
          </a:xfrm>
          <a:prstGeom prst="rect">
            <a:avLst/>
          </a:prstGeom>
          <a:noFill/>
          <a:ln>
            <a:noFill/>
          </a:ln>
        </p:spPr>
        <p:txBody>
          <a:bodyPr anchorCtr="0" anchor="t" bIns="45700" lIns="91425" spcFirstLastPara="1" rIns="91425" wrap="square" tIns="45700">
            <a:normAutofit/>
          </a:bodyPr>
          <a:lstStyle/>
          <a:p>
            <a:pPr indent="-361950" lvl="0" marL="361950" rtl="0" algn="l">
              <a:lnSpc>
                <a:spcPct val="90000"/>
              </a:lnSpc>
              <a:spcBef>
                <a:spcPts val="0"/>
              </a:spcBef>
              <a:spcAft>
                <a:spcPts val="0"/>
              </a:spcAft>
              <a:buClr>
                <a:srgbClr val="434343"/>
              </a:buClr>
              <a:buSzPts val="2700"/>
              <a:buChar char="●"/>
            </a:pPr>
            <a:r>
              <a:rPr lang="en-US" sz="2000">
                <a:solidFill>
                  <a:srgbClr val="434343"/>
                </a:solidFill>
              </a:rPr>
              <a:t>Coloured tabs (without meaning / key for colour).</a:t>
            </a:r>
            <a:endParaRPr/>
          </a:p>
          <a:p>
            <a:pPr indent="-190500" lvl="0" marL="361950" rtl="0" algn="l">
              <a:lnSpc>
                <a:spcPct val="90000"/>
              </a:lnSpc>
              <a:spcBef>
                <a:spcPts val="0"/>
              </a:spcBef>
              <a:spcAft>
                <a:spcPts val="0"/>
              </a:spcAft>
              <a:buClr>
                <a:srgbClr val="434343"/>
              </a:buClr>
              <a:buSzPts val="2700"/>
              <a:buNone/>
            </a:pPr>
            <a:r>
              <a:t/>
            </a:r>
            <a:endParaRPr sz="2000">
              <a:solidFill>
                <a:srgbClr val="434343"/>
              </a:solidFill>
            </a:endParaRPr>
          </a:p>
          <a:p>
            <a:pPr indent="-190500" lvl="0" marL="361950" rtl="0" algn="l">
              <a:lnSpc>
                <a:spcPct val="90000"/>
              </a:lnSpc>
              <a:spcBef>
                <a:spcPts val="0"/>
              </a:spcBef>
              <a:spcAft>
                <a:spcPts val="0"/>
              </a:spcAft>
              <a:buClr>
                <a:srgbClr val="434343"/>
              </a:buClr>
              <a:buSzPts val="2700"/>
              <a:buNone/>
            </a:pPr>
            <a:r>
              <a:t/>
            </a:r>
            <a:endParaRPr sz="2000">
              <a:solidFill>
                <a:srgbClr val="434343"/>
              </a:solidFill>
            </a:endParaRPr>
          </a:p>
          <a:p>
            <a:pPr indent="-361950" lvl="0" marL="361950" marR="0" rtl="0" algn="l">
              <a:lnSpc>
                <a:spcPct val="90000"/>
              </a:lnSpc>
              <a:spcBef>
                <a:spcPts val="0"/>
              </a:spcBef>
              <a:spcAft>
                <a:spcPts val="0"/>
              </a:spcAft>
              <a:buClr>
                <a:srgbClr val="434343"/>
              </a:buClr>
              <a:buSzPts val="2700"/>
              <a:buFont typeface="Lato"/>
              <a:buChar char="●"/>
            </a:pPr>
            <a:r>
              <a:rPr b="0" i="0" lang="en-US" sz="2000" u="none" cap="none" strike="noStrike">
                <a:solidFill>
                  <a:srgbClr val="434343"/>
                </a:solidFill>
                <a:latin typeface="Lato"/>
                <a:ea typeface="Lato"/>
                <a:cs typeface="Lato"/>
                <a:sym typeface="Lato"/>
              </a:rPr>
              <a:t>Tons of tabs and sub-tabs.</a:t>
            </a:r>
            <a:endParaRPr/>
          </a:p>
          <a:p>
            <a:pPr indent="0" lvl="0" marL="0" rtl="0" algn="l">
              <a:lnSpc>
                <a:spcPct val="90000"/>
              </a:lnSpc>
              <a:spcBef>
                <a:spcPts val="0"/>
              </a:spcBef>
              <a:spcAft>
                <a:spcPts val="0"/>
              </a:spcAft>
              <a:buSzPts val="1700"/>
              <a:buNone/>
            </a:pPr>
            <a:r>
              <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pic>
        <p:nvPicPr>
          <p:cNvPr id="226" name="Google Shape;226;g1398eea54f5_5_71"/>
          <p:cNvPicPr preferRelativeResize="0"/>
          <p:nvPr/>
        </p:nvPicPr>
        <p:blipFill rotWithShape="1">
          <a:blip r:embed="rId4">
            <a:alphaModFix/>
          </a:blip>
          <a:srcRect b="0" l="0" r="0" t="0"/>
          <a:stretch/>
        </p:blipFill>
        <p:spPr>
          <a:xfrm>
            <a:off x="7485342" y="2487628"/>
            <a:ext cx="4618966" cy="2755773"/>
          </a:xfrm>
          <a:prstGeom prst="rect">
            <a:avLst/>
          </a:prstGeom>
          <a:noFill/>
          <a:ln>
            <a:noFill/>
          </a:ln>
        </p:spPr>
      </p:pic>
      <p:pic>
        <p:nvPicPr>
          <p:cNvPr id="227" name="Google Shape;227;g1398eea54f5_5_71"/>
          <p:cNvPicPr preferRelativeResize="0"/>
          <p:nvPr/>
        </p:nvPicPr>
        <p:blipFill rotWithShape="1">
          <a:blip r:embed="rId5">
            <a:alphaModFix/>
          </a:blip>
          <a:srcRect b="19144" l="0" r="0" t="14519"/>
          <a:stretch/>
        </p:blipFill>
        <p:spPr>
          <a:xfrm>
            <a:off x="105187" y="5388223"/>
            <a:ext cx="6095999" cy="1248775"/>
          </a:xfrm>
          <a:prstGeom prst="rect">
            <a:avLst/>
          </a:prstGeom>
          <a:noFill/>
          <a:ln>
            <a:noFill/>
          </a:ln>
        </p:spPr>
      </p:pic>
      <p:pic>
        <p:nvPicPr>
          <p:cNvPr id="228" name="Google Shape;228;g1398eea54f5_5_71"/>
          <p:cNvPicPr preferRelativeResize="0"/>
          <p:nvPr/>
        </p:nvPicPr>
        <p:blipFill rotWithShape="1">
          <a:blip r:embed="rId6">
            <a:alphaModFix/>
          </a:blip>
          <a:srcRect b="0" l="0" r="0" t="0"/>
          <a:stretch/>
        </p:blipFill>
        <p:spPr>
          <a:xfrm>
            <a:off x="5914417" y="5381893"/>
            <a:ext cx="6189891" cy="1248775"/>
          </a:xfrm>
          <a:prstGeom prst="rect">
            <a:avLst/>
          </a:prstGeom>
          <a:noFill/>
          <a:ln>
            <a:noFill/>
          </a:ln>
        </p:spPr>
      </p:pic>
      <p:pic>
        <p:nvPicPr>
          <p:cNvPr id="229" name="Google Shape;229;g1398eea54f5_5_71"/>
          <p:cNvPicPr preferRelativeResize="0"/>
          <p:nvPr/>
        </p:nvPicPr>
        <p:blipFill rotWithShape="1">
          <a:blip r:embed="rId7">
            <a:alphaModFix/>
          </a:blip>
          <a:srcRect b="0" l="0" r="0" t="0"/>
          <a:stretch/>
        </p:blipFill>
        <p:spPr>
          <a:xfrm>
            <a:off x="504000" y="2160000"/>
            <a:ext cx="2196000" cy="29561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398eea54f5_5_63"/>
          <p:cNvSpPr txBox="1"/>
          <p:nvPr>
            <p:ph type="title"/>
          </p:nvPr>
        </p:nvSpPr>
        <p:spPr>
          <a:xfrm>
            <a:off x="379562" y="845389"/>
            <a:ext cx="10619100" cy="1380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Performance issues in Susan’s courses</a:t>
            </a:r>
            <a:endParaRPr/>
          </a:p>
        </p:txBody>
      </p:sp>
      <p:pic>
        <p:nvPicPr>
          <p:cNvPr id="235" name="Google Shape;235;g1398eea54f5_5_63"/>
          <p:cNvPicPr preferRelativeResize="0"/>
          <p:nvPr>
            <p:ph idx="1" type="body"/>
          </p:nvPr>
        </p:nvPicPr>
        <p:blipFill rotWithShape="1">
          <a:blip r:embed="rId3">
            <a:alphaModFix/>
          </a:blip>
          <a:srcRect b="93578" l="0" r="0" t="0"/>
          <a:stretch/>
        </p:blipFill>
        <p:spPr>
          <a:xfrm>
            <a:off x="0" y="0"/>
            <a:ext cx="12192000" cy="377400"/>
          </a:xfrm>
          <a:prstGeom prst="rect">
            <a:avLst/>
          </a:prstGeom>
          <a:noFill/>
          <a:ln>
            <a:noFill/>
          </a:ln>
        </p:spPr>
      </p:pic>
      <p:sp>
        <p:nvSpPr>
          <p:cNvPr id="236" name="Google Shape;236;g1398eea54f5_5_63"/>
          <p:cNvSpPr txBox="1"/>
          <p:nvPr>
            <p:ph idx="4294967295" type="body"/>
          </p:nvPr>
        </p:nvSpPr>
        <p:spPr>
          <a:xfrm>
            <a:off x="3600000" y="1979085"/>
            <a:ext cx="6507621" cy="4201200"/>
          </a:xfrm>
          <a:prstGeom prst="rect">
            <a:avLst/>
          </a:prstGeom>
          <a:noFill/>
          <a:ln>
            <a:noFill/>
          </a:ln>
        </p:spPr>
        <p:txBody>
          <a:bodyPr anchorCtr="0" anchor="t" bIns="45700" lIns="91425" spcFirstLastPara="1" rIns="91425" wrap="square" tIns="45700">
            <a:normAutofit/>
          </a:bodyPr>
          <a:lstStyle/>
          <a:p>
            <a:pPr indent="-361950" lvl="0" marL="361950" rtl="0" algn="l">
              <a:lnSpc>
                <a:spcPct val="90000"/>
              </a:lnSpc>
              <a:spcBef>
                <a:spcPts val="0"/>
              </a:spcBef>
              <a:spcAft>
                <a:spcPts val="0"/>
              </a:spcAft>
              <a:buClr>
                <a:srgbClr val="434343"/>
              </a:buClr>
              <a:buSzPts val="2700"/>
              <a:buChar char="●"/>
            </a:pPr>
            <a:r>
              <a:rPr lang="en-US" sz="2000">
                <a:solidFill>
                  <a:srgbClr val="434343"/>
                </a:solidFill>
              </a:rPr>
              <a:t>mbz backup file &gt; 1GB.</a:t>
            </a:r>
            <a:endParaRPr sz="2000">
              <a:solidFill>
                <a:srgbClr val="434343"/>
              </a:solidFill>
            </a:endParaRPr>
          </a:p>
          <a:p>
            <a:pPr indent="-419100" lvl="1" marL="1219200" rtl="0" algn="l">
              <a:lnSpc>
                <a:spcPct val="90000"/>
              </a:lnSpc>
              <a:spcBef>
                <a:spcPts val="0"/>
              </a:spcBef>
              <a:spcAft>
                <a:spcPts val="0"/>
              </a:spcAft>
              <a:buClr>
                <a:srgbClr val="434343"/>
              </a:buClr>
              <a:buSzPts val="1800"/>
              <a:buChar char="○"/>
            </a:pPr>
            <a:r>
              <a:rPr lang="en-US" sz="1800">
                <a:solidFill>
                  <a:srgbClr val="434343"/>
                </a:solidFill>
              </a:rPr>
              <a:t>Course backup timing.</a:t>
            </a:r>
            <a:endParaRPr sz="1800">
              <a:solidFill>
                <a:srgbClr val="434343"/>
              </a:solidFill>
            </a:endParaRPr>
          </a:p>
          <a:p>
            <a:pPr indent="-419100" lvl="1" marL="1219200" rtl="0" algn="l">
              <a:lnSpc>
                <a:spcPct val="90000"/>
              </a:lnSpc>
              <a:spcBef>
                <a:spcPts val="500"/>
              </a:spcBef>
              <a:spcAft>
                <a:spcPts val="0"/>
              </a:spcAft>
              <a:buClr>
                <a:srgbClr val="434343"/>
              </a:buClr>
              <a:buSzPts val="1800"/>
              <a:buChar char="○"/>
            </a:pPr>
            <a:r>
              <a:rPr lang="en-US" sz="1800">
                <a:solidFill>
                  <a:srgbClr val="434343"/>
                </a:solidFill>
              </a:rPr>
              <a:t>Course restore failing.</a:t>
            </a:r>
            <a:endParaRPr/>
          </a:p>
          <a:p>
            <a:pPr indent="-304800" lvl="0" marL="762000" rtl="0" algn="l">
              <a:lnSpc>
                <a:spcPct val="90000"/>
              </a:lnSpc>
              <a:spcBef>
                <a:spcPts val="500"/>
              </a:spcBef>
              <a:spcAft>
                <a:spcPts val="0"/>
              </a:spcAft>
              <a:buClr>
                <a:srgbClr val="434343"/>
              </a:buClr>
              <a:buSzPts val="1800"/>
              <a:buNone/>
            </a:pPr>
            <a:r>
              <a:t/>
            </a:r>
            <a:endParaRPr sz="2000">
              <a:solidFill>
                <a:srgbClr val="434343"/>
              </a:solidFill>
            </a:endParaRPr>
          </a:p>
          <a:p>
            <a:pPr indent="-361950" lvl="0" marL="361950" marR="0" rtl="0" algn="l">
              <a:lnSpc>
                <a:spcPct val="90000"/>
              </a:lnSpc>
              <a:spcBef>
                <a:spcPts val="0"/>
              </a:spcBef>
              <a:spcAft>
                <a:spcPts val="0"/>
              </a:spcAft>
              <a:buClr>
                <a:srgbClr val="434343"/>
              </a:buClr>
              <a:buSzPts val="2700"/>
              <a:buFont typeface="Lato"/>
              <a:buChar char="●"/>
            </a:pPr>
            <a:r>
              <a:rPr b="0" i="0" lang="en-US" sz="2000" u="none" cap="none" strike="noStrike">
                <a:solidFill>
                  <a:srgbClr val="434343"/>
                </a:solidFill>
                <a:latin typeface="Lato"/>
                <a:ea typeface="Lato"/>
                <a:cs typeface="Lato"/>
                <a:sym typeface="Lato"/>
              </a:rPr>
              <a:t>Legacy Files (old / unused).</a:t>
            </a:r>
            <a:endParaRPr/>
          </a:p>
          <a:p>
            <a:pPr indent="0" lvl="0" marL="0" rtl="0" algn="l">
              <a:lnSpc>
                <a:spcPct val="90000"/>
              </a:lnSpc>
              <a:spcBef>
                <a:spcPts val="0"/>
              </a:spcBef>
              <a:spcAft>
                <a:spcPts val="0"/>
              </a:spcAft>
              <a:buSzPts val="1700"/>
              <a:buNone/>
            </a:pPr>
            <a:r>
              <a:t/>
            </a:r>
            <a:endParaRPr>
              <a:solidFill>
                <a:srgbClr val="434343"/>
              </a:solidFill>
            </a:endParaRPr>
          </a:p>
          <a:p>
            <a:pPr indent="0" lvl="0" marL="0" rtl="0" algn="l">
              <a:lnSpc>
                <a:spcPct val="90000"/>
              </a:lnSpc>
              <a:spcBef>
                <a:spcPts val="500"/>
              </a:spcBef>
              <a:spcAft>
                <a:spcPts val="0"/>
              </a:spcAft>
              <a:buSzPts val="1700"/>
              <a:buNone/>
            </a:pPr>
            <a:r>
              <a:t/>
            </a:r>
            <a:endParaRPr sz="2000">
              <a:solidFill>
                <a:srgbClr val="434343"/>
              </a:solidFill>
            </a:endParaRPr>
          </a:p>
          <a:p>
            <a:pPr indent="-209550" lvl="0" marL="361950" rtl="0" algn="l">
              <a:lnSpc>
                <a:spcPct val="90000"/>
              </a:lnSpc>
              <a:spcBef>
                <a:spcPts val="0"/>
              </a:spcBef>
              <a:spcAft>
                <a:spcPts val="0"/>
              </a:spcAft>
              <a:buClr>
                <a:schemeClr val="dk1"/>
              </a:buClr>
              <a:buSzPts val="2400"/>
              <a:buNone/>
            </a:pPr>
            <a:r>
              <a:t/>
            </a:r>
            <a:endParaRPr sz="2000">
              <a:solidFill>
                <a:srgbClr val="434343"/>
              </a:solidFill>
            </a:endParaRPr>
          </a:p>
          <a:p>
            <a:pPr indent="0" lvl="0" marL="609600" rtl="0" algn="l">
              <a:lnSpc>
                <a:spcPct val="90000"/>
              </a:lnSpc>
              <a:spcBef>
                <a:spcPts val="0"/>
              </a:spcBef>
              <a:spcAft>
                <a:spcPts val="0"/>
              </a:spcAft>
              <a:buSzPts val="1700"/>
              <a:buNone/>
            </a:pPr>
            <a:r>
              <a:t/>
            </a:r>
            <a:endParaRPr sz="2000">
              <a:solidFill>
                <a:srgbClr val="434343"/>
              </a:solidFill>
            </a:endParaRPr>
          </a:p>
          <a:p>
            <a:pPr indent="-209550" lvl="0" marL="361950" rtl="0" algn="l">
              <a:lnSpc>
                <a:spcPct val="90000"/>
              </a:lnSpc>
              <a:spcBef>
                <a:spcPts val="0"/>
              </a:spcBef>
              <a:spcAft>
                <a:spcPts val="1600"/>
              </a:spcAft>
              <a:buClr>
                <a:schemeClr val="dk1"/>
              </a:buClr>
              <a:buSzPts val="2400"/>
              <a:buNone/>
            </a:pPr>
            <a:r>
              <a:t/>
            </a:r>
            <a:endParaRPr sz="2000">
              <a:solidFill>
                <a:srgbClr val="434343"/>
              </a:solidFill>
            </a:endParaRPr>
          </a:p>
        </p:txBody>
      </p:sp>
      <p:pic>
        <p:nvPicPr>
          <p:cNvPr id="237" name="Google Shape;237;g1398eea54f5_5_63"/>
          <p:cNvPicPr preferRelativeResize="0"/>
          <p:nvPr/>
        </p:nvPicPr>
        <p:blipFill rotWithShape="1">
          <a:blip r:embed="rId4">
            <a:alphaModFix/>
          </a:blip>
          <a:srcRect b="0" l="0" r="0" t="0"/>
          <a:stretch/>
        </p:blipFill>
        <p:spPr>
          <a:xfrm>
            <a:off x="5592000" y="3870047"/>
            <a:ext cx="6096000" cy="2142564"/>
          </a:xfrm>
          <a:prstGeom prst="rect">
            <a:avLst/>
          </a:prstGeom>
          <a:noFill/>
          <a:ln>
            <a:noFill/>
          </a:ln>
        </p:spPr>
      </p:pic>
      <p:pic>
        <p:nvPicPr>
          <p:cNvPr id="238" name="Google Shape;238;g1398eea54f5_5_63"/>
          <p:cNvPicPr preferRelativeResize="0"/>
          <p:nvPr/>
        </p:nvPicPr>
        <p:blipFill rotWithShape="1">
          <a:blip r:embed="rId5">
            <a:alphaModFix/>
          </a:blip>
          <a:srcRect b="0" l="0" r="0" t="0"/>
          <a:stretch/>
        </p:blipFill>
        <p:spPr>
          <a:xfrm>
            <a:off x="7797037" y="2049468"/>
            <a:ext cx="3890963" cy="998400"/>
          </a:xfrm>
          <a:prstGeom prst="rect">
            <a:avLst/>
          </a:prstGeom>
          <a:noFill/>
          <a:ln>
            <a:noFill/>
          </a:ln>
        </p:spPr>
      </p:pic>
      <p:pic>
        <p:nvPicPr>
          <p:cNvPr id="239" name="Google Shape;239;g1398eea54f5_5_63"/>
          <p:cNvPicPr preferRelativeResize="0"/>
          <p:nvPr/>
        </p:nvPicPr>
        <p:blipFill rotWithShape="1">
          <a:blip r:embed="rId6">
            <a:alphaModFix/>
          </a:blip>
          <a:srcRect b="0" l="0" r="0" t="0"/>
          <a:stretch/>
        </p:blipFill>
        <p:spPr>
          <a:xfrm>
            <a:off x="504000" y="2160000"/>
            <a:ext cx="2196000" cy="365253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2020-09-10T09:35:54Z</dcterms:created>
  <dc:creator>Petterson, Helen</dc:creator>
</cp:coreProperties>
</file>